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DA6F-0940-42FA-B99D-6E2C95E8837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76D-0015-46A6-831B-15DF32FAF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59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DA6F-0940-42FA-B99D-6E2C95E8837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76D-0015-46A6-831B-15DF32FAF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12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DA6F-0940-42FA-B99D-6E2C95E8837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76D-0015-46A6-831B-15DF32FAF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29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628DD-1711-4804-AD5A-FE06235CBC2F}" type="datetime1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A7645-5354-4331-9338-2257A3FAF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1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DA6F-0940-42FA-B99D-6E2C95E8837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76D-0015-46A6-831B-15DF32FAF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96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DA6F-0940-42FA-B99D-6E2C95E8837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76D-0015-46A6-831B-15DF32FAF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95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DA6F-0940-42FA-B99D-6E2C95E8837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76D-0015-46A6-831B-15DF32FAF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9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DA6F-0940-42FA-B99D-6E2C95E8837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76D-0015-46A6-831B-15DF32FAF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1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DA6F-0940-42FA-B99D-6E2C95E8837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76D-0015-46A6-831B-15DF32FAF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41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DA6F-0940-42FA-B99D-6E2C95E8837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76D-0015-46A6-831B-15DF32FAF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DA6F-0940-42FA-B99D-6E2C95E8837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76D-0015-46A6-831B-15DF32FAF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25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DA6F-0940-42FA-B99D-6E2C95E8837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976D-0015-46A6-831B-15DF32FAF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4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3DA6F-0940-42FA-B99D-6E2C95E8837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8976D-0015-46A6-831B-15DF32FAF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2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AE8755B-F40F-4D54-AAB0-9E3D03546DD3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52400"/>
            <a:ext cx="7772400" cy="914400"/>
          </a:xfrm>
        </p:spPr>
        <p:txBody>
          <a:bodyPr/>
          <a:lstStyle/>
          <a:p>
            <a:pPr algn="just" eaLnBrk="1" hangingPunct="1"/>
            <a:r>
              <a:rPr lang="en-US" altLang="en-US" sz="3600" b="1">
                <a:solidFill>
                  <a:srgbClr val="552EFA"/>
                </a:solidFill>
                <a:latin typeface="Times New Roman" panose="02020603050405020304" pitchFamily="18" charset="0"/>
              </a:rPr>
              <a:t>Wheat Grains Grades and Grading</a:t>
            </a:r>
          </a:p>
        </p:txBody>
      </p:sp>
      <p:sp>
        <p:nvSpPr>
          <p:cNvPr id="11674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1219200"/>
            <a:ext cx="8229600" cy="5181600"/>
          </a:xfrm>
        </p:spPr>
        <p:txBody>
          <a:bodyPr/>
          <a:lstStyle/>
          <a:p>
            <a:pPr marL="522288" indent="-522288" algn="just"/>
            <a:r>
              <a:rPr lang="en-US" altLang="en-US" smtClean="0">
                <a:latin typeface="Times New Roman" panose="02020603050405020304" pitchFamily="18" charset="0"/>
              </a:rPr>
              <a:t> </a:t>
            </a:r>
            <a:r>
              <a:rPr lang="en-US" altLang="en-US" u="sng" smtClean="0">
                <a:solidFill>
                  <a:srgbClr val="552EFA"/>
                </a:solidFill>
                <a:latin typeface="Times New Roman" panose="02020603050405020304" pitchFamily="18" charset="0"/>
              </a:rPr>
              <a:t>Grades</a:t>
            </a:r>
          </a:p>
          <a:p>
            <a:pPr marL="522288" indent="-522288" algn="just">
              <a:buClr>
                <a:srgbClr val="552EFA"/>
              </a:buClr>
            </a:pPr>
            <a:r>
              <a:rPr lang="en-US" altLang="en-US" smtClean="0">
                <a:latin typeface="Times New Roman" panose="02020603050405020304" pitchFamily="18" charset="0"/>
              </a:rPr>
              <a:t>	Grain grades are listing of characteristics  or attributes of grains which are considered to be important in buying and selling of wheat</a:t>
            </a:r>
          </a:p>
          <a:p>
            <a:pPr marL="522288" indent="-522288" algn="just"/>
            <a:r>
              <a:rPr lang="en-US" altLang="en-US" smtClean="0">
                <a:latin typeface="Times New Roman" panose="02020603050405020304" pitchFamily="18" charset="0"/>
              </a:rPr>
              <a:t> </a:t>
            </a:r>
            <a:r>
              <a:rPr lang="en-US" altLang="en-US" u="sng" smtClean="0">
                <a:solidFill>
                  <a:srgbClr val="552EFA"/>
                </a:solidFill>
                <a:latin typeface="Times New Roman" panose="02020603050405020304" pitchFamily="18" charset="0"/>
              </a:rPr>
              <a:t>Grading</a:t>
            </a:r>
          </a:p>
          <a:p>
            <a:pPr marL="522288" indent="-522288" algn="just"/>
            <a:r>
              <a:rPr lang="en-US" altLang="en-US" smtClean="0">
                <a:latin typeface="Times New Roman" panose="02020603050405020304" pitchFamily="18" charset="0"/>
              </a:rPr>
              <a:t>    Grading is the process by which specific lots are measured against grades specifications</a:t>
            </a:r>
          </a:p>
        </p:txBody>
      </p:sp>
      <p:sp>
        <p:nvSpPr>
          <p:cNvPr id="116741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B678872-67E6-42B7-A0CA-761518A34D2B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63733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DF497DE-AAD9-463B-87DA-81C95F963008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259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304800"/>
            <a:ext cx="8382000" cy="6248400"/>
          </a:xfrm>
        </p:spPr>
        <p:txBody>
          <a:bodyPr/>
          <a:lstStyle/>
          <a:p>
            <a:pPr marL="566738" indent="-566738" algn="just">
              <a:lnSpc>
                <a:spcPct val="170000"/>
              </a:lnSpc>
              <a:buNone/>
            </a:pPr>
            <a:r>
              <a:rPr lang="en-US" altLang="en-US" b="1" smtClean="0">
                <a:latin typeface="Times New Roman" panose="02020603050405020304" pitchFamily="18" charset="0"/>
              </a:rPr>
              <a:t> </a:t>
            </a:r>
            <a:r>
              <a:rPr lang="en-US" altLang="en-US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B- Kernel weight</a:t>
            </a:r>
          </a:p>
          <a:p>
            <a:pPr marL="566738" indent="-566738" algn="just">
              <a:lnSpc>
                <a:spcPct val="17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Expressed in wt in grams per 1000 kernels</a:t>
            </a:r>
          </a:p>
          <a:p>
            <a:pPr marL="566738" indent="-566738" algn="just">
              <a:lnSpc>
                <a:spcPct val="17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Gives rough yield of flour</a:t>
            </a:r>
          </a:p>
          <a:p>
            <a:pPr marL="566738" indent="-566738" algn="just">
              <a:lnSpc>
                <a:spcPct val="17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The correlation b/w test wt and kernel wt is generally that if test wt is more, the kernel wt is also high but it is not always true</a:t>
            </a:r>
          </a:p>
          <a:p>
            <a:pPr marL="566738" indent="-566738" algn="just">
              <a:lnSpc>
                <a:spcPct val="17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Yield have more correlation with test weight</a:t>
            </a:r>
          </a:p>
          <a:p>
            <a:pPr marL="566738" indent="-566738" algn="just">
              <a:buNone/>
            </a:pPr>
            <a:r>
              <a:rPr lang="en-US" altLang="en-US" b="1" smtClean="0">
                <a:latin typeface="Times New Roman" panose="02020603050405020304" pitchFamily="18" charset="0"/>
              </a:rPr>
              <a:t>     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5956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F13F92E-4F97-4D39-B872-BC249B8E423F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47351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D81947D-021A-4A05-A0B3-44BC7F0DB322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685801"/>
            <a:ext cx="8229600" cy="54403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C- Grain size and shape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endParaRPr lang="en-US" altLang="en-US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20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Affects mill performance</a:t>
            </a:r>
          </a:p>
          <a:p>
            <a:pPr algn="just" eaLnBrk="1" hangingPunct="1">
              <a:lnSpc>
                <a:spcPct val="20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Size and shape affect the milling yield and machine</a:t>
            </a:r>
          </a:p>
        </p:txBody>
      </p:sp>
      <p:sp>
        <p:nvSpPr>
          <p:cNvPr id="126980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2BD8D94-AED8-4FB7-A178-E4B89A74031F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63681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843C1D6-D2A1-4B29-AC8A-41A92A3EF8B5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280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609600"/>
            <a:ext cx="8458200" cy="5715000"/>
          </a:xfrm>
        </p:spPr>
        <p:txBody>
          <a:bodyPr/>
          <a:lstStyle/>
          <a:p>
            <a:pPr marL="566738" indent="-566738" algn="just"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D- Kernel hardness</a:t>
            </a:r>
          </a:p>
          <a:p>
            <a:pPr marL="566738" indent="-566738" algn="just">
              <a:buNone/>
            </a:pPr>
            <a:endParaRPr lang="en-US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566738" indent="-566738" algn="just">
              <a:buClr>
                <a:srgbClr val="0000FF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The strength of the texture of kernel</a:t>
            </a:r>
          </a:p>
          <a:p>
            <a:pPr marL="566738" indent="-566738" algn="just">
              <a:buClr>
                <a:srgbClr val="0000FF"/>
              </a:buClr>
              <a:buFontTx/>
              <a:buChar char="o"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marL="566738" indent="-566738" algn="just">
              <a:buClr>
                <a:srgbClr val="0000FF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Two types of starch granule (small and large) in endosperm</a:t>
            </a:r>
          </a:p>
          <a:p>
            <a:pPr marL="566738" indent="-566738" algn="just">
              <a:buClr>
                <a:srgbClr val="0000FF"/>
              </a:buClr>
              <a:buFontTx/>
              <a:buChar char="o"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marL="566738" indent="-566738" algn="just">
              <a:buClr>
                <a:srgbClr val="0000FF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Starch granules are bounded with each other by protein</a:t>
            </a:r>
          </a:p>
          <a:p>
            <a:pPr marL="566738" indent="-566738" algn="just">
              <a:buClr>
                <a:srgbClr val="0000FF"/>
              </a:buClr>
              <a:buFontTx/>
              <a:buChar char="o"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marL="566738" indent="-566738" algn="just">
              <a:buClr>
                <a:srgbClr val="0000FF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If bond is strong, grain will be hard</a:t>
            </a:r>
          </a:p>
          <a:p>
            <a:pPr marL="566738" indent="-566738" algn="just">
              <a:buClr>
                <a:srgbClr val="0000FF"/>
              </a:buClr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marL="566738" indent="-566738" algn="just">
              <a:buClr>
                <a:srgbClr val="0000FF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Other factor is the continuity of protein matrix around starch</a:t>
            </a:r>
          </a:p>
        </p:txBody>
      </p:sp>
      <p:sp>
        <p:nvSpPr>
          <p:cNvPr id="128004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2234618-9482-4234-95C0-86C9487F21EE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95034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E4D4ED9-C1A6-4AD8-9F63-D8D185D5CC03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290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52600" y="1066800"/>
            <a:ext cx="8610600" cy="5257800"/>
          </a:xfrm>
        </p:spPr>
        <p:txBody>
          <a:bodyPr/>
          <a:lstStyle/>
          <a:p>
            <a:pPr marL="609600" indent="-609600" algn="just">
              <a:lnSpc>
                <a:spcPct val="150000"/>
              </a:lnSpc>
              <a:buClr>
                <a:srgbClr val="000000"/>
              </a:buClr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Hardness is measured by:</a:t>
            </a:r>
          </a:p>
          <a:p>
            <a:pPr marL="609600" indent="-609600" algn="just">
              <a:lnSpc>
                <a:spcPct val="150000"/>
              </a:lnSpc>
              <a:buClr>
                <a:srgbClr val="000000"/>
              </a:buClr>
              <a:buNone/>
            </a:pPr>
            <a:endParaRPr lang="en-US" altLang="en-US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609600" indent="-609600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Particle size index (cyclone mill- 75US sieve)</a:t>
            </a:r>
          </a:p>
          <a:p>
            <a:pPr marL="609600" indent="-609600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NIR</a:t>
            </a:r>
          </a:p>
          <a:p>
            <a:pPr marL="609600" indent="-609600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Power required for grain crushing</a:t>
            </a:r>
          </a:p>
          <a:p>
            <a:pPr marL="609600" indent="-609600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Noise during crushing</a:t>
            </a:r>
          </a:p>
        </p:txBody>
      </p:sp>
      <p:sp>
        <p:nvSpPr>
          <p:cNvPr id="129028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E51B511-3FFB-468C-B8C3-64E5EC22CC43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47333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AB11825-B998-4DAC-A2C1-AF5C108873F2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300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609600"/>
            <a:ext cx="8305800" cy="5943600"/>
          </a:xfrm>
        </p:spPr>
        <p:txBody>
          <a:bodyPr/>
          <a:lstStyle/>
          <a:p>
            <a:pPr marL="566738" indent="-566738" algn="just">
              <a:buNone/>
            </a:pPr>
            <a:r>
              <a:rPr lang="en-US" altLang="en-US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E- Grain color</a:t>
            </a:r>
          </a:p>
          <a:p>
            <a:pPr marL="966788" lvl="1" algn="just"/>
            <a:r>
              <a:rPr lang="en-US" altLang="en-US" smtClean="0">
                <a:latin typeface="Times New Roman" panose="02020603050405020304" pitchFamily="18" charset="0"/>
              </a:rPr>
              <a:t>Red or white</a:t>
            </a:r>
          </a:p>
          <a:p>
            <a:pPr marL="966788" lvl="1" algn="just"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marL="566738" indent="-566738" algn="just">
              <a:buNone/>
            </a:pPr>
            <a:r>
              <a:rPr lang="en-US" altLang="en-US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F- Vitreousness</a:t>
            </a:r>
          </a:p>
          <a:p>
            <a:pPr marL="566738" indent="-566738" algn="just"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It is the appearance of kernel which makes it vitreous or non-vitreous</a:t>
            </a:r>
          </a:p>
          <a:p>
            <a:pPr marL="566738" indent="-566738" algn="just">
              <a:buClr>
                <a:srgbClr val="0000FF"/>
              </a:buClr>
              <a:buFontTx/>
              <a:buChar char="o"/>
            </a:pPr>
            <a:endParaRPr lang="en-US" altLang="en-US">
              <a:latin typeface="Times New Roman" panose="02020603050405020304" pitchFamily="18" charset="0"/>
            </a:endParaRPr>
          </a:p>
          <a:p>
            <a:pPr marL="566738" indent="-566738" algn="just"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Vitreous kernel is horn like with no air spaces</a:t>
            </a:r>
          </a:p>
          <a:p>
            <a:pPr marL="566738" indent="-566738" algn="just">
              <a:buClr>
                <a:srgbClr val="0000FF"/>
              </a:buClr>
              <a:buFontTx/>
              <a:buChar char="o"/>
            </a:pPr>
            <a:endParaRPr lang="en-US" altLang="en-US">
              <a:latin typeface="Times New Roman" panose="02020603050405020304" pitchFamily="18" charset="0"/>
            </a:endParaRPr>
          </a:p>
          <a:p>
            <a:pPr marL="566738" indent="-566738" algn="just"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In case of non vitreous it is opaque or mealy</a:t>
            </a:r>
            <a:endParaRPr lang="en-US" altLang="en-US" smtClean="0">
              <a:latin typeface="Times New Roman" panose="02020603050405020304" pitchFamily="18" charset="0"/>
            </a:endParaRPr>
          </a:p>
          <a:p>
            <a:pPr marL="966788" lvl="1" algn="just">
              <a:buClr>
                <a:srgbClr val="0000FF"/>
              </a:buClr>
              <a:buFontTx/>
              <a:buChar char="o"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130052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997C3CF-36D2-4680-A003-23012A7E39C4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93856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7A71171-D04F-47D0-89A3-1D2FB30922EB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685800"/>
            <a:ext cx="8229600" cy="5867400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G- Damaged grain</a:t>
            </a:r>
          </a:p>
          <a:p>
            <a:pPr algn="just" eaLnBrk="1" hangingPunct="1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Contains broken kernels, shriveled kernels, insect damaged kernels or disease affected kernels</a:t>
            </a:r>
          </a:p>
          <a:p>
            <a:pPr algn="just" eaLnBrk="1" hangingPunct="1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It affects milling quality</a:t>
            </a:r>
          </a:p>
          <a:p>
            <a:pPr algn="just" eaLnBrk="1" hangingPunct="1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Low in nutrition</a:t>
            </a:r>
          </a:p>
          <a:p>
            <a:pPr algn="just" eaLnBrk="1" hangingPunct="1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Susceptible to disease in storage</a:t>
            </a:r>
          </a:p>
          <a:p>
            <a:pPr algn="just" eaLnBrk="1" hangingPunct="1">
              <a:lnSpc>
                <a:spcPct val="130000"/>
              </a:lnSpc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131076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6103F29-D8EC-4AD7-BE59-7CFCB188A54E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65528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B8A338E-E0EC-4F04-A56B-E313C4163738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32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990600"/>
            <a:ext cx="8001000" cy="5334000"/>
          </a:xfrm>
        </p:spPr>
        <p:txBody>
          <a:bodyPr/>
          <a:lstStyle/>
          <a:p>
            <a:pPr marL="522288" indent="-522288" algn="just">
              <a:lnSpc>
                <a:spcPct val="150000"/>
              </a:lnSpc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H- Foreign matter</a:t>
            </a:r>
          </a:p>
          <a:p>
            <a:pPr marL="522288" indent="-522288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It contains dust, dirt, small stones and weed seeds</a:t>
            </a:r>
          </a:p>
          <a:p>
            <a:pPr marL="522288" indent="-522288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Any impurities in wheat which can be removed by cleaning operation is called as refraction</a:t>
            </a:r>
          </a:p>
        </p:txBody>
      </p:sp>
      <p:sp>
        <p:nvSpPr>
          <p:cNvPr id="132100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23784D1-8A28-4134-B742-3D566E03E50E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0453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7971B72-6781-4EFE-B59F-360D5AA1054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33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7772400" cy="609600"/>
          </a:xfrm>
        </p:spPr>
        <p:txBody>
          <a:bodyPr/>
          <a:lstStyle/>
          <a:p>
            <a:pPr algn="just" eaLnBrk="1" hangingPunct="1"/>
            <a:r>
              <a:rPr lang="en-US" altLang="en-US" sz="3600" b="1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3- Chemical Criteria</a:t>
            </a:r>
          </a:p>
        </p:txBody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19200"/>
            <a:ext cx="8305800" cy="5181600"/>
          </a:xfrm>
        </p:spPr>
        <p:txBody>
          <a:bodyPr/>
          <a:lstStyle/>
          <a:p>
            <a:pPr marL="631825" indent="-631825" algn="just">
              <a:lnSpc>
                <a:spcPct val="140000"/>
              </a:lnSpc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A- Moisture content</a:t>
            </a:r>
          </a:p>
          <a:p>
            <a:pPr marL="631825" indent="-631825" algn="just">
              <a:lnSpc>
                <a:spcPct val="140000"/>
              </a:lnSpc>
              <a:buClr>
                <a:srgbClr val="0000FF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Important for storage of wheat</a:t>
            </a:r>
          </a:p>
          <a:p>
            <a:pPr marL="631825" indent="-631825" algn="just">
              <a:lnSpc>
                <a:spcPct val="140000"/>
              </a:lnSpc>
              <a:buClr>
                <a:srgbClr val="0000FF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At harvesting moisture is less than 10%</a:t>
            </a:r>
          </a:p>
          <a:p>
            <a:pPr marL="631825" indent="-631825" algn="just">
              <a:lnSpc>
                <a:spcPct val="140000"/>
              </a:lnSpc>
              <a:buClr>
                <a:srgbClr val="0000FF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For safe storage it should be 12%</a:t>
            </a:r>
          </a:p>
          <a:p>
            <a:pPr marL="631825" indent="-631825" algn="just">
              <a:lnSpc>
                <a:spcPct val="140000"/>
              </a:lnSpc>
              <a:buClr>
                <a:srgbClr val="0000FF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If it is &gt; 16%, growth of fungi will take place</a:t>
            </a:r>
          </a:p>
          <a:p>
            <a:pPr marL="631825" indent="-631825" algn="just">
              <a:lnSpc>
                <a:spcPct val="140000"/>
              </a:lnSpc>
              <a:buClr>
                <a:srgbClr val="0000FF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Moisture is important for buying and selling</a:t>
            </a:r>
          </a:p>
          <a:p>
            <a:pPr marL="631825" indent="-631825" algn="just">
              <a:lnSpc>
                <a:spcPct val="140000"/>
              </a:lnSpc>
              <a:buClr>
                <a:srgbClr val="0000FF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Moisture contents can be determined by oven drying at 105</a:t>
            </a:r>
            <a:r>
              <a:rPr lang="en-US" altLang="en-US" sz="2400" baseline="30000">
                <a:latin typeface="Times New Roman" panose="02020603050405020304" pitchFamily="18" charset="0"/>
              </a:rPr>
              <a:t>o</a:t>
            </a:r>
            <a:r>
              <a:rPr lang="en-US" altLang="en-US" sz="2400">
                <a:latin typeface="Times New Roman" panose="02020603050405020304" pitchFamily="18" charset="0"/>
              </a:rPr>
              <a:t>C</a:t>
            </a:r>
            <a:endParaRPr lang="en-US" altLang="en-US" sz="2400" baseline="30000">
              <a:latin typeface="Times New Roman" panose="02020603050405020304" pitchFamily="18" charset="0"/>
            </a:endParaRPr>
          </a:p>
        </p:txBody>
      </p:sp>
      <p:sp>
        <p:nvSpPr>
          <p:cNvPr id="133125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746CE8F-9D45-4627-A8AE-275D10704A21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56007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F55E00-6ACF-4350-B6E8-5264871F2620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134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382000" cy="6019800"/>
          </a:xfrm>
        </p:spPr>
        <p:txBody>
          <a:bodyPr/>
          <a:lstStyle/>
          <a:p>
            <a:pPr marL="522288" indent="-522288" algn="just">
              <a:buNone/>
            </a:pPr>
            <a:r>
              <a:rPr lang="en-US" altLang="en-US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B- Protein contents</a:t>
            </a:r>
          </a:p>
          <a:p>
            <a:pPr marL="522288" indent="-522288" algn="just">
              <a:lnSpc>
                <a:spcPct val="12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Protein contents have a linear relationship with loaf volume</a:t>
            </a:r>
          </a:p>
          <a:p>
            <a:pPr marL="522288" indent="-522288" algn="just">
              <a:lnSpc>
                <a:spcPct val="12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Depend upon agro ecological conditions and inputs applied</a:t>
            </a:r>
          </a:p>
          <a:p>
            <a:pPr marL="522288" indent="-522288" algn="just">
              <a:lnSpc>
                <a:spcPct val="170000"/>
              </a:lnSpc>
              <a:buClr>
                <a:srgbClr val="0000FF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Among commercial varieties it varies from 8-12%</a:t>
            </a:r>
          </a:p>
          <a:p>
            <a:pPr marL="522288" indent="-522288" algn="just">
              <a:lnSpc>
                <a:spcPct val="170000"/>
              </a:lnSpc>
              <a:buClr>
                <a:srgbClr val="0000FF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Baking quality affected by:</a:t>
            </a:r>
          </a:p>
          <a:p>
            <a:pPr marL="1265238" lvl="2" algn="just">
              <a:lnSpc>
                <a:spcPct val="17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Protein quality</a:t>
            </a:r>
          </a:p>
          <a:p>
            <a:pPr marL="1265238" lvl="2" algn="just">
              <a:lnSpc>
                <a:spcPct val="17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Protein quantity</a:t>
            </a:r>
          </a:p>
          <a:p>
            <a:pPr marL="522288" indent="-522288" algn="just">
              <a:lnSpc>
                <a:spcPct val="120000"/>
              </a:lnSpc>
              <a:buClr>
                <a:srgbClr val="0000FF"/>
              </a:buClr>
              <a:buFontTx/>
              <a:buChar char="o"/>
            </a:pP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4148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2DD308A-855D-4492-9D47-0AA581427AD4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312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7FE0DB8-0121-4F80-901F-7BFEC8650553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135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Gluten Strength</a:t>
            </a:r>
          </a:p>
        </p:txBody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029200"/>
          </a:xfrm>
        </p:spPr>
        <p:txBody>
          <a:bodyPr/>
          <a:lstStyle/>
          <a:p>
            <a:pPr marL="522288" indent="-522288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The prime factor for determining the protein is gluten</a:t>
            </a:r>
          </a:p>
          <a:p>
            <a:pPr marL="522288" indent="-522288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Gluten quality in protein determines its baking quality</a:t>
            </a:r>
          </a:p>
          <a:p>
            <a:pPr marL="522288" indent="-522288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Gluten strength is related to the ability of flour to produce high volume bread, a well-shaped loaf, and fine crumb structure.</a:t>
            </a:r>
          </a:p>
        </p:txBody>
      </p:sp>
      <p:sp>
        <p:nvSpPr>
          <p:cNvPr id="135173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7605BB9-F2D7-4925-9193-648DA599324C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23622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0BC97E4-65AA-4CE6-9F36-DBFDE9EA7124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177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15962"/>
          </a:xfrm>
        </p:spPr>
        <p:txBody>
          <a:bodyPr/>
          <a:lstStyle/>
          <a:p>
            <a:pPr algn="just" eaLnBrk="1" hangingPunct="1"/>
            <a:r>
              <a:rPr lang="en-US" altLang="en-US" sz="3400" b="1">
                <a:solidFill>
                  <a:srgbClr val="552EFA"/>
                </a:solidFill>
                <a:latin typeface="Times New Roman" panose="02020603050405020304" pitchFamily="18" charset="0"/>
              </a:rPr>
              <a:t>Information Derived from Wheat Grading</a:t>
            </a:r>
          </a:p>
        </p:txBody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914400"/>
            <a:ext cx="8534400" cy="5638800"/>
          </a:xfrm>
        </p:spPr>
        <p:txBody>
          <a:bodyPr/>
          <a:lstStyle/>
          <a:p>
            <a:pPr marL="522288" indent="-522288" algn="just">
              <a:lnSpc>
                <a:spcPct val="130000"/>
              </a:lnSpc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Describe the characteristics information of the product</a:t>
            </a:r>
          </a:p>
          <a:p>
            <a:pPr marL="522288" indent="-522288" algn="just">
              <a:lnSpc>
                <a:spcPct val="130000"/>
              </a:lnSpc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Describe its specific use</a:t>
            </a:r>
          </a:p>
          <a:p>
            <a:pPr marL="522288" indent="-522288" algn="just">
              <a:lnSpc>
                <a:spcPct val="130000"/>
              </a:lnSpc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Permit buying and selling of wheat without physically inspecting each lot</a:t>
            </a:r>
          </a:p>
          <a:p>
            <a:pPr marL="522288" indent="-522288" algn="just">
              <a:lnSpc>
                <a:spcPct val="130000"/>
              </a:lnSpc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Promotes efficiency in production and marketing system</a:t>
            </a:r>
          </a:p>
          <a:p>
            <a:pPr marL="522288" indent="-522288" algn="just">
              <a:lnSpc>
                <a:spcPct val="130000"/>
              </a:lnSpc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Incentive for the producer</a:t>
            </a:r>
          </a:p>
        </p:txBody>
      </p:sp>
      <p:sp>
        <p:nvSpPr>
          <p:cNvPr id="117765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F8928CA-133E-4892-A9E3-28E2EF1A76B8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56925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4E1D413-D4B9-4563-B4AE-CB4DB17094A0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136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457200"/>
            <a:ext cx="8305800" cy="6172200"/>
          </a:xfrm>
        </p:spPr>
        <p:txBody>
          <a:bodyPr/>
          <a:lstStyle/>
          <a:p>
            <a:pPr marL="522288" indent="-522288" algn="just"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Gluten creates the elasticity of dough and determines its ability to contain carbon dioxide during rising .</a:t>
            </a:r>
          </a:p>
          <a:p>
            <a:pPr marL="522288" indent="-522288" algn="just">
              <a:buClr>
                <a:srgbClr val="0000FF"/>
              </a:buClr>
              <a:buFontTx/>
              <a:buChar char="o"/>
            </a:pPr>
            <a:endParaRPr lang="en-US" altLang="en-US">
              <a:latin typeface="Times New Roman" panose="02020603050405020304" pitchFamily="18" charset="0"/>
            </a:endParaRPr>
          </a:p>
          <a:p>
            <a:pPr marL="522288" indent="-522288" algn="just">
              <a:buClr>
                <a:srgbClr val="0000FF"/>
              </a:buClr>
              <a:buFontTx/>
              <a:buChar char="o"/>
            </a:pP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Methods for determining gluten quality</a:t>
            </a:r>
          </a:p>
          <a:p>
            <a:pPr marL="922338" lvl="1" algn="just">
              <a:lnSpc>
                <a:spcPct val="17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Mixograph</a:t>
            </a:r>
          </a:p>
          <a:p>
            <a:pPr marL="922338" lvl="1" algn="just">
              <a:lnSpc>
                <a:spcPct val="17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Farinograph</a:t>
            </a:r>
          </a:p>
          <a:p>
            <a:pPr marL="922338" lvl="1" algn="just">
              <a:lnSpc>
                <a:spcPct val="17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Extensograph</a:t>
            </a:r>
          </a:p>
          <a:p>
            <a:pPr marL="922338" lvl="1" algn="just">
              <a:lnSpc>
                <a:spcPct val="17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Alveograph</a:t>
            </a:r>
          </a:p>
        </p:txBody>
      </p:sp>
      <p:sp>
        <p:nvSpPr>
          <p:cNvPr id="136196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B857FDB-BE7B-4DF1-890F-9FA456EF4E57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96342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0408C80-9DDF-43F0-BEAC-72695A6F5B42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137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76400" y="304800"/>
            <a:ext cx="8839200" cy="6096000"/>
          </a:xfrm>
        </p:spPr>
        <p:txBody>
          <a:bodyPr/>
          <a:lstStyle/>
          <a:p>
            <a:pPr marL="631825" indent="-566738" algn="just">
              <a:buNone/>
            </a:pPr>
            <a:r>
              <a:rPr lang="en-US" altLang="en-US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C- Ash content</a:t>
            </a:r>
          </a:p>
          <a:p>
            <a:pPr marL="631825" indent="-566738" algn="just">
              <a:buNone/>
            </a:pPr>
            <a:endParaRPr lang="en-US" altLang="en-US" b="1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631825" indent="-566738" algn="just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Indicate mineral contents in wheat grain</a:t>
            </a:r>
          </a:p>
          <a:p>
            <a:pPr marL="631825" indent="-566738" algn="just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Have direct relationship with flour yield: Higher the ash contents lower will be the flour yield</a:t>
            </a:r>
          </a:p>
          <a:p>
            <a:pPr marL="631825" indent="-566738" algn="just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Ash contents determine milling quality</a:t>
            </a:r>
          </a:p>
          <a:p>
            <a:pPr marL="631825" indent="-566738" algn="just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Should not be more than 0.3% in wheat</a:t>
            </a:r>
          </a:p>
          <a:p>
            <a:pPr marL="631825" indent="-566738" algn="just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If we separate bran from flour, we are removing minerals and flour is of inferior quality</a:t>
            </a:r>
          </a:p>
        </p:txBody>
      </p:sp>
      <p:sp>
        <p:nvSpPr>
          <p:cNvPr id="137220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7ED3EEE-213B-40D9-89C8-DFEB34AB9062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09617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0A11C6-A5A5-4EAA-9F28-79A337382C39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304800"/>
            <a:ext cx="8915400" cy="6248400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Higher bran in flour results in lower loaf volume (bran edges rupture the bread cells)</a:t>
            </a:r>
          </a:p>
          <a:p>
            <a:pPr algn="just" eaLnBrk="1" hangingPunct="1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Ash content depends on grain size and shape- more ash content if:</a:t>
            </a:r>
          </a:p>
          <a:p>
            <a:pPr lvl="1" algn="just" eaLnBrk="1" hangingPunct="1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Small grains</a:t>
            </a:r>
          </a:p>
          <a:p>
            <a:pPr lvl="1" algn="just" eaLnBrk="1" hangingPunct="1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Shriveled grains</a:t>
            </a:r>
          </a:p>
          <a:p>
            <a:pPr algn="just" eaLnBrk="1" hangingPunct="1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Higher ash content effects bread whiteness</a:t>
            </a:r>
          </a:p>
          <a:p>
            <a:pPr algn="just" eaLnBrk="1" hangingPunct="1">
              <a:lnSpc>
                <a:spcPct val="130000"/>
              </a:lnSpc>
              <a:buClr>
                <a:srgbClr val="0000FF"/>
              </a:buClr>
              <a:buFontTx/>
              <a:buNone/>
            </a:pPr>
            <a:r>
              <a:rPr lang="en-US" altLang="en-US" sz="5400">
                <a:solidFill>
                  <a:srgbClr val="0000FF"/>
                </a:solidFill>
                <a:latin typeface="Times New Roman" panose="02020603050405020304" pitchFamily="18" charset="0"/>
              </a:rPr>
              <a:t>But- </a:t>
            </a:r>
            <a:r>
              <a:rPr lang="en-US" altLang="en-US">
                <a:latin typeface="Times New Roman" panose="02020603050405020304" pitchFamily="18" charset="0"/>
              </a:rPr>
              <a:t>if higher ash content-nutritionally superior 	products</a:t>
            </a:r>
            <a:endParaRPr lang="en-US" altLang="en-US" sz="5400">
              <a:latin typeface="Times New Roman" panose="02020603050405020304" pitchFamily="18" charset="0"/>
            </a:endParaRPr>
          </a:p>
        </p:txBody>
      </p:sp>
      <p:sp>
        <p:nvSpPr>
          <p:cNvPr id="138244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B045B22-27FE-4AE7-9BC0-F20CD8F90FE3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496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6DAABD-6D8C-4232-9E35-FE22C3E9FFAC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139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0" y="304800"/>
            <a:ext cx="8305800" cy="6324600"/>
          </a:xfrm>
        </p:spPr>
        <p:txBody>
          <a:bodyPr/>
          <a:lstStyle/>
          <a:p>
            <a:pPr marL="522288" indent="-522288" algn="just">
              <a:lnSpc>
                <a:spcPct val="130000"/>
              </a:lnSpc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D- Crude fiber</a:t>
            </a:r>
          </a:p>
          <a:p>
            <a:pPr marL="522288" indent="-522288" algn="just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Any plant material which can not be digested by enzymes present in human body is called dietary fiber</a:t>
            </a:r>
          </a:p>
          <a:p>
            <a:pPr marL="522288" indent="-522288" algn="just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Crude fiber in wheat ranges from 2-3%</a:t>
            </a:r>
          </a:p>
          <a:p>
            <a:pPr marL="522288" indent="-522288" algn="just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High bran contents- higher will be the crude fiber</a:t>
            </a:r>
          </a:p>
          <a:p>
            <a:pPr marL="522288" indent="-522288" algn="just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Similarly shriveled grains have high crude fiber contents</a:t>
            </a:r>
          </a:p>
        </p:txBody>
      </p:sp>
      <p:sp>
        <p:nvSpPr>
          <p:cNvPr id="139268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5219BBD-0078-4C0B-A094-A029AEC7110A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55216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1F8D624-9D30-49A5-A2F1-1C80D56711C8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140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en-US" altLang="en-US" sz="3600" b="1">
                <a:solidFill>
                  <a:srgbClr val="552EFA"/>
                </a:solidFill>
                <a:latin typeface="Times New Roman" panose="02020603050405020304" pitchFamily="18" charset="0"/>
              </a:rPr>
              <a:t>Grading Practices in Pakistan</a:t>
            </a:r>
          </a:p>
        </p:txBody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876800"/>
          </a:xfrm>
        </p:spPr>
        <p:txBody>
          <a:bodyPr/>
          <a:lstStyle/>
          <a:p>
            <a:pPr marL="522288" indent="-522288" algn="just">
              <a:buNone/>
            </a:pPr>
            <a:r>
              <a:rPr lang="en-US" altLang="en-US" b="1" smtClean="0">
                <a:latin typeface="Times New Roman" panose="02020603050405020304" pitchFamily="18" charset="0"/>
              </a:rPr>
              <a:t> FAQ system of grading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Stands for fair average quality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Samples are collected from districts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A committee do grading of samples as grade A,B,C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Price is given on basis of these grades</a:t>
            </a:r>
          </a:p>
          <a:p>
            <a:pPr marL="522288" indent="-52228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System is not valid in present day</a:t>
            </a:r>
          </a:p>
        </p:txBody>
      </p:sp>
      <p:sp>
        <p:nvSpPr>
          <p:cNvPr id="140293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AF01668-4895-43D2-AF9F-D95A61275C45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64040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D14BD4E-6AC1-4F15-BBC7-990CF1889602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141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8229600" cy="685800"/>
          </a:xfrm>
        </p:spPr>
        <p:txBody>
          <a:bodyPr/>
          <a:lstStyle/>
          <a:p>
            <a:pPr algn="just" eaLnBrk="1" hangingPunct="1"/>
            <a:r>
              <a:rPr lang="en-US" altLang="en-US" sz="3600" b="1">
                <a:solidFill>
                  <a:srgbClr val="552EFA"/>
                </a:solidFill>
                <a:latin typeface="Times New Roman" panose="02020603050405020304" pitchFamily="18" charset="0"/>
              </a:rPr>
              <a:t>Disadvantages</a:t>
            </a:r>
            <a:r>
              <a:rPr lang="en-US" altLang="en-US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552EFA"/>
                </a:solidFill>
                <a:latin typeface="Times New Roman" panose="02020603050405020304" pitchFamily="18" charset="0"/>
              </a:rPr>
              <a:t>of</a:t>
            </a:r>
            <a:r>
              <a:rPr lang="en-US" altLang="en-US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552EFA"/>
                </a:solidFill>
                <a:latin typeface="Times New Roman" panose="02020603050405020304" pitchFamily="18" charset="0"/>
              </a:rPr>
              <a:t>FAQ</a:t>
            </a:r>
            <a:r>
              <a:rPr lang="en-US" altLang="en-US" sz="3600" b="1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552EFA"/>
                </a:solidFill>
                <a:latin typeface="Times New Roman" panose="02020603050405020304" pitchFamily="18" charset="0"/>
              </a:rPr>
              <a:t>System</a:t>
            </a:r>
          </a:p>
        </p:txBody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524000"/>
            <a:ext cx="8534400" cy="4953000"/>
          </a:xfrm>
        </p:spPr>
        <p:txBody>
          <a:bodyPr/>
          <a:lstStyle/>
          <a:p>
            <a:pPr marL="566738" indent="-566738" algn="just">
              <a:lnSpc>
                <a:spcPct val="120000"/>
              </a:lnSpc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Now there are so many wheat varieties that they can not be evaluated on the basis of FAQ system</a:t>
            </a:r>
          </a:p>
          <a:p>
            <a:pPr marL="566738" indent="-566738" algn="just">
              <a:lnSpc>
                <a:spcPct val="120000"/>
              </a:lnSpc>
              <a:buClr>
                <a:srgbClr val="552EFA"/>
              </a:buClr>
              <a:buFontTx/>
              <a:buChar char="o"/>
            </a:pPr>
            <a:endParaRPr lang="en-US" altLang="en-US">
              <a:latin typeface="Times New Roman" panose="02020603050405020304" pitchFamily="18" charset="0"/>
            </a:endParaRPr>
          </a:p>
          <a:p>
            <a:pPr marL="566738" indent="-566738" algn="just">
              <a:lnSpc>
                <a:spcPct val="120000"/>
              </a:lnSpc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Earlier chapatti was the only product made from wheat. But now there is variety of products made from it, therefore evaluation of grades for each type of product is difficult </a:t>
            </a:r>
          </a:p>
        </p:txBody>
      </p:sp>
      <p:sp>
        <p:nvSpPr>
          <p:cNvPr id="141317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68D8693-575C-4922-BB1D-91EF2C120131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10204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9852340-F628-429C-9ED1-B4083FC3793E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142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265238"/>
            <a:ext cx="8229600" cy="5516562"/>
          </a:xfrm>
        </p:spPr>
        <p:txBody>
          <a:bodyPr/>
          <a:lstStyle/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Now harvesting and threshing methods have also been changed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No standard procedures in this system</a:t>
            </a:r>
          </a:p>
          <a:p>
            <a:pPr marL="566738" indent="-566738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The committee which implements FAQ system is revised every year therefore there is no uniformity in its function</a:t>
            </a:r>
          </a:p>
        </p:txBody>
      </p:sp>
      <p:sp>
        <p:nvSpPr>
          <p:cNvPr id="142340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DFA212A-9A0A-4E75-A33C-F205F4FD5DB4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56300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3F0664D-2C5B-479C-AA06-CC6C86B8144B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143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pPr algn="just" eaLnBrk="1" hangingPunct="1"/>
            <a:r>
              <a:rPr lang="en-US" altLang="en-US" sz="3600" b="1">
                <a:solidFill>
                  <a:srgbClr val="552EFA"/>
                </a:solidFill>
                <a:latin typeface="Times New Roman" panose="02020603050405020304" pitchFamily="18" charset="0"/>
              </a:rPr>
              <a:t>Grading Systems Followed Presently</a:t>
            </a:r>
          </a:p>
        </p:txBody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951038"/>
            <a:ext cx="8534400" cy="4525962"/>
          </a:xfrm>
        </p:spPr>
        <p:txBody>
          <a:bodyPr/>
          <a:lstStyle/>
          <a:p>
            <a:pPr marL="609600" indent="-609600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There are two agencies which do present purchase</a:t>
            </a:r>
          </a:p>
          <a:p>
            <a:pPr marL="609600" indent="-609600" algn="just">
              <a:buClr>
                <a:schemeClr val="tx1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PASCO</a:t>
            </a:r>
          </a:p>
          <a:p>
            <a:pPr marL="609600" indent="-609600" algn="just">
              <a:buClr>
                <a:schemeClr val="tx1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Provincial Government agencies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  </a:t>
            </a:r>
            <a:r>
              <a:rPr lang="en-US" altLang="en-US" b="1" u="sng" smtClean="0">
                <a:solidFill>
                  <a:srgbClr val="552EFA"/>
                </a:solidFill>
                <a:latin typeface="Times New Roman" panose="02020603050405020304" pitchFamily="18" charset="0"/>
              </a:rPr>
              <a:t>Criteria for these systems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     Impurities should be in tolerance limits</a:t>
            </a:r>
          </a:p>
        </p:txBody>
      </p:sp>
      <p:sp>
        <p:nvSpPr>
          <p:cNvPr id="143365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2FA7D6F-1404-435B-811A-C04AB2F0B0E7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5714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0E53E70-0199-4D30-84A9-7F0FF249E1F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144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17514"/>
            <a:ext cx="8229600" cy="1258887"/>
          </a:xfrm>
        </p:spPr>
        <p:txBody>
          <a:bodyPr/>
          <a:lstStyle/>
          <a:p>
            <a:pPr algn="just" eaLnBrk="1" hangingPunct="1"/>
            <a:r>
              <a:rPr lang="en-US" altLang="en-US" sz="3500" b="1">
                <a:solidFill>
                  <a:srgbClr val="552EFA"/>
                </a:solidFill>
                <a:latin typeface="Times New Roman" panose="02020603050405020304" pitchFamily="18" charset="0"/>
              </a:rPr>
              <a:t>Tolerance Limits for Different Impurities</a:t>
            </a:r>
          </a:p>
        </p:txBody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52600"/>
            <a:ext cx="8229600" cy="4572000"/>
          </a:xfrm>
        </p:spPr>
        <p:txBody>
          <a:bodyPr/>
          <a:lstStyle/>
          <a:p>
            <a:pPr marL="566738" indent="-566738" algn="just">
              <a:buClr>
                <a:srgbClr val="552EFA"/>
              </a:buClr>
              <a:buNone/>
            </a:pPr>
            <a:endParaRPr lang="en-US" altLang="en-US" b="1" smtClean="0">
              <a:solidFill>
                <a:srgbClr val="FD4E2B"/>
              </a:solidFill>
              <a:latin typeface="Times New Roman" panose="02020603050405020304" pitchFamily="18" charset="0"/>
            </a:endParaRPr>
          </a:p>
          <a:p>
            <a:pPr marL="566738" indent="-566738" algn="just">
              <a:buClr>
                <a:srgbClr val="552EFA"/>
              </a:buClr>
              <a:buNone/>
            </a:pPr>
            <a:r>
              <a:rPr lang="en-US" altLang="en-US" b="1" smtClean="0">
                <a:solidFill>
                  <a:srgbClr val="FD4E2B"/>
                </a:solidFill>
                <a:latin typeface="Times New Roman" panose="02020603050405020304" pitchFamily="18" charset="0"/>
              </a:rPr>
              <a:t>Dust, dirt</a:t>
            </a:r>
          </a:p>
          <a:p>
            <a:pPr marL="966788" lvl="1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Tolerance limit		0.5% </a:t>
            </a:r>
          </a:p>
          <a:p>
            <a:pPr marL="966788" lvl="1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Rejection limit		1%</a:t>
            </a:r>
          </a:p>
          <a:p>
            <a:pPr marL="566738" indent="-566738" algn="just">
              <a:buClr>
                <a:srgbClr val="552EFA"/>
              </a:buClr>
              <a:buNone/>
            </a:pPr>
            <a:endParaRPr lang="en-US" altLang="en-US" b="1" smtClean="0">
              <a:solidFill>
                <a:srgbClr val="FD4E2B"/>
              </a:solidFill>
              <a:latin typeface="Times New Roman" panose="02020603050405020304" pitchFamily="18" charset="0"/>
            </a:endParaRPr>
          </a:p>
          <a:p>
            <a:pPr marL="566738" indent="-566738" algn="just">
              <a:buClr>
                <a:srgbClr val="552EFA"/>
              </a:buClr>
              <a:buNone/>
            </a:pPr>
            <a:r>
              <a:rPr lang="en-US" altLang="en-US" b="1" smtClean="0">
                <a:solidFill>
                  <a:srgbClr val="FD4E2B"/>
                </a:solidFill>
                <a:latin typeface="Times New Roman" panose="02020603050405020304" pitchFamily="18" charset="0"/>
              </a:rPr>
              <a:t>Other food grains (oat, barley grains etc)</a:t>
            </a:r>
          </a:p>
          <a:p>
            <a:pPr marL="966788" lvl="1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Tolerance limit		3% </a:t>
            </a:r>
          </a:p>
          <a:p>
            <a:pPr marL="966788" lvl="1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Rejection limit		5%</a:t>
            </a:r>
          </a:p>
        </p:txBody>
      </p:sp>
      <p:sp>
        <p:nvSpPr>
          <p:cNvPr id="144389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5D2791E-AE58-4A50-A9D7-059CC5261B4A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66165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379832B-4A3F-4204-A635-79F95AE404C6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57200"/>
            <a:ext cx="8458200" cy="6096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Clr>
                <a:srgbClr val="552EFA"/>
              </a:buClr>
              <a:buFontTx/>
              <a:buNone/>
            </a:pPr>
            <a:r>
              <a:rPr lang="en-US" altLang="en-US" b="1">
                <a:solidFill>
                  <a:srgbClr val="FD4E2B"/>
                </a:solidFill>
                <a:latin typeface="Times New Roman" panose="02020603050405020304" pitchFamily="18" charset="0"/>
              </a:rPr>
              <a:t>Damaged and shriveled grains</a:t>
            </a:r>
          </a:p>
          <a:p>
            <a:pPr lvl="1" algn="just" eaLnBrk="1" hangingPunct="1">
              <a:lnSpc>
                <a:spcPct val="80000"/>
              </a:lnSpc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Tolerance limit		3% </a:t>
            </a:r>
          </a:p>
          <a:p>
            <a:pPr lvl="1" algn="just" eaLnBrk="1" hangingPunct="1">
              <a:lnSpc>
                <a:spcPct val="80000"/>
              </a:lnSpc>
              <a:buClr>
                <a:srgbClr val="552EFA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Rejection limit		5%</a:t>
            </a:r>
          </a:p>
          <a:p>
            <a:pPr algn="just" eaLnBrk="1" hangingPunct="1">
              <a:lnSpc>
                <a:spcPct val="80000"/>
              </a:lnSpc>
              <a:buClr>
                <a:srgbClr val="552EFA"/>
              </a:buClr>
              <a:buFontTx/>
              <a:buChar char="o"/>
            </a:pPr>
            <a:r>
              <a:rPr lang="en-US" altLang="en-US" b="1">
                <a:solidFill>
                  <a:srgbClr val="FD4E2B"/>
                </a:solidFill>
                <a:latin typeface="Times New Roman" panose="02020603050405020304" pitchFamily="18" charset="0"/>
              </a:rPr>
              <a:t>weevil damaged grains</a:t>
            </a:r>
          </a:p>
          <a:p>
            <a:pPr lvl="1" algn="just" eaLnBrk="1" hangingPunct="1">
              <a:lnSpc>
                <a:spcPct val="8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Tolerance limit		1.5% </a:t>
            </a:r>
          </a:p>
          <a:p>
            <a:pPr lvl="1" algn="just" eaLnBrk="1" hangingPunct="1">
              <a:lnSpc>
                <a:spcPct val="80000"/>
              </a:lnSpc>
              <a:buClr>
                <a:srgbClr val="0000FF"/>
              </a:buClr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							   </a:t>
            </a:r>
            <a:r>
              <a:rPr lang="en-US" altLang="en-US">
                <a:solidFill>
                  <a:srgbClr val="552EFA"/>
                </a:solidFill>
                <a:latin typeface="Times New Roman" panose="02020603050405020304" pitchFamily="18" charset="0"/>
              </a:rPr>
              <a:t>Fresh-April-Aug.</a:t>
            </a:r>
          </a:p>
          <a:p>
            <a:pPr lvl="1" algn="just" eaLnBrk="1" hangingPunct="1">
              <a:lnSpc>
                <a:spcPct val="8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Rejection limit		3%</a:t>
            </a:r>
          </a:p>
          <a:p>
            <a:pPr algn="just" eaLnBrk="1" hangingPunct="1">
              <a:lnSpc>
                <a:spcPct val="80000"/>
              </a:lnSpc>
              <a:buClr>
                <a:srgbClr val="552EFA"/>
              </a:buClr>
              <a:buFontTx/>
              <a:buChar char="o"/>
            </a:pPr>
            <a:endParaRPr lang="en-US" altLang="en-US" b="1">
              <a:solidFill>
                <a:srgbClr val="FD4E2B"/>
              </a:solidFill>
              <a:latin typeface="Times New Roman" panose="02020603050405020304" pitchFamily="18" charset="0"/>
            </a:endParaRPr>
          </a:p>
          <a:p>
            <a:pPr lvl="1" algn="just" eaLnBrk="1" hangingPunct="1">
              <a:lnSpc>
                <a:spcPct val="8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Tolerance limit		0.5% </a:t>
            </a:r>
          </a:p>
          <a:p>
            <a:pPr lvl="1" algn="just" eaLnBrk="1" hangingPunct="1">
              <a:lnSpc>
                <a:spcPct val="80000"/>
              </a:lnSpc>
              <a:buClr>
                <a:srgbClr val="0000FF"/>
              </a:buClr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								</a:t>
            </a:r>
            <a:r>
              <a:rPr lang="en-US" altLang="en-US">
                <a:solidFill>
                  <a:srgbClr val="552EFA"/>
                </a:solidFill>
                <a:latin typeface="Times New Roman" panose="02020603050405020304" pitchFamily="18" charset="0"/>
              </a:rPr>
              <a:t>Sep-Oct.</a:t>
            </a:r>
          </a:p>
          <a:p>
            <a:pPr lvl="1" algn="just" eaLnBrk="1" hangingPunct="1">
              <a:lnSpc>
                <a:spcPct val="8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Rejection limit		1%</a:t>
            </a:r>
          </a:p>
          <a:p>
            <a:pPr lvl="1" algn="just" eaLnBrk="1" hangingPunct="1">
              <a:lnSpc>
                <a:spcPct val="80000"/>
              </a:lnSpc>
              <a:buClr>
                <a:srgbClr val="552EFA"/>
              </a:buClr>
              <a:buFontTx/>
              <a:buNone/>
            </a:pPr>
            <a:endParaRPr lang="en-US" altLang="en-US">
              <a:latin typeface="Times New Roman" panose="02020603050405020304" pitchFamily="18" charset="0"/>
            </a:endParaRPr>
          </a:p>
          <a:p>
            <a:pPr lvl="1" algn="just" eaLnBrk="1" hangingPunct="1">
              <a:lnSpc>
                <a:spcPct val="8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Tolerance limit		1% </a:t>
            </a:r>
          </a:p>
          <a:p>
            <a:pPr lvl="1" algn="just" eaLnBrk="1" hangingPunct="1">
              <a:lnSpc>
                <a:spcPct val="80000"/>
              </a:lnSpc>
              <a:buClr>
                <a:srgbClr val="0000FF"/>
              </a:buClr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								</a:t>
            </a:r>
            <a:r>
              <a:rPr lang="en-US" altLang="en-US">
                <a:solidFill>
                  <a:srgbClr val="552EFA"/>
                </a:solidFill>
                <a:latin typeface="Times New Roman" panose="02020603050405020304" pitchFamily="18" charset="0"/>
              </a:rPr>
              <a:t>Nov-Dec.</a:t>
            </a:r>
          </a:p>
          <a:p>
            <a:pPr lvl="1" algn="just" eaLnBrk="1" hangingPunct="1">
              <a:lnSpc>
                <a:spcPct val="8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Rejection limit		2%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5412" name="AutoShape 4"/>
          <p:cNvSpPr>
            <a:spLocks/>
          </p:cNvSpPr>
          <p:nvPr/>
        </p:nvSpPr>
        <p:spPr bwMode="auto">
          <a:xfrm>
            <a:off x="7848600" y="32766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mic Sans MS" panose="030F0702030302020204" pitchFamily="66" charset="0"/>
            </a:endParaRPr>
          </a:p>
        </p:txBody>
      </p:sp>
      <p:sp>
        <p:nvSpPr>
          <p:cNvPr id="145413" name="AutoShape 5"/>
          <p:cNvSpPr>
            <a:spLocks/>
          </p:cNvSpPr>
          <p:nvPr/>
        </p:nvSpPr>
        <p:spPr bwMode="auto">
          <a:xfrm>
            <a:off x="7924800" y="51054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mic Sans MS" panose="030F0702030302020204" pitchFamily="66" charset="0"/>
            </a:endParaRPr>
          </a:p>
        </p:txBody>
      </p:sp>
      <p:sp>
        <p:nvSpPr>
          <p:cNvPr id="145414" name="AutoShape 6"/>
          <p:cNvSpPr>
            <a:spLocks/>
          </p:cNvSpPr>
          <p:nvPr/>
        </p:nvSpPr>
        <p:spPr bwMode="auto">
          <a:xfrm>
            <a:off x="7620000" y="21336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mic Sans MS" panose="030F0702030302020204" pitchFamily="66" charset="0"/>
            </a:endParaRPr>
          </a:p>
        </p:txBody>
      </p:sp>
      <p:sp>
        <p:nvSpPr>
          <p:cNvPr id="145415" name="Slide Number Placeholder 5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806BB62-2981-465D-B4B2-5BDDEE621339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29950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445875B-1F28-49EA-A6EC-FE6A82A2546E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1878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09600"/>
            <a:ext cx="8229600" cy="762000"/>
          </a:xfrm>
        </p:spPr>
        <p:txBody>
          <a:bodyPr/>
          <a:lstStyle/>
          <a:p>
            <a:pPr algn="just" eaLnBrk="1" hangingPunct="1"/>
            <a:r>
              <a:rPr lang="en-US" altLang="en-US" sz="3600" b="1">
                <a:solidFill>
                  <a:srgbClr val="552EFA"/>
                </a:solidFill>
                <a:latin typeface="Times New Roman" panose="02020603050405020304" pitchFamily="18" charset="0"/>
              </a:rPr>
              <a:t>Criteria for wheat grading</a:t>
            </a:r>
          </a:p>
        </p:txBody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027238"/>
            <a:ext cx="8229600" cy="4525962"/>
          </a:xfrm>
        </p:spPr>
        <p:txBody>
          <a:bodyPr/>
          <a:lstStyle/>
          <a:p>
            <a:pPr marL="609600" indent="-609600" algn="just">
              <a:lnSpc>
                <a:spcPct val="170000"/>
              </a:lnSpc>
              <a:buClr>
                <a:srgbClr val="552EFA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Botanical</a:t>
            </a:r>
          </a:p>
          <a:p>
            <a:pPr marL="609600" indent="-609600" algn="just">
              <a:lnSpc>
                <a:spcPct val="170000"/>
              </a:lnSpc>
              <a:buClr>
                <a:srgbClr val="552EFA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Physical method</a:t>
            </a:r>
          </a:p>
          <a:p>
            <a:pPr marL="609600" indent="-609600" algn="just">
              <a:lnSpc>
                <a:spcPct val="170000"/>
              </a:lnSpc>
              <a:buClr>
                <a:srgbClr val="552EFA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Chemical method</a:t>
            </a:r>
          </a:p>
          <a:p>
            <a:pPr marL="609600" indent="-609600" algn="just">
              <a:lnSpc>
                <a:spcPct val="170000"/>
              </a:lnSpc>
              <a:buClr>
                <a:srgbClr val="552EFA"/>
              </a:buClr>
              <a:buFontTx/>
              <a:buAutoNum type="arabicPeriod"/>
            </a:pPr>
            <a:r>
              <a:rPr lang="en-US" altLang="en-US" smtClean="0">
                <a:latin typeface="Times New Roman" panose="02020603050405020304" pitchFamily="18" charset="0"/>
              </a:rPr>
              <a:t>Sensory method</a:t>
            </a:r>
          </a:p>
        </p:txBody>
      </p:sp>
      <p:sp>
        <p:nvSpPr>
          <p:cNvPr id="118789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4B63D2D-3C27-4115-B6B0-4B3040E0D6D7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04986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D67A8D0-B644-4573-B85A-E44056F5CFCB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146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228600"/>
            <a:ext cx="9144000" cy="6553200"/>
          </a:xfrm>
        </p:spPr>
        <p:txBody>
          <a:bodyPr/>
          <a:lstStyle/>
          <a:p>
            <a:pPr marL="631825" indent="-631825" algn="just">
              <a:buClr>
                <a:srgbClr val="552EFA"/>
              </a:buClr>
              <a:buNone/>
            </a:pPr>
            <a:r>
              <a:rPr lang="en-US" altLang="en-US" b="1" smtClean="0">
                <a:solidFill>
                  <a:srgbClr val="FD4E2B"/>
                </a:solidFill>
                <a:latin typeface="Times New Roman" panose="02020603050405020304" pitchFamily="18" charset="0"/>
              </a:rPr>
              <a:t>Moisture content</a:t>
            </a:r>
          </a:p>
          <a:p>
            <a:pPr marL="1096963" lvl="1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Tolerance limit 	10% </a:t>
            </a:r>
          </a:p>
          <a:p>
            <a:pPr marL="1096963" lvl="1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Rejection limit 		11% </a:t>
            </a:r>
          </a:p>
          <a:p>
            <a:pPr marL="631825" indent="-631825" algn="just">
              <a:buClr>
                <a:srgbClr val="552EFA"/>
              </a:buClr>
              <a:buFontTx/>
              <a:buChar char="o"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marL="631825" indent="-631825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If moisture contents are more, there will be attack of fungi which will produce aflatoxin</a:t>
            </a:r>
          </a:p>
          <a:p>
            <a:pPr marL="631825" indent="-631825" algn="just">
              <a:buClr>
                <a:srgbClr val="552EFA"/>
              </a:buClr>
              <a:buFontTx/>
              <a:buChar char="o"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marL="631825" indent="-631825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Aflatoxin production is more at 15-16%</a:t>
            </a:r>
          </a:p>
          <a:p>
            <a:pPr marL="631825" indent="-631825" algn="just">
              <a:buClr>
                <a:srgbClr val="552EFA"/>
              </a:buClr>
              <a:buFontTx/>
              <a:buChar char="o"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marL="631825" indent="-631825" algn="just">
              <a:buClr>
                <a:srgbClr val="552EFA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Black spot on wheat grains-indicate fungal attack</a:t>
            </a:r>
          </a:p>
        </p:txBody>
      </p:sp>
      <p:sp>
        <p:nvSpPr>
          <p:cNvPr id="146436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88027E6-EAB3-4567-A386-405A422D60BA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08819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0924BFA-C3E1-45D3-A02D-DC77D95B617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147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en-US" altLang="en-US" sz="3600" b="1">
                <a:solidFill>
                  <a:srgbClr val="552EFA"/>
                </a:solidFill>
                <a:latin typeface="Times New Roman" panose="02020603050405020304" pitchFamily="18" charset="0"/>
              </a:rPr>
              <a:t>Grading of Wheat on the basis of</a:t>
            </a:r>
          </a:p>
        </p:txBody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buClr>
                <a:schemeClr val="tx1"/>
              </a:buClr>
              <a:buFontTx/>
              <a:buAutoNum type="arabicPeriod"/>
            </a:pPr>
            <a:r>
              <a:rPr lang="en-US" altLang="en-US" b="1" u="sng">
                <a:solidFill>
                  <a:srgbClr val="552EFA"/>
                </a:solidFill>
                <a:latin typeface="Times New Roman" panose="02020603050405020304" pitchFamily="18" charset="0"/>
              </a:rPr>
              <a:t>Moisture contents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>
                <a:latin typeface="Times New Roman" panose="02020603050405020304" pitchFamily="18" charset="0"/>
              </a:rPr>
              <a:t>				For Grade No. 1  up to 9%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>
                <a:latin typeface="Times New Roman" panose="02020603050405020304" pitchFamily="18" charset="0"/>
              </a:rPr>
              <a:t> 						No.2	 9% - 10%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>
                <a:latin typeface="Times New Roman" panose="02020603050405020304" pitchFamily="18" charset="0"/>
              </a:rPr>
              <a:t>						No.3  10% -12%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 b="1">
                <a:latin typeface="Times New Roman" panose="02020603050405020304" pitchFamily="18" charset="0"/>
              </a:rPr>
              <a:t>2.   </a:t>
            </a:r>
            <a:r>
              <a:rPr lang="en-US" altLang="en-US" b="1" u="sng">
                <a:solidFill>
                  <a:srgbClr val="552EFA"/>
                </a:solidFill>
                <a:latin typeface="Times New Roman" panose="02020603050405020304" pitchFamily="18" charset="0"/>
              </a:rPr>
              <a:t>Test Weight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>
                <a:latin typeface="Times New Roman" panose="02020603050405020304" pitchFamily="18" charset="0"/>
              </a:rPr>
              <a:t>						No. 1	   76 kg/hl	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>
                <a:latin typeface="Times New Roman" panose="02020603050405020304" pitchFamily="18" charset="0"/>
              </a:rPr>
              <a:t> 						No.2	  74-76kg/hl					No.3   72-74kg/hl</a:t>
            </a:r>
          </a:p>
        </p:txBody>
      </p:sp>
      <p:sp>
        <p:nvSpPr>
          <p:cNvPr id="147461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C88EE3D-CFE0-4B96-97DC-725559B69EAD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03944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0D9AF43-5E4B-47B0-8E02-885548F80D5A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en-US" altLang="en-US" sz="1400"/>
          </a:p>
        </p:txBody>
      </p:sp>
      <p:sp>
        <p:nvSpPr>
          <p:cNvPr id="148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609601"/>
            <a:ext cx="8229600" cy="5516563"/>
          </a:xfrm>
        </p:spPr>
        <p:txBody>
          <a:bodyPr/>
          <a:lstStyle/>
          <a:p>
            <a:pPr marL="609600" indent="-609600" algn="just">
              <a:buFontTx/>
              <a:buAutoNum type="arabicPeriod" startAt="3"/>
            </a:pPr>
            <a:r>
              <a:rPr lang="en-US" altLang="en-US" b="1" u="sng" smtClean="0">
                <a:solidFill>
                  <a:srgbClr val="552EFA"/>
                </a:solidFill>
                <a:latin typeface="Times New Roman" panose="02020603050405020304" pitchFamily="18" charset="0"/>
              </a:rPr>
              <a:t>Foreign matter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						No.1	  0.5% 	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 						No.2	  0.5% - 1%					No.3   1% - 1.5%</a:t>
            </a:r>
          </a:p>
          <a:p>
            <a:pPr marL="609600" indent="-609600" algn="just">
              <a:buClr>
                <a:schemeClr val="tx1"/>
              </a:buClr>
              <a:buFontTx/>
              <a:buAutoNum type="arabicPeriod" startAt="4"/>
            </a:pPr>
            <a:r>
              <a:rPr lang="en-US" altLang="en-US" b="1" u="sng" smtClean="0">
                <a:solidFill>
                  <a:srgbClr val="552EFA"/>
                </a:solidFill>
                <a:latin typeface="Times New Roman" panose="02020603050405020304" pitchFamily="18" charset="0"/>
              </a:rPr>
              <a:t>Broken and shriveled grain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						No.1	  up to 2%	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 						No.2	  2% - 3%						No.3   3% - 5%</a:t>
            </a:r>
            <a:endParaRPr lang="en-US" altLang="en-US" b="1" u="sng" smtClean="0">
              <a:latin typeface="Times New Roman" panose="02020603050405020304" pitchFamily="18" charset="0"/>
            </a:endParaRPr>
          </a:p>
          <a:p>
            <a:pPr marL="609600" indent="-609600" algn="just">
              <a:buNone/>
            </a:pPr>
            <a:endParaRPr lang="en-US" altLang="en-US" b="1" u="sng" smtClean="0">
              <a:latin typeface="Times New Roman" panose="02020603050405020304" pitchFamily="18" charset="0"/>
            </a:endParaRPr>
          </a:p>
        </p:txBody>
      </p:sp>
      <p:sp>
        <p:nvSpPr>
          <p:cNvPr id="148484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05410BE-8BA7-4D91-8B39-6EE35555A1C5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78287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7DE2B4A-D758-4164-8872-FFED88BB14BA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149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229600" cy="5943600"/>
          </a:xfrm>
        </p:spPr>
        <p:txBody>
          <a:bodyPr/>
          <a:lstStyle/>
          <a:p>
            <a:pPr marL="609600" indent="-609600" algn="just">
              <a:buNone/>
            </a:pPr>
            <a:r>
              <a:rPr lang="en-US" altLang="en-US">
                <a:latin typeface="Times New Roman" panose="02020603050405020304" pitchFamily="18" charset="0"/>
              </a:rPr>
              <a:t>5. </a:t>
            </a:r>
            <a:r>
              <a:rPr lang="en-US" altLang="en-US" b="1" u="sng">
                <a:solidFill>
                  <a:srgbClr val="552EFA"/>
                </a:solidFill>
                <a:latin typeface="Times New Roman" panose="02020603050405020304" pitchFamily="18" charset="0"/>
              </a:rPr>
              <a:t>Other food grains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>
                <a:latin typeface="Times New Roman" panose="02020603050405020304" pitchFamily="18" charset="0"/>
              </a:rPr>
              <a:t>						No.1	  1.5%	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>
                <a:latin typeface="Times New Roman" panose="02020603050405020304" pitchFamily="18" charset="0"/>
              </a:rPr>
              <a:t> 						No.2	  1.5% - 3%					No.3   3% - 5%</a:t>
            </a:r>
          </a:p>
          <a:p>
            <a:pPr marL="609600" indent="-609600" algn="just">
              <a:buClr>
                <a:schemeClr val="tx1"/>
              </a:buClr>
              <a:buFontTx/>
              <a:buAutoNum type="arabicPeriod" startAt="6"/>
            </a:pPr>
            <a:r>
              <a:rPr lang="en-US" altLang="en-US" b="1" u="sng">
                <a:solidFill>
                  <a:srgbClr val="552EFA"/>
                </a:solidFill>
                <a:latin typeface="Times New Roman" panose="02020603050405020304" pitchFamily="18" charset="0"/>
              </a:rPr>
              <a:t>Damaged grains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>
                <a:latin typeface="Times New Roman" panose="02020603050405020304" pitchFamily="18" charset="0"/>
              </a:rPr>
              <a:t>						No.1	  0% - 0.5%	 				No.2	  0.5% - 1%					No.3   1% - 2%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 b="1">
                <a:solidFill>
                  <a:srgbClr val="552EFA"/>
                </a:solidFill>
                <a:latin typeface="Times New Roman" panose="02020603050405020304" pitchFamily="18" charset="0"/>
              </a:rPr>
              <a:t>Prices of grades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>
                <a:latin typeface="Times New Roman" panose="02020603050405020304" pitchFamily="18" charset="0"/>
              </a:rPr>
              <a:t>Grade No.1 gets  full (actual) price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>
                <a:latin typeface="Times New Roman" panose="02020603050405020304" pitchFamily="18" charset="0"/>
              </a:rPr>
              <a:t>Grade No.2 gets 2% less than actual price</a:t>
            </a:r>
          </a:p>
          <a:p>
            <a:pPr marL="609600" indent="-609600" algn="just">
              <a:buClr>
                <a:schemeClr val="tx1"/>
              </a:buClr>
              <a:buNone/>
            </a:pPr>
            <a:r>
              <a:rPr lang="en-US" altLang="en-US">
                <a:latin typeface="Times New Roman" panose="02020603050405020304" pitchFamily="18" charset="0"/>
              </a:rPr>
              <a:t>Grade No.3 gets 5% less than actual price</a:t>
            </a:r>
          </a:p>
        </p:txBody>
      </p:sp>
      <p:sp>
        <p:nvSpPr>
          <p:cNvPr id="149508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F21E30A-0A34-42C1-91AD-8E1C16271C78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17372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BE0850-BB94-4153-BCE9-D00B76EFBEF6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en-US" altLang="en-US" sz="1400"/>
          </a:p>
        </p:txBody>
      </p:sp>
      <p:sp>
        <p:nvSpPr>
          <p:cNvPr id="150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en-US" altLang="en-US" sz="4000" b="1">
                <a:solidFill>
                  <a:srgbClr val="552EFA"/>
                </a:solidFill>
                <a:latin typeface="Times New Roman" panose="02020603050405020304" pitchFamily="18" charset="0"/>
              </a:rPr>
              <a:t>USDA Official Grades of Wheat</a:t>
            </a:r>
          </a:p>
        </p:txBody>
      </p:sp>
      <p:graphicFrame>
        <p:nvGraphicFramePr>
          <p:cNvPr id="473157" name="Group 69"/>
          <p:cNvGraphicFramePr>
            <a:graphicFrameLocks noGrp="1"/>
          </p:cNvGraphicFramePr>
          <p:nvPr>
            <p:ph idx="1"/>
          </p:nvPr>
        </p:nvGraphicFramePr>
        <p:xfrm>
          <a:off x="1752600" y="1600201"/>
          <a:ext cx="8686800" cy="5121275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02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USDA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grade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Weight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Heat damaged %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Total damaged %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Foreign material %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Shrunken kernels %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Broken kernels %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3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0.2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0.2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0.5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86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0.2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20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0.5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86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89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0590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CD07005-D8AC-44C0-9512-9B2BABC217C0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44547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343604A-08A2-4F60-83AF-C316B60ECA18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en-US" altLang="en-US" sz="1400"/>
          </a:p>
        </p:txBody>
      </p:sp>
      <p:sp>
        <p:nvSpPr>
          <p:cNvPr id="151555" name="Rectangle 2"/>
          <p:cNvSpPr>
            <a:spLocks noChangeArrowheads="1"/>
          </p:cNvSpPr>
          <p:nvPr/>
        </p:nvSpPr>
        <p:spPr bwMode="auto">
          <a:xfrm>
            <a:off x="2392364" y="-6350"/>
            <a:ext cx="72088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1">
                <a:latin typeface="Arial" panose="020B0604020202020204" pitchFamily="34" charset="0"/>
              </a:rPr>
              <a:t>GRADE REQUIREMENTS FOR CORN</a:t>
            </a:r>
          </a:p>
        </p:txBody>
      </p:sp>
      <p:sp>
        <p:nvSpPr>
          <p:cNvPr id="151556" name="Line 3"/>
          <p:cNvSpPr>
            <a:spLocks noChangeShapeType="1"/>
          </p:cNvSpPr>
          <p:nvPr/>
        </p:nvSpPr>
        <p:spPr bwMode="auto">
          <a:xfrm>
            <a:off x="6373813" y="2833688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57" name="Line 4"/>
          <p:cNvSpPr>
            <a:spLocks noChangeShapeType="1"/>
          </p:cNvSpPr>
          <p:nvPr/>
        </p:nvSpPr>
        <p:spPr bwMode="auto">
          <a:xfrm>
            <a:off x="7688263" y="2833688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58" name="Line 5"/>
          <p:cNvSpPr>
            <a:spLocks noChangeShapeType="1"/>
          </p:cNvSpPr>
          <p:nvPr/>
        </p:nvSpPr>
        <p:spPr bwMode="auto">
          <a:xfrm>
            <a:off x="7688263" y="2833688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59" name="Line 6"/>
          <p:cNvSpPr>
            <a:spLocks noChangeShapeType="1"/>
          </p:cNvSpPr>
          <p:nvPr/>
        </p:nvSpPr>
        <p:spPr bwMode="auto">
          <a:xfrm>
            <a:off x="8432800" y="2833688"/>
            <a:ext cx="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38983" name="Group 7"/>
          <p:cNvGraphicFramePr>
            <a:graphicFrameLocks noGrp="1"/>
          </p:cNvGraphicFramePr>
          <p:nvPr/>
        </p:nvGraphicFramePr>
        <p:xfrm>
          <a:off x="1828800" y="1066801"/>
          <a:ext cx="8534400" cy="5337177"/>
        </p:xfrm>
        <a:graphic>
          <a:graphicData uri="http://schemas.openxmlformats.org/drawingml/2006/table">
            <a:tbl>
              <a:tblPr/>
              <a:tblGrid>
                <a:gridCol w="1425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2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6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2750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Grade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Minimum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 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</a:b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Test Weight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 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</a:b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Per Bushel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 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</a:b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(Pounds)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Maximum Limits of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Moisture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Broken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 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</a:b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Corn and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 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</a:b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Foreign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 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</a:b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Material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Damaged Kernels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34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Total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Heat-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 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</a:b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Damaged 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 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</a:b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Kernels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anchor="b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(Percent)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U.S. No. 1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56.0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14.0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3.0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0.1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U.S. No. 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54.0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15.5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3.0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5.0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0.2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U.S. No. 3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52.0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17.5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4.0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7.0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0.5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U.S. No. 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49.0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20.0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5.0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10.0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1.0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U.S. No. 5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46.0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23.0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7.0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15.0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C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3.0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1620" name="Slide Number Placeholder 7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A1F3954-B52B-4F84-A8A2-CB357DB404E9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71283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A8503D5-2E91-4A50-81DE-7BE1A8A75F2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en-US" altLang="en-US" sz="1400"/>
          </a:p>
        </p:txBody>
      </p:sp>
      <p:pic>
        <p:nvPicPr>
          <p:cNvPr id="15257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113" y="134938"/>
            <a:ext cx="9123362" cy="658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580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AF20B46-09A5-4BCE-9D30-0DB3DE58E722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3775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CFE178F-5C1B-4B23-ABFA-356515010FBE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en-US" altLang="en-US" sz="1400"/>
          </a:p>
        </p:txBody>
      </p:sp>
      <p:pic>
        <p:nvPicPr>
          <p:cNvPr id="15360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04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87D2153-6673-4802-B27E-5E1950C074A2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8008745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B8E15C6-67FA-419D-972F-22D01D2B2BEC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lang="en-US" altLang="en-US" sz="1400"/>
          </a:p>
        </p:txBody>
      </p:sp>
      <p:pic>
        <p:nvPicPr>
          <p:cNvPr id="1546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628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6879CB3-CEAA-4A43-A5A2-83D9C1A465F3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3367251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A5FEAA4-6076-4247-9309-89CB4B817A15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en-US" altLang="en-US" sz="1400"/>
          </a:p>
        </p:txBody>
      </p:sp>
      <p:pic>
        <p:nvPicPr>
          <p:cNvPr id="1556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5652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0E273CE-2778-49EC-A54D-0D223BCB8269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385507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DDED9FD-9065-436B-834A-67F3A7E38B75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1981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04800"/>
            <a:ext cx="81534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4000">
                <a:latin typeface="Times New Roman" panose="02020603050405020304" pitchFamily="18" charset="0"/>
              </a:rPr>
              <a:t> </a:t>
            </a:r>
            <a:r>
              <a:rPr lang="en-US" altLang="en-US" sz="4300" b="1">
                <a:solidFill>
                  <a:srgbClr val="0000FF"/>
                </a:solidFill>
                <a:latin typeface="Times New Roman" panose="02020603050405020304" pitchFamily="18" charset="0"/>
              </a:rPr>
              <a:t>1- Botanical criteria</a:t>
            </a:r>
            <a:br>
              <a:rPr lang="en-US" altLang="en-US" sz="4300" b="1">
                <a:solidFill>
                  <a:srgbClr val="0000FF"/>
                </a:solidFill>
                <a:latin typeface="Times New Roman" panose="02020603050405020304" pitchFamily="18" charset="0"/>
              </a:rPr>
            </a:br>
            <a:endParaRPr lang="en-US" altLang="en-US" sz="43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838200"/>
            <a:ext cx="8534400" cy="5791200"/>
          </a:xfrm>
        </p:spPr>
        <p:txBody>
          <a:bodyPr/>
          <a:lstStyle/>
          <a:p>
            <a:pPr marL="631825" indent="-631825" algn="just">
              <a:lnSpc>
                <a:spcPct val="150000"/>
              </a:lnSpc>
              <a:buClr>
                <a:srgbClr val="000000"/>
              </a:buClr>
              <a:buFontTx/>
              <a:buChar char="o"/>
            </a:pPr>
            <a:endParaRPr lang="en-US" altLang="en-US">
              <a:latin typeface="Times New Roman" panose="02020603050405020304" pitchFamily="18" charset="0"/>
            </a:endParaRPr>
          </a:p>
          <a:p>
            <a:pPr marL="631825" indent="-631825" algn="just">
              <a:lnSpc>
                <a:spcPct val="150000"/>
              </a:lnSpc>
              <a:buClr>
                <a:srgbClr val="000000"/>
              </a:buClr>
              <a:buFontTx/>
              <a:buChar char="o"/>
            </a:pP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Variety </a:t>
            </a:r>
            <a:r>
              <a:rPr lang="en-US" altLang="en-US">
                <a:latin typeface="Times New Roman" panose="02020603050405020304" pitchFamily="18" charset="0"/>
              </a:rPr>
              <a:t>“ a true breeding genetically homogeneous line that has fixed, well defined genotypical and phenotypical characteristics”</a:t>
            </a:r>
          </a:p>
          <a:p>
            <a:pPr marL="631825" indent="-631825" algn="just">
              <a:lnSpc>
                <a:spcPct val="150000"/>
              </a:lnSpc>
              <a:buClr>
                <a:srgbClr val="000000"/>
              </a:buClr>
              <a:buFontTx/>
              <a:buChar char="o"/>
            </a:pPr>
            <a:endParaRPr lang="en-US" altLang="en-US">
              <a:latin typeface="Times New Roman" panose="02020603050405020304" pitchFamily="18" charset="0"/>
            </a:endParaRPr>
          </a:p>
          <a:p>
            <a:pPr marL="631825" indent="-631825" algn="just">
              <a:lnSpc>
                <a:spcPct val="150000"/>
              </a:lnSpc>
              <a:buClr>
                <a:srgbClr val="000000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The wheat genus is </a:t>
            </a:r>
            <a:r>
              <a:rPr lang="en-US" altLang="en-US" i="1">
                <a:latin typeface="Times New Roman" panose="02020603050405020304" pitchFamily="18" charset="0"/>
              </a:rPr>
              <a:t>Triticum </a:t>
            </a:r>
            <a:r>
              <a:rPr lang="en-US" altLang="en-US">
                <a:latin typeface="Times New Roman" panose="02020603050405020304" pitchFamily="18" charset="0"/>
              </a:rPr>
              <a:t> and within that     genus 3 species are common.</a:t>
            </a:r>
          </a:p>
        </p:txBody>
      </p:sp>
      <p:sp>
        <p:nvSpPr>
          <p:cNvPr id="119813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CA5ED31-F0E4-4EFC-BFC4-083C9231500F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74810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7126343-24C3-4C88-9159-8B921D63AC60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40</a:t>
            </a:fld>
            <a:endParaRPr lang="en-US" altLang="en-US" sz="1400"/>
          </a:p>
        </p:txBody>
      </p:sp>
      <p:sp>
        <p:nvSpPr>
          <p:cNvPr id="156675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411162"/>
          </a:xfrm>
        </p:spPr>
        <p:txBody>
          <a:bodyPr>
            <a:normAutofit fontScale="90000"/>
          </a:bodyPr>
          <a:lstStyle/>
          <a:p>
            <a:pPr algn="just" eaLnBrk="1" hangingPunct="1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FARM to FACTORY</a:t>
            </a:r>
          </a:p>
        </p:txBody>
      </p:sp>
      <p:graphicFrame>
        <p:nvGraphicFramePr>
          <p:cNvPr id="156676" name="Rectangle 7"/>
          <p:cNvGraphicFramePr>
            <a:graphicFrameLocks/>
          </p:cNvGraphicFramePr>
          <p:nvPr>
            <p:ph idx="1"/>
          </p:nvPr>
        </p:nvGraphicFramePr>
        <p:xfrm>
          <a:off x="3048000" y="1830388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aintbrush Picture" r:id="rId3" imgW="0" imgH="0" progId="PBrush">
                  <p:embed/>
                </p:oleObj>
              </mc:Choice>
              <mc:Fallback>
                <p:oleObj name="Paintbrush Picture" r:id="rId3" imgW="0" imgH="0" progId="PBrush">
                  <p:embed/>
                  <p:pic>
                    <p:nvPicPr>
                      <p:cNvPr id="156676" name="Rectangle 7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830388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6677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2000"/>
            <a:ext cx="3810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678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762000"/>
            <a:ext cx="4772025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6679" name="Line 12"/>
          <p:cNvSpPr>
            <a:spLocks noChangeShapeType="1"/>
          </p:cNvSpPr>
          <p:nvPr/>
        </p:nvSpPr>
        <p:spPr bwMode="auto">
          <a:xfrm flipV="1">
            <a:off x="6248400" y="762000"/>
            <a:ext cx="609600" cy="609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80" name="Slide Number Placeholder 6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7800F86-8A89-41CE-A078-E4C5702A5C7D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40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88866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DBE169D-AB62-4A26-A4B3-14A1521B8276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04800"/>
            <a:ext cx="8229600" cy="6248400"/>
          </a:xfrm>
        </p:spPr>
        <p:txBody>
          <a:bodyPr/>
          <a:lstStyle/>
          <a:p>
            <a:pPr algn="just" eaLnBrk="1" hangingPunct="1">
              <a:lnSpc>
                <a:spcPct val="180000"/>
              </a:lnSpc>
              <a:buClr>
                <a:srgbClr val="0000FF"/>
              </a:buClr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Common wheat (</a:t>
            </a:r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Triticum aestivum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</a:p>
          <a:p>
            <a:pPr lvl="1" algn="just" eaLnBrk="1" hangingPunct="1">
              <a:lnSpc>
                <a:spcPct val="180000"/>
              </a:lnSpc>
              <a:buClr>
                <a:srgbClr val="0000FF"/>
              </a:buClr>
            </a:pPr>
            <a:r>
              <a:rPr lang="en-US" altLang="en-US">
                <a:latin typeface="Times New Roman" panose="02020603050405020304" pitchFamily="18" charset="0"/>
              </a:rPr>
              <a:t>Breads, hard rolls, chapattis</a:t>
            </a:r>
          </a:p>
          <a:p>
            <a:pPr algn="just" eaLnBrk="1" hangingPunct="1">
              <a:lnSpc>
                <a:spcPct val="180000"/>
              </a:lnSpc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Durum wheat (</a:t>
            </a:r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Triticum durum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</a:p>
          <a:p>
            <a:pPr lvl="1" algn="just" eaLnBrk="1" hangingPunct="1">
              <a:lnSpc>
                <a:spcPct val="180000"/>
              </a:lnSpc>
              <a:buClr>
                <a:srgbClr val="0000FF"/>
              </a:buClr>
            </a:pPr>
            <a:r>
              <a:rPr lang="en-US" altLang="en-US">
                <a:latin typeface="Times New Roman" panose="02020603050405020304" pitchFamily="18" charset="0"/>
              </a:rPr>
              <a:t>Pasta products (noodles, spaghetti, vermicelli)</a:t>
            </a:r>
          </a:p>
          <a:p>
            <a:pPr algn="just" eaLnBrk="1" hangingPunct="1">
              <a:lnSpc>
                <a:spcPct val="180000"/>
              </a:lnSpc>
              <a:buClr>
                <a:srgbClr val="0000FF"/>
              </a:buClr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</a:rPr>
              <a:t>Club wheat (</a:t>
            </a:r>
            <a:r>
              <a:rPr lang="en-US" altLang="en-US" i="1">
                <a:solidFill>
                  <a:srgbClr val="0000FF"/>
                </a:solidFill>
                <a:latin typeface="Times New Roman" panose="02020603050405020304" pitchFamily="18" charset="0"/>
              </a:rPr>
              <a:t>Triticum compactum)</a:t>
            </a:r>
          </a:p>
          <a:p>
            <a:pPr lvl="1" algn="just" eaLnBrk="1" hangingPunct="1">
              <a:lnSpc>
                <a:spcPct val="180000"/>
              </a:lnSpc>
              <a:buClr>
                <a:srgbClr val="0000FF"/>
              </a:buClr>
            </a:pPr>
            <a:r>
              <a:rPr lang="en-US" altLang="en-US">
                <a:latin typeface="Times New Roman" panose="02020603050405020304" pitchFamily="18" charset="0"/>
              </a:rPr>
              <a:t>Cookies, cakes, pastries and noodles etc</a:t>
            </a:r>
          </a:p>
        </p:txBody>
      </p:sp>
      <p:sp>
        <p:nvSpPr>
          <p:cNvPr id="120836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A56D2F6-31FC-4150-A984-ADFB48EF1B50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67806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F813660-77B5-47B8-98D8-3CE5B397824E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218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0"/>
            <a:ext cx="8915400" cy="6629400"/>
          </a:xfrm>
        </p:spPr>
        <p:txBody>
          <a:bodyPr/>
          <a:lstStyle/>
          <a:p>
            <a:pPr marL="609600" indent="-609600" algn="just">
              <a:buClr>
                <a:srgbClr val="552EFA"/>
              </a:buClr>
              <a:buNone/>
            </a:pPr>
            <a:r>
              <a:rPr lang="en-US" altLang="en-US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In botanical criteria 3 factors used to determine market class:</a:t>
            </a:r>
          </a:p>
          <a:p>
            <a:pPr marL="995363" lvl="1" indent="-533400" algn="just">
              <a:lnSpc>
                <a:spcPct val="120000"/>
              </a:lnSpc>
              <a:buClr>
                <a:srgbClr val="552EFA"/>
              </a:buClr>
              <a:buFontTx/>
              <a:buAutoNum type="alphaLcParenR"/>
            </a:pPr>
            <a:r>
              <a:rPr lang="en-US" altLang="en-US" b="1">
                <a:latin typeface="Times New Roman" panose="02020603050405020304" pitchFamily="18" charset="0"/>
              </a:rPr>
              <a:t>Color </a:t>
            </a:r>
          </a:p>
          <a:p>
            <a:pPr marL="2616200" lvl="3" indent="-381000" algn="just">
              <a:lnSpc>
                <a:spcPct val="120000"/>
              </a:lnSpc>
              <a:buClr>
                <a:srgbClr val="552EFA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White (amber)- Pakistani wheats</a:t>
            </a:r>
          </a:p>
          <a:p>
            <a:pPr marL="2616200" lvl="3" indent="-381000" algn="just">
              <a:lnSpc>
                <a:spcPct val="120000"/>
              </a:lnSpc>
              <a:buClr>
                <a:srgbClr val="552EFA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Red- US wheats- Resistant to sprouting </a:t>
            </a:r>
            <a:endParaRPr lang="en-US" altLang="en-US" sz="2400" b="1">
              <a:latin typeface="Times New Roman" panose="02020603050405020304" pitchFamily="18" charset="0"/>
            </a:endParaRPr>
          </a:p>
          <a:p>
            <a:pPr marL="995363" lvl="1" indent="-533400" algn="just">
              <a:lnSpc>
                <a:spcPct val="120000"/>
              </a:lnSpc>
              <a:buClr>
                <a:srgbClr val="552EFA"/>
              </a:buClr>
              <a:buFontTx/>
              <a:buAutoNum type="alphaLcParenR"/>
            </a:pPr>
            <a:r>
              <a:rPr lang="en-US" altLang="en-US" b="1">
                <a:latin typeface="Times New Roman" panose="02020603050405020304" pitchFamily="18" charset="0"/>
              </a:rPr>
              <a:t>Hardness (depends on texture)</a:t>
            </a:r>
          </a:p>
          <a:p>
            <a:pPr marL="2616200" lvl="3" indent="-381000" algn="just">
              <a:lnSpc>
                <a:spcPct val="120000"/>
              </a:lnSpc>
              <a:buClr>
                <a:srgbClr val="552EFA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Soft</a:t>
            </a:r>
          </a:p>
          <a:p>
            <a:pPr marL="2616200" lvl="3" indent="-381000" algn="just">
              <a:lnSpc>
                <a:spcPct val="120000"/>
              </a:lnSpc>
              <a:buClr>
                <a:srgbClr val="552EFA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Medium</a:t>
            </a:r>
          </a:p>
          <a:p>
            <a:pPr marL="2616200" lvl="3" indent="-381000" algn="just">
              <a:lnSpc>
                <a:spcPct val="120000"/>
              </a:lnSpc>
              <a:buClr>
                <a:srgbClr val="552EFA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Hard (High protein/ gluten)</a:t>
            </a:r>
          </a:p>
          <a:p>
            <a:pPr marL="995363" lvl="1" indent="-533400" algn="just">
              <a:lnSpc>
                <a:spcPct val="120000"/>
              </a:lnSpc>
              <a:buClr>
                <a:srgbClr val="552EFA"/>
              </a:buClr>
              <a:buFontTx/>
              <a:buAutoNum type="alphaLcParenR"/>
            </a:pPr>
            <a:r>
              <a:rPr lang="en-US" altLang="en-US" b="1">
                <a:latin typeface="Times New Roman" panose="02020603050405020304" pitchFamily="18" charset="0"/>
              </a:rPr>
              <a:t>Growth habit</a:t>
            </a:r>
          </a:p>
          <a:p>
            <a:pPr marL="2616200" lvl="3" indent="-381000" algn="just">
              <a:lnSpc>
                <a:spcPct val="120000"/>
              </a:lnSpc>
              <a:buClr>
                <a:srgbClr val="552EFA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Spring wheats- Pakistan</a:t>
            </a:r>
          </a:p>
          <a:p>
            <a:pPr marL="2616200" lvl="3" indent="-381000" algn="just">
              <a:lnSpc>
                <a:spcPct val="120000"/>
              </a:lnSpc>
              <a:buClr>
                <a:srgbClr val="552EFA"/>
              </a:buClr>
              <a:buFontTx/>
              <a:buChar char="o"/>
            </a:pPr>
            <a:r>
              <a:rPr lang="en-US" altLang="en-US" sz="2400">
                <a:latin typeface="Times New Roman" panose="02020603050405020304" pitchFamily="18" charset="0"/>
              </a:rPr>
              <a:t>Winter wheats- Require chilling temp. for Vernalization ( dormancy break)</a:t>
            </a:r>
          </a:p>
        </p:txBody>
      </p:sp>
      <p:sp>
        <p:nvSpPr>
          <p:cNvPr id="121860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5BE81FD-A4E3-4552-A027-EC4AFC0C39F6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82894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332BEB8-4578-4D55-9019-CA6D251E4957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04800"/>
            <a:ext cx="8229600" cy="6172200"/>
          </a:xfrm>
        </p:spPr>
        <p:txBody>
          <a:bodyPr/>
          <a:lstStyle/>
          <a:p>
            <a:pPr algn="just" eaLnBrk="1" hangingPunct="1">
              <a:lnSpc>
                <a:spcPct val="190000"/>
              </a:lnSpc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4 names- based on above 3 factors</a:t>
            </a:r>
          </a:p>
          <a:p>
            <a:pPr algn="just" eaLnBrk="1" hangingPunct="1">
              <a:lnSpc>
                <a:spcPct val="1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Hard Red Spring Wheat</a:t>
            </a:r>
          </a:p>
          <a:p>
            <a:pPr algn="just" eaLnBrk="1" hangingPunct="1">
              <a:lnSpc>
                <a:spcPct val="1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Hard Red Winter Wheat</a:t>
            </a:r>
          </a:p>
          <a:p>
            <a:pPr algn="just" eaLnBrk="1" hangingPunct="1">
              <a:lnSpc>
                <a:spcPct val="1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Hard White Spring Wheat (Pakistani)</a:t>
            </a:r>
          </a:p>
          <a:p>
            <a:pPr algn="just" eaLnBrk="1" hangingPunct="1">
              <a:lnSpc>
                <a:spcPct val="1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Hard White winter Wheat</a:t>
            </a:r>
          </a:p>
        </p:txBody>
      </p:sp>
      <p:sp>
        <p:nvSpPr>
          <p:cNvPr id="122884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B85E135-05C6-404B-9EFA-43C1947906C2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20820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27F7954-32DE-438D-9DDE-0966488DA777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04800"/>
            <a:ext cx="7772400" cy="762000"/>
          </a:xfrm>
        </p:spPr>
        <p:txBody>
          <a:bodyPr/>
          <a:lstStyle/>
          <a:p>
            <a:pPr algn="just" eaLnBrk="1" hangingPunct="1"/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2-Physical Criteria</a:t>
            </a:r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19200"/>
            <a:ext cx="8077200" cy="5410200"/>
          </a:xfrm>
        </p:spPr>
        <p:txBody>
          <a:bodyPr/>
          <a:lstStyle/>
          <a:p>
            <a:pPr marL="566738" indent="-566738" algn="just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Indicative of flour yield</a:t>
            </a:r>
          </a:p>
          <a:p>
            <a:pPr marL="566738" indent="-566738" algn="just">
              <a:lnSpc>
                <a:spcPct val="11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These physical parameters are:</a:t>
            </a:r>
          </a:p>
          <a:p>
            <a:pPr marL="1597025" lvl="1" algn="just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Test weight</a:t>
            </a:r>
          </a:p>
          <a:p>
            <a:pPr marL="1597025" lvl="1" algn="just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Kernel weight </a:t>
            </a:r>
          </a:p>
          <a:p>
            <a:pPr marL="1597025" lvl="1" algn="just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Grain shape and size</a:t>
            </a:r>
          </a:p>
          <a:p>
            <a:pPr marL="1597025" lvl="1" algn="just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Kernel hardness</a:t>
            </a:r>
          </a:p>
          <a:p>
            <a:pPr marL="1597025" lvl="1" algn="just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Grain colour</a:t>
            </a:r>
          </a:p>
          <a:p>
            <a:pPr marL="1597025" lvl="1" algn="just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Vitreousness</a:t>
            </a:r>
          </a:p>
          <a:p>
            <a:pPr marL="1597025" lvl="1" algn="just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Damaged grain</a:t>
            </a:r>
          </a:p>
          <a:p>
            <a:pPr marL="1597025" lvl="1" algn="just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Foreign matter</a:t>
            </a:r>
          </a:p>
        </p:txBody>
      </p:sp>
      <p:sp>
        <p:nvSpPr>
          <p:cNvPr id="123909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BD37839-A42A-4B68-BA1B-0DB7E865A359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06748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A58B730-B255-4FD4-902D-C6AED252B20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249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381000"/>
            <a:ext cx="8534400" cy="6248400"/>
          </a:xfrm>
        </p:spPr>
        <p:txBody>
          <a:bodyPr/>
          <a:lstStyle/>
          <a:p>
            <a:pPr marL="566738" indent="-566738" algn="just">
              <a:lnSpc>
                <a:spcPct val="130000"/>
              </a:lnSpc>
              <a:buNone/>
            </a:pPr>
            <a:r>
              <a:rPr lang="en-US" altLang="en-US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A- Test Weight</a:t>
            </a:r>
          </a:p>
          <a:p>
            <a:pPr marL="566738" indent="-566738" algn="just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Measures wt. of grains per unit volume</a:t>
            </a:r>
          </a:p>
          <a:p>
            <a:pPr marL="566738" indent="-566738" algn="just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Two different units – lb/bushel, kg/hl</a:t>
            </a:r>
          </a:p>
          <a:p>
            <a:pPr marL="566738" indent="-566738" algn="just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Average of our wheat is 60 lbs/bushel, 70 kg/hl</a:t>
            </a:r>
          </a:p>
          <a:p>
            <a:pPr marL="566738" indent="-566738" algn="just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Tells us grain size, shape and also density</a:t>
            </a:r>
          </a:p>
          <a:p>
            <a:pPr marL="566738" indent="-566738" algn="just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By increasing moisture, the test weight decreases because volume is increased but weight is not increased at the same ratio</a:t>
            </a:r>
          </a:p>
        </p:txBody>
      </p:sp>
      <p:sp>
        <p:nvSpPr>
          <p:cNvPr id="124932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3A62E2F-E94A-4D47-81E3-1CA0EE2082C7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7245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1260</Words>
  <Application>Microsoft Office PowerPoint</Application>
  <PresentationFormat>Widescreen</PresentationFormat>
  <Paragraphs>390</Paragraphs>
  <Slides>40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Calibri</vt:lpstr>
      <vt:lpstr>Calibri Light</vt:lpstr>
      <vt:lpstr>Comic Sans MS</vt:lpstr>
      <vt:lpstr>Palatino Linotype</vt:lpstr>
      <vt:lpstr>Times New Roman</vt:lpstr>
      <vt:lpstr>Office Theme</vt:lpstr>
      <vt:lpstr>Paintbrush Picture</vt:lpstr>
      <vt:lpstr>Wheat Grains Grades and Grading</vt:lpstr>
      <vt:lpstr>Information Derived from Wheat Grading</vt:lpstr>
      <vt:lpstr>Criteria for wheat grading</vt:lpstr>
      <vt:lpstr> 1- Botanical criteria </vt:lpstr>
      <vt:lpstr>PowerPoint Presentation</vt:lpstr>
      <vt:lpstr>PowerPoint Presentation</vt:lpstr>
      <vt:lpstr>PowerPoint Presentation</vt:lpstr>
      <vt:lpstr>2-Physical Criteria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3- Chemical Criteria</vt:lpstr>
      <vt:lpstr>PowerPoint Presentation</vt:lpstr>
      <vt:lpstr>Gluten Strength</vt:lpstr>
      <vt:lpstr>PowerPoint Presentation</vt:lpstr>
      <vt:lpstr>PowerPoint Presentation</vt:lpstr>
      <vt:lpstr>PowerPoint Presentation</vt:lpstr>
      <vt:lpstr>PowerPoint Presentation</vt:lpstr>
      <vt:lpstr>Grading Practices in Pakistan</vt:lpstr>
      <vt:lpstr>Disadvantages of FAQ System</vt:lpstr>
      <vt:lpstr>PowerPoint Presentation</vt:lpstr>
      <vt:lpstr>Grading Systems Followed Presently</vt:lpstr>
      <vt:lpstr>Tolerance Limits for Different Impurities</vt:lpstr>
      <vt:lpstr>PowerPoint Presentation</vt:lpstr>
      <vt:lpstr>PowerPoint Presentation</vt:lpstr>
      <vt:lpstr>Grading of Wheat on the basis of</vt:lpstr>
      <vt:lpstr>PowerPoint Presentation</vt:lpstr>
      <vt:lpstr>PowerPoint Presentation</vt:lpstr>
      <vt:lpstr>USDA Official Grades of Wheat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FARM to FACTORY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Wheat Grains Grades and Grading</dc:title>
  <dc:creator>Dr. Mueen</dc:creator>
  <cp:lastModifiedBy>Dr. Mueen</cp:lastModifiedBy>
  <cp:revision>1</cp:revision>
  <dcterms:created xsi:type="dcterms:W3CDTF">2020-12-02T07:01:15Z</dcterms:created>
  <dcterms:modified xsi:type="dcterms:W3CDTF">2020-12-02T07:01:49Z</dcterms:modified>
</cp:coreProperties>
</file>