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365" r:id="rId3"/>
    <p:sldId id="350" r:id="rId4"/>
    <p:sldId id="351" r:id="rId5"/>
    <p:sldId id="352" r:id="rId6"/>
    <p:sldId id="353" r:id="rId7"/>
    <p:sldId id="354" r:id="rId8"/>
    <p:sldId id="355" r:id="rId9"/>
    <p:sldId id="361" r:id="rId10"/>
    <p:sldId id="357" r:id="rId11"/>
    <p:sldId id="358" r:id="rId12"/>
    <p:sldId id="359" r:id="rId13"/>
    <p:sldId id="360" r:id="rId14"/>
    <p:sldId id="362" r:id="rId15"/>
    <p:sldId id="261" r:id="rId16"/>
    <p:sldId id="263" r:id="rId17"/>
    <p:sldId id="265" r:id="rId18"/>
    <p:sldId id="266" r:id="rId19"/>
    <p:sldId id="267" r:id="rId20"/>
    <p:sldId id="363" r:id="rId21"/>
    <p:sldId id="269" r:id="rId22"/>
    <p:sldId id="271" r:id="rId23"/>
    <p:sldId id="345" r:id="rId24"/>
    <p:sldId id="36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2203" autoAdjust="0"/>
  </p:normalViewPr>
  <p:slideViewPr>
    <p:cSldViewPr>
      <p:cViewPr varScale="1">
        <p:scale>
          <a:sx n="83" d="100"/>
          <a:sy n="83" d="100"/>
        </p:scale>
        <p:origin x="-7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28CCDC-4FF1-42AE-8913-360BE4DE9F9D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0D647A-A7EA-4D5C-B113-120454572C4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A53CFD-EA35-4A91-A226-DBDC2FAE6AA0}" type="slidenum">
              <a:rPr lang="en-US" altLang="zh-CN"/>
              <a:pPr/>
              <a:t>15</a:t>
            </a:fld>
            <a:endParaRPr lang="en-US" altLang="zh-CN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D647A-A7EA-4D5C-B113-120454572C4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6AE72E-95D4-4887-8966-5ABD957B2458}" type="slidenum">
              <a:rPr lang="en-US" altLang="zh-CN"/>
              <a:pPr/>
              <a:t>22</a:t>
            </a:fld>
            <a:endParaRPr lang="en-US" altLang="zh-CN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EFBD0-431F-4DE3-B145-6C4FD7C7FD48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4B7A-BE47-4F8B-AF6B-1A14651F23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EFBD0-431F-4DE3-B145-6C4FD7C7FD48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4B7A-BE47-4F8B-AF6B-1A14651F23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EFBD0-431F-4DE3-B145-6C4FD7C7FD48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4B7A-BE47-4F8B-AF6B-1A14651F23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EFBD0-431F-4DE3-B145-6C4FD7C7FD48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4B7A-BE47-4F8B-AF6B-1A14651F23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EFBD0-431F-4DE3-B145-6C4FD7C7FD48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4B7A-BE47-4F8B-AF6B-1A14651F23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EFBD0-431F-4DE3-B145-6C4FD7C7FD48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4B7A-BE47-4F8B-AF6B-1A14651F23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EFBD0-431F-4DE3-B145-6C4FD7C7FD48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4B7A-BE47-4F8B-AF6B-1A14651F23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EFBD0-431F-4DE3-B145-6C4FD7C7FD48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4B7A-BE47-4F8B-AF6B-1A14651F23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EFBD0-431F-4DE3-B145-6C4FD7C7FD48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4B7A-BE47-4F8B-AF6B-1A14651F23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EFBD0-431F-4DE3-B145-6C4FD7C7FD48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4B7A-BE47-4F8B-AF6B-1A14651F23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EFBD0-431F-4DE3-B145-6C4FD7C7FD48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4B7A-BE47-4F8B-AF6B-1A14651F23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EFBD0-431F-4DE3-B145-6C4FD7C7FD48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94B7A-BE47-4F8B-AF6B-1A14651F23A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tannica.com/topic/contraception" TargetMode="External"/><Relationship Id="rId2" Type="http://schemas.openxmlformats.org/officeDocument/2006/relationships/hyperlink" Target="http://www.medicinenet.com/sexual_sex_problems_in_men/article.htm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dirty="0" smtClean="0">
                <a:solidFill>
                  <a:srgbClr val="FF0000"/>
                </a:solidFill>
              </a:rPr>
              <a:t>Fertility </a:t>
            </a:r>
            <a:endParaRPr lang="en-US" sz="8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ability to conceive and bear children, the ability to become pregnant through normal </a:t>
            </a:r>
            <a:r>
              <a:rPr lang="en-US" u="sng" dirty="0" smtClean="0">
                <a:hlinkClick r:id="rId2"/>
              </a:rPr>
              <a:t>sexual</a:t>
            </a:r>
            <a:r>
              <a:rPr lang="en-US" dirty="0" smtClean="0"/>
              <a:t> activity.</a:t>
            </a:r>
          </a:p>
          <a:p>
            <a:r>
              <a:rPr lang="en-US" i="1" dirty="0" smtClean="0"/>
              <a:t> T</a:t>
            </a:r>
            <a:r>
              <a:rPr lang="en-US" dirty="0" smtClean="0"/>
              <a:t>he ability to produce offspring; power of reproduction:</a:t>
            </a:r>
          </a:p>
          <a:p>
            <a:r>
              <a:rPr lang="en-US" b="1" dirty="0" smtClean="0"/>
              <a:t>Fertility</a:t>
            </a:r>
            <a:r>
              <a:rPr lang="en-US" dirty="0" smtClean="0"/>
              <a:t>, ability of an individual or couple to reproduce through normal sexual activity.</a:t>
            </a:r>
          </a:p>
          <a:p>
            <a:r>
              <a:rPr lang="en-US" dirty="0" smtClean="0"/>
              <a:t>About 90 percent of healthy, fertile women are able to conceive within one year if they have intercourse regularly without </a:t>
            </a:r>
            <a:r>
              <a:rPr lang="en-US" u="sng" dirty="0" smtClean="0">
                <a:hlinkClick r:id="rId3"/>
              </a:rPr>
              <a:t>contraception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7910" t="8418" r="10014" b="74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8962" t="8418" r="8962" b="74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7909" t="6734" r="8962" b="571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7910" t="10102" r="10014" b="292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700" t="16836" r="35268" b="908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>
                <a:cs typeface="+mj-cs"/>
              </a:rPr>
              <a:t>Factors Affecting Fertility Rate</a:t>
            </a:r>
          </a:p>
        </p:txBody>
      </p:sp>
      <p:sp>
        <p:nvSpPr>
          <p:cNvPr id="22531" name="Oval 3"/>
          <p:cNvSpPr>
            <a:spLocks noChangeArrowheads="1"/>
          </p:cNvSpPr>
          <p:nvPr/>
        </p:nvSpPr>
        <p:spPr bwMode="auto">
          <a:xfrm>
            <a:off x="1219200" y="1447800"/>
            <a:ext cx="3200400" cy="2667000"/>
          </a:xfrm>
          <a:prstGeom prst="ellipse">
            <a:avLst/>
          </a:prstGeom>
          <a:solidFill>
            <a:srgbClr val="99CCFF"/>
          </a:solidFill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zh-CN" sz="2400" b="1">
                <a:latin typeface="AvantGarde Bk BT" pitchFamily="34" charset="0"/>
              </a:rPr>
              <a:t>Biological</a:t>
            </a:r>
          </a:p>
          <a:p>
            <a:pPr algn="ctr" eaLnBrk="0" hangingPunct="0"/>
            <a:r>
              <a:rPr lang="en-US" altLang="zh-CN" sz="2400" b="1">
                <a:latin typeface="AvantGarde Bk BT" pitchFamily="34" charset="0"/>
              </a:rPr>
              <a:t>Determinants</a:t>
            </a:r>
          </a:p>
        </p:txBody>
      </p:sp>
      <p:sp>
        <p:nvSpPr>
          <p:cNvPr id="22532" name="Oval 4"/>
          <p:cNvSpPr>
            <a:spLocks noChangeArrowheads="1"/>
          </p:cNvSpPr>
          <p:nvPr/>
        </p:nvSpPr>
        <p:spPr bwMode="auto">
          <a:xfrm>
            <a:off x="4572000" y="1524000"/>
            <a:ext cx="3200400" cy="2667000"/>
          </a:xfrm>
          <a:prstGeom prst="ellipse">
            <a:avLst/>
          </a:prstGeom>
          <a:solidFill>
            <a:srgbClr val="CCFFCC"/>
          </a:solidFill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zh-CN" sz="2400" b="1">
                <a:latin typeface="AvantGarde Bk BT" pitchFamily="34" charset="0"/>
              </a:rPr>
              <a:t>Social- Cultural</a:t>
            </a:r>
          </a:p>
          <a:p>
            <a:pPr algn="ctr" eaLnBrk="0" hangingPunct="0"/>
            <a:r>
              <a:rPr lang="en-US" altLang="zh-CN" sz="2400" b="1">
                <a:latin typeface="AvantGarde Bk BT" pitchFamily="34" charset="0"/>
              </a:rPr>
              <a:t>Determinants</a:t>
            </a:r>
          </a:p>
        </p:txBody>
      </p:sp>
      <p:sp>
        <p:nvSpPr>
          <p:cNvPr id="22533" name="Oval 5"/>
          <p:cNvSpPr>
            <a:spLocks noChangeArrowheads="1"/>
          </p:cNvSpPr>
          <p:nvPr/>
        </p:nvSpPr>
        <p:spPr bwMode="auto">
          <a:xfrm>
            <a:off x="2819400" y="3886200"/>
            <a:ext cx="3200400" cy="2667000"/>
          </a:xfrm>
          <a:prstGeom prst="ellipse">
            <a:avLst/>
          </a:prstGeom>
          <a:solidFill>
            <a:srgbClr val="FFCC99"/>
          </a:solidFill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zh-CN" sz="2400" b="1">
                <a:latin typeface="AvantGarde Bk BT" pitchFamily="34" charset="0"/>
              </a:rPr>
              <a:t>Economic</a:t>
            </a:r>
          </a:p>
          <a:p>
            <a:pPr algn="ctr" eaLnBrk="0" hangingPunct="0"/>
            <a:r>
              <a:rPr lang="en-US" altLang="zh-CN" sz="2400" b="1">
                <a:latin typeface="AvantGarde Bk BT" pitchFamily="34" charset="0"/>
              </a:rPr>
              <a:t>Determinants</a:t>
            </a:r>
          </a:p>
        </p:txBody>
      </p:sp>
      <p:sp>
        <p:nvSpPr>
          <p:cNvPr id="22534" name="Oval 6"/>
          <p:cNvSpPr>
            <a:spLocks noChangeArrowheads="1"/>
          </p:cNvSpPr>
          <p:nvPr/>
        </p:nvSpPr>
        <p:spPr bwMode="auto">
          <a:xfrm>
            <a:off x="3657600" y="3048000"/>
            <a:ext cx="1600200" cy="1371600"/>
          </a:xfrm>
          <a:prstGeom prst="ellipse">
            <a:avLst/>
          </a:prstGeom>
          <a:solidFill>
            <a:srgbClr val="FFFF99"/>
          </a:solidFill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zh-CN" sz="2400" b="1">
                <a:solidFill>
                  <a:srgbClr val="000000"/>
                </a:solidFill>
                <a:latin typeface="AvantGarde Bk BT" pitchFamily="34" charset="0"/>
              </a:rPr>
              <a:t>Fertility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sz="4800">
                <a:cs typeface="+mj-cs"/>
              </a:rPr>
              <a:t>Biological Determinants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066800"/>
            <a:ext cx="9144000" cy="54864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zh-CN" smtClean="0"/>
              <a:t>Biological determinants</a:t>
            </a:r>
          </a:p>
          <a:p>
            <a:pPr lvl="1" eaLnBrk="1" hangingPunct="1"/>
            <a:r>
              <a:rPr lang="en-US" altLang="zh-CN" smtClean="0"/>
              <a:t>Age:</a:t>
            </a:r>
          </a:p>
          <a:p>
            <a:pPr lvl="2" eaLnBrk="1" hangingPunct="1"/>
            <a:r>
              <a:rPr lang="en-US" altLang="zh-CN" smtClean="0"/>
              <a:t>Reproductive age of women ranges from 15-44 or from 15-49.</a:t>
            </a:r>
          </a:p>
          <a:p>
            <a:pPr lvl="2" eaLnBrk="1" hangingPunct="1"/>
            <a:r>
              <a:rPr lang="en-US" altLang="zh-CN" smtClean="0"/>
              <a:t>Men: 13-??</a:t>
            </a:r>
          </a:p>
          <a:p>
            <a:pPr lvl="1" eaLnBrk="1" hangingPunct="1"/>
            <a:r>
              <a:rPr lang="en-US" altLang="zh-CN" smtClean="0"/>
              <a:t>Health and nutrition:</a:t>
            </a:r>
          </a:p>
          <a:p>
            <a:pPr lvl="2" eaLnBrk="1" hangingPunct="1"/>
            <a:r>
              <a:rPr lang="en-US" altLang="zh-CN" smtClean="0"/>
              <a:t>Poor health and/or nutrition can reduce fertility.</a:t>
            </a:r>
          </a:p>
          <a:p>
            <a:pPr lvl="2" eaLnBrk="1" hangingPunct="1"/>
            <a:r>
              <a:rPr lang="en-US" altLang="zh-CN" smtClean="0"/>
              <a:t>Linked with underweight children.</a:t>
            </a:r>
          </a:p>
          <a:p>
            <a:pPr lvl="2" eaLnBrk="1" hangingPunct="1"/>
            <a:r>
              <a:rPr lang="en-US" altLang="zh-CN" smtClean="0"/>
              <a:t>Linked with child mortality rates.</a:t>
            </a:r>
          </a:p>
          <a:p>
            <a:pPr lvl="1" eaLnBrk="1" hangingPunct="1"/>
            <a:r>
              <a:rPr lang="en-US" altLang="zh-CN" smtClean="0"/>
              <a:t>Environment:</a:t>
            </a:r>
          </a:p>
          <a:p>
            <a:pPr lvl="2" eaLnBrk="1" hangingPunct="1"/>
            <a:r>
              <a:rPr lang="en-US" altLang="zh-CN" smtClean="0"/>
              <a:t>Represents an undocumented impacts on fertility.</a:t>
            </a:r>
          </a:p>
          <a:p>
            <a:pPr lvl="2" eaLnBrk="1" hangingPunct="1"/>
            <a:r>
              <a:rPr lang="en-US" altLang="zh-CN" smtClean="0"/>
              <a:t>Stressed populations tend to have less males than females.</a:t>
            </a:r>
          </a:p>
          <a:p>
            <a:pPr lvl="2" eaLnBrk="1" hangingPunct="1"/>
            <a:r>
              <a:rPr lang="en-US" altLang="zh-CN" smtClean="0"/>
              <a:t>Possible correlation between sperm count and pollution.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sz="4800">
                <a:cs typeface="+mj-cs"/>
              </a:rPr>
              <a:t>Social Determinants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173163"/>
            <a:ext cx="9144000" cy="56848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sz="2800" dirty="0" smtClean="0"/>
              <a:t>Social determinants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400" dirty="0" smtClean="0"/>
              <a:t>The social norms and acceptance of practices affecting fertility.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400" dirty="0" smtClean="0"/>
              <a:t>Differ from society to society.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400" dirty="0" smtClean="0"/>
              <a:t>Marriage: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CN" sz="2000" dirty="0" smtClean="0"/>
              <a:t>Particularly the average age of marriage.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CN" sz="2000" dirty="0" smtClean="0"/>
              <a:t>The percentage of people never married varies spatially and affects fertility rates.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CN" sz="2000" dirty="0" smtClean="0"/>
              <a:t>Late marriage age generally involves less children.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400" dirty="0" smtClean="0"/>
              <a:t>Contraception: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CN" sz="2000" dirty="0" smtClean="0"/>
              <a:t>Used by 30-50% of all married couples.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CN" sz="2000" dirty="0" smtClean="0"/>
              <a:t>Availability of contraceptive devices and social attitudes toward their use affect fertility rates.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CN" sz="2000" dirty="0" smtClean="0"/>
              <a:t>Sharp differences exist between MEDCs and LEDCs.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CN" sz="2000" dirty="0" smtClean="0"/>
              <a:t>Some notable exceptions, such as China and Cuba.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u="sng" dirty="0" smtClean="0"/>
              <a:t/>
            </a:r>
            <a:br>
              <a:rPr lang="en-US" b="1" u="sng" dirty="0" smtClean="0"/>
            </a:br>
            <a:endParaRPr lang="en-US" dirty="0" smtClean="0"/>
          </a:p>
          <a:p>
            <a:pPr>
              <a:buNone/>
            </a:pPr>
            <a:r>
              <a:rPr lang="en-US" dirty="0" smtClean="0"/>
              <a:t>        </a:t>
            </a:r>
          </a:p>
          <a:p>
            <a:r>
              <a:rPr lang="en-US" dirty="0" smtClean="0"/>
              <a:t>MEDC: Countries with more resources, salaries and housing accessibility's are MEDC’s  (stage 3 or 4). A MEDC will have a lower birth rate and also a low death rate due to advanced Medical Technology. A country that is in stage 4, and has low baby population and high elderly .</a:t>
            </a:r>
            <a:br>
              <a:rPr lang="en-US" dirty="0" smtClean="0"/>
            </a:br>
            <a:r>
              <a:rPr lang="en-US" dirty="0" smtClean="0"/>
              <a:t>population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LEDC: A LEDC have a high birth rate and also a high death rate due to poor health care and a different type of diseases. Countries where life is hard (stage 1 or 2). The countries are also very poorly developed and the birth rate is high. Life is rather hard and people don’t have much money to get resources. 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>
                <a:cs typeface="+mj-cs"/>
              </a:rPr>
              <a:t>Social Determinants (Continued)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914400"/>
            <a:ext cx="9144000" cy="5943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zh-CN" sz="2800" dirty="0" smtClean="0"/>
              <a:t>Abortion: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CN" sz="2400" dirty="0" smtClean="0"/>
              <a:t>Last resort measure when contraception failed (or was not used).</a:t>
            </a:r>
          </a:p>
          <a:p>
            <a:pPr lvl="1">
              <a:lnSpc>
                <a:spcPct val="80000"/>
              </a:lnSpc>
            </a:pPr>
            <a:r>
              <a:rPr lang="en-US" altLang="zh-CN" sz="2400" dirty="0" smtClean="0"/>
              <a:t>Its legality is not universal and under challenge in some countries where it is permitted.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 Worldwide, 25 million unsafe abortions (45% of all abortions) occurred every year between 2010 and 2014, according to a new study by WHO and the Guttmacher Institute published today in </a:t>
            </a:r>
            <a:r>
              <a:rPr lang="en-US" sz="2400" i="1" dirty="0" smtClean="0"/>
              <a:t>The Lancet</a:t>
            </a:r>
            <a:r>
              <a:rPr lang="en-US" sz="2400" dirty="0" smtClean="0"/>
              <a:t>. The majority of unsafe abortions, or 97%, occurred in developing countries in Africa, Asia and Latin America.</a:t>
            </a:r>
            <a:endParaRPr lang="en-US" altLang="zh-CN" sz="24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altLang="zh-CN" sz="2400" dirty="0" smtClean="0"/>
              <a:t>Illegal abortions are common in most societies, even where it is prohibited.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CN" sz="2400" dirty="0" smtClean="0"/>
              <a:t>Culture plays an important determining role in the impact of abortion.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CN" sz="2400" dirty="0" smtClean="0"/>
              <a:t>United States: 49% all pregnancies unwanted and about half of unwanted pregnancies ended in abortion (1.4 million abortions per year).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596" t="28622" r="3700" b="74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sz="4800">
                <a:cs typeface="+mj-cs"/>
              </a:rPr>
              <a:t>Economic Determinants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-457200" y="1173163"/>
            <a:ext cx="9601200" cy="5684837"/>
          </a:xfrm>
        </p:spPr>
        <p:txBody>
          <a:bodyPr/>
          <a:lstStyle/>
          <a:p>
            <a:pPr lvl="1" eaLnBrk="1" hangingPunct="1"/>
            <a:r>
              <a:rPr lang="en-US" altLang="zh-CN" smtClean="0"/>
              <a:t>The role of children, or their “value” affects fertility.</a:t>
            </a:r>
          </a:p>
          <a:p>
            <a:pPr lvl="1" eaLnBrk="1" hangingPunct="1"/>
            <a:r>
              <a:rPr lang="en-US" altLang="zh-CN" smtClean="0"/>
              <a:t>Inverse relationships:</a:t>
            </a:r>
          </a:p>
          <a:p>
            <a:pPr lvl="2" eaLnBrk="1" hangingPunct="1"/>
            <a:r>
              <a:rPr lang="en-US" altLang="zh-CN" smtClean="0"/>
              <a:t>Fertility and income per capita.</a:t>
            </a:r>
          </a:p>
          <a:p>
            <a:pPr lvl="2" eaLnBrk="1" hangingPunct="1"/>
            <a:r>
              <a:rPr lang="en-US" altLang="zh-CN" smtClean="0"/>
              <a:t>Fertility and urbanization.</a:t>
            </a:r>
          </a:p>
          <a:p>
            <a:pPr lvl="1" eaLnBrk="1" hangingPunct="1"/>
            <a:r>
              <a:rPr lang="en-US" altLang="zh-CN" smtClean="0"/>
              <a:t>Traditional rural societies:</a:t>
            </a:r>
          </a:p>
          <a:p>
            <a:pPr lvl="2" eaLnBrk="1" hangingPunct="1"/>
            <a:r>
              <a:rPr lang="en-US" altLang="zh-CN" smtClean="0"/>
              <a:t>Children still play an important economic role and contribute to family wealth, </a:t>
            </a:r>
          </a:p>
          <a:p>
            <a:pPr lvl="2" eaLnBrk="1" hangingPunct="1"/>
            <a:r>
              <a:rPr lang="en-US" altLang="zh-CN" smtClean="0"/>
              <a:t>Fertility is likely to remain higher.</a:t>
            </a:r>
          </a:p>
          <a:p>
            <a:pPr lvl="1" eaLnBrk="1" hangingPunct="1"/>
            <a:r>
              <a:rPr lang="en-US" altLang="zh-CN" smtClean="0"/>
              <a:t>Industrial and post-industrial societies:</a:t>
            </a:r>
          </a:p>
          <a:p>
            <a:pPr lvl="2" eaLnBrk="1" hangingPunct="1"/>
            <a:r>
              <a:rPr lang="en-US" altLang="zh-CN" smtClean="0"/>
              <a:t>Costs tend to increase with the development level of the society. Deflate the fertility rate since parents must consider the direct and opportunity costs of bearing additional children.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>
                <a:cs typeface="+mj-cs"/>
              </a:rPr>
              <a:t>Factors Affecting Fertility Rate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905000"/>
            <a:ext cx="7772400" cy="4191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zh-CN" sz="2800" dirty="0" smtClean="0"/>
              <a:t>Status of Women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800" dirty="0" smtClean="0"/>
              <a:t>Level of education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800" dirty="0" smtClean="0"/>
              <a:t>Employment opportunities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800" dirty="0" smtClean="0"/>
              <a:t>Type of residence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800" dirty="0" smtClean="0"/>
              <a:t>Religion of parents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800" dirty="0" smtClean="0"/>
              <a:t>Level of available health care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800" dirty="0" smtClean="0"/>
              <a:t>Machismo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800" dirty="0" smtClean="0"/>
              <a:t>Perceived cost of having children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800" dirty="0" smtClean="0"/>
              <a:t>Pressure from the government</a:t>
            </a:r>
          </a:p>
          <a:p>
            <a:pPr eaLnBrk="1" hangingPunct="1">
              <a:lnSpc>
                <a:spcPct val="90000"/>
              </a:lnSpc>
            </a:pPr>
            <a:endParaRPr lang="en-US" altLang="zh-CN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3171" t="25254" r="39477" b="1750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3171" t="25254" r="38425" b="1750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7909" t="10102" r="8962" b="74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7909" t="8418" r="8962" b="571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8962" t="8418" r="8962" b="571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7910" t="8418" r="11066" b="403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8962" t="11785" r="8962" b="571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7910" t="10102" r="10014" b="74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8962" t="6734" r="10014" b="571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1394</TotalTime>
  <Words>386</Words>
  <Application>Microsoft Office PowerPoint</Application>
  <PresentationFormat>On-screen Show (4:3)</PresentationFormat>
  <Paragraphs>77</Paragraphs>
  <Slides>24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Fertility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Factors Affecting Fertility Rate</vt:lpstr>
      <vt:lpstr>Biological Determinants</vt:lpstr>
      <vt:lpstr>Social Determinants</vt:lpstr>
      <vt:lpstr>Slide 18</vt:lpstr>
      <vt:lpstr>Social Determinants (Continued)</vt:lpstr>
      <vt:lpstr>Slide 20</vt:lpstr>
      <vt:lpstr>Economic Determinants</vt:lpstr>
      <vt:lpstr>Factors Affecting Fertility Rate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JAFAR</dc:creator>
  <cp:lastModifiedBy>JAFFAR</cp:lastModifiedBy>
  <cp:revision>76</cp:revision>
  <dcterms:created xsi:type="dcterms:W3CDTF">2015-03-31T18:31:10Z</dcterms:created>
  <dcterms:modified xsi:type="dcterms:W3CDTF">2020-04-27T18:03:52Z</dcterms:modified>
</cp:coreProperties>
</file>