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8" r:id="rId4"/>
    <p:sldId id="275"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 d="1"/>
        <a:sy n="1" d="1"/>
      </p:scale>
      <p:origin x="0" y="0"/>
    </p:cViewPr>
  </p:notesTextViewPr>
  <p:sorterViewPr>
    <p:cViewPr>
      <p:scale>
        <a:sx n="140" d="100"/>
        <a:sy n="14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A2CA9FDF-D3E9-4E17-A2F1-990A88682B80}" type="datetimeFigureOut">
              <a:rPr lang="en-US" smtClean="0"/>
              <a:t>11/29/2020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0E8DF956-03DF-486E-9038-B35EAE11A647}"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2CA9FDF-D3E9-4E17-A2F1-990A88682B80}" type="datetimeFigureOut">
              <a:rPr lang="en-US" smtClean="0"/>
              <a:t>11/29/2020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8DF956-03DF-486E-9038-B35EAE11A64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2CA9FDF-D3E9-4E17-A2F1-990A88682B80}" type="datetimeFigureOut">
              <a:rPr lang="en-US" smtClean="0"/>
              <a:t>11/29/2020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8DF956-03DF-486E-9038-B35EAE11A64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2CA9FDF-D3E9-4E17-A2F1-990A88682B80}" type="datetimeFigureOut">
              <a:rPr lang="en-US" smtClean="0"/>
              <a:t>11/29/2020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8DF956-03DF-486E-9038-B35EAE11A647}"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2CA9FDF-D3E9-4E17-A2F1-990A88682B80}" type="datetimeFigureOut">
              <a:rPr lang="en-US" smtClean="0"/>
              <a:t>11/29/2020</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0E8DF956-03DF-486E-9038-B35EAE11A647}"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A2CA9FDF-D3E9-4E17-A2F1-990A88682B80}" type="datetimeFigureOut">
              <a:rPr lang="en-US" smtClean="0"/>
              <a:t>11/29/2020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8DF956-03DF-486E-9038-B35EAE11A647}"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A2CA9FDF-D3E9-4E17-A2F1-990A88682B80}" type="datetimeFigureOut">
              <a:rPr lang="en-US" smtClean="0"/>
              <a:t>11/29/2020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8DF956-03DF-486E-9038-B35EAE11A647}"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2CA9FDF-D3E9-4E17-A2F1-990A88682B80}" type="datetimeFigureOut">
              <a:rPr lang="en-US" smtClean="0"/>
              <a:t>11/29/2020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8DF956-03DF-486E-9038-B35EAE11A64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CA9FDF-D3E9-4E17-A2F1-990A88682B80}" type="datetimeFigureOut">
              <a:rPr lang="en-US" smtClean="0"/>
              <a:t>11/29/2020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E8DF956-03DF-486E-9038-B35EAE11A64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2CA9FDF-D3E9-4E17-A2F1-990A88682B80}" type="datetimeFigureOut">
              <a:rPr lang="en-US" smtClean="0"/>
              <a:t>11/29/2020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8DF956-03DF-486E-9038-B35EAE11A647}"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2CA9FDF-D3E9-4E17-A2F1-990A88682B80}" type="datetimeFigureOut">
              <a:rPr lang="en-US" smtClean="0"/>
              <a:t>11/29/2020</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0E8DF956-03DF-486E-9038-B35EAE11A647}"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A2CA9FDF-D3E9-4E17-A2F1-990A88682B80}" type="datetimeFigureOut">
              <a:rPr lang="en-US" smtClean="0"/>
              <a:t>11/29/2020</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E8DF956-03DF-486E-9038-B35EAE11A64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mtClean="0"/>
              <a:t>Chapter#5</a:t>
            </a:r>
            <a:r>
              <a:rPr lang="en-US" dirty="0" smtClean="0"/>
              <a:t/>
            </a:r>
            <a:br>
              <a:rPr lang="en-US" dirty="0" smtClean="0"/>
            </a:br>
            <a:r>
              <a:rPr lang="en-US" dirty="0" smtClean="0"/>
              <a:t>INPUT</a:t>
            </a:r>
            <a:endParaRPr lang="en-US" dirty="0"/>
          </a:p>
        </p:txBody>
      </p:sp>
    </p:spTree>
    <p:extLst>
      <p:ext uri="{BB962C8B-B14F-4D97-AF65-F5344CB8AC3E}">
        <p14:creationId xmlns:p14="http://schemas.microsoft.com/office/powerpoint/2010/main" val="19518747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Controllers for gaming players</a:t>
            </a:r>
            <a:endParaRPr lang="en-US" dirty="0"/>
          </a:p>
        </p:txBody>
      </p:sp>
      <p:sp>
        <p:nvSpPr>
          <p:cNvPr id="3" name="Content Placeholder 2"/>
          <p:cNvSpPr>
            <a:spLocks noGrp="1"/>
          </p:cNvSpPr>
          <p:nvPr>
            <p:ph sz="quarter" idx="1"/>
          </p:nvPr>
        </p:nvSpPr>
        <p:spPr>
          <a:xfrm>
            <a:off x="914400" y="1447800"/>
            <a:ext cx="5867400" cy="5181600"/>
          </a:xfrm>
        </p:spPr>
        <p:txBody>
          <a:bodyPr/>
          <a:lstStyle/>
          <a:p>
            <a:r>
              <a:rPr lang="en-US" dirty="0"/>
              <a:t>Video games and computer games use game controller as the input device that directs movement and actions of on-screen objects. </a:t>
            </a:r>
          </a:p>
          <a:p>
            <a:pPr lvl="0"/>
            <a:r>
              <a:rPr lang="en-US" b="1" dirty="0"/>
              <a:t>Gamepads</a:t>
            </a:r>
            <a:endParaRPr lang="en-US" dirty="0"/>
          </a:p>
          <a:p>
            <a:r>
              <a:rPr lang="en-US" dirty="0"/>
              <a:t>A </a:t>
            </a:r>
            <a:r>
              <a:rPr lang="en-US" b="1" dirty="0"/>
              <a:t>gamepad, </a:t>
            </a:r>
            <a:r>
              <a:rPr lang="en-US" dirty="0"/>
              <a:t>which is held with both hands, controls the movement and actions of players or objects in video games or computer games. On gamepad, user press buttons with their thumbs or move stick in various directions.</a:t>
            </a:r>
          </a:p>
          <a:p>
            <a:endParaRPr lang="en-US" dirty="0"/>
          </a:p>
        </p:txBody>
      </p:sp>
      <p:pic>
        <p:nvPicPr>
          <p:cNvPr id="6146" name="Picture 2" descr="C:\Users\Administrator\Desktop\USB-2.0-Gamepad-for-P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800" y="2514600"/>
            <a:ext cx="1943100" cy="213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53052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762000"/>
            <a:ext cx="6705600" cy="5867400"/>
          </a:xfrm>
        </p:spPr>
        <p:txBody>
          <a:bodyPr/>
          <a:lstStyle/>
          <a:p>
            <a:pPr lvl="0"/>
            <a:r>
              <a:rPr lang="en-US" sz="3600" b="1" dirty="0"/>
              <a:t>Joysticks and wheels</a:t>
            </a:r>
            <a:endParaRPr lang="en-US" sz="3600" dirty="0"/>
          </a:p>
          <a:p>
            <a:r>
              <a:rPr lang="en-US" dirty="0"/>
              <a:t>A joystick is a handheld vertical lever mounted on a base. You move the lever in different directions to control the actions of player. The lever usually includes buttons, called triggers that you press to initiate certain events</a:t>
            </a:r>
            <a:r>
              <a:rPr lang="en-US" dirty="0" smtClean="0"/>
              <a:t>.</a:t>
            </a:r>
          </a:p>
          <a:p>
            <a:pPr marL="0" indent="0">
              <a:buNone/>
            </a:pPr>
            <a:endParaRPr lang="en-US" dirty="0"/>
          </a:p>
          <a:p>
            <a:r>
              <a:rPr lang="en-US" dirty="0"/>
              <a:t>A </a:t>
            </a:r>
            <a:r>
              <a:rPr lang="en-US" b="1" dirty="0"/>
              <a:t>wheel </a:t>
            </a:r>
            <a:r>
              <a:rPr lang="en-US" dirty="0"/>
              <a:t>is a steering-wheel-type input device. Users turn the wheel to simulate driving a car, truck or other vehicle. Most wheels also include foot pedals for acceleration and braking actions. </a:t>
            </a:r>
          </a:p>
          <a:p>
            <a:endParaRPr lang="en-US" dirty="0"/>
          </a:p>
        </p:txBody>
      </p:sp>
      <p:pic>
        <p:nvPicPr>
          <p:cNvPr id="7170" name="Picture 2" descr="C:\Users\Administrator\Desktop\joy stick.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62600" y="914400"/>
            <a:ext cx="3733800" cy="3124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21959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762000" y="533400"/>
            <a:ext cx="6324600" cy="5943600"/>
          </a:xfrm>
        </p:spPr>
        <p:txBody>
          <a:bodyPr>
            <a:normAutofit lnSpcReduction="10000"/>
          </a:bodyPr>
          <a:lstStyle/>
          <a:p>
            <a:pPr lvl="0"/>
            <a:r>
              <a:rPr lang="en-US" b="1" dirty="0"/>
              <a:t>Voice input </a:t>
            </a:r>
            <a:endParaRPr lang="en-US" dirty="0"/>
          </a:p>
          <a:p>
            <a:r>
              <a:rPr lang="en-US" dirty="0"/>
              <a:t>Voice input is the process of entering input by speaking into microphone. And watch the spoken words appear on the screen as they talk. Voice recognition is also called speech recognition that recognize a vocabulary of programmed words, which can change </a:t>
            </a:r>
          </a:p>
          <a:p>
            <a:pPr lvl="0"/>
            <a:r>
              <a:rPr lang="en-US" b="1" dirty="0"/>
              <a:t>Digital cameras</a:t>
            </a:r>
            <a:endParaRPr lang="en-US" dirty="0"/>
          </a:p>
          <a:p>
            <a:r>
              <a:rPr lang="en-US" dirty="0"/>
              <a:t>A digital camera allows users to take pictures and store the photographed images digitally instead of on traditional film. Some cameras have internal memory otherwise memory stick/ memory card is used for storing pictures. Users can view photographed images immediately though a small screen. </a:t>
            </a:r>
          </a:p>
        </p:txBody>
      </p:sp>
      <p:pic>
        <p:nvPicPr>
          <p:cNvPr id="8194" name="Picture 2" descr="C:\Users\Administrator\Desktop\images (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10400" y="2438400"/>
            <a:ext cx="1952625" cy="2343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37284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762000"/>
            <a:ext cx="7391400" cy="5257800"/>
          </a:xfrm>
        </p:spPr>
        <p:txBody>
          <a:bodyPr>
            <a:normAutofit fontScale="92500" lnSpcReduction="10000"/>
          </a:bodyPr>
          <a:lstStyle/>
          <a:p>
            <a:r>
              <a:rPr lang="en-US" b="1" dirty="0"/>
              <a:t>Digital cameras </a:t>
            </a:r>
            <a:r>
              <a:rPr lang="en-US" dirty="0"/>
              <a:t>can connect with computer to transfer pictures and also connect with printer to print images via wirelessly or through a cable. </a:t>
            </a:r>
          </a:p>
          <a:p>
            <a:endParaRPr lang="en-US" b="1" dirty="0" smtClean="0"/>
          </a:p>
          <a:p>
            <a:r>
              <a:rPr lang="en-US" b="1" dirty="0" smtClean="0"/>
              <a:t>Resolution </a:t>
            </a:r>
            <a:r>
              <a:rPr lang="en-US" dirty="0"/>
              <a:t>is the number of horizontal and vertical pixels in a display device. A pixel is the smallest element in an electronic image. The greater the number of pixels, the better quality of the image. </a:t>
            </a:r>
          </a:p>
          <a:p>
            <a:pPr lvl="0"/>
            <a:r>
              <a:rPr lang="en-US" sz="3900" b="1" dirty="0"/>
              <a:t>Web cams</a:t>
            </a:r>
            <a:endParaRPr lang="en-US" sz="3900" dirty="0"/>
          </a:p>
          <a:p>
            <a:r>
              <a:rPr lang="en-US" dirty="0"/>
              <a:t>A webcam is also called a PC video camera. During a video telephone call, both parties see each other as they communicate over the internet. Some notebook computers have built-in web cams and others are attached to computer with cable.</a:t>
            </a:r>
          </a:p>
          <a:p>
            <a:endParaRPr lang="en-US" dirty="0"/>
          </a:p>
        </p:txBody>
      </p:sp>
      <p:pic>
        <p:nvPicPr>
          <p:cNvPr id="9218" name="Picture 2" descr="C:\Users\Administrator\Desktop\Camera.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01000" y="3352800"/>
            <a:ext cx="998178" cy="1219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5693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Scanners and reading </a:t>
            </a:r>
            <a:r>
              <a:rPr lang="en-US" b="1" dirty="0" smtClean="0"/>
              <a:t>devices</a:t>
            </a:r>
            <a:endParaRPr lang="en-US" dirty="0"/>
          </a:p>
        </p:txBody>
      </p:sp>
      <p:sp>
        <p:nvSpPr>
          <p:cNvPr id="3" name="Content Placeholder 2"/>
          <p:cNvSpPr>
            <a:spLocks noGrp="1"/>
          </p:cNvSpPr>
          <p:nvPr>
            <p:ph sz="quarter" idx="1"/>
          </p:nvPr>
        </p:nvSpPr>
        <p:spPr>
          <a:xfrm>
            <a:off x="914400" y="1447800"/>
            <a:ext cx="5867400" cy="4572000"/>
          </a:xfrm>
        </p:spPr>
        <p:txBody>
          <a:bodyPr/>
          <a:lstStyle/>
          <a:p>
            <a:r>
              <a:rPr lang="en-US" dirty="0" smtClean="0"/>
              <a:t>The </a:t>
            </a:r>
            <a:r>
              <a:rPr lang="en-US" dirty="0"/>
              <a:t>devices that can capture data directly from a source document are called scanners. </a:t>
            </a:r>
            <a:endParaRPr lang="en-US" dirty="0" smtClean="0"/>
          </a:p>
          <a:p>
            <a:endParaRPr lang="en-US" dirty="0"/>
          </a:p>
          <a:p>
            <a:r>
              <a:rPr lang="en-US" dirty="0"/>
              <a:t>   </a:t>
            </a:r>
            <a:r>
              <a:rPr lang="en-US" b="1" dirty="0"/>
              <a:t>Optical scanners: </a:t>
            </a:r>
            <a:r>
              <a:rPr lang="en-US" dirty="0"/>
              <a:t>a light sensing input device that reads printed text and graphics and then translates the result into a form of computer can process.</a:t>
            </a:r>
          </a:p>
          <a:p>
            <a:endParaRPr lang="en-US" dirty="0"/>
          </a:p>
        </p:txBody>
      </p:sp>
    </p:spTree>
    <p:extLst>
      <p:ext uri="{BB962C8B-B14F-4D97-AF65-F5344CB8AC3E}">
        <p14:creationId xmlns:p14="http://schemas.microsoft.com/office/powerpoint/2010/main" val="33781700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b="1" dirty="0"/>
              <a:t>OMR (optical mark recognition</a:t>
            </a:r>
            <a:r>
              <a:rPr lang="en-US" b="1" dirty="0" smtClean="0"/>
              <a:t>)</a:t>
            </a:r>
            <a:endParaRPr lang="en-US" dirty="0"/>
          </a:p>
        </p:txBody>
      </p:sp>
      <p:sp>
        <p:nvSpPr>
          <p:cNvPr id="3" name="Content Placeholder 2"/>
          <p:cNvSpPr>
            <a:spLocks noGrp="1"/>
          </p:cNvSpPr>
          <p:nvPr>
            <p:ph sz="quarter" idx="1"/>
          </p:nvPr>
        </p:nvSpPr>
        <p:spPr>
          <a:xfrm>
            <a:off x="914400" y="1447800"/>
            <a:ext cx="5257800" cy="4572000"/>
          </a:xfrm>
        </p:spPr>
        <p:txBody>
          <a:bodyPr/>
          <a:lstStyle/>
          <a:p>
            <a:r>
              <a:rPr lang="en-US" dirty="0"/>
              <a:t>It is a technology that reads hand-drawn marks such as small circles or rectangles. A person places these marks on a form, such as test, survey, or questionnaire answer sheet. OMR first records the correct answers based on patterns of light. The scans the remaining documents and matches their patterns of light against the answer key sheet. </a:t>
            </a:r>
          </a:p>
          <a:p>
            <a:endParaRPr lang="en-US" dirty="0"/>
          </a:p>
        </p:txBody>
      </p:sp>
      <p:pic>
        <p:nvPicPr>
          <p:cNvPr id="10242" name="Picture 2" descr="C:\Users\Administrator\Desktop\OMR.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38875" y="1905001"/>
            <a:ext cx="2295525" cy="167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10297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b="1" dirty="0"/>
              <a:t>Bar code </a:t>
            </a:r>
            <a:r>
              <a:rPr lang="en-US" b="1" dirty="0" smtClean="0"/>
              <a:t>readers</a:t>
            </a:r>
            <a:endParaRPr lang="en-US" dirty="0"/>
          </a:p>
        </p:txBody>
      </p:sp>
      <p:sp>
        <p:nvSpPr>
          <p:cNvPr id="3" name="Content Placeholder 2"/>
          <p:cNvSpPr>
            <a:spLocks noGrp="1"/>
          </p:cNvSpPr>
          <p:nvPr>
            <p:ph sz="quarter" idx="1"/>
          </p:nvPr>
        </p:nvSpPr>
        <p:spPr>
          <a:xfrm>
            <a:off x="914400" y="1447800"/>
            <a:ext cx="4572000" cy="4572000"/>
          </a:xfrm>
        </p:spPr>
        <p:txBody>
          <a:bodyPr/>
          <a:lstStyle/>
          <a:p>
            <a:r>
              <a:rPr lang="en-US" dirty="0"/>
              <a:t>An optical reader that uses laser beams to read bar codes by using light patterns. A bar code is an identification code that consists either of a set of vertical lines and spaces of different widths. The barcode represents data that identifies the manufacturer and the item.</a:t>
            </a:r>
          </a:p>
          <a:p>
            <a:endParaRPr lang="en-US" dirty="0"/>
          </a:p>
        </p:txBody>
      </p:sp>
      <p:pic>
        <p:nvPicPr>
          <p:cNvPr id="11266" name="Picture 2" descr="C:\Users\Administrator\Desktop\manual-barcode-readers-laser-4980-5796485.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38800" y="914400"/>
            <a:ext cx="2819400" cy="4648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20276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b="1" dirty="0"/>
              <a:t>Magnetic stripe card </a:t>
            </a:r>
            <a:r>
              <a:rPr lang="en-US" b="1" dirty="0" smtClean="0"/>
              <a:t>readers</a:t>
            </a:r>
            <a:endParaRPr lang="en-US" dirty="0"/>
          </a:p>
        </p:txBody>
      </p:sp>
      <p:sp>
        <p:nvSpPr>
          <p:cNvPr id="3" name="Content Placeholder 2"/>
          <p:cNvSpPr>
            <a:spLocks noGrp="1"/>
          </p:cNvSpPr>
          <p:nvPr>
            <p:ph sz="quarter" idx="1"/>
          </p:nvPr>
        </p:nvSpPr>
        <p:spPr>
          <a:xfrm>
            <a:off x="914400" y="1447800"/>
            <a:ext cx="4876800" cy="4572000"/>
          </a:xfrm>
        </p:spPr>
        <p:txBody>
          <a:bodyPr/>
          <a:lstStyle/>
          <a:p>
            <a:r>
              <a:rPr lang="en-US" dirty="0"/>
              <a:t>That reads the magnetic stripe on the back side of credit cards. The stripe divided into three horizontal tracks, contains information identifying you and card issuer. Some information stored in stripe includes your name, account number, expiration date and country code. The information on magnetic stripe is used to make payments</a:t>
            </a:r>
          </a:p>
          <a:p>
            <a:pPr marL="0" indent="0">
              <a:buNone/>
            </a:pPr>
            <a:endParaRPr lang="en-US" dirty="0"/>
          </a:p>
        </p:txBody>
      </p:sp>
      <p:pic>
        <p:nvPicPr>
          <p:cNvPr id="12290" name="Picture 2" descr="C:\Users\Administrator\Desktop\mag stripe card r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7400" y="1981200"/>
            <a:ext cx="2971800" cy="21542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99650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b="1" dirty="0"/>
              <a:t>MICR </a:t>
            </a:r>
            <a:r>
              <a:rPr lang="en-US" b="1" dirty="0" smtClean="0"/>
              <a:t>readers</a:t>
            </a:r>
            <a:endParaRPr lang="en-US" dirty="0"/>
          </a:p>
        </p:txBody>
      </p:sp>
      <p:sp>
        <p:nvSpPr>
          <p:cNvPr id="3" name="Content Placeholder 2"/>
          <p:cNvSpPr>
            <a:spLocks noGrp="1"/>
          </p:cNvSpPr>
          <p:nvPr>
            <p:ph sz="quarter" idx="1"/>
          </p:nvPr>
        </p:nvSpPr>
        <p:spPr>
          <a:xfrm>
            <a:off x="914400" y="1447800"/>
            <a:ext cx="4953000" cy="4572000"/>
          </a:xfrm>
        </p:spPr>
        <p:txBody>
          <a:bodyPr/>
          <a:lstStyle/>
          <a:p>
            <a:r>
              <a:rPr lang="en-US" dirty="0"/>
              <a:t>MICR readers convert MICR characters into a form the computer can process. The banking industry exclusively uses MICR for check processing. Each check in your checkbook has precoded MICR characters beginning at the lower-left edge. That represents bank-routing number, account number and check number.</a:t>
            </a:r>
          </a:p>
          <a:p>
            <a:endParaRPr lang="en-US" dirty="0"/>
          </a:p>
        </p:txBody>
      </p:sp>
      <p:pic>
        <p:nvPicPr>
          <p:cNvPr id="15362" name="Picture 2" descr="C:\Users\Administrator\Desktop\HP-Q5942A-CP-MIC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1200" y="838200"/>
            <a:ext cx="3151186" cy="3054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63056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Automated teller </a:t>
            </a:r>
            <a:r>
              <a:rPr lang="en-US" b="1" dirty="0" smtClean="0"/>
              <a:t>machine</a:t>
            </a:r>
            <a:endParaRPr lang="en-US" dirty="0"/>
          </a:p>
        </p:txBody>
      </p:sp>
      <p:sp>
        <p:nvSpPr>
          <p:cNvPr id="3" name="Content Placeholder 2"/>
          <p:cNvSpPr>
            <a:spLocks noGrp="1"/>
          </p:cNvSpPr>
          <p:nvPr>
            <p:ph sz="quarter" idx="1"/>
          </p:nvPr>
        </p:nvSpPr>
        <p:spPr>
          <a:xfrm>
            <a:off x="914400" y="1447800"/>
            <a:ext cx="5257800" cy="5181600"/>
          </a:xfrm>
        </p:spPr>
        <p:txBody>
          <a:bodyPr/>
          <a:lstStyle/>
          <a:p>
            <a:r>
              <a:rPr lang="en-US" dirty="0"/>
              <a:t>An ATM is a self-service banking machine that connects to a host computer through a network. Using an ATM, people withdraw cash, check balance, transfer funds or deposit money. Some ATMs have touch screens. To access a bank account, you insert a plastic bankcard in ATM. ATM asks you to enter password, called PIN (personal identification number) which verifies that you are the holder of the bankcard.</a:t>
            </a:r>
          </a:p>
          <a:p>
            <a:endParaRPr lang="en-US" dirty="0"/>
          </a:p>
        </p:txBody>
      </p:sp>
      <p:pic>
        <p:nvPicPr>
          <p:cNvPr id="13314" name="Picture 2" descr="C:\Users\Administrator\Desktop\atm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8400" y="1731818"/>
            <a:ext cx="2333625" cy="2533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9210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INPUT</a:t>
            </a:r>
            <a:endParaRPr lang="en-US" dirty="0"/>
          </a:p>
        </p:txBody>
      </p:sp>
      <p:sp>
        <p:nvSpPr>
          <p:cNvPr id="3" name="Content Placeholder 2"/>
          <p:cNvSpPr>
            <a:spLocks noGrp="1"/>
          </p:cNvSpPr>
          <p:nvPr>
            <p:ph sz="quarter" idx="1"/>
          </p:nvPr>
        </p:nvSpPr>
        <p:spPr/>
        <p:txBody>
          <a:bodyPr/>
          <a:lstStyle/>
          <a:p>
            <a:endParaRPr lang="en-US" b="1" dirty="0" smtClean="0"/>
          </a:p>
          <a:p>
            <a:endParaRPr lang="en-US" b="1" dirty="0"/>
          </a:p>
          <a:p>
            <a:r>
              <a:rPr lang="en-US" b="1" dirty="0" smtClean="0"/>
              <a:t>What </a:t>
            </a:r>
            <a:r>
              <a:rPr lang="en-US" b="1" dirty="0"/>
              <a:t>is input?</a:t>
            </a:r>
            <a:endParaRPr lang="en-US" dirty="0"/>
          </a:p>
          <a:p>
            <a:r>
              <a:rPr lang="en-US" dirty="0"/>
              <a:t>Input is any data and instructions entered into memory</a:t>
            </a:r>
          </a:p>
          <a:p>
            <a:r>
              <a:rPr lang="en-US" b="1" dirty="0"/>
              <a:t>What are input devices?</a:t>
            </a:r>
            <a:endParaRPr lang="en-US" dirty="0"/>
          </a:p>
          <a:p>
            <a:r>
              <a:rPr lang="en-US" dirty="0"/>
              <a:t>An input device is any hardware component that allows user to enter data and instructions</a:t>
            </a:r>
          </a:p>
          <a:p>
            <a:endParaRPr lang="en-US" dirty="0"/>
          </a:p>
        </p:txBody>
      </p:sp>
    </p:spTree>
    <p:extLst>
      <p:ext uri="{BB962C8B-B14F-4D97-AF65-F5344CB8AC3E}">
        <p14:creationId xmlns:p14="http://schemas.microsoft.com/office/powerpoint/2010/main" val="39650642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Biometric </a:t>
            </a:r>
            <a:r>
              <a:rPr lang="en-US" b="1" dirty="0" smtClean="0"/>
              <a:t>input</a:t>
            </a:r>
            <a:endParaRPr lang="en-US" dirty="0"/>
          </a:p>
        </p:txBody>
      </p:sp>
      <p:sp>
        <p:nvSpPr>
          <p:cNvPr id="3" name="Content Placeholder 2"/>
          <p:cNvSpPr>
            <a:spLocks noGrp="1"/>
          </p:cNvSpPr>
          <p:nvPr>
            <p:ph sz="quarter" idx="1"/>
          </p:nvPr>
        </p:nvSpPr>
        <p:spPr>
          <a:xfrm>
            <a:off x="533400" y="1447800"/>
            <a:ext cx="5943600" cy="4953000"/>
          </a:xfrm>
        </p:spPr>
        <p:txBody>
          <a:bodyPr>
            <a:normAutofit lnSpcReduction="10000"/>
          </a:bodyPr>
          <a:lstStyle/>
          <a:p>
            <a:r>
              <a:rPr lang="en-US" dirty="0" smtClean="0"/>
              <a:t>A technology of authenticating a person’s identity by verifying a personal characteristics.</a:t>
            </a:r>
          </a:p>
          <a:p>
            <a:r>
              <a:rPr lang="en-US" dirty="0" smtClean="0"/>
              <a:t>A biometric device translate a personal characteristics into digital code that is compared with a code already stored in computer.</a:t>
            </a:r>
          </a:p>
          <a:p>
            <a:r>
              <a:rPr lang="en-US" dirty="0" smtClean="0"/>
              <a:t>Finger print reader is most widely used biometric device these days.</a:t>
            </a:r>
          </a:p>
          <a:p>
            <a:r>
              <a:rPr lang="en-US" dirty="0" smtClean="0"/>
              <a:t>Face/signature/voice/ eye retina/ hand geometry recognition are other ways of biometrics.  </a:t>
            </a:r>
            <a:endParaRPr lang="en-US" dirty="0"/>
          </a:p>
        </p:txBody>
      </p:sp>
      <p:pic>
        <p:nvPicPr>
          <p:cNvPr id="14338" name="Picture 2" descr="C:\Users\Administrator\Desktop\Biometric-Security.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29400" y="1828800"/>
            <a:ext cx="2286000" cy="17446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8943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Keyboard</a:t>
            </a:r>
            <a:endParaRPr lang="en-US" dirty="0"/>
          </a:p>
        </p:txBody>
      </p:sp>
      <p:sp>
        <p:nvSpPr>
          <p:cNvPr id="3" name="Content Placeholder 2"/>
          <p:cNvSpPr>
            <a:spLocks noGrp="1"/>
          </p:cNvSpPr>
          <p:nvPr>
            <p:ph sz="quarter" idx="1"/>
          </p:nvPr>
        </p:nvSpPr>
        <p:spPr/>
        <p:txBody>
          <a:bodyPr>
            <a:normAutofit/>
          </a:bodyPr>
          <a:lstStyle/>
          <a:p>
            <a:r>
              <a:rPr lang="en-US" dirty="0"/>
              <a:t>Many people use a keyboard as one of their input device. A keyboard is an input device that contains keys users press to enter data and instructions into the computer. Desktop computer keyboard typically have </a:t>
            </a:r>
            <a:r>
              <a:rPr lang="en-US" dirty="0">
                <a:solidFill>
                  <a:srgbClr val="FF0000"/>
                </a:solidFill>
              </a:rPr>
              <a:t>101 to 105 keys</a:t>
            </a:r>
            <a:r>
              <a:rPr lang="en-US" dirty="0"/>
              <a:t>. For smaller computers like notebook computers contain fewer keys about </a:t>
            </a:r>
            <a:r>
              <a:rPr lang="en-US" dirty="0">
                <a:solidFill>
                  <a:srgbClr val="FF0000"/>
                </a:solidFill>
              </a:rPr>
              <a:t>85 keys</a:t>
            </a:r>
            <a:r>
              <a:rPr lang="en-US" dirty="0"/>
              <a:t>. Typing area includes letters of alphabets, numbers, punctuations marks, function keys, arrow keys media controls and additional keys. Many desktop computer keyboards have numeric keypad on right side of keyboard. </a:t>
            </a:r>
          </a:p>
        </p:txBody>
      </p:sp>
    </p:spTree>
    <p:extLst>
      <p:ext uri="{BB962C8B-B14F-4D97-AF65-F5344CB8AC3E}">
        <p14:creationId xmlns:p14="http://schemas.microsoft.com/office/powerpoint/2010/main" val="39887822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 </a:t>
            </a:r>
            <a:endParaRPr lang="en-US" dirty="0"/>
          </a:p>
        </p:txBody>
      </p:sp>
      <p:sp>
        <p:nvSpPr>
          <p:cNvPr id="3" name="Content Placeholder 2"/>
          <p:cNvSpPr>
            <a:spLocks noGrp="1"/>
          </p:cNvSpPr>
          <p:nvPr>
            <p:ph sz="quarter" idx="1"/>
          </p:nvPr>
        </p:nvSpPr>
        <p:spPr/>
        <p:txBody>
          <a:bodyPr/>
          <a:lstStyle/>
          <a:p>
            <a:r>
              <a:rPr lang="en-US" dirty="0"/>
              <a:t>Mostly all the keyboards have </a:t>
            </a:r>
            <a:r>
              <a:rPr lang="en-US" b="1" dirty="0"/>
              <a:t>toggle keys. </a:t>
            </a:r>
            <a:r>
              <a:rPr lang="en-US" dirty="0"/>
              <a:t>A key that switches between two states each time a user presses the key. Like NUM LOCK, CAPS LOCK and SCROLL LOCK. </a:t>
            </a:r>
            <a:endParaRPr lang="en-US" dirty="0" smtClean="0"/>
          </a:p>
          <a:p>
            <a:r>
              <a:rPr lang="en-US" dirty="0" smtClean="0"/>
              <a:t>Desktop </a:t>
            </a:r>
            <a:r>
              <a:rPr lang="en-US" dirty="0"/>
              <a:t>computer keyboards often attach via a cable or wirelessly. A wireless keyboard is a battery-powered device that transmits data using wireless technology, such as radio waves or infrared light waves. Laptops have built in keyboards on the top of the system unit</a:t>
            </a:r>
          </a:p>
          <a:p>
            <a:endParaRPr lang="en-US" dirty="0"/>
          </a:p>
        </p:txBody>
      </p:sp>
      <p:pic>
        <p:nvPicPr>
          <p:cNvPr id="1026" name="Picture 2" descr="C:\Users\Administrator\Desktop\csm_Lifebook_E782_Tastatur_01_741bc9491b.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57400" y="4724400"/>
            <a:ext cx="5714999" cy="1858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87860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Pointing devices</a:t>
            </a:r>
            <a:endParaRPr lang="en-US" dirty="0"/>
          </a:p>
        </p:txBody>
      </p:sp>
      <p:sp>
        <p:nvSpPr>
          <p:cNvPr id="3" name="Content Placeholder 2"/>
          <p:cNvSpPr>
            <a:spLocks noGrp="1"/>
          </p:cNvSpPr>
          <p:nvPr>
            <p:ph sz="quarter" idx="1"/>
          </p:nvPr>
        </p:nvSpPr>
        <p:spPr/>
        <p:txBody>
          <a:bodyPr/>
          <a:lstStyle/>
          <a:p>
            <a:r>
              <a:rPr lang="en-US" dirty="0"/>
              <a:t>A pointing device is an input device that allows a user to control a pointer on the screen. Pointer is a small symbol showing on the screen. Whose location and shape changes as user move a pointing device. </a:t>
            </a:r>
          </a:p>
          <a:p>
            <a:pPr lvl="0"/>
            <a:r>
              <a:rPr lang="en-US" b="1" dirty="0"/>
              <a:t>Mouse </a:t>
            </a:r>
            <a:endParaRPr lang="en-US" dirty="0"/>
          </a:p>
          <a:p>
            <a:r>
              <a:rPr lang="en-US" dirty="0"/>
              <a:t>A mouse is a pointing device that fits under the palm of your hand comfortably. With the mouse user control the movement of the pointer, often called curser.</a:t>
            </a:r>
          </a:p>
          <a:p>
            <a:endParaRPr lang="en-US" dirty="0" smtClean="0"/>
          </a:p>
          <a:p>
            <a:endParaRPr lang="en-US" dirty="0"/>
          </a:p>
        </p:txBody>
      </p:sp>
      <p:pic>
        <p:nvPicPr>
          <p:cNvPr id="2050" name="Picture 2" descr="C:\Users\Administrator\Desktop\computer_mouse_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29400" y="4862513"/>
            <a:ext cx="1778000" cy="15541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28490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extLst>
              <p:ext uri="{D42A27DB-BD31-4B8C-83A1-F6EECF244321}">
                <p14:modId xmlns:p14="http://schemas.microsoft.com/office/powerpoint/2010/main" val="3829531332"/>
              </p:ext>
            </p:extLst>
          </p:nvPr>
        </p:nvGraphicFramePr>
        <p:xfrm>
          <a:off x="152400" y="152402"/>
          <a:ext cx="8839199" cy="6553200"/>
        </p:xfrm>
        <a:graphic>
          <a:graphicData uri="http://schemas.openxmlformats.org/drawingml/2006/table">
            <a:tbl>
              <a:tblPr firstRow="1" firstCol="1" bandRow="1">
                <a:tableStyleId>{5C22544A-7EE6-4342-B048-85BDC9FD1C3A}</a:tableStyleId>
              </a:tblPr>
              <a:tblGrid>
                <a:gridCol w="1841501">
                  <a:extLst>
                    <a:ext uri="{9D8B030D-6E8A-4147-A177-3AD203B41FA5}">
                      <a16:colId xmlns:a16="http://schemas.microsoft.com/office/drawing/2014/main" val="20000"/>
                    </a:ext>
                  </a:extLst>
                </a:gridCol>
                <a:gridCol w="4092583">
                  <a:extLst>
                    <a:ext uri="{9D8B030D-6E8A-4147-A177-3AD203B41FA5}">
                      <a16:colId xmlns:a16="http://schemas.microsoft.com/office/drawing/2014/main" val="20001"/>
                    </a:ext>
                  </a:extLst>
                </a:gridCol>
                <a:gridCol w="2905115">
                  <a:extLst>
                    <a:ext uri="{9D8B030D-6E8A-4147-A177-3AD203B41FA5}">
                      <a16:colId xmlns:a16="http://schemas.microsoft.com/office/drawing/2014/main" val="20002"/>
                    </a:ext>
                  </a:extLst>
                </a:gridCol>
              </a:tblGrid>
              <a:tr h="814968">
                <a:tc>
                  <a:txBody>
                    <a:bodyPr/>
                    <a:lstStyle/>
                    <a:p>
                      <a:pPr marL="0" marR="0">
                        <a:lnSpc>
                          <a:spcPct val="115000"/>
                        </a:lnSpc>
                        <a:spcBef>
                          <a:spcPts val="0"/>
                        </a:spcBef>
                        <a:spcAft>
                          <a:spcPts val="0"/>
                        </a:spcAft>
                      </a:pPr>
                      <a:r>
                        <a:rPr lang="en-US" sz="2400" dirty="0" smtClean="0">
                          <a:effectLst/>
                          <a:latin typeface="Calibri"/>
                          <a:ea typeface="Calibri"/>
                          <a:cs typeface="Times New Roman"/>
                        </a:rPr>
                        <a:t>operation</a:t>
                      </a:r>
                      <a:endParaRPr lang="en-US" sz="24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400" dirty="0" smtClean="0">
                          <a:effectLst/>
                          <a:latin typeface="Calibri"/>
                          <a:ea typeface="Calibri"/>
                          <a:cs typeface="Times New Roman"/>
                        </a:rPr>
                        <a:t>Mouse action</a:t>
                      </a:r>
                      <a:endParaRPr lang="en-US" sz="11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800" dirty="0" smtClean="0">
                          <a:effectLst/>
                        </a:rPr>
                        <a:t>example</a:t>
                      </a:r>
                    </a:p>
                  </a:txBody>
                  <a:tcPr marL="68580" marR="68580" marT="0" marB="0"/>
                </a:tc>
                <a:extLst>
                  <a:ext uri="{0D108BD9-81ED-4DB2-BD59-A6C34878D82A}">
                    <a16:rowId xmlns:a16="http://schemas.microsoft.com/office/drawing/2014/main" val="10000"/>
                  </a:ext>
                </a:extLst>
              </a:tr>
              <a:tr h="814968">
                <a:tc>
                  <a:txBody>
                    <a:bodyPr/>
                    <a:lstStyle/>
                    <a:p>
                      <a:pPr marL="0" marR="0">
                        <a:lnSpc>
                          <a:spcPct val="115000"/>
                        </a:lnSpc>
                        <a:spcBef>
                          <a:spcPts val="0"/>
                        </a:spcBef>
                        <a:spcAft>
                          <a:spcPts val="0"/>
                        </a:spcAft>
                      </a:pPr>
                      <a:r>
                        <a:rPr lang="en-US" sz="1800" dirty="0">
                          <a:effectLst/>
                        </a:rPr>
                        <a:t>point</a:t>
                      </a:r>
                      <a:endParaRPr lang="en-US" sz="18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effectLst/>
                        </a:rPr>
                        <a:t> </a:t>
                      </a:r>
                      <a:r>
                        <a:rPr lang="en-US" sz="1600" dirty="0" smtClean="0">
                          <a:effectLst/>
                        </a:rPr>
                        <a:t>move the mouse until the pointer on desktop is positioned on item of choice</a:t>
                      </a:r>
                      <a:endParaRPr lang="en-US" sz="11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effectLst/>
                        </a:rPr>
                        <a:t> </a:t>
                      </a:r>
                      <a:r>
                        <a:rPr lang="en-US" sz="1600" dirty="0" smtClean="0">
                          <a:effectLst/>
                        </a:rPr>
                        <a:t>position the</a:t>
                      </a:r>
                      <a:r>
                        <a:rPr lang="en-US" sz="1600" baseline="0" dirty="0" smtClean="0">
                          <a:effectLst/>
                        </a:rPr>
                        <a:t> pointer on screen</a:t>
                      </a:r>
                      <a:endParaRPr lang="en-US" sz="1100" dirty="0" smtClean="0">
                        <a:effectLst/>
                      </a:endParaRPr>
                    </a:p>
                  </a:txBody>
                  <a:tcPr marL="68580" marR="68580" marT="0" marB="0"/>
                </a:tc>
                <a:extLst>
                  <a:ext uri="{0D108BD9-81ED-4DB2-BD59-A6C34878D82A}">
                    <a16:rowId xmlns:a16="http://schemas.microsoft.com/office/drawing/2014/main" val="10001"/>
                  </a:ext>
                </a:extLst>
              </a:tr>
              <a:tr h="814968">
                <a:tc>
                  <a:txBody>
                    <a:bodyPr/>
                    <a:lstStyle/>
                    <a:p>
                      <a:pPr marL="0" marR="0">
                        <a:lnSpc>
                          <a:spcPct val="115000"/>
                        </a:lnSpc>
                        <a:spcBef>
                          <a:spcPts val="0"/>
                        </a:spcBef>
                        <a:spcAft>
                          <a:spcPts val="0"/>
                        </a:spcAft>
                      </a:pPr>
                      <a:r>
                        <a:rPr lang="en-US" sz="1800">
                          <a:effectLst/>
                        </a:rPr>
                        <a:t>click</a:t>
                      </a:r>
                      <a:endParaRPr lang="en-US" sz="18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effectLst/>
                        </a:rPr>
                        <a:t> </a:t>
                      </a:r>
                      <a:r>
                        <a:rPr lang="en-US" sz="1600" dirty="0" smtClean="0">
                          <a:effectLst/>
                        </a:rPr>
                        <a:t>press and release the primary/left mouse button</a:t>
                      </a:r>
                      <a:endParaRPr lang="en-US" sz="11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effectLst/>
                        </a:rPr>
                        <a:t> </a:t>
                      </a:r>
                      <a:r>
                        <a:rPr lang="en-US" sz="1600" dirty="0" smtClean="0">
                          <a:effectLst/>
                        </a:rPr>
                        <a:t>select/deselect</a:t>
                      </a:r>
                      <a:r>
                        <a:rPr lang="en-US" sz="1600" baseline="0" dirty="0" smtClean="0">
                          <a:effectLst/>
                        </a:rPr>
                        <a:t> the program</a:t>
                      </a:r>
                      <a:endParaRPr lang="en-US"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2"/>
                  </a:ext>
                </a:extLst>
              </a:tr>
              <a:tr h="814968">
                <a:tc>
                  <a:txBody>
                    <a:bodyPr/>
                    <a:lstStyle/>
                    <a:p>
                      <a:pPr marL="0" marR="0">
                        <a:lnSpc>
                          <a:spcPct val="115000"/>
                        </a:lnSpc>
                        <a:spcBef>
                          <a:spcPts val="0"/>
                        </a:spcBef>
                        <a:spcAft>
                          <a:spcPts val="0"/>
                        </a:spcAft>
                      </a:pPr>
                      <a:r>
                        <a:rPr lang="en-US" sz="1800">
                          <a:effectLst/>
                        </a:rPr>
                        <a:t>Right-click</a:t>
                      </a:r>
                      <a:endParaRPr lang="en-US" sz="18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effectLst/>
                        </a:rPr>
                        <a:t> </a:t>
                      </a:r>
                      <a:r>
                        <a:rPr lang="en-US" sz="1600" dirty="0" smtClean="0">
                          <a:effectLst/>
                        </a:rPr>
                        <a:t>press</a:t>
                      </a:r>
                      <a:r>
                        <a:rPr lang="en-US" sz="1600" baseline="0" dirty="0" smtClean="0">
                          <a:effectLst/>
                        </a:rPr>
                        <a:t> and release secondary/right mouse button</a:t>
                      </a:r>
                      <a:endParaRPr lang="en-US" sz="11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effectLst/>
                        </a:rPr>
                        <a:t> </a:t>
                      </a:r>
                      <a:r>
                        <a:rPr lang="en-US" sz="1600" dirty="0" smtClean="0">
                          <a:effectLst/>
                        </a:rPr>
                        <a:t>display</a:t>
                      </a:r>
                      <a:r>
                        <a:rPr lang="en-US" sz="1600" baseline="0" dirty="0" smtClean="0">
                          <a:effectLst/>
                        </a:rPr>
                        <a:t> a shortcut menu</a:t>
                      </a:r>
                      <a:endParaRPr lang="en-US"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3"/>
                  </a:ext>
                </a:extLst>
              </a:tr>
              <a:tr h="814968">
                <a:tc>
                  <a:txBody>
                    <a:bodyPr/>
                    <a:lstStyle/>
                    <a:p>
                      <a:pPr marL="0" marR="0">
                        <a:lnSpc>
                          <a:spcPct val="115000"/>
                        </a:lnSpc>
                        <a:spcBef>
                          <a:spcPts val="0"/>
                        </a:spcBef>
                        <a:spcAft>
                          <a:spcPts val="0"/>
                        </a:spcAft>
                      </a:pPr>
                      <a:r>
                        <a:rPr lang="en-US" sz="1800" dirty="0">
                          <a:effectLst/>
                        </a:rPr>
                        <a:t>Double click</a:t>
                      </a:r>
                      <a:endParaRPr lang="en-US" sz="18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effectLst/>
                        </a:rPr>
                        <a:t> </a:t>
                      </a:r>
                      <a:r>
                        <a:rPr lang="en-US" sz="1600" dirty="0" smtClean="0">
                          <a:effectLst/>
                        </a:rPr>
                        <a:t>quickly press and release</a:t>
                      </a:r>
                      <a:r>
                        <a:rPr lang="en-US" sz="1600" baseline="0" dirty="0" smtClean="0">
                          <a:effectLst/>
                        </a:rPr>
                        <a:t> left button of mouse  twice without moving mouse</a:t>
                      </a:r>
                      <a:endParaRPr lang="en-US" sz="16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effectLst/>
                        </a:rPr>
                        <a:t> </a:t>
                      </a:r>
                      <a:r>
                        <a:rPr lang="en-US" sz="1600" dirty="0" smtClean="0">
                          <a:effectLst/>
                        </a:rPr>
                        <a:t>start/open a program/file</a:t>
                      </a:r>
                      <a:endParaRPr lang="en-US"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4"/>
                  </a:ext>
                </a:extLst>
              </a:tr>
              <a:tr h="848424">
                <a:tc>
                  <a:txBody>
                    <a:bodyPr/>
                    <a:lstStyle/>
                    <a:p>
                      <a:pPr marL="0" marR="0">
                        <a:lnSpc>
                          <a:spcPct val="115000"/>
                        </a:lnSpc>
                        <a:spcBef>
                          <a:spcPts val="0"/>
                        </a:spcBef>
                        <a:spcAft>
                          <a:spcPts val="0"/>
                        </a:spcAft>
                      </a:pPr>
                      <a:r>
                        <a:rPr lang="en-US" sz="1800">
                          <a:effectLst/>
                        </a:rPr>
                        <a:t>Triple click</a:t>
                      </a:r>
                      <a:endParaRPr lang="en-US" sz="1800">
                        <a:effectLst/>
                        <a:latin typeface="Calibri"/>
                        <a:ea typeface="Calibri"/>
                        <a:cs typeface="Times New Roman"/>
                      </a:endParaRPr>
                    </a:p>
                  </a:txBody>
                  <a:tcPr marL="68580" marR="68580" marT="0" marB="0"/>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100" dirty="0">
                          <a:effectLst/>
                        </a:rPr>
                        <a:t> </a:t>
                      </a:r>
                      <a:r>
                        <a:rPr lang="en-US" sz="1600" dirty="0" smtClean="0">
                          <a:effectLst/>
                        </a:rPr>
                        <a:t>quickly press and release left button  </a:t>
                      </a:r>
                      <a:r>
                        <a:rPr lang="en-US" sz="1600" baseline="0" dirty="0" smtClean="0">
                          <a:effectLst/>
                        </a:rPr>
                        <a:t>of mouse  three times without moving mouse</a:t>
                      </a:r>
                      <a:endParaRPr lang="en-US" sz="1600" dirty="0" smtClean="0">
                        <a:effectLst/>
                        <a:latin typeface="Calibri"/>
                        <a:ea typeface="Calibri"/>
                        <a:cs typeface="Times New Roman"/>
                      </a:endParaRPr>
                    </a:p>
                    <a:p>
                      <a:pPr marL="0" marR="0">
                        <a:lnSpc>
                          <a:spcPct val="115000"/>
                        </a:lnSpc>
                        <a:spcBef>
                          <a:spcPts val="0"/>
                        </a:spcBef>
                        <a:spcAft>
                          <a:spcPts val="0"/>
                        </a:spcAft>
                      </a:pPr>
                      <a:endParaRPr lang="en-US" sz="11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effectLst/>
                        </a:rPr>
                        <a:t> </a:t>
                      </a:r>
                      <a:r>
                        <a:rPr lang="en-US" sz="1600" dirty="0" smtClean="0">
                          <a:effectLst/>
                        </a:rPr>
                        <a:t>select a paragraph</a:t>
                      </a:r>
                      <a:endParaRPr lang="en-US"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5"/>
                  </a:ext>
                </a:extLst>
              </a:tr>
              <a:tr h="814968">
                <a:tc>
                  <a:txBody>
                    <a:bodyPr/>
                    <a:lstStyle/>
                    <a:p>
                      <a:pPr marL="0" marR="0">
                        <a:lnSpc>
                          <a:spcPct val="115000"/>
                        </a:lnSpc>
                        <a:spcBef>
                          <a:spcPts val="0"/>
                        </a:spcBef>
                        <a:spcAft>
                          <a:spcPts val="0"/>
                        </a:spcAft>
                      </a:pPr>
                      <a:r>
                        <a:rPr lang="en-US" sz="1800">
                          <a:effectLst/>
                        </a:rPr>
                        <a:t>Drag </a:t>
                      </a:r>
                      <a:endParaRPr lang="en-US" sz="18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dirty="0">
                          <a:effectLst/>
                        </a:rPr>
                        <a:t> </a:t>
                      </a:r>
                      <a:r>
                        <a:rPr lang="en-US" sz="1600" dirty="0" smtClean="0">
                          <a:effectLst/>
                        </a:rPr>
                        <a:t>point to an item,</a:t>
                      </a:r>
                      <a:r>
                        <a:rPr lang="en-US" sz="1600" baseline="0" dirty="0" smtClean="0">
                          <a:effectLst/>
                        </a:rPr>
                        <a:t> hold down the left button, move the item to desired location and release the button</a:t>
                      </a:r>
                      <a:endParaRPr lang="en-US" sz="16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effectLst/>
                        </a:rPr>
                        <a:t> </a:t>
                      </a:r>
                      <a:r>
                        <a:rPr lang="en-US" sz="1600" dirty="0" smtClean="0">
                          <a:effectLst/>
                        </a:rPr>
                        <a:t>move the object from one location to another </a:t>
                      </a:r>
                      <a:endParaRPr lang="en-US" sz="1600" dirty="0">
                        <a:effectLst/>
                        <a:latin typeface="Calibri"/>
                        <a:ea typeface="Calibri"/>
                        <a:cs typeface="Times New Roman"/>
                      </a:endParaRPr>
                    </a:p>
                  </a:txBody>
                  <a:tcPr marL="68580" marR="68580" marT="0" marB="0"/>
                </a:tc>
                <a:extLst>
                  <a:ext uri="{0D108BD9-81ED-4DB2-BD59-A6C34878D82A}">
                    <a16:rowId xmlns:a16="http://schemas.microsoft.com/office/drawing/2014/main" val="10006"/>
                  </a:ext>
                </a:extLst>
              </a:tr>
              <a:tr h="814968">
                <a:tc>
                  <a:txBody>
                    <a:bodyPr/>
                    <a:lstStyle/>
                    <a:p>
                      <a:pPr marL="0" marR="0">
                        <a:lnSpc>
                          <a:spcPct val="115000"/>
                        </a:lnSpc>
                        <a:spcBef>
                          <a:spcPts val="0"/>
                        </a:spcBef>
                        <a:spcAft>
                          <a:spcPts val="0"/>
                        </a:spcAft>
                      </a:pPr>
                      <a:r>
                        <a:rPr lang="en-US" sz="1800" dirty="0">
                          <a:effectLst/>
                        </a:rPr>
                        <a:t>Rotate wheel</a:t>
                      </a:r>
                      <a:endParaRPr lang="en-US" sz="18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dirty="0">
                          <a:effectLst/>
                        </a:rPr>
                        <a:t> </a:t>
                      </a:r>
                      <a:r>
                        <a:rPr lang="en-US" sz="1600" dirty="0" smtClean="0">
                          <a:effectLst/>
                        </a:rPr>
                        <a:t>rotate the wheel forward/backward </a:t>
                      </a:r>
                      <a:endParaRPr lang="en-US" sz="16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effectLst/>
                        </a:rPr>
                        <a:t> </a:t>
                      </a:r>
                      <a:r>
                        <a:rPr lang="en-US" sz="1600" dirty="0" smtClean="0">
                          <a:effectLst/>
                        </a:rPr>
                        <a:t>scroll vertically</a:t>
                      </a:r>
                      <a:endParaRPr lang="en-US"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989288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Trackball </a:t>
            </a:r>
            <a:endParaRPr lang="en-US" dirty="0"/>
          </a:p>
        </p:txBody>
      </p:sp>
      <p:sp>
        <p:nvSpPr>
          <p:cNvPr id="3" name="Content Placeholder 2"/>
          <p:cNvSpPr>
            <a:spLocks noGrp="1"/>
          </p:cNvSpPr>
          <p:nvPr>
            <p:ph sz="quarter" idx="1"/>
          </p:nvPr>
        </p:nvSpPr>
        <p:spPr>
          <a:xfrm>
            <a:off x="533400" y="1828800"/>
            <a:ext cx="6019800" cy="4687888"/>
          </a:xfrm>
        </p:spPr>
        <p:txBody>
          <a:bodyPr>
            <a:normAutofit/>
          </a:bodyPr>
          <a:lstStyle/>
          <a:p>
            <a:r>
              <a:rPr lang="en-US" dirty="0"/>
              <a:t>A trackball is a stationary pointing device with a ball on its top or side. The ball of trackball is about the size of Ping-Pong ball. To move the pointer using a trackball, you rotate the ball with your thumb, </a:t>
            </a:r>
            <a:r>
              <a:rPr lang="en-US" dirty="0" smtClean="0"/>
              <a:t>finger </a:t>
            </a:r>
            <a:r>
              <a:rPr lang="en-US" dirty="0"/>
              <a:t>or the palm of your hand. The trackball requires frequent cleaning because it picks up oils from fingers and dust from the environment. </a:t>
            </a:r>
          </a:p>
          <a:p>
            <a:endParaRPr lang="en-US" dirty="0"/>
          </a:p>
        </p:txBody>
      </p:sp>
      <p:pic>
        <p:nvPicPr>
          <p:cNvPr id="3074" name="Picture 2" descr="C:\Users\Administrator\Desktop\trackbal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0" y="2286000"/>
            <a:ext cx="1428750" cy="2200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21891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609600"/>
            <a:ext cx="7772400" cy="5410200"/>
          </a:xfrm>
        </p:spPr>
        <p:txBody>
          <a:bodyPr>
            <a:normAutofit lnSpcReduction="10000"/>
          </a:bodyPr>
          <a:lstStyle/>
          <a:p>
            <a:pPr lvl="0"/>
            <a:r>
              <a:rPr lang="en-US" sz="3600" b="1" dirty="0"/>
              <a:t>Touchpad</a:t>
            </a:r>
            <a:endParaRPr lang="en-US" sz="3600" dirty="0"/>
          </a:p>
          <a:p>
            <a:endParaRPr lang="en-US" dirty="0" smtClean="0"/>
          </a:p>
          <a:p>
            <a:r>
              <a:rPr lang="en-US" dirty="0" smtClean="0"/>
              <a:t>a </a:t>
            </a:r>
            <a:r>
              <a:rPr lang="en-US" dirty="0"/>
              <a:t>touchpad is a small, flat, rectangular pointing device that is sensitive to pressure and motion. Slide your finger tip across the surface of the pad. You can perform actions such as clicking.  </a:t>
            </a:r>
            <a:endParaRPr lang="en-US" dirty="0" smtClean="0"/>
          </a:p>
          <a:p>
            <a:pPr marL="0" indent="0">
              <a:buNone/>
            </a:pPr>
            <a:endParaRPr lang="en-US" dirty="0"/>
          </a:p>
          <a:p>
            <a:pPr lvl="0"/>
            <a:r>
              <a:rPr lang="en-US" sz="3600" b="1" dirty="0"/>
              <a:t>Pointing stick</a:t>
            </a:r>
            <a:endParaRPr lang="en-US" sz="3600" dirty="0"/>
          </a:p>
          <a:p>
            <a:endParaRPr lang="en-US" dirty="0" smtClean="0"/>
          </a:p>
          <a:p>
            <a:r>
              <a:rPr lang="en-US" dirty="0" smtClean="0"/>
              <a:t>a </a:t>
            </a:r>
            <a:r>
              <a:rPr lang="en-US" dirty="0"/>
              <a:t>pointing stick is a pressure sensitive pointing device shaped like a pencil eraser that is positioned between keys on a keyboard.  You push the pointing stick with a finger</a:t>
            </a:r>
          </a:p>
          <a:p>
            <a:endParaRPr lang="en-US" dirty="0"/>
          </a:p>
        </p:txBody>
      </p:sp>
      <p:pic>
        <p:nvPicPr>
          <p:cNvPr id="4098" name="Picture 2" descr="C:\Users\Administrator\Desktop\touchpa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72200" y="304800"/>
            <a:ext cx="2036618" cy="1371600"/>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3" descr="C:\Users\Administrator\Desktop\TrackPoint-Lenovo-ThinkPad-T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77238" y="2819400"/>
            <a:ext cx="2117725" cy="167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90306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457200"/>
            <a:ext cx="6477000" cy="6172200"/>
          </a:xfrm>
        </p:spPr>
        <p:txBody>
          <a:bodyPr>
            <a:normAutofit/>
          </a:bodyPr>
          <a:lstStyle/>
          <a:p>
            <a:pPr lvl="0"/>
            <a:r>
              <a:rPr lang="en-US" sz="3600" b="1" dirty="0"/>
              <a:t>Touch screen</a:t>
            </a:r>
            <a:endParaRPr lang="en-US" sz="3600" dirty="0"/>
          </a:p>
          <a:p>
            <a:r>
              <a:rPr lang="en-US" dirty="0"/>
              <a:t>A touch screen is touch sensitive display device. User can interact with these devices by touching the area of screen. Because touch screens requires a lot of arm moments. With some smart phones, portable media players and other personal mobile devices you can touch the screen to perform different tasks.</a:t>
            </a:r>
          </a:p>
          <a:p>
            <a:pPr lvl="0"/>
            <a:r>
              <a:rPr lang="en-US" sz="3600" b="1" dirty="0"/>
              <a:t>Pen input</a:t>
            </a:r>
            <a:endParaRPr lang="en-US" sz="3600" dirty="0"/>
          </a:p>
          <a:p>
            <a:r>
              <a:rPr lang="en-US" dirty="0"/>
              <a:t>A </a:t>
            </a:r>
            <a:r>
              <a:rPr lang="en-US" b="1" dirty="0"/>
              <a:t>stylus is</a:t>
            </a:r>
            <a:r>
              <a:rPr lang="en-US" dirty="0"/>
              <a:t> a small metal or plastic device that looks like a tiny ink pen but uses pressure instead of ink. A </a:t>
            </a:r>
            <a:r>
              <a:rPr lang="en-US" b="1" dirty="0"/>
              <a:t>digital pen, </a:t>
            </a:r>
            <a:r>
              <a:rPr lang="en-US" dirty="0"/>
              <a:t>which is slightly larger than stylus </a:t>
            </a:r>
          </a:p>
          <a:p>
            <a:endParaRPr lang="en-US" dirty="0"/>
          </a:p>
        </p:txBody>
      </p:sp>
      <p:pic>
        <p:nvPicPr>
          <p:cNvPr id="5122" name="Picture 2" descr="C:\Users\Administrator\Desktop\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29400" y="304800"/>
            <a:ext cx="2281237"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86979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167</TotalTime>
  <Words>1311</Words>
  <Application>Microsoft Office PowerPoint</Application>
  <PresentationFormat>On-screen Show (4:3)</PresentationFormat>
  <Paragraphs>90</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Calibri</vt:lpstr>
      <vt:lpstr>Franklin Gothic Book</vt:lpstr>
      <vt:lpstr>Perpetua</vt:lpstr>
      <vt:lpstr>Times New Roman</vt:lpstr>
      <vt:lpstr>Wingdings 2</vt:lpstr>
      <vt:lpstr>Equity</vt:lpstr>
      <vt:lpstr>Chapter#5 INPUT</vt:lpstr>
      <vt:lpstr>INPUT</vt:lpstr>
      <vt:lpstr>Keyboard</vt:lpstr>
      <vt:lpstr>Cont. </vt:lpstr>
      <vt:lpstr>Pointing devices</vt:lpstr>
      <vt:lpstr>PowerPoint Presentation</vt:lpstr>
      <vt:lpstr>Trackball </vt:lpstr>
      <vt:lpstr>PowerPoint Presentation</vt:lpstr>
      <vt:lpstr>PowerPoint Presentation</vt:lpstr>
      <vt:lpstr>Controllers for gaming players</vt:lpstr>
      <vt:lpstr>PowerPoint Presentation</vt:lpstr>
      <vt:lpstr>PowerPoint Presentation</vt:lpstr>
      <vt:lpstr>PowerPoint Presentation</vt:lpstr>
      <vt:lpstr>Scanners and reading devices</vt:lpstr>
      <vt:lpstr>OMR (optical mark recognition)</vt:lpstr>
      <vt:lpstr>Bar code readers</vt:lpstr>
      <vt:lpstr>Magnetic stripe card readers</vt:lpstr>
      <vt:lpstr>MICR readers</vt:lpstr>
      <vt:lpstr>Automated teller machine</vt:lpstr>
      <vt:lpstr>Biometric input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Chapter#2 INPUT</dc:title>
  <dc:creator>Windows User</dc:creator>
  <cp:lastModifiedBy>Windows User</cp:lastModifiedBy>
  <cp:revision>19</cp:revision>
  <dcterms:created xsi:type="dcterms:W3CDTF">2014-11-04T13:45:50Z</dcterms:created>
  <dcterms:modified xsi:type="dcterms:W3CDTF">2020-11-29T18:35:28Z</dcterms:modified>
</cp:coreProperties>
</file>