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ppt/media/image7.jpg" ContentType="image/png"/>
  <Override PartName="/ppt/comments/comment1.xml" ContentType="application/vnd.openxmlformats-officedocument.presentationml.comments+xml"/>
  <Override PartName="/ppt/media/image8.jpg" ContentType="image/png"/>
  <Override PartName="/ppt/media/image9.jpg" ContentType="image/png"/>
  <Override PartName="/ppt/media/image10.jpg" ContentType="image/png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5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69" r:id="rId3"/>
    <p:sldId id="256" r:id="rId4"/>
    <p:sldId id="257" r:id="rId5"/>
    <p:sldId id="287" r:id="rId6"/>
    <p:sldId id="288" r:id="rId7"/>
    <p:sldId id="258" r:id="rId8"/>
    <p:sldId id="262" r:id="rId9"/>
    <p:sldId id="278" r:id="rId10"/>
    <p:sldId id="279" r:id="rId11"/>
    <p:sldId id="280" r:id="rId12"/>
    <p:sldId id="286" r:id="rId13"/>
    <p:sldId id="283" r:id="rId14"/>
    <p:sldId id="285" r:id="rId15"/>
    <p:sldId id="284" r:id="rId16"/>
    <p:sldId id="292" r:id="rId17"/>
    <p:sldId id="291" r:id="rId18"/>
    <p:sldId id="293" r:id="rId19"/>
    <p:sldId id="294" r:id="rId20"/>
    <p:sldId id="295" r:id="rId21"/>
    <p:sldId id="290" r:id="rId22"/>
    <p:sldId id="296" r:id="rId23"/>
    <p:sldId id="297" r:id="rId24"/>
    <p:sldId id="298" r:id="rId25"/>
    <p:sldId id="299" r:id="rId26"/>
    <p:sldId id="300" r:id="rId27"/>
    <p:sldId id="301" r:id="rId28"/>
    <p:sldId id="281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2-07T14:20:51.259" idx="2">
    <p:pos x="-360" y="6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2-15T03:53:53.760" idx="3">
    <p:pos x="2798" y="1573"/>
    <p:text>See page 64 book 2 example for subtracting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2-15T03:53:53.760" idx="4">
    <p:pos x="2667" y="1119"/>
    <p:text>See page 64 book 2 example for subtracting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2-15T03:53:53.760" idx="5">
    <p:pos x="7450" y="176"/>
    <p:text>See page 64 book 2 example for subtracting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Hira College                                                                                                Morris Mono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Hira College                                                                                                Morris Mono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Hira College                                                                                                Morris Mono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7187-0722-46AF-B987-F284323B3603}" type="datetime1">
              <a:rPr lang="en-US" smtClean="0"/>
              <a:t>10/14/2020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212F-67E9-487F-91E3-78955E631CE5}" type="datetime1">
              <a:rPr lang="en-US" smtClean="0"/>
              <a:t>10/14/2020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146-7168-4016-B92C-8CE68C824C5C}" type="datetime1">
              <a:rPr lang="en-US" smtClean="0"/>
              <a:t>10/14/2020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9ED1-B526-4BC7-946C-1482947A0416}" type="datetime1">
              <a:rPr lang="en-US" smtClean="0"/>
              <a:t>10/14/2020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007E-6A7F-4E8C-B647-75F72D43896A}" type="datetime1">
              <a:rPr lang="en-US" smtClean="0"/>
              <a:t>10/14/2020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490D-5B53-4E67-BA36-63CA0E516935}" type="datetime1">
              <a:rPr lang="en-US" smtClean="0"/>
              <a:t>10/14/2020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88B7-AAC0-4BEE-B965-A7156467E8D3}" type="datetime1">
              <a:rPr lang="en-US" smtClean="0"/>
              <a:t>10/14/2020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C887-7BB5-4A34-ADA0-06A3F3F0A2EF}" type="datetime1">
              <a:rPr lang="en-US" smtClean="0"/>
              <a:t>10/14/2020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063D-983D-416C-84EE-052CF458C609}" type="datetime1">
              <a:rPr lang="en-US" smtClean="0"/>
              <a:t>10/14/2020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CDEB-91A6-4353-8EA8-C8261CCFFD16}" type="datetime1">
              <a:rPr lang="en-US" smtClean="0"/>
              <a:t>10/14/2020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BBAB-D6A2-44C7-BB63-89397E3B6961}" type="datetime1">
              <a:rPr lang="en-US" smtClean="0"/>
              <a:t>10/14/2020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Hira College Sargodha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041DAEF-5977-4ED4-9FEE-FFF8D3BA862C}" type="datetime1">
              <a:rPr lang="en-US" smtClean="0"/>
              <a:t>10/14/2020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Hira College Sargodha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835606"/>
            <a:ext cx="5734050" cy="678402"/>
          </a:xfrm>
        </p:spPr>
        <p:txBody>
          <a:bodyPr/>
          <a:lstStyle/>
          <a:p>
            <a:r>
              <a:rPr lang="en-US" dirty="0"/>
              <a:t>Engr. Muhammad Saad Ullah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94558"/>
            <a:ext cx="3725839" cy="23172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Lecture 2:</a:t>
            </a:r>
            <a:br>
              <a:rPr lang="en-US" sz="2400" b="1" dirty="0"/>
            </a:br>
            <a:r>
              <a:rPr lang="en-US" sz="2400" b="1" dirty="0"/>
              <a:t> Binary arithmetic &amp; </a:t>
            </a:r>
            <a:br>
              <a:rPr lang="en-US" sz="2400" b="1" dirty="0"/>
            </a:br>
            <a:r>
              <a:rPr lang="en-US" sz="2400" b="1" dirty="0"/>
              <a:t>Binary code </a:t>
            </a:r>
            <a:br>
              <a:rPr lang="en-US" sz="2400" b="1" dirty="0"/>
            </a:br>
            <a:endParaRPr lang="en-US" sz="2400" b="1" dirty="0"/>
          </a:p>
          <a:p>
            <a:pPr eaLnBrk="1" hangingPunct="1">
              <a:lnSpc>
                <a:spcPct val="80000"/>
              </a:lnSpc>
            </a:pPr>
            <a:endParaRPr lang="en-US" sz="1000" b="1" dirty="0"/>
          </a:p>
          <a:p>
            <a:pPr eaLnBrk="1" hangingPunct="1">
              <a:lnSpc>
                <a:spcPct val="80000"/>
              </a:lnSpc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55" y="1183712"/>
            <a:ext cx="4995081" cy="39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Division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4" y="1555844"/>
            <a:ext cx="10868366" cy="516563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 O M P L E M E N T S  O F   N U M B E R S</a:t>
            </a:r>
            <a:br>
              <a:rPr lang="pt-BR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1605776"/>
            <a:ext cx="9243432" cy="456642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Complements are used in digital computers to </a:t>
            </a:r>
            <a:r>
              <a:rPr lang="en-US" b="1" dirty="0">
                <a:latin typeface="Arial Black" panose="020B0A04020102020204" pitchFamily="34" charset="0"/>
              </a:rPr>
              <a:t>simplify the subtraction operation </a:t>
            </a:r>
            <a:r>
              <a:rPr lang="en-US" dirty="0">
                <a:latin typeface="Arial Black" panose="020B0A04020102020204" pitchFamily="34" charset="0"/>
              </a:rPr>
              <a:t>and for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logical manipulation. 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There are two types of complements for each base‐</a:t>
            </a:r>
            <a:r>
              <a:rPr lang="en-US" sz="2400" i="1" dirty="0"/>
              <a:t>r </a:t>
            </a:r>
            <a:r>
              <a:rPr lang="en-US" sz="2400" dirty="0"/>
              <a:t>system:</a:t>
            </a:r>
            <a:br>
              <a:rPr lang="en-US" sz="2400" dirty="0"/>
            </a:br>
            <a:r>
              <a:rPr lang="en-US" sz="2400" dirty="0"/>
              <a:t>the radix complement and the diminished radix complement. The first is referred to as the </a:t>
            </a:r>
            <a:r>
              <a:rPr lang="en-US" sz="2400" i="1" dirty="0"/>
              <a:t>r</a:t>
            </a:r>
            <a:r>
              <a:rPr lang="en-US" sz="2400" dirty="0"/>
              <a:t>’s complement and the second as the (</a:t>
            </a:r>
            <a:r>
              <a:rPr lang="en-US" sz="2400" i="1" dirty="0"/>
              <a:t>r </a:t>
            </a:r>
            <a:r>
              <a:rPr lang="en-US" sz="2400" dirty="0"/>
              <a:t>- 1)’s complement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1. Diminished Radix Complement  (1,s complement ). </a:t>
            </a:r>
          </a:p>
          <a:p>
            <a:pPr marL="0" indent="0">
              <a:buNone/>
            </a:pPr>
            <a:r>
              <a:rPr lang="en-US" dirty="0"/>
              <a:t>Change each bit in a number to get the 1’s complement.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1’s Complement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255" y="1516876"/>
            <a:ext cx="12192000" cy="5204600"/>
          </a:xfrm>
        </p:spPr>
        <p:txBody>
          <a:bodyPr>
            <a:noAutofit/>
          </a:bodyPr>
          <a:lstStyle/>
          <a:p>
            <a:r>
              <a:rPr lang="en-US" sz="2400" dirty="0"/>
              <a:t>diminished radix complement, is defined as (</a:t>
            </a:r>
            <a:r>
              <a:rPr lang="en-US" sz="2400" i="1" dirty="0"/>
              <a:t>r </a:t>
            </a:r>
            <a:r>
              <a:rPr lang="en-US" sz="2400" i="1" baseline="30000" dirty="0"/>
              <a:t>n</a:t>
            </a:r>
            <a:r>
              <a:rPr lang="en-US" sz="2400" i="1" dirty="0"/>
              <a:t> </a:t>
            </a:r>
            <a:r>
              <a:rPr lang="en-US" sz="2400" dirty="0"/>
              <a:t>- 1) - </a:t>
            </a:r>
            <a:r>
              <a:rPr lang="en-US" sz="2400" i="1" dirty="0"/>
              <a:t>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For decimal numbers, </a:t>
            </a:r>
            <a:r>
              <a:rPr lang="en-US" sz="2400" i="1" dirty="0"/>
              <a:t>r </a:t>
            </a:r>
            <a:r>
              <a:rPr lang="en-US" sz="2400" dirty="0"/>
              <a:t>= 10</a:t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 i="1" dirty="0"/>
              <a:t>r </a:t>
            </a:r>
            <a:r>
              <a:rPr lang="en-US" sz="2400" dirty="0"/>
              <a:t>- 1 = 9, so the 9’s complement of </a:t>
            </a:r>
            <a:r>
              <a:rPr lang="en-US" sz="2400" i="1" dirty="0"/>
              <a:t>N </a:t>
            </a:r>
            <a:r>
              <a:rPr lang="en-US" sz="2400" dirty="0"/>
              <a:t>is (10 </a:t>
            </a:r>
            <a:r>
              <a:rPr lang="en-US" sz="2400" i="1" baseline="30000" dirty="0"/>
              <a:t>n</a:t>
            </a:r>
            <a:r>
              <a:rPr lang="en-US" sz="2400" i="1" dirty="0"/>
              <a:t> </a:t>
            </a:r>
            <a:r>
              <a:rPr lang="en-US" sz="2400" dirty="0"/>
              <a:t>- 1) - </a:t>
            </a:r>
            <a:r>
              <a:rPr lang="en-US" sz="2400" i="1" dirty="0"/>
              <a:t>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For binary numbers, </a:t>
            </a:r>
            <a:r>
              <a:rPr lang="en-US" sz="2400" i="1" dirty="0"/>
              <a:t>r </a:t>
            </a:r>
            <a:r>
              <a:rPr lang="en-US" sz="2400" dirty="0"/>
              <a:t>= 2 and </a:t>
            </a:r>
            <a:r>
              <a:rPr lang="en-US" sz="2400" i="1" dirty="0"/>
              <a:t>r </a:t>
            </a:r>
            <a:r>
              <a:rPr lang="en-US" sz="2400" dirty="0"/>
              <a:t>- 1 = 1, so the 1’s complement of </a:t>
            </a:r>
            <a:r>
              <a:rPr lang="en-US" sz="2400" i="1" dirty="0"/>
              <a:t>N </a:t>
            </a:r>
            <a:r>
              <a:rPr lang="en-US" sz="2400" dirty="0"/>
              <a:t>is (2</a:t>
            </a:r>
            <a:r>
              <a:rPr lang="en-US" sz="2400" i="1" baseline="30000" dirty="0"/>
              <a:t>n </a:t>
            </a:r>
            <a:r>
              <a:rPr lang="en-US" sz="2400" dirty="0"/>
              <a:t>- 1) - </a:t>
            </a:r>
            <a:r>
              <a:rPr lang="en-US" sz="2400" i="1" dirty="0"/>
              <a:t>N</a:t>
            </a:r>
            <a:r>
              <a:rPr lang="en-US" sz="2400" dirty="0"/>
              <a:t>. Again, 2</a:t>
            </a:r>
            <a:r>
              <a:rPr lang="en-US" sz="2400" i="1" dirty="0"/>
              <a:t>n </a:t>
            </a:r>
            <a:r>
              <a:rPr lang="en-US" sz="2400" dirty="0"/>
              <a:t>is represented by a binary number that consists of a 1 followed by </a:t>
            </a:r>
            <a:r>
              <a:rPr lang="en-US" sz="2400" i="1" dirty="0"/>
              <a:t>n </a:t>
            </a:r>
            <a:r>
              <a:rPr lang="en-US" sz="2400" dirty="0"/>
              <a:t>0’s. 2</a:t>
            </a:r>
            <a:r>
              <a:rPr lang="en-US" sz="2400" i="1" baseline="30000" dirty="0"/>
              <a:t>n </a:t>
            </a:r>
            <a:r>
              <a:rPr lang="en-US" sz="2400" dirty="0"/>
              <a:t>– 1 is a binary number represented by </a:t>
            </a:r>
            <a:r>
              <a:rPr lang="en-US" sz="2400" i="1" dirty="0"/>
              <a:t>n </a:t>
            </a:r>
            <a:r>
              <a:rPr lang="en-US" sz="2400" dirty="0"/>
              <a:t>1’s. For example, if </a:t>
            </a:r>
            <a:r>
              <a:rPr lang="en-US" sz="2400" i="1" dirty="0"/>
              <a:t>n </a:t>
            </a:r>
            <a:r>
              <a:rPr lang="en-US" sz="2400" dirty="0"/>
              <a:t>= 4, we have 2</a:t>
            </a:r>
            <a:r>
              <a:rPr lang="en-US" sz="2400" i="1" baseline="30000" dirty="0"/>
              <a:t>4 </a:t>
            </a:r>
            <a:r>
              <a:rPr lang="en-US" sz="2400" dirty="0"/>
              <a:t>= (10000)2 and 2</a:t>
            </a:r>
            <a:r>
              <a:rPr lang="en-US" sz="2400" i="1" baseline="30000" dirty="0"/>
              <a:t>4</a:t>
            </a:r>
            <a:r>
              <a:rPr lang="en-US" sz="2400" dirty="0"/>
              <a:t> - 1 = (1111)2. Thus, the 1’s complement of a binary number is obtained by subtracting each digit from 1. </a:t>
            </a:r>
          </a:p>
          <a:p>
            <a:endParaRPr lang="en-US" sz="2400" dirty="0"/>
          </a:p>
          <a:p>
            <a:r>
              <a:rPr lang="en-US" sz="2400" dirty="0"/>
              <a:t>Therefore, </a:t>
            </a:r>
            <a:r>
              <a:rPr lang="en-US" sz="2400" b="1" dirty="0"/>
              <a:t>the 1’s complement of a binary number is formed by</a:t>
            </a:r>
            <a:br>
              <a:rPr lang="en-US" sz="2400" dirty="0"/>
            </a:br>
            <a:r>
              <a:rPr lang="en-US" sz="2400" b="1" dirty="0"/>
              <a:t>changing 1’s to 0’s and 0’s to 1’s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Radix Complement   ( </a:t>
            </a:r>
            <a:r>
              <a:rPr lang="en-US" dirty="0"/>
              <a:t>2’s Complement)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1 to the 1’s complement to get the 2’s complement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10603880" cy="3748088"/>
          </a:xfrm>
        </p:spPr>
        <p:txBody>
          <a:bodyPr/>
          <a:lstStyle/>
          <a:p>
            <a:r>
              <a:rPr lang="pt-BR" sz="2800" dirty="0"/>
              <a:t>= [(</a:t>
            </a:r>
            <a:r>
              <a:rPr lang="pt-BR" sz="2800" i="1" dirty="0"/>
              <a:t>r </a:t>
            </a:r>
            <a:r>
              <a:rPr lang="pt-BR" sz="2800" i="1" baseline="30000" dirty="0"/>
              <a:t>n </a:t>
            </a:r>
            <a:r>
              <a:rPr lang="pt-BR" sz="2800" dirty="0"/>
              <a:t>- 1) - </a:t>
            </a:r>
            <a:r>
              <a:rPr lang="pt-BR" sz="2800" i="1" dirty="0"/>
              <a:t>N</a:t>
            </a:r>
            <a:r>
              <a:rPr lang="pt-BR" sz="2800" dirty="0"/>
              <a:t>] + 1.</a:t>
            </a:r>
            <a:endParaRPr lang="pt-BR" dirty="0"/>
          </a:p>
          <a:p>
            <a:r>
              <a:rPr lang="en-US" sz="2400" dirty="0"/>
              <a:t>The 2’s complement of binary 101100 is 010011 + 1 = 010100</a:t>
            </a:r>
            <a:br>
              <a:rPr lang="en-US" sz="2400" dirty="0"/>
            </a:br>
            <a:r>
              <a:rPr lang="en-US" sz="2400" dirty="0"/>
              <a:t>and is obtained by adding 1 to the 1’s‐complement value.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Another Method </a:t>
            </a:r>
          </a:p>
          <a:p>
            <a:r>
              <a:rPr lang="en-US" dirty="0"/>
              <a:t>Change all bits to the left of the least significant 1 to get 2’s complement </a:t>
            </a:r>
          </a:p>
          <a:p>
            <a:r>
              <a:rPr lang="en-US" dirty="0"/>
              <a:t>1. Start at the right with LSB and write the bits as they are up to and including the first 1.</a:t>
            </a:r>
          </a:p>
          <a:p>
            <a:r>
              <a:rPr lang="en-US" dirty="0"/>
              <a:t>Take the 1’ complement of the remaining bits.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  example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1621224"/>
            <a:ext cx="11087100" cy="3748088"/>
          </a:xfrm>
        </p:spPr>
        <p:txBody>
          <a:bodyPr/>
          <a:lstStyle/>
          <a:p>
            <a:r>
              <a:rPr lang="en-US" sz="2800" dirty="0"/>
              <a:t>the 2’s complement of 1101100 is 0010100</a:t>
            </a:r>
          </a:p>
          <a:p>
            <a:br>
              <a:rPr lang="en-US" sz="2800" dirty="0"/>
            </a:br>
            <a:r>
              <a:rPr lang="en-US" sz="2800" dirty="0"/>
              <a:t>and</a:t>
            </a:r>
          </a:p>
          <a:p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the 2’s complement of 0110111 is 1001001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Binary Numbers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386681"/>
            <a:ext cx="10559276" cy="823912"/>
          </a:xfrm>
        </p:spPr>
        <p:txBody>
          <a:bodyPr/>
          <a:lstStyle/>
          <a:p>
            <a:r>
              <a:rPr lang="en-US" dirty="0"/>
              <a:t>Computer must be able to handle both positive &amp; negative numbers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10559276" cy="3748088"/>
          </a:xfrm>
        </p:spPr>
        <p:txBody>
          <a:bodyPr>
            <a:noAutofit/>
          </a:bodyPr>
          <a:lstStyle/>
          <a:p>
            <a:r>
              <a:rPr lang="en-US" sz="2400" dirty="0"/>
              <a:t>Positive integers (including zero) can be represented as unsigned numbers</a:t>
            </a:r>
          </a:p>
          <a:p>
            <a:r>
              <a:rPr lang="en-US" sz="2400" dirty="0"/>
              <a:t>represent negative integers, we need a notation for negative value</a:t>
            </a:r>
          </a:p>
          <a:p>
            <a:r>
              <a:rPr lang="en-US" sz="2400" dirty="0"/>
              <a:t>In ordinary arithmetic, a negative number is indicated by a minus sign and a positive number by a plus</a:t>
            </a:r>
            <a:br>
              <a:rPr lang="en-US" sz="2400" dirty="0"/>
            </a:br>
            <a:r>
              <a:rPr lang="en-US" sz="2400" dirty="0"/>
              <a:t>sign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Because of hardware limitations, computers must represent everything with binary</a:t>
            </a:r>
            <a:br>
              <a:rPr lang="en-US" sz="2400" dirty="0"/>
            </a:br>
            <a:r>
              <a:rPr lang="en-US" sz="2400" dirty="0"/>
              <a:t>digits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Binary Numbers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782" y="1554316"/>
            <a:ext cx="11243217" cy="5167160"/>
          </a:xfrm>
        </p:spPr>
        <p:txBody>
          <a:bodyPr/>
          <a:lstStyle/>
          <a:p>
            <a:r>
              <a:rPr lang="en-US" dirty="0"/>
              <a:t>A signed Binary number consist of both sign and magnitude information.</a:t>
            </a:r>
          </a:p>
          <a:p>
            <a:r>
              <a:rPr lang="en-US" dirty="0"/>
              <a:t>Sign indicate number is +</a:t>
            </a:r>
            <a:r>
              <a:rPr lang="en-US" dirty="0" err="1"/>
              <a:t>ve</a:t>
            </a:r>
            <a:r>
              <a:rPr lang="en-US" dirty="0"/>
              <a:t> or –</a:t>
            </a:r>
            <a:r>
              <a:rPr lang="en-US" dirty="0" err="1"/>
              <a:t>ve</a:t>
            </a:r>
            <a:r>
              <a:rPr lang="en-US" dirty="0"/>
              <a:t> </a:t>
            </a:r>
          </a:p>
          <a:p>
            <a:r>
              <a:rPr lang="en-US" dirty="0"/>
              <a:t>The magnitude is the value of the number </a:t>
            </a:r>
          </a:p>
          <a:p>
            <a:endParaRPr lang="en-US" dirty="0"/>
          </a:p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The Sign Bit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left most bit in a signed binary number is the sign bit.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Which tells the number is +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ve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or –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ve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0 sign bit indicate a Positive number  &amp;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1  sign bit indicate a negative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Binary Numbers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782" y="1554316"/>
            <a:ext cx="11243217" cy="5167160"/>
          </a:xfrm>
        </p:spPr>
        <p:txBody>
          <a:bodyPr/>
          <a:lstStyle/>
          <a:p>
            <a:r>
              <a:rPr lang="en-US" sz="2800" dirty="0"/>
              <a:t>For example,</a:t>
            </a:r>
            <a:br>
              <a:rPr lang="en-US" sz="2800" dirty="0"/>
            </a:br>
            <a:r>
              <a:rPr lang="en-US" sz="2800" dirty="0"/>
              <a:t>the string of bits 01001 can be considered as 9 (unsigned binary) or as +9 (signed binary)</a:t>
            </a:r>
            <a:br>
              <a:rPr lang="en-US" sz="2800" dirty="0"/>
            </a:br>
            <a:r>
              <a:rPr lang="en-US" sz="2800" dirty="0"/>
              <a:t>because the leftmost bit is 0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 string of bits 11001 represents the binary equivalent of -9 when considered as a signed number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 number consists of a magnitude and</a:t>
            </a:r>
            <a:br>
              <a:rPr lang="en-US" sz="2800" dirty="0"/>
            </a:br>
            <a:r>
              <a:rPr lang="en-US" sz="2800" dirty="0"/>
              <a:t>a symbol (+ or -) or a bit (0 or 1) indicating the sign</a:t>
            </a:r>
            <a:br>
              <a:rPr lang="en-US" sz="2400" dirty="0"/>
            </a:b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693090" cy="1096962"/>
          </a:xfrm>
        </p:spPr>
        <p:txBody>
          <a:bodyPr/>
          <a:lstStyle/>
          <a:p>
            <a:r>
              <a:rPr lang="en-US" dirty="0"/>
              <a:t>Positive &amp; Negative numbers 1’s complement &amp; 2’s Complement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782" y="1554316"/>
            <a:ext cx="11243217" cy="5167160"/>
          </a:xfrm>
        </p:spPr>
        <p:txBody>
          <a:bodyPr/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 the 1’s complement form, a negative number is the 1’s complement of the corresponding positive number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+25 ( 00011001)   as    11100110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2’s complement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Same way as in sign magnitude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 the 2’s complement form, a negative number is the 2’s complement of the corresponding positive number.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i.e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  +25   ( 0011001 ) 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-25  as  11100111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Binary Numbers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2" y="1382751"/>
            <a:ext cx="10327299" cy="547524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47670" y="1827329"/>
            <a:ext cx="5734050" cy="2219691"/>
          </a:xfrm>
        </p:spPr>
        <p:txBody>
          <a:bodyPr anchor="ctr"/>
          <a:lstStyle/>
          <a:p>
            <a:r>
              <a:rPr lang="en-US" b="1" dirty="0"/>
              <a:t>Digital Design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47670" y="2937174"/>
            <a:ext cx="5734050" cy="955565"/>
          </a:xfrm>
        </p:spPr>
        <p:txBody>
          <a:bodyPr/>
          <a:lstStyle/>
          <a:p>
            <a:r>
              <a:rPr lang="en-US" dirty="0"/>
              <a:t>By M. Morris Mano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43689"/>
            <a:ext cx="9980682" cy="1096962"/>
          </a:xfrm>
        </p:spPr>
        <p:txBody>
          <a:bodyPr/>
          <a:lstStyle/>
          <a:p>
            <a:r>
              <a:rPr lang="en-US" dirty="0"/>
              <a:t>Arithmetic Operation with Signed Number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377175"/>
            <a:ext cx="10670788" cy="1410630"/>
          </a:xfrm>
        </p:spPr>
        <p:txBody>
          <a:bodyPr>
            <a:normAutofit fontScale="92500"/>
          </a:bodyPr>
          <a:lstStyle/>
          <a:p>
            <a:r>
              <a:rPr lang="en-US" dirty="0"/>
              <a:t>The addition of two signed binary numbers with negative numbers represented in</a:t>
            </a:r>
            <a:br>
              <a:rPr lang="en-US" dirty="0"/>
            </a:br>
            <a:r>
              <a:rPr lang="en-US" dirty="0"/>
              <a:t>signed‐2’s‐complement form is obtained from the addition of the two numbers, including their sign bits. A carry out of the sign‐bit position is discarded.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851866"/>
            <a:ext cx="9778690" cy="400613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 with Signed Number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315" y="1424647"/>
            <a:ext cx="11087100" cy="5296829"/>
          </a:xfrm>
        </p:spPr>
        <p:txBody>
          <a:bodyPr>
            <a:noAutofit/>
          </a:bodyPr>
          <a:lstStyle/>
          <a:p>
            <a:r>
              <a:rPr lang="en-US" sz="2400" dirty="0"/>
              <a:t>Note that negative numbers must be initially in 2’s‐complement form and that if the sum obtained after the addition is negative, it is in 2’s‐complement form. For example, -7 is represented as 11111001, which is the 2s complement of +7</a:t>
            </a:r>
          </a:p>
          <a:p>
            <a:r>
              <a:rPr lang="en-US" sz="2400" dirty="0"/>
              <a:t>In each of the four cases, the operation performed is addition with the sign bit</a:t>
            </a:r>
            <a:br>
              <a:rPr lang="en-US" sz="2400" dirty="0"/>
            </a:br>
            <a:r>
              <a:rPr lang="en-US" sz="2400" dirty="0"/>
              <a:t>included. Any carry out of the sign‐bit position is discarded, and negative results are</a:t>
            </a:r>
            <a:br>
              <a:rPr lang="en-US" sz="2400" dirty="0"/>
            </a:br>
            <a:r>
              <a:rPr lang="en-US" sz="2400" dirty="0"/>
              <a:t>automatically in 2’s‐complement form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In order to obtain a correct answer, we must ensure that the result has a sufficient</a:t>
            </a:r>
            <a:br>
              <a:rPr lang="en-US" sz="2400" dirty="0"/>
            </a:br>
            <a:r>
              <a:rPr lang="en-US" sz="2400" dirty="0"/>
              <a:t>number of bits to accommodate the sum. If we start with two </a:t>
            </a:r>
            <a:r>
              <a:rPr lang="en-US" sz="2400" i="1" dirty="0"/>
              <a:t>n</a:t>
            </a:r>
            <a:r>
              <a:rPr lang="en-US" sz="2400" dirty="0"/>
              <a:t>‐bit numbers and the sum</a:t>
            </a:r>
            <a:br>
              <a:rPr lang="en-US" sz="2400" dirty="0"/>
            </a:br>
            <a:r>
              <a:rPr lang="en-US" sz="2400" dirty="0"/>
              <a:t>occupies </a:t>
            </a:r>
            <a:r>
              <a:rPr lang="en-US" sz="2400" i="1" dirty="0"/>
              <a:t>n </a:t>
            </a:r>
            <a:r>
              <a:rPr lang="en-US" sz="2400" dirty="0"/>
              <a:t>+ 1 bits, we say that an overflow occurs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 with Signed Number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Subtraction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141034"/>
            <a:ext cx="9980682" cy="4031166"/>
          </a:xfrm>
        </p:spPr>
        <p:txBody>
          <a:bodyPr/>
          <a:lstStyle/>
          <a:p>
            <a:r>
              <a:rPr lang="en-US" sz="2400" dirty="0"/>
              <a:t>Subtraction of two signed binary numbers when negative numbers are in 2’s‐complement</a:t>
            </a:r>
            <a:br>
              <a:rPr lang="en-US" sz="2400" dirty="0"/>
            </a:br>
            <a:r>
              <a:rPr lang="en-US" sz="2400" dirty="0"/>
              <a:t>form is simple and can be stated as follows:</a:t>
            </a:r>
            <a:br>
              <a:rPr lang="en-US" sz="2400" dirty="0"/>
            </a:br>
            <a:r>
              <a:rPr lang="en-US" sz="2400" dirty="0"/>
              <a:t>Take the 2’s complement of the subtrahend (including the sign bit) and add it to the</a:t>
            </a:r>
            <a:br>
              <a:rPr lang="en-US" sz="2400" dirty="0"/>
            </a:br>
            <a:r>
              <a:rPr lang="en-US" sz="2400" dirty="0"/>
              <a:t>minuend (including the sign bit). A carry out of the sign‐bit position is discarded.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09" y="4509794"/>
            <a:ext cx="8474473" cy="17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141034"/>
            <a:ext cx="9980682" cy="4031166"/>
          </a:xfrm>
        </p:spPr>
        <p:txBody>
          <a:bodyPr/>
          <a:lstStyle/>
          <a:p>
            <a:r>
              <a:rPr lang="en-US" sz="2400" dirty="0"/>
              <a:t>To</a:t>
            </a:r>
            <a:br>
              <a:rPr lang="en-US" sz="2400" dirty="0"/>
            </a:br>
            <a:r>
              <a:rPr lang="en-US" sz="2400" dirty="0"/>
              <a:t>see this, consider the subtraction (-6) - (-13) = +7. In binary with eight bits, this</a:t>
            </a:r>
            <a:br>
              <a:rPr lang="en-US" sz="2400" dirty="0"/>
            </a:br>
            <a:r>
              <a:rPr lang="en-US" sz="2400" dirty="0"/>
              <a:t>operation is written as (11111010 - 11110011). The subtraction is changed to addition</a:t>
            </a:r>
            <a:br>
              <a:rPr lang="en-US" sz="2400" dirty="0"/>
            </a:br>
            <a:r>
              <a:rPr lang="en-US" sz="2400" dirty="0"/>
              <a:t>by taking the 2’s complement of the subtrahend (-13), giving (+13). In binary, this is</a:t>
            </a:r>
            <a:br>
              <a:rPr lang="en-US" sz="2400" dirty="0"/>
            </a:br>
            <a:r>
              <a:rPr lang="en-US" sz="2400" dirty="0"/>
              <a:t>11111010 + 00001101 = 100000111. Removing the end carry, we obtain the correct answer: 00000111 (+7).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Binary Codes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4031" y="1600200"/>
            <a:ext cx="9980682" cy="4031166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Digital systems use signals that have two distinct values and circuit elements that</a:t>
            </a:r>
            <a:br>
              <a:rPr lang="en-US" dirty="0"/>
            </a:br>
            <a:r>
              <a:rPr lang="en-US" dirty="0"/>
              <a:t>have two stable states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 binary number of </a:t>
            </a:r>
            <a:r>
              <a:rPr lang="en-US" i="1" dirty="0"/>
              <a:t>n </a:t>
            </a:r>
            <a:r>
              <a:rPr lang="en-US" dirty="0"/>
              <a:t>digits, for example, may be represented by </a:t>
            </a:r>
            <a:r>
              <a:rPr lang="en-US" i="1" dirty="0"/>
              <a:t>n </a:t>
            </a:r>
            <a:r>
              <a:rPr lang="en-US" dirty="0"/>
              <a:t>binary circuit elements, each having an output signal equivalent to 0 or 1.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codes must be in binary because, in today’s technology,</a:t>
            </a:r>
            <a:br>
              <a:rPr lang="en-US" dirty="0"/>
            </a:br>
            <a:r>
              <a:rPr lang="en-US" dirty="0"/>
              <a:t>only circuits that represent and manipulate patterns of 0’s and 1’s can be manufactured economically for use in computers.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Codes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1398876"/>
            <a:ext cx="9980682" cy="374808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 </a:t>
            </a:r>
            <a:r>
              <a:rPr lang="en-US" sz="2400" i="1" dirty="0"/>
              <a:t>n</a:t>
            </a:r>
            <a:r>
              <a:rPr lang="en-US" sz="2400" dirty="0"/>
              <a:t>‐bit binary code is a group of </a:t>
            </a:r>
            <a:r>
              <a:rPr lang="en-US" sz="2400" i="1" dirty="0"/>
              <a:t>n </a:t>
            </a:r>
            <a:r>
              <a:rPr lang="en-US" sz="2400" dirty="0"/>
              <a:t>bits that assumes up to 2</a:t>
            </a:r>
            <a:r>
              <a:rPr lang="en-US" sz="2400" i="1" baseline="30000" dirty="0"/>
              <a:t>n </a:t>
            </a:r>
            <a:r>
              <a:rPr lang="en-US" sz="2400" dirty="0"/>
              <a:t>distinct combinations</a:t>
            </a:r>
            <a:br>
              <a:rPr lang="en-US" sz="2400" dirty="0"/>
            </a:br>
            <a:r>
              <a:rPr lang="en-US" sz="2400" dirty="0"/>
              <a:t>of 1’s and 0’s, with each combination representing one element of the set that is being coded.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set of four elements can be coded with two bits, with each element assigned</a:t>
            </a:r>
            <a:br>
              <a:rPr lang="en-US" dirty="0"/>
            </a:br>
            <a:r>
              <a:rPr lang="en-US" dirty="0"/>
              <a:t>one of the following bit combinations: 00, 01, 10, 11.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bit combination of</a:t>
            </a:r>
            <a:br>
              <a:rPr lang="en-US" dirty="0"/>
            </a:br>
            <a:r>
              <a:rPr lang="en-US" dirty="0"/>
              <a:t>an </a:t>
            </a:r>
            <a:r>
              <a:rPr lang="en-US" i="1" dirty="0"/>
              <a:t>n</a:t>
            </a:r>
            <a:r>
              <a:rPr lang="en-US" dirty="0"/>
              <a:t>‐bit code is determined from the count in binary from 0 to 2</a:t>
            </a:r>
            <a:r>
              <a:rPr lang="en-US" i="1" baseline="30000" dirty="0"/>
              <a:t>n</a:t>
            </a:r>
            <a:r>
              <a:rPr lang="en-US" i="1" dirty="0"/>
              <a:t> </a:t>
            </a:r>
            <a:r>
              <a:rPr lang="en-US" dirty="0"/>
              <a:t>- 1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Binary-Coded Decimal Code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009" y="1283060"/>
            <a:ext cx="9980682" cy="3748088"/>
          </a:xfrm>
        </p:spPr>
        <p:txBody>
          <a:bodyPr>
            <a:normAutofit/>
          </a:bodyPr>
          <a:lstStyle/>
          <a:p>
            <a:r>
              <a:rPr lang="en-US" sz="2400" i="1" dirty="0"/>
              <a:t>binary‐coded decimal </a:t>
            </a:r>
            <a:r>
              <a:rPr lang="en-US" sz="2400" dirty="0"/>
              <a:t>and is commonly referred to as BCD.</a:t>
            </a:r>
            <a:br>
              <a:rPr lang="en-US" sz="2400" dirty="0"/>
            </a:br>
            <a:br>
              <a:rPr lang="en-US" dirty="0"/>
            </a:br>
            <a:r>
              <a:rPr lang="en-US" dirty="0"/>
              <a:t>A number with </a:t>
            </a:r>
            <a:r>
              <a:rPr lang="en-US" i="1" dirty="0"/>
              <a:t>k </a:t>
            </a:r>
            <a:r>
              <a:rPr lang="en-US" dirty="0"/>
              <a:t>decimal digits will require 4</a:t>
            </a:r>
            <a:r>
              <a:rPr lang="en-US" i="1" dirty="0"/>
              <a:t>k </a:t>
            </a:r>
            <a:r>
              <a:rPr lang="en-US" dirty="0"/>
              <a:t>bits in BCD. Decimal 396 is represented in BCD with 12 bits as 0011 1001 0110, with </a:t>
            </a:r>
            <a:r>
              <a:rPr lang="en-US" b="1" dirty="0"/>
              <a:t>each group of 4 bits representing one decimal digit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3157104"/>
            <a:ext cx="7536873" cy="38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Information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4" y="1511719"/>
            <a:ext cx="11409021" cy="501191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		                            </a:t>
            </a:r>
            <a:fld id="{E83CA246-EBC3-496C-BCE8-E033B7BF05E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7798397" y="2652713"/>
            <a:ext cx="8999538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4440239" y="1484313"/>
            <a:ext cx="441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4400" b="1"/>
              <a:t>THANK YOU!</a:t>
            </a:r>
            <a:endParaRPr lang="en-US" sz="4400" b="1"/>
          </a:p>
        </p:txBody>
      </p:sp>
      <p:pic>
        <p:nvPicPr>
          <p:cNvPr id="43013" name="Picture 6" descr="C:\ApoBackupOldLaptop\apo\backup20050321\pictures\seag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168" y="2538524"/>
            <a:ext cx="6552788" cy="431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3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53732" y="33215"/>
            <a:ext cx="9980682" cy="1096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Out Line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Arithmetic </a:t>
            </a:r>
          </a:p>
          <a:p>
            <a:r>
              <a:rPr lang="en-US" dirty="0"/>
              <a:t>Complements of the Number (1’s Complement &amp; 2’s Complement )</a:t>
            </a:r>
          </a:p>
          <a:p>
            <a:r>
              <a:rPr lang="en-US" dirty="0"/>
              <a:t>Signed Number </a:t>
            </a:r>
          </a:p>
          <a:p>
            <a:r>
              <a:rPr lang="en-US" dirty="0"/>
              <a:t>Arithmetic Operation with Signed Number </a:t>
            </a:r>
          </a:p>
          <a:p>
            <a:r>
              <a:rPr lang="en-US" dirty="0"/>
              <a:t>BCD (Binary Coded Decimal)</a:t>
            </a:r>
          </a:p>
          <a:p>
            <a:r>
              <a:rPr lang="en-US" dirty="0"/>
              <a:t>Binary Codes </a:t>
            </a:r>
          </a:p>
          <a:p>
            <a:r>
              <a:rPr lang="en-US"/>
              <a:t>Question </a:t>
            </a:r>
            <a:r>
              <a:rPr lang="en-US" dirty="0"/>
              <a:t>&amp; Answers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Binary Arithmetic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4900" y="1853803"/>
            <a:ext cx="8730476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Add Binary Numbers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6699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Subtract Binary Numbers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3200" b="1" dirty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Multiply Binary Numbers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3200" b="1" dirty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Divide Binary Numbers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The four Basic Rules for adding binary digits (bits) as follows: </a:t>
            </a: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0 + 0 = 0               Sum of Zero with a carry of 0 </a:t>
            </a: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0 + 1 = 1               Sum of 1 with a carry of 0 </a:t>
            </a: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1 + 0 = 1 	          Sum of 1 with a carry of 0 </a:t>
            </a: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1 + 1 = 10 	           Sum of 0 with a carry of 1</a:t>
            </a:r>
          </a:p>
          <a:p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In the fourth rule the addition of two 1s yields a binary two (10). </a:t>
            </a: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When a binary numbers are added the last condition creates a sum of 0 in a given column and a carry of 1 over to the next to the left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Binary Addition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287" y="6008688"/>
            <a:ext cx="514350" cy="695325"/>
          </a:xfrm>
          <a:prstGeom prst="rect">
            <a:avLst/>
          </a:prstGeom>
        </p:spPr>
      </p:pic>
      <p:pic>
        <p:nvPicPr>
          <p:cNvPr id="21" name="Content Placeholder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11887200" cy="2771077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278"/>
            <a:ext cx="14083048" cy="32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dirty="0">
                <a:solidFill>
                  <a:srgbClr val="006699"/>
                </a:solidFill>
                <a:latin typeface="Arial" panose="020B0604020202020204" pitchFamily="34" charset="0"/>
              </a:rPr>
              <a:t>R</a:t>
            </a:r>
            <a:r>
              <a:rPr lang="en-US" altLang="en-US" b="1" dirty="0" bmk="">
                <a:solidFill>
                  <a:srgbClr val="006699"/>
                </a:solidFill>
                <a:latin typeface="Arial" panose="020B0604020202020204" pitchFamily="34" charset="0"/>
              </a:rPr>
              <a:t>ules of Binary Subtraction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9809" y="1379449"/>
            <a:ext cx="964526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0 - 0 = 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0 - 1 = 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borrow 1 from the next more significant bit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1 - 0 = 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1 - 1 = 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3233854"/>
            <a:ext cx="11120957" cy="39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Multiplication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5" y="1651176"/>
            <a:ext cx="9922492" cy="533148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Binary Multiplication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" y="1856096"/>
            <a:ext cx="11857212" cy="358936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1618</Words>
  <Application>Microsoft Office PowerPoint</Application>
  <PresentationFormat>Widescreen</PresentationFormat>
  <Paragraphs>147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Aharoni</vt:lpstr>
      <vt:lpstr>Aparajita</vt:lpstr>
      <vt:lpstr>Arial</vt:lpstr>
      <vt:lpstr>Arial Black</vt:lpstr>
      <vt:lpstr>Arial Unicode MS</vt:lpstr>
      <vt:lpstr>Euphemia</vt:lpstr>
      <vt:lpstr>Plantagenet Cherokee</vt:lpstr>
      <vt:lpstr>Wingdings</vt:lpstr>
      <vt:lpstr>Academic Literature 16x9</vt:lpstr>
      <vt:lpstr> Lecture 2:  Binary arithmetic &amp;  Binary code      </vt:lpstr>
      <vt:lpstr>Digital Design </vt:lpstr>
      <vt:lpstr>Out Line </vt:lpstr>
      <vt:lpstr>Binary Arithmetic</vt:lpstr>
      <vt:lpstr>Binary Addition</vt:lpstr>
      <vt:lpstr>Binary Addition example </vt:lpstr>
      <vt:lpstr>Rules of Binary Subtraction</vt:lpstr>
      <vt:lpstr>Binary Multiplication </vt:lpstr>
      <vt:lpstr>Example of Binary Multiplication </vt:lpstr>
      <vt:lpstr>Binary Division </vt:lpstr>
      <vt:lpstr>C O M P L E M E N T S  O F   N U M B E R S </vt:lpstr>
      <vt:lpstr>1’s Complement </vt:lpstr>
      <vt:lpstr>2. Radix Complement   ( 2’s Complement)</vt:lpstr>
      <vt:lpstr>2’s complement  example </vt:lpstr>
      <vt:lpstr>Signed Binary Numbers </vt:lpstr>
      <vt:lpstr>Signed Binary Numbers </vt:lpstr>
      <vt:lpstr>Signed Binary Numbers </vt:lpstr>
      <vt:lpstr>Positive &amp; Negative numbers 1’s complement &amp; 2’s Complement </vt:lpstr>
      <vt:lpstr>Signed Binary Numbers </vt:lpstr>
      <vt:lpstr>Arithmetic Operation with Signed Number  </vt:lpstr>
      <vt:lpstr>Arithmetic Operation with Signed Number</vt:lpstr>
      <vt:lpstr>Arithmetic Operation with Signed Number </vt:lpstr>
      <vt:lpstr>Example  </vt:lpstr>
      <vt:lpstr> Binary Codes </vt:lpstr>
      <vt:lpstr>Binary Codes</vt:lpstr>
      <vt:lpstr>Binary-Coded Decimal Code </vt:lpstr>
      <vt:lpstr>Extra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2015-12-07T11:55:15Z</dcterms:created>
  <dcterms:modified xsi:type="dcterms:W3CDTF">2020-10-14T19:54:05Z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