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8" r:id="rId1"/>
  </p:sldMasterIdLst>
  <p:notesMasterIdLst>
    <p:notesMasterId r:id="rId17"/>
  </p:notesMasterIdLst>
  <p:handoutMasterIdLst>
    <p:handoutMasterId r:id="rId18"/>
  </p:handoutMasterIdLst>
  <p:sldIdLst>
    <p:sldId id="265" r:id="rId2"/>
    <p:sldId id="329" r:id="rId3"/>
    <p:sldId id="345" r:id="rId4"/>
    <p:sldId id="346" r:id="rId5"/>
    <p:sldId id="347" r:id="rId6"/>
    <p:sldId id="356" r:id="rId7"/>
    <p:sldId id="357" r:id="rId8"/>
    <p:sldId id="358" r:id="rId9"/>
    <p:sldId id="387" r:id="rId10"/>
    <p:sldId id="384" r:id="rId11"/>
    <p:sldId id="366" r:id="rId12"/>
    <p:sldId id="388" r:id="rId13"/>
    <p:sldId id="389" r:id="rId14"/>
    <p:sldId id="391" r:id="rId15"/>
    <p:sldId id="301" r:id="rId16"/>
  </p:sldIdLst>
  <p:sldSz cx="9144000" cy="6858000" type="screen4x3"/>
  <p:notesSz cx="10234613" cy="7102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a:srgbClr val="CC0000"/>
    <a:srgbClr val="A1D8FD"/>
    <a:srgbClr val="66FF33"/>
    <a:srgbClr val="FFFF00"/>
    <a:srgbClr val="FF33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76" autoAdjust="0"/>
  </p:normalViewPr>
  <p:slideViewPr>
    <p:cSldViewPr>
      <p:cViewPr varScale="1">
        <p:scale>
          <a:sx n="68" d="100"/>
          <a:sy n="68" d="100"/>
        </p:scale>
        <p:origin x="144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1"/>
            <a:ext cx="4435338" cy="35450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defRPr sz="1300">
                <a:latin typeface="Times New Roman" pitchFamily="18" charset="0"/>
              </a:defRPr>
            </a:lvl1pPr>
          </a:lstStyle>
          <a:p>
            <a:endParaRPr lang="en-US" dirty="0"/>
          </a:p>
        </p:txBody>
      </p:sp>
      <p:sp>
        <p:nvSpPr>
          <p:cNvPr id="74755" name="Rectangle 3"/>
          <p:cNvSpPr>
            <a:spLocks noGrp="1" noChangeArrowheads="1"/>
          </p:cNvSpPr>
          <p:nvPr>
            <p:ph type="dt" sz="quarter" idx="1"/>
          </p:nvPr>
        </p:nvSpPr>
        <p:spPr bwMode="auto">
          <a:xfrm>
            <a:off x="5797583" y="1"/>
            <a:ext cx="4435338" cy="35450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defRPr sz="1300">
                <a:latin typeface="Times New Roman" pitchFamily="18" charset="0"/>
              </a:defRPr>
            </a:lvl1pPr>
          </a:lstStyle>
          <a:p>
            <a:endParaRPr lang="en-US" dirty="0"/>
          </a:p>
        </p:txBody>
      </p:sp>
      <p:sp>
        <p:nvSpPr>
          <p:cNvPr id="74756" name="Rectangle 4"/>
          <p:cNvSpPr>
            <a:spLocks noGrp="1" noChangeArrowheads="1"/>
          </p:cNvSpPr>
          <p:nvPr>
            <p:ph type="ftr" sz="quarter" idx="2"/>
          </p:nvPr>
        </p:nvSpPr>
        <p:spPr bwMode="auto">
          <a:xfrm>
            <a:off x="0" y="6746428"/>
            <a:ext cx="4435338" cy="354507"/>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1300">
                <a:latin typeface="Times New Roman" pitchFamily="18" charset="0"/>
              </a:defRPr>
            </a:lvl1pPr>
          </a:lstStyle>
          <a:p>
            <a:endParaRPr lang="en-US" dirty="0"/>
          </a:p>
        </p:txBody>
      </p:sp>
      <p:sp>
        <p:nvSpPr>
          <p:cNvPr id="74757" name="Rectangle 5"/>
          <p:cNvSpPr>
            <a:spLocks noGrp="1" noChangeArrowheads="1"/>
          </p:cNvSpPr>
          <p:nvPr>
            <p:ph type="sldNum" sz="quarter" idx="3"/>
          </p:nvPr>
        </p:nvSpPr>
        <p:spPr bwMode="auto">
          <a:xfrm>
            <a:off x="5797583" y="6746428"/>
            <a:ext cx="4435338" cy="354507"/>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0" hangingPunct="0">
              <a:defRPr sz="1300">
                <a:latin typeface="Times New Roman" pitchFamily="18" charset="0"/>
              </a:defRPr>
            </a:lvl1pPr>
          </a:lstStyle>
          <a:p>
            <a:fld id="{98277AA0-422D-49C5-AD31-D6F6794DCACC}" type="slidenum">
              <a:rPr lang="en-US"/>
              <a:pPr/>
              <a:t>‹#›</a:t>
            </a:fld>
            <a:endParaRPr lang="en-US" dirty="0"/>
          </a:p>
        </p:txBody>
      </p:sp>
    </p:spTree>
    <p:extLst>
      <p:ext uri="{BB962C8B-B14F-4D97-AF65-F5344CB8AC3E}">
        <p14:creationId xmlns:p14="http://schemas.microsoft.com/office/powerpoint/2010/main" val="32269104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002" name="Rectangle 2"/>
          <p:cNvSpPr>
            <a:spLocks noGrp="1" noChangeArrowheads="1"/>
          </p:cNvSpPr>
          <p:nvPr>
            <p:ph type="hdr" sz="quarter"/>
          </p:nvPr>
        </p:nvSpPr>
        <p:spPr bwMode="auto">
          <a:xfrm>
            <a:off x="0" y="1"/>
            <a:ext cx="4435338" cy="35450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n-US" dirty="0"/>
          </a:p>
        </p:txBody>
      </p:sp>
      <p:sp>
        <p:nvSpPr>
          <p:cNvPr id="128003" name="Rectangle 3"/>
          <p:cNvSpPr>
            <a:spLocks noGrp="1" noChangeArrowheads="1"/>
          </p:cNvSpPr>
          <p:nvPr>
            <p:ph type="dt" idx="1"/>
          </p:nvPr>
        </p:nvSpPr>
        <p:spPr bwMode="auto">
          <a:xfrm>
            <a:off x="5797583" y="1"/>
            <a:ext cx="4435338" cy="35450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n-US" dirty="0"/>
          </a:p>
        </p:txBody>
      </p:sp>
      <p:sp>
        <p:nvSpPr>
          <p:cNvPr id="128004" name="Rectangle 4"/>
          <p:cNvSpPr>
            <a:spLocks noGrp="1" noRot="1" noChangeAspect="1" noChangeArrowheads="1" noTextEdit="1"/>
          </p:cNvSpPr>
          <p:nvPr>
            <p:ph type="sldImg" idx="2"/>
          </p:nvPr>
        </p:nvSpPr>
        <p:spPr bwMode="auto">
          <a:xfrm>
            <a:off x="3341688" y="533400"/>
            <a:ext cx="3552825" cy="2663825"/>
          </a:xfrm>
          <a:prstGeom prst="rect">
            <a:avLst/>
          </a:prstGeom>
          <a:noFill/>
          <a:ln w="9525">
            <a:solidFill>
              <a:srgbClr val="000000"/>
            </a:solidFill>
            <a:miter lim="800000"/>
            <a:headEnd/>
            <a:tailEnd/>
          </a:ln>
          <a:effectLst/>
        </p:spPr>
      </p:sp>
      <p:sp>
        <p:nvSpPr>
          <p:cNvPr id="128005" name="Rectangle 5"/>
          <p:cNvSpPr>
            <a:spLocks noGrp="1" noChangeArrowheads="1"/>
          </p:cNvSpPr>
          <p:nvPr>
            <p:ph type="body" sz="quarter" idx="3"/>
          </p:nvPr>
        </p:nvSpPr>
        <p:spPr bwMode="auto">
          <a:xfrm>
            <a:off x="1023801" y="3373985"/>
            <a:ext cx="8187014" cy="3195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8006" name="Rectangle 6"/>
          <p:cNvSpPr>
            <a:spLocks noGrp="1" noChangeArrowheads="1"/>
          </p:cNvSpPr>
          <p:nvPr>
            <p:ph type="ftr" sz="quarter" idx="4"/>
          </p:nvPr>
        </p:nvSpPr>
        <p:spPr bwMode="auto">
          <a:xfrm>
            <a:off x="0" y="6746428"/>
            <a:ext cx="4435338" cy="35450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n-US" dirty="0"/>
          </a:p>
        </p:txBody>
      </p:sp>
      <p:sp>
        <p:nvSpPr>
          <p:cNvPr id="128007" name="Rectangle 7"/>
          <p:cNvSpPr>
            <a:spLocks noGrp="1" noChangeArrowheads="1"/>
          </p:cNvSpPr>
          <p:nvPr>
            <p:ph type="sldNum" sz="quarter" idx="5"/>
          </p:nvPr>
        </p:nvSpPr>
        <p:spPr bwMode="auto">
          <a:xfrm>
            <a:off x="5797583" y="6746428"/>
            <a:ext cx="4435338" cy="35450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B375FC27-C9DA-4FC8-8D8B-B445BA50C65D}" type="slidenum">
              <a:rPr lang="en-US"/>
              <a:pPr/>
              <a:t>‹#›</a:t>
            </a:fld>
            <a:endParaRPr lang="en-US" dirty="0"/>
          </a:p>
        </p:txBody>
      </p:sp>
    </p:spTree>
    <p:extLst>
      <p:ext uri="{BB962C8B-B14F-4D97-AF65-F5344CB8AC3E}">
        <p14:creationId xmlns:p14="http://schemas.microsoft.com/office/powerpoint/2010/main" val="17745157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A90E5F-D575-4793-8BC2-14CA7A6D9091}" type="slidenum">
              <a:rPr lang="fi-FI"/>
              <a:pPr/>
              <a:t>10</a:t>
            </a:fld>
            <a:endParaRPr lang="fi-FI"/>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r>
              <a:rPr lang="en-US"/>
              <a:t>OK, now we need to tell how these two are related to each other and to other parts of the process, and how do they all are positioned chronologically in the requirements engineering process</a:t>
            </a:r>
          </a:p>
        </p:txBody>
      </p:sp>
    </p:spTree>
    <p:extLst>
      <p:ext uri="{BB962C8B-B14F-4D97-AF65-F5344CB8AC3E}">
        <p14:creationId xmlns:p14="http://schemas.microsoft.com/office/powerpoint/2010/main" val="4029537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dirty="0"/>
              <a:t>Click to edit Master title style</a:t>
            </a:r>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a:xfrm>
            <a:off x="2396319" y="329308"/>
            <a:ext cx="3086292" cy="309201"/>
          </a:xfrm>
        </p:spPr>
        <p:txBody>
          <a:bodyPr/>
          <a:lstStyle/>
          <a:p>
            <a:endParaRPr lang="en-US" dirty="0"/>
          </a:p>
        </p:txBody>
      </p:sp>
      <p:sp>
        <p:nvSpPr>
          <p:cNvPr id="6" name="Slide Number Placeholder 5"/>
          <p:cNvSpPr>
            <a:spLocks noGrp="1"/>
          </p:cNvSpPr>
          <p:nvPr>
            <p:ph type="sldNum" sz="quarter" idx="12"/>
          </p:nvPr>
        </p:nvSpPr>
        <p:spPr>
          <a:xfrm>
            <a:off x="1434703" y="798973"/>
            <a:ext cx="802005" cy="503578"/>
          </a:xfrm>
        </p:spPr>
        <p:txBody>
          <a:bodyPr/>
          <a:lstStyle/>
          <a:p>
            <a:fld id="{FD6F981B-5368-48B0-8DC1-5E439685D15B}" type="slidenum">
              <a:rPr lang="en-US" smtClean="0"/>
              <a:pPr/>
              <a:t>‹#›</a:t>
            </a:fld>
            <a:endParaRPr lang="en-US" dirty="0"/>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28428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C22A75-4EAE-42DD-A329-D351D2353A1F}" type="slidenum">
              <a:rPr lang="en-US" smtClean="0"/>
              <a:pPr/>
              <a:t>‹#›</a:t>
            </a:fld>
            <a:endParaRPr lang="en-US" dirty="0"/>
          </a:p>
        </p:txBody>
      </p:sp>
    </p:spTree>
    <p:extLst>
      <p:ext uri="{BB962C8B-B14F-4D97-AF65-F5344CB8AC3E}">
        <p14:creationId xmlns:p14="http://schemas.microsoft.com/office/powerpoint/2010/main" val="1524409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CC31-C690-42E2-91AE-B48223F38F8E}" type="slidenum">
              <a:rPr lang="en-US" smtClean="0"/>
              <a:pPr/>
              <a:t>‹#›</a:t>
            </a:fld>
            <a:endParaRPr lang="en-US" dirty="0"/>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47263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E39768-55DC-42DF-B2CB-4D4CE6063993}" type="slidenum">
              <a:rPr lang="en-US" smtClean="0"/>
              <a:pPr/>
              <a:t>‹#›</a:t>
            </a:fld>
            <a:endParaRPr lang="en-US" dirty="0"/>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93144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83D255-0C04-4D39-A4CD-FCC0B5073F6E}" type="slidenum">
              <a:rPr lang="en-US" smtClean="0"/>
              <a:pPr/>
              <a:t>‹#›</a:t>
            </a:fld>
            <a:endParaRPr lang="en-US" dirty="0"/>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54203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D9D79A-F946-4617-93EE-BA949AD47439}" type="slidenum">
              <a:rPr lang="en-US" smtClean="0"/>
              <a:pPr/>
              <a:t>‹#›</a:t>
            </a:fld>
            <a:endParaRPr lang="en-US" dirty="0"/>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50880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1081621-0B77-4E7D-8BD7-0767F3E05AB6}" type="slidenum">
              <a:rPr lang="en-US" smtClean="0"/>
              <a:pPr/>
              <a:t>‹#›</a:t>
            </a:fld>
            <a:endParaRPr lang="en-US" dirty="0"/>
          </a:p>
        </p:txBody>
      </p:sp>
    </p:spTree>
    <p:extLst>
      <p:ext uri="{BB962C8B-B14F-4D97-AF65-F5344CB8AC3E}">
        <p14:creationId xmlns:p14="http://schemas.microsoft.com/office/powerpoint/2010/main" val="756453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FB2B2A6-2657-4C65-993A-37AD5A8BFA13}" type="slidenum">
              <a:rPr lang="en-US" smtClean="0"/>
              <a:pPr/>
              <a:t>‹#›</a:t>
            </a:fld>
            <a:endParaRPr lang="en-US" dirty="0"/>
          </a:p>
        </p:txBody>
      </p:sp>
    </p:spTree>
    <p:extLst>
      <p:ext uri="{BB962C8B-B14F-4D97-AF65-F5344CB8AC3E}">
        <p14:creationId xmlns:p14="http://schemas.microsoft.com/office/powerpoint/2010/main" val="2044961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9BEC99-8755-42E6-A142-15F8A97C0276}" type="slidenum">
              <a:rPr lang="en-US" smtClean="0"/>
              <a:pPr/>
              <a:t>‹#›</a:t>
            </a:fld>
            <a:endParaRPr lang="en-US" dirty="0"/>
          </a:p>
        </p:txBody>
      </p:sp>
    </p:spTree>
    <p:extLst>
      <p:ext uri="{BB962C8B-B14F-4D97-AF65-F5344CB8AC3E}">
        <p14:creationId xmlns:p14="http://schemas.microsoft.com/office/powerpoint/2010/main" val="2092285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AFB4B43-2647-4DB3-812C-88FAA9FABE2B}" type="slidenum">
              <a:rPr lang="en-US" smtClean="0"/>
              <a:pPr/>
              <a:t>‹#›</a:t>
            </a:fld>
            <a:endParaRPr lang="en-US" dirty="0"/>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69174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endParaRPr lang="en-US" dirty="0"/>
          </a:p>
        </p:txBody>
      </p:sp>
      <p:sp>
        <p:nvSpPr>
          <p:cNvPr id="6" name="Footer Placeholder 5"/>
          <p:cNvSpPr>
            <a:spLocks noGrp="1"/>
          </p:cNvSpPr>
          <p:nvPr>
            <p:ph type="ftr" sz="quarter" idx="11"/>
          </p:nvPr>
        </p:nvSpPr>
        <p:spPr>
          <a:xfrm>
            <a:off x="1437530" y="318641"/>
            <a:ext cx="3251553" cy="320931"/>
          </a:xfrm>
        </p:spPr>
        <p:txBody>
          <a:bodyPr/>
          <a:lstStyle/>
          <a:p>
            <a:endParaRPr lang="en-US" dirty="0"/>
          </a:p>
        </p:txBody>
      </p:sp>
      <p:sp>
        <p:nvSpPr>
          <p:cNvPr id="7" name="Slide Number Placeholder 6"/>
          <p:cNvSpPr>
            <a:spLocks noGrp="1"/>
          </p:cNvSpPr>
          <p:nvPr>
            <p:ph type="sldNum" sz="quarter" idx="12"/>
          </p:nvPr>
        </p:nvSpPr>
        <p:spPr/>
        <p:txBody>
          <a:bodyPr/>
          <a:lstStyle/>
          <a:p>
            <a:fld id="{74570D00-7FB1-483A-9555-997AB2D170E1}" type="slidenum">
              <a:rPr lang="en-US" smtClean="0"/>
              <a:pPr/>
              <a:t>‹#›</a:t>
            </a:fld>
            <a:endParaRPr lang="en-US" dirty="0"/>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761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74CA22F1-4A8B-4633-A241-853BEA80DC70}" type="slidenum">
              <a:rPr lang="en-US" smtClean="0"/>
              <a:pPr/>
              <a:t>‹#›</a:t>
            </a:fld>
            <a:endParaRPr lang="en-US" dirty="0"/>
          </a:p>
        </p:txBody>
      </p:sp>
      <p:sp>
        <p:nvSpPr>
          <p:cNvPr id="7" name="TextBox 6">
            <a:extLst>
              <a:ext uri="{FF2B5EF4-FFF2-40B4-BE49-F238E27FC236}">
                <a16:creationId xmlns:a16="http://schemas.microsoft.com/office/drawing/2014/main" id="{48ADC994-BA23-450F-80C5-FB48181C17AF}"/>
              </a:ext>
            </a:extLst>
          </p:cNvPr>
          <p:cNvSpPr txBox="1"/>
          <p:nvPr userDrawn="1"/>
        </p:nvSpPr>
        <p:spPr>
          <a:xfrm rot="19324867">
            <a:off x="2228165" y="2400042"/>
            <a:ext cx="2704395" cy="646331"/>
          </a:xfrm>
          <a:prstGeom prst="rect">
            <a:avLst/>
          </a:prstGeom>
          <a:noFill/>
        </p:spPr>
        <p:txBody>
          <a:bodyPr wrap="square" rtlCol="0">
            <a:spAutoFit/>
          </a:bodyPr>
          <a:lstStyle/>
          <a:p>
            <a:r>
              <a:rPr lang="en-GB" sz="3600" dirty="0">
                <a:solidFill>
                  <a:schemeClr val="accent6">
                    <a:lumMod val="40000"/>
                    <a:lumOff val="60000"/>
                  </a:schemeClr>
                </a:solidFill>
              </a:rPr>
              <a:t>Start_Smart</a:t>
            </a:r>
          </a:p>
        </p:txBody>
      </p:sp>
    </p:spTree>
    <p:extLst>
      <p:ext uri="{BB962C8B-B14F-4D97-AF65-F5344CB8AC3E}">
        <p14:creationId xmlns:p14="http://schemas.microsoft.com/office/powerpoint/2010/main" val="1705647680"/>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6" name="Rectangle 10"/>
          <p:cNvSpPr>
            <a:spLocks noGrp="1" noChangeArrowheads="1"/>
          </p:cNvSpPr>
          <p:nvPr>
            <p:ph type="ctrTitle"/>
          </p:nvPr>
        </p:nvSpPr>
        <p:spPr/>
        <p:txBody>
          <a:bodyPr/>
          <a:lstStyle/>
          <a:p>
            <a:r>
              <a:rPr lang="en-US" dirty="0"/>
              <a:t>Requirements Engineering</a:t>
            </a:r>
          </a:p>
        </p:txBody>
      </p:sp>
      <p:sp>
        <p:nvSpPr>
          <p:cNvPr id="14347" name="Rectangle 11"/>
          <p:cNvSpPr>
            <a:spLocks noGrp="1" noChangeArrowheads="1"/>
          </p:cNvSpPr>
          <p:nvPr>
            <p:ph type="subTitle" idx="1"/>
          </p:nvPr>
        </p:nvSpPr>
        <p:spPr/>
        <p:txBody>
          <a:bodyPr>
            <a:normAutofit/>
          </a:bodyPr>
          <a:lstStyle/>
          <a:p>
            <a:r>
              <a:rPr lang="en-US" sz="800" dirty="0"/>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Autofit/>
          </a:bodyPr>
          <a:lstStyle/>
          <a:p>
            <a:r>
              <a:rPr lang="en-US" sz="2400" dirty="0" err="1"/>
              <a:t>cont</a:t>
            </a:r>
            <a:r>
              <a:rPr lang="en-US" sz="2400" dirty="0"/>
              <a:t>…</a:t>
            </a:r>
          </a:p>
        </p:txBody>
      </p:sp>
      <p:sp>
        <p:nvSpPr>
          <p:cNvPr id="64515" name="Rectangle 3"/>
          <p:cNvSpPr>
            <a:spLocks noGrp="1" noChangeArrowheads="1"/>
          </p:cNvSpPr>
          <p:nvPr>
            <p:ph idx="1"/>
          </p:nvPr>
        </p:nvSpPr>
        <p:spPr/>
        <p:txBody>
          <a:bodyPr>
            <a:normAutofit/>
          </a:bodyPr>
          <a:lstStyle/>
          <a:p>
            <a:r>
              <a:rPr lang="en-US" dirty="0"/>
              <a:t>Storyboards, Prototyping, Use Case, Scenarios- </a:t>
            </a:r>
          </a:p>
          <a:p>
            <a:r>
              <a:rPr lang="en-US" dirty="0"/>
              <a:t>The difference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2" name="Rectangle 4"/>
          <p:cNvSpPr>
            <a:spLocks noGrp="1" noChangeArrowheads="1"/>
          </p:cNvSpPr>
          <p:nvPr>
            <p:ph type="title"/>
          </p:nvPr>
        </p:nvSpPr>
        <p:spPr/>
        <p:txBody>
          <a:bodyPr/>
          <a:lstStyle/>
          <a:p>
            <a:r>
              <a:rPr lang="en-US"/>
              <a:t>Conversation Analysis</a:t>
            </a:r>
          </a:p>
        </p:txBody>
      </p:sp>
      <p:sp>
        <p:nvSpPr>
          <p:cNvPr id="222213" name="Rectangle 5"/>
          <p:cNvSpPr>
            <a:spLocks noGrp="1" noChangeArrowheads="1"/>
          </p:cNvSpPr>
          <p:nvPr>
            <p:ph idx="1"/>
          </p:nvPr>
        </p:nvSpPr>
        <p:spPr/>
        <p:txBody>
          <a:bodyPr>
            <a:normAutofit/>
          </a:bodyPr>
          <a:lstStyle/>
          <a:p>
            <a:pPr>
              <a:lnSpc>
                <a:spcPct val="80000"/>
              </a:lnSpc>
            </a:pPr>
            <a:r>
              <a:rPr lang="en-US" sz="2400" dirty="0"/>
              <a:t>Please Read:</a:t>
            </a:r>
          </a:p>
          <a:p>
            <a:pPr>
              <a:lnSpc>
                <a:spcPct val="80000"/>
              </a:lnSpc>
              <a:buNone/>
            </a:pPr>
            <a:endParaRPr lang="en-US" sz="2400" dirty="0"/>
          </a:p>
          <a:p>
            <a:pPr>
              <a:lnSpc>
                <a:spcPct val="80000"/>
              </a:lnSpc>
              <a:buNone/>
            </a:pPr>
            <a:endParaRPr lang="en-US" sz="2400" dirty="0"/>
          </a:p>
          <a:p>
            <a:pPr>
              <a:lnSpc>
                <a:spcPct val="80000"/>
              </a:lnSpc>
              <a:buNone/>
            </a:pPr>
            <a:endParaRPr lang="en-US" sz="2400" dirty="0"/>
          </a:p>
          <a:p>
            <a:pPr algn="ctr">
              <a:lnSpc>
                <a:spcPct val="80000"/>
              </a:lnSpc>
              <a:buNone/>
            </a:pPr>
            <a:r>
              <a:rPr lang="en-US" sz="2400"/>
              <a:t>What </a:t>
            </a:r>
            <a:r>
              <a:rPr lang="en-US" sz="2400" dirty="0"/>
              <a:t>is </a:t>
            </a:r>
            <a:r>
              <a:rPr lang="en-US" sz="2400"/>
              <a:t>Conversation Analysis?</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2213">
                                            <p:txEl>
                                              <p:pRg st="0" end="0"/>
                                            </p:txEl>
                                          </p:spTgt>
                                        </p:tgtEl>
                                        <p:attrNameLst>
                                          <p:attrName>style.visibility</p:attrName>
                                        </p:attrNameLst>
                                      </p:cBhvr>
                                      <p:to>
                                        <p:strVal val="visible"/>
                                      </p:to>
                                    </p:set>
                                    <p:anim calcmode="lin" valueType="num">
                                      <p:cBhvr additive="base">
                                        <p:cTn id="7" dur="500" fill="hold"/>
                                        <p:tgtEl>
                                          <p:spTgt spid="2222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22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2213">
                                            <p:txEl>
                                              <p:pRg st="4" end="4"/>
                                            </p:txEl>
                                          </p:spTgt>
                                        </p:tgtEl>
                                        <p:attrNameLst>
                                          <p:attrName>style.visibility</p:attrName>
                                        </p:attrNameLst>
                                      </p:cBhvr>
                                      <p:to>
                                        <p:strVal val="visible"/>
                                      </p:to>
                                    </p:set>
                                    <p:anim calcmode="lin" valueType="num">
                                      <p:cBhvr additive="base">
                                        <p:cTn id="13" dur="500" fill="hold"/>
                                        <p:tgtEl>
                                          <p:spTgt spid="22221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221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8" name="Rectangle 4"/>
          <p:cNvSpPr>
            <a:spLocks noGrp="1" noChangeArrowheads="1"/>
          </p:cNvSpPr>
          <p:nvPr>
            <p:ph type="title"/>
          </p:nvPr>
        </p:nvSpPr>
        <p:spPr/>
        <p:txBody>
          <a:bodyPr/>
          <a:lstStyle/>
          <a:p>
            <a:r>
              <a:rPr lang="en-US"/>
              <a:t>Requirements Elicitation Issues</a:t>
            </a:r>
          </a:p>
        </p:txBody>
      </p:sp>
      <p:sp>
        <p:nvSpPr>
          <p:cNvPr id="4" name="Text Placeholder 3"/>
          <p:cNvSpPr>
            <a:spLocks noGrp="1"/>
          </p:cNvSpPr>
          <p:nvPr>
            <p:ph type="body" idx="1"/>
          </p:nvPr>
        </p:nvSpPr>
        <p:spPr/>
        <p:txBody>
          <a:bodyPr/>
          <a:lstStyle/>
          <a:p>
            <a:r>
              <a:rPr lang="en-GB" dirty="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en-US"/>
              <a:t>Issues</a:t>
            </a:r>
          </a:p>
        </p:txBody>
      </p:sp>
      <p:sp>
        <p:nvSpPr>
          <p:cNvPr id="143363" name="Rectangle 3"/>
          <p:cNvSpPr>
            <a:spLocks noGrp="1" noChangeArrowheads="1"/>
          </p:cNvSpPr>
          <p:nvPr>
            <p:ph idx="1"/>
          </p:nvPr>
        </p:nvSpPr>
        <p:spPr>
          <a:xfrm>
            <a:off x="1443490" y="1853755"/>
            <a:ext cx="7243309" cy="4153536"/>
          </a:xfrm>
        </p:spPr>
        <p:txBody>
          <a:bodyPr>
            <a:normAutofit/>
          </a:bodyPr>
          <a:lstStyle/>
          <a:p>
            <a:r>
              <a:rPr lang="en-US" dirty="0"/>
              <a:t>Social Process</a:t>
            </a:r>
          </a:p>
          <a:p>
            <a:r>
              <a:rPr lang="en-US" dirty="0"/>
              <a:t>Multiple Perspectives</a:t>
            </a:r>
          </a:p>
          <a:p>
            <a:r>
              <a:rPr lang="en-US" dirty="0"/>
              <a:t>Selection of Technique(s)</a:t>
            </a:r>
          </a:p>
          <a:p>
            <a:r>
              <a:rPr lang="en-US" dirty="0"/>
              <a:t>Situation</a:t>
            </a:r>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43363">
                                            <p:txEl>
                                              <p:pRg st="0" end="0"/>
                                            </p:txEl>
                                          </p:spTgt>
                                        </p:tgtEl>
                                        <p:attrNameLst>
                                          <p:attrName>style.visibility</p:attrName>
                                        </p:attrNameLst>
                                      </p:cBhvr>
                                      <p:to>
                                        <p:strVal val="visible"/>
                                      </p:to>
                                    </p:set>
                                    <p:animEffect transition="in" filter="slide(fromBottom)">
                                      <p:cBhvr>
                                        <p:cTn id="7" dur="500"/>
                                        <p:tgtEl>
                                          <p:spTgt spid="143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3363">
                                            <p:txEl>
                                              <p:pRg st="1" end="1"/>
                                            </p:txEl>
                                          </p:spTgt>
                                        </p:tgtEl>
                                        <p:attrNameLst>
                                          <p:attrName>style.visibility</p:attrName>
                                        </p:attrNameLst>
                                      </p:cBhvr>
                                      <p:to>
                                        <p:strVal val="visible"/>
                                      </p:to>
                                    </p:set>
                                    <p:animEffect transition="in" filter="slide(fromBottom)">
                                      <p:cBhvr>
                                        <p:cTn id="12" dur="500"/>
                                        <p:tgtEl>
                                          <p:spTgt spid="1433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43363">
                                            <p:txEl>
                                              <p:pRg st="2" end="2"/>
                                            </p:txEl>
                                          </p:spTgt>
                                        </p:tgtEl>
                                        <p:attrNameLst>
                                          <p:attrName>style.visibility</p:attrName>
                                        </p:attrNameLst>
                                      </p:cBhvr>
                                      <p:to>
                                        <p:strVal val="visible"/>
                                      </p:to>
                                    </p:set>
                                    <p:animEffect transition="in" filter="slide(fromBottom)">
                                      <p:cBhvr>
                                        <p:cTn id="17" dur="500"/>
                                        <p:tgtEl>
                                          <p:spTgt spid="1433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43363">
                                            <p:txEl>
                                              <p:pRg st="3" end="3"/>
                                            </p:txEl>
                                          </p:spTgt>
                                        </p:tgtEl>
                                        <p:attrNameLst>
                                          <p:attrName>style.visibility</p:attrName>
                                        </p:attrNameLst>
                                      </p:cBhvr>
                                      <p:to>
                                        <p:strVal val="visible"/>
                                      </p:to>
                                    </p:set>
                                    <p:animEffect transition="in" filter="slide(fromBottom)">
                                      <p:cBhvr>
                                        <p:cTn id="22" dur="500"/>
                                        <p:tgtEl>
                                          <p:spTgt spid="143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normAutofit fontScale="90000"/>
          </a:bodyPr>
          <a:lstStyle/>
          <a:p>
            <a:r>
              <a:rPr lang="en-US" sz="3600"/>
              <a:t>Difficulties of Requirements Elicitation</a:t>
            </a:r>
          </a:p>
        </p:txBody>
      </p:sp>
      <p:sp>
        <p:nvSpPr>
          <p:cNvPr id="115715" name="Rectangle 3"/>
          <p:cNvSpPr>
            <a:spLocks noGrp="1" noChangeArrowheads="1"/>
          </p:cNvSpPr>
          <p:nvPr>
            <p:ph idx="1"/>
          </p:nvPr>
        </p:nvSpPr>
        <p:spPr/>
        <p:txBody>
          <a:bodyPr>
            <a:normAutofit/>
          </a:bodyPr>
          <a:lstStyle/>
          <a:p>
            <a:pPr>
              <a:lnSpc>
                <a:spcPct val="80000"/>
              </a:lnSpc>
            </a:pPr>
            <a:r>
              <a:rPr lang="en-US" sz="2800" dirty="0"/>
              <a:t>System Boundaries and Objectives</a:t>
            </a:r>
          </a:p>
          <a:p>
            <a:pPr>
              <a:lnSpc>
                <a:spcPct val="80000"/>
              </a:lnSpc>
            </a:pPr>
            <a:r>
              <a:rPr lang="en-US" sz="2800" dirty="0"/>
              <a:t>Requirements Change</a:t>
            </a:r>
          </a:p>
          <a:p>
            <a:pPr>
              <a:lnSpc>
                <a:spcPct val="80000"/>
              </a:lnSpc>
            </a:pPr>
            <a:r>
              <a:rPr lang="en-US" sz="2800" dirty="0"/>
              <a:t>Articulation problems</a:t>
            </a:r>
          </a:p>
          <a:p>
            <a:pPr>
              <a:lnSpc>
                <a:spcPct val="80000"/>
              </a:lnSpc>
            </a:pPr>
            <a:r>
              <a:rPr lang="en-US" sz="2800" dirty="0"/>
              <a:t>Communication barriers</a:t>
            </a:r>
          </a:p>
          <a:p>
            <a:pPr>
              <a:lnSpc>
                <a:spcPct val="80000"/>
              </a:lnSpc>
            </a:pPr>
            <a:r>
              <a:rPr lang="en-US" sz="2800" dirty="0"/>
              <a:t>Knowledge and cognitive limitations</a:t>
            </a:r>
          </a:p>
          <a:p>
            <a:pPr>
              <a:lnSpc>
                <a:spcPct val="80000"/>
              </a:lnSpc>
            </a:pPr>
            <a:r>
              <a:rPr lang="en-US" sz="2800" dirty="0"/>
              <a:t>Human behavior issues</a:t>
            </a:r>
          </a:p>
          <a:p>
            <a:pPr>
              <a:lnSpc>
                <a:spcPct val="80000"/>
              </a:lnSpc>
            </a:pPr>
            <a:r>
              <a:rPr lang="en-US" sz="2800" dirty="0"/>
              <a:t>Technical issues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anim calcmode="lin" valueType="num">
                                      <p:cBhvr additive="base">
                                        <p:cTn id="7" dur="500" fill="hold"/>
                                        <p:tgtEl>
                                          <p:spTgt spid="1157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57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5715">
                                            <p:txEl>
                                              <p:pRg st="1" end="1"/>
                                            </p:txEl>
                                          </p:spTgt>
                                        </p:tgtEl>
                                        <p:attrNameLst>
                                          <p:attrName>style.visibility</p:attrName>
                                        </p:attrNameLst>
                                      </p:cBhvr>
                                      <p:to>
                                        <p:strVal val="visible"/>
                                      </p:to>
                                    </p:set>
                                    <p:anim calcmode="lin" valueType="num">
                                      <p:cBhvr additive="base">
                                        <p:cTn id="13" dur="500" fill="hold"/>
                                        <p:tgtEl>
                                          <p:spTgt spid="1157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57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5715">
                                            <p:txEl>
                                              <p:pRg st="2" end="2"/>
                                            </p:txEl>
                                          </p:spTgt>
                                        </p:tgtEl>
                                        <p:attrNameLst>
                                          <p:attrName>style.visibility</p:attrName>
                                        </p:attrNameLst>
                                      </p:cBhvr>
                                      <p:to>
                                        <p:strVal val="visible"/>
                                      </p:to>
                                    </p:set>
                                    <p:anim calcmode="lin" valueType="num">
                                      <p:cBhvr additive="base">
                                        <p:cTn id="19" dur="500" fill="hold"/>
                                        <p:tgtEl>
                                          <p:spTgt spid="1157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57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5715">
                                            <p:txEl>
                                              <p:pRg st="3" end="3"/>
                                            </p:txEl>
                                          </p:spTgt>
                                        </p:tgtEl>
                                        <p:attrNameLst>
                                          <p:attrName>style.visibility</p:attrName>
                                        </p:attrNameLst>
                                      </p:cBhvr>
                                      <p:to>
                                        <p:strVal val="visible"/>
                                      </p:to>
                                    </p:set>
                                    <p:anim calcmode="lin" valueType="num">
                                      <p:cBhvr additive="base">
                                        <p:cTn id="25" dur="500" fill="hold"/>
                                        <p:tgtEl>
                                          <p:spTgt spid="1157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57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5715">
                                            <p:txEl>
                                              <p:pRg st="4" end="4"/>
                                            </p:txEl>
                                          </p:spTgt>
                                        </p:tgtEl>
                                        <p:attrNameLst>
                                          <p:attrName>style.visibility</p:attrName>
                                        </p:attrNameLst>
                                      </p:cBhvr>
                                      <p:to>
                                        <p:strVal val="visible"/>
                                      </p:to>
                                    </p:set>
                                    <p:anim calcmode="lin" valueType="num">
                                      <p:cBhvr additive="base">
                                        <p:cTn id="31" dur="500" fill="hold"/>
                                        <p:tgtEl>
                                          <p:spTgt spid="11571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57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5715">
                                            <p:txEl>
                                              <p:pRg st="5" end="5"/>
                                            </p:txEl>
                                          </p:spTgt>
                                        </p:tgtEl>
                                        <p:attrNameLst>
                                          <p:attrName>style.visibility</p:attrName>
                                        </p:attrNameLst>
                                      </p:cBhvr>
                                      <p:to>
                                        <p:strVal val="visible"/>
                                      </p:to>
                                    </p:set>
                                    <p:anim calcmode="lin" valueType="num">
                                      <p:cBhvr additive="base">
                                        <p:cTn id="37" dur="500" fill="hold"/>
                                        <p:tgtEl>
                                          <p:spTgt spid="11571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571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5715">
                                            <p:txEl>
                                              <p:pRg st="6" end="6"/>
                                            </p:txEl>
                                          </p:spTgt>
                                        </p:tgtEl>
                                        <p:attrNameLst>
                                          <p:attrName>style.visibility</p:attrName>
                                        </p:attrNameLst>
                                      </p:cBhvr>
                                      <p:to>
                                        <p:strVal val="visible"/>
                                      </p:to>
                                    </p:set>
                                    <p:anim calcmode="lin" valueType="num">
                                      <p:cBhvr additive="base">
                                        <p:cTn id="43" dur="500" fill="hold"/>
                                        <p:tgtEl>
                                          <p:spTgt spid="11571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571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6" name="Rectangle 2"/>
          <p:cNvSpPr>
            <a:spLocks noGrp="1" noChangeArrowheads="1"/>
          </p:cNvSpPr>
          <p:nvPr>
            <p:ph type="ctrTitle"/>
          </p:nvPr>
        </p:nvSpPr>
        <p:spPr/>
        <p:txBody>
          <a:bodyPr>
            <a:normAutofit/>
          </a:bodyPr>
          <a:lstStyle/>
          <a:p>
            <a:pPr algn="ctr"/>
            <a:r>
              <a:rPr lang="en-US" sz="9600" dirty="0"/>
              <a:t>Q</a:t>
            </a:r>
            <a:r>
              <a:rPr lang="en-US" sz="8000" dirty="0"/>
              <a:t>&amp;</a:t>
            </a:r>
            <a:r>
              <a:rPr lang="en-US" sz="9600" dirty="0"/>
              <a:t>A</a:t>
            </a:r>
          </a:p>
        </p:txBody>
      </p:sp>
      <p:sp>
        <p:nvSpPr>
          <p:cNvPr id="553987" name="Rectangle 3"/>
          <p:cNvSpPr>
            <a:spLocks noGrp="1" noChangeArrowheads="1"/>
          </p:cNvSpPr>
          <p:nvPr>
            <p:ph type="subTitle" idx="1"/>
          </p:nvPr>
        </p:nvSpPr>
        <p:spPr/>
        <p:txBody>
          <a:bodyPr/>
          <a:lstStyle/>
          <a:p>
            <a:r>
              <a:rPr lang="en-US"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2040" name="Rectangle 8"/>
          <p:cNvSpPr>
            <a:spLocks noGrp="1" noChangeArrowheads="1"/>
          </p:cNvSpPr>
          <p:nvPr>
            <p:ph type="title"/>
          </p:nvPr>
        </p:nvSpPr>
        <p:spPr/>
        <p:txBody>
          <a:bodyPr>
            <a:normAutofit fontScale="90000"/>
          </a:bodyPr>
          <a:lstStyle/>
          <a:p>
            <a:r>
              <a:rPr lang="en-US" sz="3600"/>
              <a:t>Requirements Elicitation Techniques</a:t>
            </a:r>
          </a:p>
        </p:txBody>
      </p:sp>
      <p:sp>
        <p:nvSpPr>
          <p:cNvPr id="172041" name="Rectangle 9"/>
          <p:cNvSpPr>
            <a:spLocks noGrp="1" noChangeArrowheads="1"/>
          </p:cNvSpPr>
          <p:nvPr>
            <p:ph sz="half" idx="1"/>
          </p:nvPr>
        </p:nvSpPr>
        <p:spPr/>
        <p:txBody>
          <a:bodyPr>
            <a:normAutofit fontScale="85000" lnSpcReduction="20000"/>
          </a:bodyPr>
          <a:lstStyle/>
          <a:p>
            <a:pPr>
              <a:lnSpc>
                <a:spcPct val="90000"/>
              </a:lnSpc>
            </a:pPr>
            <a:r>
              <a:rPr lang="en-US" sz="2000" dirty="0">
                <a:solidFill>
                  <a:schemeClr val="bg1">
                    <a:lumMod val="65000"/>
                  </a:schemeClr>
                </a:solidFill>
              </a:rPr>
              <a:t>Traditional techniques</a:t>
            </a:r>
          </a:p>
          <a:p>
            <a:pPr lvl="1">
              <a:lnSpc>
                <a:spcPct val="90000"/>
              </a:lnSpc>
            </a:pPr>
            <a:r>
              <a:rPr lang="en-US" sz="1800" dirty="0">
                <a:solidFill>
                  <a:schemeClr val="bg1">
                    <a:lumMod val="65000"/>
                  </a:schemeClr>
                </a:solidFill>
              </a:rPr>
              <a:t>Reading existing documents</a:t>
            </a:r>
          </a:p>
          <a:p>
            <a:pPr lvl="1">
              <a:lnSpc>
                <a:spcPct val="90000"/>
              </a:lnSpc>
            </a:pPr>
            <a:r>
              <a:rPr lang="en-US" sz="1800" dirty="0">
                <a:solidFill>
                  <a:schemeClr val="bg1">
                    <a:lumMod val="65000"/>
                  </a:schemeClr>
                </a:solidFill>
              </a:rPr>
              <a:t>Analyzing hard data</a:t>
            </a:r>
          </a:p>
          <a:p>
            <a:pPr lvl="1">
              <a:lnSpc>
                <a:spcPct val="90000"/>
              </a:lnSpc>
            </a:pPr>
            <a:r>
              <a:rPr lang="en-US" sz="1800" dirty="0">
                <a:solidFill>
                  <a:schemeClr val="bg1">
                    <a:lumMod val="65000"/>
                  </a:schemeClr>
                </a:solidFill>
              </a:rPr>
              <a:t>Interviews</a:t>
            </a:r>
          </a:p>
          <a:p>
            <a:pPr lvl="1">
              <a:lnSpc>
                <a:spcPct val="90000"/>
              </a:lnSpc>
            </a:pPr>
            <a:r>
              <a:rPr lang="en-US" sz="1800" dirty="0">
                <a:solidFill>
                  <a:schemeClr val="bg1">
                    <a:lumMod val="65000"/>
                  </a:schemeClr>
                </a:solidFill>
              </a:rPr>
              <a:t>Surveys / Questionnaires</a:t>
            </a:r>
          </a:p>
          <a:p>
            <a:pPr lvl="1">
              <a:lnSpc>
                <a:spcPct val="90000"/>
              </a:lnSpc>
            </a:pPr>
            <a:r>
              <a:rPr lang="en-US" sz="1800" dirty="0">
                <a:solidFill>
                  <a:schemeClr val="bg1">
                    <a:lumMod val="65000"/>
                  </a:schemeClr>
                </a:solidFill>
              </a:rPr>
              <a:t>Meetings</a:t>
            </a:r>
          </a:p>
          <a:p>
            <a:pPr>
              <a:lnSpc>
                <a:spcPct val="90000"/>
              </a:lnSpc>
            </a:pPr>
            <a:r>
              <a:rPr lang="en-US" sz="2000" dirty="0">
                <a:solidFill>
                  <a:schemeClr val="bg1">
                    <a:lumMod val="65000"/>
                  </a:schemeClr>
                </a:solidFill>
              </a:rPr>
              <a:t>Collaborative techniques</a:t>
            </a:r>
          </a:p>
          <a:p>
            <a:pPr lvl="1">
              <a:lnSpc>
                <a:spcPct val="90000"/>
              </a:lnSpc>
            </a:pPr>
            <a:r>
              <a:rPr lang="en-US" sz="1800" dirty="0">
                <a:solidFill>
                  <a:schemeClr val="bg1">
                    <a:lumMod val="65000"/>
                  </a:schemeClr>
                </a:solidFill>
              </a:rPr>
              <a:t>Focus Groups</a:t>
            </a:r>
          </a:p>
          <a:p>
            <a:pPr lvl="1">
              <a:lnSpc>
                <a:spcPct val="90000"/>
              </a:lnSpc>
            </a:pPr>
            <a:r>
              <a:rPr lang="en-US" sz="1800" dirty="0">
                <a:solidFill>
                  <a:schemeClr val="bg1">
                    <a:lumMod val="65000"/>
                  </a:schemeClr>
                </a:solidFill>
              </a:rPr>
              <a:t>Storyboarding</a:t>
            </a:r>
          </a:p>
          <a:p>
            <a:pPr lvl="1">
              <a:lnSpc>
                <a:spcPct val="90000"/>
              </a:lnSpc>
            </a:pPr>
            <a:r>
              <a:rPr lang="en-US" sz="1800" dirty="0">
                <a:solidFill>
                  <a:schemeClr val="bg1">
                    <a:lumMod val="65000"/>
                  </a:schemeClr>
                </a:solidFill>
              </a:rPr>
              <a:t>Prototyping</a:t>
            </a:r>
          </a:p>
          <a:p>
            <a:pPr>
              <a:lnSpc>
                <a:spcPct val="90000"/>
              </a:lnSpc>
            </a:pPr>
            <a:r>
              <a:rPr lang="en-US" sz="2000" dirty="0"/>
              <a:t>Model-based techniques</a:t>
            </a:r>
          </a:p>
          <a:p>
            <a:pPr lvl="1">
              <a:lnSpc>
                <a:spcPct val="90000"/>
              </a:lnSpc>
            </a:pPr>
            <a:r>
              <a:rPr lang="en-US" sz="1800" dirty="0"/>
              <a:t>Goal-based</a:t>
            </a:r>
          </a:p>
          <a:p>
            <a:pPr lvl="1">
              <a:lnSpc>
                <a:spcPct val="90000"/>
              </a:lnSpc>
            </a:pPr>
            <a:r>
              <a:rPr lang="en-US" sz="1800" dirty="0"/>
              <a:t>Scenario-Based</a:t>
            </a:r>
          </a:p>
          <a:p>
            <a:pPr lvl="1">
              <a:lnSpc>
                <a:spcPct val="90000"/>
              </a:lnSpc>
            </a:pPr>
            <a:r>
              <a:rPr lang="en-US" sz="1800" dirty="0"/>
              <a:t>Use Cases</a:t>
            </a:r>
          </a:p>
          <a:p>
            <a:pPr>
              <a:lnSpc>
                <a:spcPct val="90000"/>
              </a:lnSpc>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2041">
                                            <p:txEl>
                                              <p:pRg st="0" end="0"/>
                                            </p:txEl>
                                          </p:spTgt>
                                        </p:tgtEl>
                                        <p:attrNameLst>
                                          <p:attrName>style.visibility</p:attrName>
                                        </p:attrNameLst>
                                      </p:cBhvr>
                                      <p:to>
                                        <p:strVal val="visible"/>
                                      </p:to>
                                    </p:set>
                                    <p:anim calcmode="lin" valueType="num">
                                      <p:cBhvr additive="base">
                                        <p:cTn id="7" dur="500" fill="hold"/>
                                        <p:tgtEl>
                                          <p:spTgt spid="17204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7204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rbrake.wav"/>
                                        </p:tgtEl>
                                      </p:cMediaNode>
                                    </p:audio>
                                  </p:subTnLst>
                                </p:cTn>
                              </p:par>
                              <p:par>
                                <p:cTn id="9" presetID="2" presetClass="entr" presetSubtype="2" fill="hold" grpId="0" nodeType="withEffect">
                                  <p:stCondLst>
                                    <p:cond delay="0"/>
                                  </p:stCondLst>
                                  <p:childTnLst>
                                    <p:set>
                                      <p:cBhvr>
                                        <p:cTn id="10" dur="1" fill="hold">
                                          <p:stCondLst>
                                            <p:cond delay="0"/>
                                          </p:stCondLst>
                                        </p:cTn>
                                        <p:tgtEl>
                                          <p:spTgt spid="172041">
                                            <p:txEl>
                                              <p:pRg st="1" end="1"/>
                                            </p:txEl>
                                          </p:spTgt>
                                        </p:tgtEl>
                                        <p:attrNameLst>
                                          <p:attrName>style.visibility</p:attrName>
                                        </p:attrNameLst>
                                      </p:cBhvr>
                                      <p:to>
                                        <p:strVal val="visible"/>
                                      </p:to>
                                    </p:set>
                                    <p:anim calcmode="lin" valueType="num">
                                      <p:cBhvr additive="base">
                                        <p:cTn id="11" dur="500" fill="hold"/>
                                        <p:tgtEl>
                                          <p:spTgt spid="172041">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7204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carbrake.wav"/>
                                        </p:tgtEl>
                                      </p:cMediaNode>
                                    </p:audio>
                                  </p:subTnLst>
                                </p:cTn>
                              </p:par>
                              <p:par>
                                <p:cTn id="13" presetID="2" presetClass="entr" presetSubtype="2" fill="hold" grpId="0" nodeType="withEffect">
                                  <p:stCondLst>
                                    <p:cond delay="0"/>
                                  </p:stCondLst>
                                  <p:childTnLst>
                                    <p:set>
                                      <p:cBhvr>
                                        <p:cTn id="14" dur="1" fill="hold">
                                          <p:stCondLst>
                                            <p:cond delay="0"/>
                                          </p:stCondLst>
                                        </p:cTn>
                                        <p:tgtEl>
                                          <p:spTgt spid="172041">
                                            <p:txEl>
                                              <p:pRg st="2" end="2"/>
                                            </p:txEl>
                                          </p:spTgt>
                                        </p:tgtEl>
                                        <p:attrNameLst>
                                          <p:attrName>style.visibility</p:attrName>
                                        </p:attrNameLst>
                                      </p:cBhvr>
                                      <p:to>
                                        <p:strVal val="visible"/>
                                      </p:to>
                                    </p:set>
                                    <p:anim calcmode="lin" valueType="num">
                                      <p:cBhvr additive="base">
                                        <p:cTn id="15" dur="500" fill="hold"/>
                                        <p:tgtEl>
                                          <p:spTgt spid="172041">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7204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2" name="carbrake.wav"/>
                                        </p:tgtEl>
                                      </p:cMediaNode>
                                    </p:audio>
                                  </p:subTnLst>
                                </p:cTn>
                              </p:par>
                              <p:par>
                                <p:cTn id="17" presetID="2" presetClass="entr" presetSubtype="2" fill="hold" grpId="0" nodeType="withEffect">
                                  <p:stCondLst>
                                    <p:cond delay="0"/>
                                  </p:stCondLst>
                                  <p:childTnLst>
                                    <p:set>
                                      <p:cBhvr>
                                        <p:cTn id="18" dur="1" fill="hold">
                                          <p:stCondLst>
                                            <p:cond delay="0"/>
                                          </p:stCondLst>
                                        </p:cTn>
                                        <p:tgtEl>
                                          <p:spTgt spid="172041">
                                            <p:txEl>
                                              <p:pRg st="3" end="3"/>
                                            </p:txEl>
                                          </p:spTgt>
                                        </p:tgtEl>
                                        <p:attrNameLst>
                                          <p:attrName>style.visibility</p:attrName>
                                        </p:attrNameLst>
                                      </p:cBhvr>
                                      <p:to>
                                        <p:strVal val="visible"/>
                                      </p:to>
                                    </p:set>
                                    <p:anim calcmode="lin" valueType="num">
                                      <p:cBhvr additive="base">
                                        <p:cTn id="19" dur="500" fill="hold"/>
                                        <p:tgtEl>
                                          <p:spTgt spid="172041">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7204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carbrake.wav"/>
                                        </p:tgtEl>
                                      </p:cMediaNode>
                                    </p:audio>
                                  </p:subTnLst>
                                </p:cTn>
                              </p:par>
                              <p:par>
                                <p:cTn id="21" presetID="2" presetClass="entr" presetSubtype="2" fill="hold" grpId="0" nodeType="withEffect">
                                  <p:stCondLst>
                                    <p:cond delay="0"/>
                                  </p:stCondLst>
                                  <p:childTnLst>
                                    <p:set>
                                      <p:cBhvr>
                                        <p:cTn id="22" dur="1" fill="hold">
                                          <p:stCondLst>
                                            <p:cond delay="0"/>
                                          </p:stCondLst>
                                        </p:cTn>
                                        <p:tgtEl>
                                          <p:spTgt spid="172041">
                                            <p:txEl>
                                              <p:pRg st="4" end="4"/>
                                            </p:txEl>
                                          </p:spTgt>
                                        </p:tgtEl>
                                        <p:attrNameLst>
                                          <p:attrName>style.visibility</p:attrName>
                                        </p:attrNameLst>
                                      </p:cBhvr>
                                      <p:to>
                                        <p:strVal val="visible"/>
                                      </p:to>
                                    </p:set>
                                    <p:anim calcmode="lin" valueType="num">
                                      <p:cBhvr additive="base">
                                        <p:cTn id="23" dur="500" fill="hold"/>
                                        <p:tgtEl>
                                          <p:spTgt spid="172041">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172041">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2" name="carbrake.wav"/>
                                        </p:tgtEl>
                                      </p:cMediaNode>
                                    </p:audio>
                                  </p:subTnLst>
                                </p:cTn>
                              </p:par>
                              <p:par>
                                <p:cTn id="25" presetID="2" presetClass="entr" presetSubtype="2" fill="hold" grpId="0" nodeType="withEffect">
                                  <p:stCondLst>
                                    <p:cond delay="0"/>
                                  </p:stCondLst>
                                  <p:childTnLst>
                                    <p:set>
                                      <p:cBhvr>
                                        <p:cTn id="26" dur="1" fill="hold">
                                          <p:stCondLst>
                                            <p:cond delay="0"/>
                                          </p:stCondLst>
                                        </p:cTn>
                                        <p:tgtEl>
                                          <p:spTgt spid="172041">
                                            <p:txEl>
                                              <p:pRg st="5" end="5"/>
                                            </p:txEl>
                                          </p:spTgt>
                                        </p:tgtEl>
                                        <p:attrNameLst>
                                          <p:attrName>style.visibility</p:attrName>
                                        </p:attrNameLst>
                                      </p:cBhvr>
                                      <p:to>
                                        <p:strVal val="visible"/>
                                      </p:to>
                                    </p:set>
                                    <p:anim calcmode="lin" valueType="num">
                                      <p:cBhvr additive="base">
                                        <p:cTn id="27" dur="500" fill="hold"/>
                                        <p:tgtEl>
                                          <p:spTgt spid="172041">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172041">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2" name="carbrake.wav"/>
                                        </p:tgtEl>
                                      </p:cMediaNode>
                                    </p:audio>
                                  </p:sub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172041">
                                            <p:txEl>
                                              <p:pRg st="6" end="6"/>
                                            </p:txEl>
                                          </p:spTgt>
                                        </p:tgtEl>
                                        <p:attrNameLst>
                                          <p:attrName>style.visibility</p:attrName>
                                        </p:attrNameLst>
                                      </p:cBhvr>
                                      <p:to>
                                        <p:strVal val="visible"/>
                                      </p:to>
                                    </p:set>
                                    <p:anim calcmode="lin" valueType="num">
                                      <p:cBhvr additive="base">
                                        <p:cTn id="33" dur="500" fill="hold"/>
                                        <p:tgtEl>
                                          <p:spTgt spid="172041">
                                            <p:txEl>
                                              <p:pRg st="6" end="6"/>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172041">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1"/>
                                            </p:cond>
                                          </p:stCondLst>
                                          <p:endCondLst>
                                            <p:cond evt="onStopAudio" delay="0">
                                              <p:tgtEl>
                                                <p:sldTgt/>
                                              </p:tgtEl>
                                            </p:cond>
                                          </p:endCondLst>
                                        </p:cTn>
                                        <p:tgtEl>
                                          <p:sndTgt r:embed="rId2" name="carbrake.wav"/>
                                        </p:tgtEl>
                                      </p:cMediaNode>
                                    </p:audio>
                                  </p:subTnLst>
                                </p:cTn>
                              </p:par>
                              <p:par>
                                <p:cTn id="35" presetID="2" presetClass="entr" presetSubtype="2" fill="hold" grpId="0" nodeType="withEffect">
                                  <p:stCondLst>
                                    <p:cond delay="0"/>
                                  </p:stCondLst>
                                  <p:childTnLst>
                                    <p:set>
                                      <p:cBhvr>
                                        <p:cTn id="36" dur="1" fill="hold">
                                          <p:stCondLst>
                                            <p:cond delay="0"/>
                                          </p:stCondLst>
                                        </p:cTn>
                                        <p:tgtEl>
                                          <p:spTgt spid="172041">
                                            <p:txEl>
                                              <p:pRg st="7" end="7"/>
                                            </p:txEl>
                                          </p:spTgt>
                                        </p:tgtEl>
                                        <p:attrNameLst>
                                          <p:attrName>style.visibility</p:attrName>
                                        </p:attrNameLst>
                                      </p:cBhvr>
                                      <p:to>
                                        <p:strVal val="visible"/>
                                      </p:to>
                                    </p:set>
                                    <p:anim calcmode="lin" valueType="num">
                                      <p:cBhvr additive="base">
                                        <p:cTn id="37" dur="500" fill="hold"/>
                                        <p:tgtEl>
                                          <p:spTgt spid="172041">
                                            <p:txEl>
                                              <p:pRg st="7" end="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72041">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2" name="carbrake.wav"/>
                                        </p:tgtEl>
                                      </p:cMediaNode>
                                    </p:audio>
                                  </p:subTnLst>
                                </p:cTn>
                              </p:par>
                              <p:par>
                                <p:cTn id="39" presetID="2" presetClass="entr" presetSubtype="2" fill="hold" grpId="0" nodeType="withEffect">
                                  <p:stCondLst>
                                    <p:cond delay="0"/>
                                  </p:stCondLst>
                                  <p:childTnLst>
                                    <p:set>
                                      <p:cBhvr>
                                        <p:cTn id="40" dur="1" fill="hold">
                                          <p:stCondLst>
                                            <p:cond delay="0"/>
                                          </p:stCondLst>
                                        </p:cTn>
                                        <p:tgtEl>
                                          <p:spTgt spid="172041">
                                            <p:txEl>
                                              <p:pRg st="8" end="8"/>
                                            </p:txEl>
                                          </p:spTgt>
                                        </p:tgtEl>
                                        <p:attrNameLst>
                                          <p:attrName>style.visibility</p:attrName>
                                        </p:attrNameLst>
                                      </p:cBhvr>
                                      <p:to>
                                        <p:strVal val="visible"/>
                                      </p:to>
                                    </p:set>
                                    <p:anim calcmode="lin" valueType="num">
                                      <p:cBhvr additive="base">
                                        <p:cTn id="41" dur="500" fill="hold"/>
                                        <p:tgtEl>
                                          <p:spTgt spid="172041">
                                            <p:txEl>
                                              <p:pRg st="8" end="8"/>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172041">
                                            <p:txEl>
                                              <p:pRg st="8" end="8"/>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9"/>
                                            </p:cond>
                                          </p:stCondLst>
                                          <p:endCondLst>
                                            <p:cond evt="onStopAudio" delay="0">
                                              <p:tgtEl>
                                                <p:sldTgt/>
                                              </p:tgtEl>
                                            </p:cond>
                                          </p:endCondLst>
                                        </p:cTn>
                                        <p:tgtEl>
                                          <p:sndTgt r:embed="rId2" name="carbrake.wav"/>
                                        </p:tgtEl>
                                      </p:cMediaNode>
                                    </p:audio>
                                  </p:subTnLst>
                                </p:cTn>
                              </p:par>
                              <p:par>
                                <p:cTn id="43" presetID="2" presetClass="entr" presetSubtype="2" fill="hold" grpId="0" nodeType="withEffect">
                                  <p:stCondLst>
                                    <p:cond delay="0"/>
                                  </p:stCondLst>
                                  <p:childTnLst>
                                    <p:set>
                                      <p:cBhvr>
                                        <p:cTn id="44" dur="1" fill="hold">
                                          <p:stCondLst>
                                            <p:cond delay="0"/>
                                          </p:stCondLst>
                                        </p:cTn>
                                        <p:tgtEl>
                                          <p:spTgt spid="172041">
                                            <p:txEl>
                                              <p:pRg st="9" end="9"/>
                                            </p:txEl>
                                          </p:spTgt>
                                        </p:tgtEl>
                                        <p:attrNameLst>
                                          <p:attrName>style.visibility</p:attrName>
                                        </p:attrNameLst>
                                      </p:cBhvr>
                                      <p:to>
                                        <p:strVal val="visible"/>
                                      </p:to>
                                    </p:set>
                                    <p:anim calcmode="lin" valueType="num">
                                      <p:cBhvr additive="base">
                                        <p:cTn id="45" dur="500" fill="hold"/>
                                        <p:tgtEl>
                                          <p:spTgt spid="172041">
                                            <p:txEl>
                                              <p:pRg st="9" end="9"/>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172041">
                                            <p:txEl>
                                              <p:pRg st="9" end="9"/>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3"/>
                                            </p:cond>
                                          </p:stCondLst>
                                          <p:endCondLst>
                                            <p:cond evt="onStopAudio" delay="0">
                                              <p:tgtEl>
                                                <p:sldTgt/>
                                              </p:tgtEl>
                                            </p:cond>
                                          </p:endCondLst>
                                        </p:cTn>
                                        <p:tgtEl>
                                          <p:sndTgt r:embed="rId2" name="carbrake.wav"/>
                                        </p:tgtEl>
                                      </p:cMediaNode>
                                    </p:audio>
                                  </p:subTnLst>
                                </p:cTn>
                              </p:par>
                            </p:childTnLst>
                          </p:cTn>
                        </p:par>
                      </p:childTnLst>
                    </p:cTn>
                  </p:par>
                  <p:par>
                    <p:cTn id="47" fill="hold">
                      <p:stCondLst>
                        <p:cond delay="indefinite"/>
                      </p:stCondLst>
                      <p:childTnLst>
                        <p:par>
                          <p:cTn id="48" fill="hold">
                            <p:stCondLst>
                              <p:cond delay="0"/>
                            </p:stCondLst>
                            <p:childTnLst>
                              <p:par>
                                <p:cTn id="49" presetID="2" presetClass="entr" presetSubtype="2" fill="hold" grpId="0" nodeType="clickEffect">
                                  <p:stCondLst>
                                    <p:cond delay="0"/>
                                  </p:stCondLst>
                                  <p:childTnLst>
                                    <p:set>
                                      <p:cBhvr>
                                        <p:cTn id="50" dur="1" fill="hold">
                                          <p:stCondLst>
                                            <p:cond delay="0"/>
                                          </p:stCondLst>
                                        </p:cTn>
                                        <p:tgtEl>
                                          <p:spTgt spid="172041">
                                            <p:txEl>
                                              <p:pRg st="10" end="10"/>
                                            </p:txEl>
                                          </p:spTgt>
                                        </p:tgtEl>
                                        <p:attrNameLst>
                                          <p:attrName>style.visibility</p:attrName>
                                        </p:attrNameLst>
                                      </p:cBhvr>
                                      <p:to>
                                        <p:strVal val="visible"/>
                                      </p:to>
                                    </p:set>
                                    <p:anim calcmode="lin" valueType="num">
                                      <p:cBhvr additive="base">
                                        <p:cTn id="51" dur="500" fill="hold"/>
                                        <p:tgtEl>
                                          <p:spTgt spid="172041">
                                            <p:txEl>
                                              <p:pRg st="10" end="10"/>
                                            </p:tx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172041">
                                            <p:txEl>
                                              <p:pRg st="10" end="1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9"/>
                                            </p:cond>
                                          </p:stCondLst>
                                          <p:endCondLst>
                                            <p:cond evt="onStopAudio" delay="0">
                                              <p:tgtEl>
                                                <p:sldTgt/>
                                              </p:tgtEl>
                                            </p:cond>
                                          </p:endCondLst>
                                        </p:cTn>
                                        <p:tgtEl>
                                          <p:sndTgt r:embed="rId2" name="carbrake.wav"/>
                                        </p:tgtEl>
                                      </p:cMediaNode>
                                    </p:audio>
                                  </p:subTnLst>
                                </p:cTn>
                              </p:par>
                              <p:par>
                                <p:cTn id="53" presetID="2" presetClass="entr" presetSubtype="2" fill="hold" grpId="0" nodeType="withEffect">
                                  <p:stCondLst>
                                    <p:cond delay="0"/>
                                  </p:stCondLst>
                                  <p:childTnLst>
                                    <p:set>
                                      <p:cBhvr>
                                        <p:cTn id="54" dur="1" fill="hold">
                                          <p:stCondLst>
                                            <p:cond delay="0"/>
                                          </p:stCondLst>
                                        </p:cTn>
                                        <p:tgtEl>
                                          <p:spTgt spid="172041">
                                            <p:txEl>
                                              <p:pRg st="11" end="11"/>
                                            </p:txEl>
                                          </p:spTgt>
                                        </p:tgtEl>
                                        <p:attrNameLst>
                                          <p:attrName>style.visibility</p:attrName>
                                        </p:attrNameLst>
                                      </p:cBhvr>
                                      <p:to>
                                        <p:strVal val="visible"/>
                                      </p:to>
                                    </p:set>
                                    <p:anim calcmode="lin" valueType="num">
                                      <p:cBhvr additive="base">
                                        <p:cTn id="55" dur="500" fill="hold"/>
                                        <p:tgtEl>
                                          <p:spTgt spid="172041">
                                            <p:txEl>
                                              <p:pRg st="11" end="11"/>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172041">
                                            <p:txEl>
                                              <p:pRg st="11" end="1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3"/>
                                            </p:cond>
                                          </p:stCondLst>
                                          <p:endCondLst>
                                            <p:cond evt="onStopAudio" delay="0">
                                              <p:tgtEl>
                                                <p:sldTgt/>
                                              </p:tgtEl>
                                            </p:cond>
                                          </p:endCondLst>
                                        </p:cTn>
                                        <p:tgtEl>
                                          <p:sndTgt r:embed="rId2" name="carbrake.wav"/>
                                        </p:tgtEl>
                                      </p:cMediaNode>
                                    </p:audio>
                                  </p:subTnLst>
                                </p:cTn>
                              </p:par>
                              <p:par>
                                <p:cTn id="57" presetID="2" presetClass="entr" presetSubtype="2" fill="hold" grpId="0" nodeType="withEffect">
                                  <p:stCondLst>
                                    <p:cond delay="0"/>
                                  </p:stCondLst>
                                  <p:childTnLst>
                                    <p:set>
                                      <p:cBhvr>
                                        <p:cTn id="58" dur="1" fill="hold">
                                          <p:stCondLst>
                                            <p:cond delay="0"/>
                                          </p:stCondLst>
                                        </p:cTn>
                                        <p:tgtEl>
                                          <p:spTgt spid="172041">
                                            <p:txEl>
                                              <p:pRg st="12" end="12"/>
                                            </p:txEl>
                                          </p:spTgt>
                                        </p:tgtEl>
                                        <p:attrNameLst>
                                          <p:attrName>style.visibility</p:attrName>
                                        </p:attrNameLst>
                                      </p:cBhvr>
                                      <p:to>
                                        <p:strVal val="visible"/>
                                      </p:to>
                                    </p:set>
                                    <p:anim calcmode="lin" valueType="num">
                                      <p:cBhvr additive="base">
                                        <p:cTn id="59" dur="500" fill="hold"/>
                                        <p:tgtEl>
                                          <p:spTgt spid="172041">
                                            <p:txEl>
                                              <p:pRg st="12" end="12"/>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172041">
                                            <p:txEl>
                                              <p:pRg st="12" end="1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7"/>
                                            </p:cond>
                                          </p:stCondLst>
                                          <p:endCondLst>
                                            <p:cond evt="onStopAudio" delay="0">
                                              <p:tgtEl>
                                                <p:sldTgt/>
                                              </p:tgtEl>
                                            </p:cond>
                                          </p:endCondLst>
                                        </p:cTn>
                                        <p:tgtEl>
                                          <p:sndTgt r:embed="rId2" name="carbrake.wav"/>
                                        </p:tgtEl>
                                      </p:cMediaNode>
                                    </p:audio>
                                  </p:subTnLst>
                                </p:cTn>
                              </p:par>
                              <p:par>
                                <p:cTn id="61" presetID="2" presetClass="entr" presetSubtype="2" fill="hold" grpId="0" nodeType="withEffect">
                                  <p:stCondLst>
                                    <p:cond delay="0"/>
                                  </p:stCondLst>
                                  <p:childTnLst>
                                    <p:set>
                                      <p:cBhvr>
                                        <p:cTn id="62" dur="1" fill="hold">
                                          <p:stCondLst>
                                            <p:cond delay="0"/>
                                          </p:stCondLst>
                                        </p:cTn>
                                        <p:tgtEl>
                                          <p:spTgt spid="172041">
                                            <p:txEl>
                                              <p:pRg st="13" end="13"/>
                                            </p:txEl>
                                          </p:spTgt>
                                        </p:tgtEl>
                                        <p:attrNameLst>
                                          <p:attrName>style.visibility</p:attrName>
                                        </p:attrNameLst>
                                      </p:cBhvr>
                                      <p:to>
                                        <p:strVal val="visible"/>
                                      </p:to>
                                    </p:set>
                                    <p:anim calcmode="lin" valueType="num">
                                      <p:cBhvr additive="base">
                                        <p:cTn id="63" dur="500" fill="hold"/>
                                        <p:tgtEl>
                                          <p:spTgt spid="172041">
                                            <p:txEl>
                                              <p:pRg st="13" end="13"/>
                                            </p:txEl>
                                          </p:spTgt>
                                        </p:tgtEl>
                                        <p:attrNameLst>
                                          <p:attrName>ppt_x</p:attrName>
                                        </p:attrNameLst>
                                      </p:cBhvr>
                                      <p:tavLst>
                                        <p:tav tm="0">
                                          <p:val>
                                            <p:strVal val="1+#ppt_w/2"/>
                                          </p:val>
                                        </p:tav>
                                        <p:tav tm="100000">
                                          <p:val>
                                            <p:strVal val="#ppt_x"/>
                                          </p:val>
                                        </p:tav>
                                      </p:tavLst>
                                    </p:anim>
                                    <p:anim calcmode="lin" valueType="num">
                                      <p:cBhvr additive="base">
                                        <p:cTn id="64" dur="500" fill="hold"/>
                                        <p:tgtEl>
                                          <p:spTgt spid="172041">
                                            <p:txEl>
                                              <p:pRg st="13" end="1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61"/>
                                            </p:cond>
                                          </p:stCondLst>
                                          <p:endCondLst>
                                            <p:cond evt="onStopAudio" delay="0">
                                              <p:tgtEl>
                                                <p:sldTgt/>
                                              </p:tgtEl>
                                            </p:cond>
                                          </p:endCondLst>
                                        </p:cTn>
                                        <p:tgtEl>
                                          <p:sndTgt r:embed="rId2"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41"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1252" name="Rectangle 4"/>
          <p:cNvSpPr>
            <a:spLocks noGrp="1" noChangeArrowheads="1"/>
          </p:cNvSpPr>
          <p:nvPr>
            <p:ph type="title"/>
          </p:nvPr>
        </p:nvSpPr>
        <p:spPr/>
        <p:txBody>
          <a:bodyPr/>
          <a:lstStyle/>
          <a:p>
            <a:r>
              <a:rPr lang="en-US"/>
              <a:t>Model-based techniques</a:t>
            </a:r>
          </a:p>
        </p:txBody>
      </p:sp>
      <p:sp>
        <p:nvSpPr>
          <p:cNvPr id="181253" name="Rectangle 5"/>
          <p:cNvSpPr>
            <a:spLocks noGrp="1" noChangeArrowheads="1"/>
          </p:cNvSpPr>
          <p:nvPr>
            <p:ph idx="1"/>
          </p:nvPr>
        </p:nvSpPr>
        <p:spPr/>
        <p:txBody>
          <a:bodyPr/>
          <a:lstStyle/>
          <a:p>
            <a:r>
              <a:rPr lang="en-US"/>
              <a:t>Goal-based</a:t>
            </a:r>
          </a:p>
          <a:p>
            <a:r>
              <a:rPr lang="en-US"/>
              <a:t>Scenario-Based</a:t>
            </a:r>
          </a:p>
          <a:p>
            <a:r>
              <a:rPr lang="en-US"/>
              <a:t>Use Cases</a:t>
            </a:r>
          </a:p>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1253">
                                            <p:txEl>
                                              <p:pRg st="0" end="0"/>
                                            </p:txEl>
                                          </p:spTgt>
                                        </p:tgtEl>
                                        <p:attrNameLst>
                                          <p:attrName>style.visibility</p:attrName>
                                        </p:attrNameLst>
                                      </p:cBhvr>
                                      <p:to>
                                        <p:strVal val="visible"/>
                                      </p:to>
                                    </p:set>
                                    <p:anim calcmode="lin" valueType="num">
                                      <p:cBhvr additive="base">
                                        <p:cTn id="7" dur="500" fill="hold"/>
                                        <p:tgtEl>
                                          <p:spTgt spid="18125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125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rbrake.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1253">
                                            <p:txEl>
                                              <p:pRg st="1" end="1"/>
                                            </p:txEl>
                                          </p:spTgt>
                                        </p:tgtEl>
                                        <p:attrNameLst>
                                          <p:attrName>style.visibility</p:attrName>
                                        </p:attrNameLst>
                                      </p:cBhvr>
                                      <p:to>
                                        <p:strVal val="visible"/>
                                      </p:to>
                                    </p:set>
                                    <p:anim calcmode="lin" valueType="num">
                                      <p:cBhvr additive="base">
                                        <p:cTn id="13" dur="500" fill="hold"/>
                                        <p:tgtEl>
                                          <p:spTgt spid="18125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125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carbrake.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81253">
                                            <p:txEl>
                                              <p:pRg st="2" end="2"/>
                                            </p:txEl>
                                          </p:spTgt>
                                        </p:tgtEl>
                                        <p:attrNameLst>
                                          <p:attrName>style.visibility</p:attrName>
                                        </p:attrNameLst>
                                      </p:cBhvr>
                                      <p:to>
                                        <p:strVal val="visible"/>
                                      </p:to>
                                    </p:set>
                                    <p:anim calcmode="lin" valueType="num">
                                      <p:cBhvr additive="base">
                                        <p:cTn id="19" dur="500" fill="hold"/>
                                        <p:tgtEl>
                                          <p:spTgt spid="18125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125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6" name="Rectangle 4"/>
          <p:cNvSpPr>
            <a:spLocks noGrp="1" noChangeArrowheads="1"/>
          </p:cNvSpPr>
          <p:nvPr>
            <p:ph type="title"/>
          </p:nvPr>
        </p:nvSpPr>
        <p:spPr/>
        <p:txBody>
          <a:bodyPr/>
          <a:lstStyle/>
          <a:p>
            <a:r>
              <a:rPr lang="en-US"/>
              <a:t>Goal-Oriented Elicitation</a:t>
            </a:r>
          </a:p>
        </p:txBody>
      </p:sp>
      <p:sp>
        <p:nvSpPr>
          <p:cNvPr id="182277" name="Rectangle 5"/>
          <p:cNvSpPr>
            <a:spLocks noGrp="1" noChangeArrowheads="1"/>
          </p:cNvSpPr>
          <p:nvPr>
            <p:ph idx="1"/>
          </p:nvPr>
        </p:nvSpPr>
        <p:spPr/>
        <p:txBody>
          <a:bodyPr>
            <a:normAutofit fontScale="85000" lnSpcReduction="20000"/>
          </a:bodyPr>
          <a:lstStyle/>
          <a:p>
            <a:pPr algn="just">
              <a:lnSpc>
                <a:spcPct val="150000"/>
              </a:lnSpc>
            </a:pPr>
            <a:r>
              <a:rPr lang="en-US" sz="2000" dirty="0"/>
              <a:t>concerned with the use of goals</a:t>
            </a:r>
          </a:p>
          <a:p>
            <a:pPr algn="just">
              <a:lnSpc>
                <a:spcPct val="150000"/>
              </a:lnSpc>
            </a:pPr>
            <a:r>
              <a:rPr lang="en-US" sz="2000" dirty="0"/>
              <a:t>Goals capture the various objectives the system under consideration should achieve</a:t>
            </a:r>
          </a:p>
          <a:p>
            <a:pPr algn="just">
              <a:lnSpc>
                <a:spcPct val="150000"/>
              </a:lnSpc>
            </a:pPr>
            <a:r>
              <a:rPr lang="en-US" sz="2000" dirty="0"/>
              <a:t>Current System is analyzed and problems are identified and opportunities are identified</a:t>
            </a:r>
          </a:p>
          <a:p>
            <a:pPr algn="just">
              <a:lnSpc>
                <a:spcPct val="150000"/>
              </a:lnSpc>
            </a:pPr>
            <a:r>
              <a:rPr lang="en-US" sz="2000" dirty="0"/>
              <a:t>Goals are identified to address such problems and meet the opportunities</a:t>
            </a:r>
          </a:p>
          <a:p>
            <a:pPr algn="just">
              <a:lnSpc>
                <a:spcPct val="150000"/>
              </a:lnSpc>
            </a:pPr>
            <a:r>
              <a:rPr lang="en-US" sz="2000" dirty="0"/>
              <a:t>Why Goals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2277">
                                            <p:txEl>
                                              <p:pRg st="0" end="0"/>
                                            </p:txEl>
                                          </p:spTgt>
                                        </p:tgtEl>
                                        <p:attrNameLst>
                                          <p:attrName>style.visibility</p:attrName>
                                        </p:attrNameLst>
                                      </p:cBhvr>
                                      <p:to>
                                        <p:strVal val="visible"/>
                                      </p:to>
                                    </p:set>
                                    <p:anim calcmode="lin" valueType="num">
                                      <p:cBhvr additive="base">
                                        <p:cTn id="7" dur="500" fill="hold"/>
                                        <p:tgtEl>
                                          <p:spTgt spid="1822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227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2277">
                                            <p:txEl>
                                              <p:pRg st="1" end="1"/>
                                            </p:txEl>
                                          </p:spTgt>
                                        </p:tgtEl>
                                        <p:attrNameLst>
                                          <p:attrName>style.visibility</p:attrName>
                                        </p:attrNameLst>
                                      </p:cBhvr>
                                      <p:to>
                                        <p:strVal val="visible"/>
                                      </p:to>
                                    </p:set>
                                    <p:anim calcmode="lin" valueType="num">
                                      <p:cBhvr additive="base">
                                        <p:cTn id="13" dur="500" fill="hold"/>
                                        <p:tgtEl>
                                          <p:spTgt spid="18227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227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2277">
                                            <p:txEl>
                                              <p:pRg st="2" end="2"/>
                                            </p:txEl>
                                          </p:spTgt>
                                        </p:tgtEl>
                                        <p:attrNameLst>
                                          <p:attrName>style.visibility</p:attrName>
                                        </p:attrNameLst>
                                      </p:cBhvr>
                                      <p:to>
                                        <p:strVal val="visible"/>
                                      </p:to>
                                    </p:set>
                                    <p:anim calcmode="lin" valueType="num">
                                      <p:cBhvr additive="base">
                                        <p:cTn id="19" dur="500" fill="hold"/>
                                        <p:tgtEl>
                                          <p:spTgt spid="18227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227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2277">
                                            <p:txEl>
                                              <p:pRg st="3" end="3"/>
                                            </p:txEl>
                                          </p:spTgt>
                                        </p:tgtEl>
                                        <p:attrNameLst>
                                          <p:attrName>style.visibility</p:attrName>
                                        </p:attrNameLst>
                                      </p:cBhvr>
                                      <p:to>
                                        <p:strVal val="visible"/>
                                      </p:to>
                                    </p:set>
                                    <p:anim calcmode="lin" valueType="num">
                                      <p:cBhvr additive="base">
                                        <p:cTn id="25" dur="500" fill="hold"/>
                                        <p:tgtEl>
                                          <p:spTgt spid="18227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227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2277">
                                            <p:txEl>
                                              <p:pRg st="4" end="4"/>
                                            </p:txEl>
                                          </p:spTgt>
                                        </p:tgtEl>
                                        <p:attrNameLst>
                                          <p:attrName>style.visibility</p:attrName>
                                        </p:attrNameLst>
                                      </p:cBhvr>
                                      <p:to>
                                        <p:strVal val="visible"/>
                                      </p:to>
                                    </p:set>
                                    <p:anim calcmode="lin" valueType="num">
                                      <p:cBhvr additive="base">
                                        <p:cTn id="31" dur="500" fill="hold"/>
                                        <p:tgtEl>
                                          <p:spTgt spid="18227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227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300" name="Rectangle 4"/>
          <p:cNvSpPr>
            <a:spLocks noGrp="1" noChangeArrowheads="1"/>
          </p:cNvSpPr>
          <p:nvPr>
            <p:ph type="title"/>
          </p:nvPr>
        </p:nvSpPr>
        <p:spPr/>
        <p:txBody>
          <a:bodyPr/>
          <a:lstStyle/>
          <a:p>
            <a:r>
              <a:rPr lang="en-US" dirty="0" err="1"/>
              <a:t>Cont</a:t>
            </a:r>
            <a:r>
              <a:rPr lang="en-US" dirty="0"/>
              <a:t>…</a:t>
            </a:r>
          </a:p>
        </p:txBody>
      </p:sp>
      <p:sp>
        <p:nvSpPr>
          <p:cNvPr id="183301" name="Rectangle 5"/>
          <p:cNvSpPr>
            <a:spLocks noGrp="1" noChangeArrowheads="1"/>
          </p:cNvSpPr>
          <p:nvPr>
            <p:ph idx="1"/>
          </p:nvPr>
        </p:nvSpPr>
        <p:spPr/>
        <p:txBody>
          <a:bodyPr>
            <a:normAutofit/>
          </a:bodyPr>
          <a:lstStyle/>
          <a:p>
            <a:pPr>
              <a:lnSpc>
                <a:spcPct val="80000"/>
              </a:lnSpc>
            </a:pPr>
            <a:r>
              <a:rPr lang="en-US" sz="2400" dirty="0"/>
              <a:t>Approach</a:t>
            </a:r>
          </a:p>
          <a:p>
            <a:pPr lvl="1">
              <a:lnSpc>
                <a:spcPct val="80000"/>
              </a:lnSpc>
            </a:pPr>
            <a:r>
              <a:rPr lang="en-US" sz="2000" dirty="0"/>
              <a:t>Goal analysis</a:t>
            </a:r>
          </a:p>
          <a:p>
            <a:pPr lvl="1">
              <a:lnSpc>
                <a:spcPct val="80000"/>
              </a:lnSpc>
            </a:pPr>
            <a:r>
              <a:rPr lang="en-US" sz="2000" dirty="0"/>
              <a:t>Goal evolution</a:t>
            </a:r>
          </a:p>
          <a:p>
            <a:pPr lvl="1">
              <a:lnSpc>
                <a:spcPct val="80000"/>
              </a:lnSpc>
            </a:pPr>
            <a:r>
              <a:rPr lang="en-US" sz="2000" dirty="0"/>
              <a:t>Goal hierarchies show refinement and obstacle relationships between goals</a:t>
            </a:r>
          </a:p>
          <a:p>
            <a:pPr>
              <a:lnSpc>
                <a:spcPct val="80000"/>
              </a:lnSpc>
            </a:pPr>
            <a:r>
              <a:rPr lang="en-US" sz="2400" dirty="0"/>
              <a:t>Advantages</a:t>
            </a:r>
          </a:p>
          <a:p>
            <a:pPr>
              <a:lnSpc>
                <a:spcPct val="80000"/>
              </a:lnSpc>
            </a:pPr>
            <a:r>
              <a:rPr lang="en-US" sz="2400" dirty="0"/>
              <a:t>Disadvantages</a:t>
            </a:r>
          </a:p>
          <a:p>
            <a:pPr>
              <a:lnSpc>
                <a:spcPct val="80000"/>
              </a:lnSpc>
            </a:pPr>
            <a:r>
              <a:rPr lang="en-US" sz="2400" dirty="0"/>
              <a:t>Tips</a:t>
            </a:r>
          </a:p>
          <a:p>
            <a:pPr marL="0" indent="0">
              <a:lnSpc>
                <a:spcPct val="80000"/>
              </a:lnSpc>
              <a:buNone/>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3301">
                                            <p:txEl>
                                              <p:pRg st="0" end="0"/>
                                            </p:txEl>
                                          </p:spTgt>
                                        </p:tgtEl>
                                        <p:attrNameLst>
                                          <p:attrName>style.visibility</p:attrName>
                                        </p:attrNameLst>
                                      </p:cBhvr>
                                      <p:to>
                                        <p:strVal val="visible"/>
                                      </p:to>
                                    </p:set>
                                    <p:anim calcmode="lin" valueType="num">
                                      <p:cBhvr additive="base">
                                        <p:cTn id="7" dur="500" fill="hold"/>
                                        <p:tgtEl>
                                          <p:spTgt spid="18330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330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3301">
                                            <p:txEl>
                                              <p:pRg st="1" end="1"/>
                                            </p:txEl>
                                          </p:spTgt>
                                        </p:tgtEl>
                                        <p:attrNameLst>
                                          <p:attrName>style.visibility</p:attrName>
                                        </p:attrNameLst>
                                      </p:cBhvr>
                                      <p:to>
                                        <p:strVal val="visible"/>
                                      </p:to>
                                    </p:set>
                                    <p:anim calcmode="lin" valueType="num">
                                      <p:cBhvr additive="base">
                                        <p:cTn id="13" dur="500" fill="hold"/>
                                        <p:tgtEl>
                                          <p:spTgt spid="18330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330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3301">
                                            <p:txEl>
                                              <p:pRg st="2" end="2"/>
                                            </p:txEl>
                                          </p:spTgt>
                                        </p:tgtEl>
                                        <p:attrNameLst>
                                          <p:attrName>style.visibility</p:attrName>
                                        </p:attrNameLst>
                                      </p:cBhvr>
                                      <p:to>
                                        <p:strVal val="visible"/>
                                      </p:to>
                                    </p:set>
                                    <p:anim calcmode="lin" valueType="num">
                                      <p:cBhvr additive="base">
                                        <p:cTn id="19" dur="500" fill="hold"/>
                                        <p:tgtEl>
                                          <p:spTgt spid="18330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330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3301">
                                            <p:txEl>
                                              <p:pRg st="3" end="3"/>
                                            </p:txEl>
                                          </p:spTgt>
                                        </p:tgtEl>
                                        <p:attrNameLst>
                                          <p:attrName>style.visibility</p:attrName>
                                        </p:attrNameLst>
                                      </p:cBhvr>
                                      <p:to>
                                        <p:strVal val="visible"/>
                                      </p:to>
                                    </p:set>
                                    <p:anim calcmode="lin" valueType="num">
                                      <p:cBhvr additive="base">
                                        <p:cTn id="25" dur="500" fill="hold"/>
                                        <p:tgtEl>
                                          <p:spTgt spid="18330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330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3301">
                                            <p:txEl>
                                              <p:pRg st="4" end="4"/>
                                            </p:txEl>
                                          </p:spTgt>
                                        </p:tgtEl>
                                        <p:attrNameLst>
                                          <p:attrName>style.visibility</p:attrName>
                                        </p:attrNameLst>
                                      </p:cBhvr>
                                      <p:to>
                                        <p:strVal val="visible"/>
                                      </p:to>
                                    </p:set>
                                    <p:anim calcmode="lin" valueType="num">
                                      <p:cBhvr additive="base">
                                        <p:cTn id="31" dur="500" fill="hold"/>
                                        <p:tgtEl>
                                          <p:spTgt spid="18330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330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3301">
                                            <p:txEl>
                                              <p:pRg st="5" end="5"/>
                                            </p:txEl>
                                          </p:spTgt>
                                        </p:tgtEl>
                                        <p:attrNameLst>
                                          <p:attrName>style.visibility</p:attrName>
                                        </p:attrNameLst>
                                      </p:cBhvr>
                                      <p:to>
                                        <p:strVal val="visible"/>
                                      </p:to>
                                    </p:set>
                                    <p:anim calcmode="lin" valueType="num">
                                      <p:cBhvr additive="base">
                                        <p:cTn id="37" dur="500" fill="hold"/>
                                        <p:tgtEl>
                                          <p:spTgt spid="18330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330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3301">
                                            <p:txEl>
                                              <p:pRg st="6" end="6"/>
                                            </p:txEl>
                                          </p:spTgt>
                                        </p:tgtEl>
                                        <p:attrNameLst>
                                          <p:attrName>style.visibility</p:attrName>
                                        </p:attrNameLst>
                                      </p:cBhvr>
                                      <p:to>
                                        <p:strVal val="visible"/>
                                      </p:to>
                                    </p:set>
                                    <p:anim calcmode="lin" valueType="num">
                                      <p:cBhvr additive="base">
                                        <p:cTn id="43" dur="500" fill="hold"/>
                                        <p:tgtEl>
                                          <p:spTgt spid="18330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8330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301"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6" name="Rectangle 4"/>
          <p:cNvSpPr>
            <a:spLocks noGrp="1" noChangeArrowheads="1"/>
          </p:cNvSpPr>
          <p:nvPr>
            <p:ph type="title"/>
          </p:nvPr>
        </p:nvSpPr>
        <p:spPr/>
        <p:txBody>
          <a:bodyPr/>
          <a:lstStyle/>
          <a:p>
            <a:r>
              <a:rPr lang="en-US"/>
              <a:t>Scenarios</a:t>
            </a:r>
          </a:p>
        </p:txBody>
      </p:sp>
      <p:sp>
        <p:nvSpPr>
          <p:cNvPr id="192517" name="Rectangle 5"/>
          <p:cNvSpPr>
            <a:spLocks noGrp="1" noChangeArrowheads="1"/>
          </p:cNvSpPr>
          <p:nvPr>
            <p:ph idx="1"/>
          </p:nvPr>
        </p:nvSpPr>
        <p:spPr/>
        <p:txBody>
          <a:bodyPr>
            <a:normAutofit/>
          </a:bodyPr>
          <a:lstStyle/>
          <a:p>
            <a:pPr>
              <a:lnSpc>
                <a:spcPct val="80000"/>
              </a:lnSpc>
            </a:pPr>
            <a:r>
              <a:rPr lang="en-US" sz="2400" dirty="0"/>
              <a:t>A scenario is a possible behavior limited to a set of purposeful interactions taking place among several agents/actors</a:t>
            </a:r>
          </a:p>
          <a:p>
            <a:pPr>
              <a:lnSpc>
                <a:spcPct val="80000"/>
              </a:lnSpc>
            </a:pPr>
            <a:r>
              <a:rPr lang="en-US" sz="2400" dirty="0"/>
              <a:t>May be:</a:t>
            </a:r>
          </a:p>
          <a:p>
            <a:pPr lvl="1">
              <a:lnSpc>
                <a:spcPct val="80000"/>
              </a:lnSpc>
            </a:pPr>
            <a:r>
              <a:rPr lang="en-US" sz="2000" dirty="0"/>
              <a:t>positive (i.e. required behavior)</a:t>
            </a:r>
          </a:p>
          <a:p>
            <a:pPr lvl="1">
              <a:lnSpc>
                <a:spcPct val="80000"/>
              </a:lnSpc>
            </a:pPr>
            <a:r>
              <a:rPr lang="en-US" sz="2000" dirty="0"/>
              <a:t>negative (</a:t>
            </a:r>
            <a:r>
              <a:rPr lang="en-US" sz="2000" dirty="0" err="1"/>
              <a:t>i.e</a:t>
            </a:r>
            <a:r>
              <a:rPr lang="en-US" sz="2000" dirty="0"/>
              <a:t> an undesirable interaction)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2517">
                                            <p:txEl>
                                              <p:pRg st="0" end="0"/>
                                            </p:txEl>
                                          </p:spTgt>
                                        </p:tgtEl>
                                        <p:attrNameLst>
                                          <p:attrName>style.visibility</p:attrName>
                                        </p:attrNameLst>
                                      </p:cBhvr>
                                      <p:to>
                                        <p:strVal val="visible"/>
                                      </p:to>
                                    </p:set>
                                    <p:anim calcmode="lin" valueType="num">
                                      <p:cBhvr additive="base">
                                        <p:cTn id="7" dur="500" fill="hold"/>
                                        <p:tgtEl>
                                          <p:spTgt spid="1925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25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2517">
                                            <p:txEl>
                                              <p:pRg st="1" end="1"/>
                                            </p:txEl>
                                          </p:spTgt>
                                        </p:tgtEl>
                                        <p:attrNameLst>
                                          <p:attrName>style.visibility</p:attrName>
                                        </p:attrNameLst>
                                      </p:cBhvr>
                                      <p:to>
                                        <p:strVal val="visible"/>
                                      </p:to>
                                    </p:set>
                                    <p:anim calcmode="lin" valueType="num">
                                      <p:cBhvr additive="base">
                                        <p:cTn id="13" dur="500" fill="hold"/>
                                        <p:tgtEl>
                                          <p:spTgt spid="19251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2517">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92517">
                                            <p:txEl>
                                              <p:pRg st="2" end="2"/>
                                            </p:txEl>
                                          </p:spTgt>
                                        </p:tgtEl>
                                        <p:attrNameLst>
                                          <p:attrName>style.visibility</p:attrName>
                                        </p:attrNameLst>
                                      </p:cBhvr>
                                      <p:to>
                                        <p:strVal val="visible"/>
                                      </p:to>
                                    </p:set>
                                    <p:anim calcmode="lin" valueType="num">
                                      <p:cBhvr additive="base">
                                        <p:cTn id="17" dur="500" fill="hold"/>
                                        <p:tgtEl>
                                          <p:spTgt spid="19251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92517">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92517">
                                            <p:txEl>
                                              <p:pRg st="3" end="3"/>
                                            </p:txEl>
                                          </p:spTgt>
                                        </p:tgtEl>
                                        <p:attrNameLst>
                                          <p:attrName>style.visibility</p:attrName>
                                        </p:attrNameLst>
                                      </p:cBhvr>
                                      <p:to>
                                        <p:strVal val="visible"/>
                                      </p:to>
                                    </p:set>
                                    <p:anim calcmode="lin" valueType="num">
                                      <p:cBhvr additive="base">
                                        <p:cTn id="21" dur="500" fill="hold"/>
                                        <p:tgtEl>
                                          <p:spTgt spid="19251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9251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1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r>
              <a:rPr lang="en-US"/>
              <a:t>Scenarios</a:t>
            </a:r>
          </a:p>
        </p:txBody>
      </p:sp>
      <p:sp>
        <p:nvSpPr>
          <p:cNvPr id="193539" name="Rectangle 3"/>
          <p:cNvSpPr>
            <a:spLocks noGrp="1" noChangeArrowheads="1"/>
          </p:cNvSpPr>
          <p:nvPr>
            <p:ph idx="1"/>
          </p:nvPr>
        </p:nvSpPr>
        <p:spPr/>
        <p:txBody>
          <a:bodyPr>
            <a:normAutofit/>
          </a:bodyPr>
          <a:lstStyle/>
          <a:p>
            <a:r>
              <a:rPr lang="en-US" dirty="0"/>
              <a:t>May be indicative (describe current system) or optative (how it should be)</a:t>
            </a:r>
          </a:p>
          <a:p>
            <a:r>
              <a:rPr lang="en-US" dirty="0"/>
              <a:t>Advantages</a:t>
            </a:r>
          </a:p>
          <a:p>
            <a:r>
              <a:rPr lang="en-US" dirty="0"/>
              <a:t>Disadvantages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3539">
                                            <p:txEl>
                                              <p:pRg st="0" end="0"/>
                                            </p:txEl>
                                          </p:spTgt>
                                        </p:tgtEl>
                                        <p:attrNameLst>
                                          <p:attrName>style.visibility</p:attrName>
                                        </p:attrNameLst>
                                      </p:cBhvr>
                                      <p:to>
                                        <p:strVal val="visible"/>
                                      </p:to>
                                    </p:set>
                                    <p:anim calcmode="lin" valueType="num">
                                      <p:cBhvr additive="base">
                                        <p:cTn id="7" dur="500" fill="hold"/>
                                        <p:tgtEl>
                                          <p:spTgt spid="1935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35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3539">
                                            <p:txEl>
                                              <p:pRg st="1" end="1"/>
                                            </p:txEl>
                                          </p:spTgt>
                                        </p:tgtEl>
                                        <p:attrNameLst>
                                          <p:attrName>style.visibility</p:attrName>
                                        </p:attrNameLst>
                                      </p:cBhvr>
                                      <p:to>
                                        <p:strVal val="visible"/>
                                      </p:to>
                                    </p:set>
                                    <p:anim calcmode="lin" valueType="num">
                                      <p:cBhvr additive="base">
                                        <p:cTn id="13" dur="500" fill="hold"/>
                                        <p:tgtEl>
                                          <p:spTgt spid="1935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35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3539">
                                            <p:txEl>
                                              <p:pRg st="2" end="2"/>
                                            </p:txEl>
                                          </p:spTgt>
                                        </p:tgtEl>
                                        <p:attrNameLst>
                                          <p:attrName>style.visibility</p:attrName>
                                        </p:attrNameLst>
                                      </p:cBhvr>
                                      <p:to>
                                        <p:strVal val="visible"/>
                                      </p:to>
                                    </p:set>
                                    <p:anim calcmode="lin" valueType="num">
                                      <p:cBhvr additive="base">
                                        <p:cTn id="19" dur="500" fill="hold"/>
                                        <p:tgtEl>
                                          <p:spTgt spid="1935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353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3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r>
              <a:rPr lang="en-US"/>
              <a:t>Use Cases</a:t>
            </a:r>
          </a:p>
        </p:txBody>
      </p:sp>
      <p:sp>
        <p:nvSpPr>
          <p:cNvPr id="221187" name="Rectangle 3"/>
          <p:cNvSpPr>
            <a:spLocks noGrp="1" noChangeArrowheads="1"/>
          </p:cNvSpPr>
          <p:nvPr>
            <p:ph idx="1"/>
          </p:nvPr>
        </p:nvSpPr>
        <p:spPr>
          <a:xfrm>
            <a:off x="1286328" y="1981200"/>
            <a:ext cx="6571343" cy="3450613"/>
          </a:xfrm>
        </p:spPr>
        <p:txBody>
          <a:bodyPr>
            <a:normAutofit/>
          </a:bodyPr>
          <a:lstStyle/>
          <a:p>
            <a:r>
              <a:rPr lang="en-US" dirty="0"/>
              <a:t>What is a use case?</a:t>
            </a:r>
          </a:p>
          <a:p>
            <a:r>
              <a:rPr lang="en-US" dirty="0"/>
              <a:t>“a description of a sequence of actions that a system performs that yields an observable result of value to a particular actor ” [</a:t>
            </a:r>
            <a:r>
              <a:rPr lang="en-US" dirty="0" err="1"/>
              <a:t>Booch</a:t>
            </a:r>
            <a:r>
              <a:rPr lang="en-US" dirty="0"/>
              <a:t>]</a:t>
            </a:r>
          </a:p>
          <a:p>
            <a:pPr lvl="1"/>
            <a:r>
              <a:rPr lang="en-US" dirty="0"/>
              <a:t>A description of a set of possible scenarios, with a common purpose</a:t>
            </a:r>
          </a:p>
          <a:p>
            <a:pPr lvl="1"/>
            <a:r>
              <a:rPr lang="en-US" dirty="0"/>
              <a:t>Typically written in natural language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1187">
                                            <p:txEl>
                                              <p:pRg st="0" end="0"/>
                                            </p:txEl>
                                          </p:spTgt>
                                        </p:tgtEl>
                                        <p:attrNameLst>
                                          <p:attrName>style.visibility</p:attrName>
                                        </p:attrNameLst>
                                      </p:cBhvr>
                                      <p:to>
                                        <p:strVal val="visible"/>
                                      </p:to>
                                    </p:set>
                                    <p:anim calcmode="lin" valueType="num">
                                      <p:cBhvr additive="base">
                                        <p:cTn id="7" dur="500" fill="hold"/>
                                        <p:tgtEl>
                                          <p:spTgt spid="2211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11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1187">
                                            <p:txEl>
                                              <p:pRg st="1" end="1"/>
                                            </p:txEl>
                                          </p:spTgt>
                                        </p:tgtEl>
                                        <p:attrNameLst>
                                          <p:attrName>style.visibility</p:attrName>
                                        </p:attrNameLst>
                                      </p:cBhvr>
                                      <p:to>
                                        <p:strVal val="visible"/>
                                      </p:to>
                                    </p:set>
                                    <p:anim calcmode="lin" valueType="num">
                                      <p:cBhvr additive="base">
                                        <p:cTn id="13" dur="500" fill="hold"/>
                                        <p:tgtEl>
                                          <p:spTgt spid="2211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1187">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21187">
                                            <p:txEl>
                                              <p:pRg st="2" end="2"/>
                                            </p:txEl>
                                          </p:spTgt>
                                        </p:tgtEl>
                                        <p:attrNameLst>
                                          <p:attrName>style.visibility</p:attrName>
                                        </p:attrNameLst>
                                      </p:cBhvr>
                                      <p:to>
                                        <p:strVal val="visible"/>
                                      </p:to>
                                    </p:set>
                                    <p:anim calcmode="lin" valueType="num">
                                      <p:cBhvr additive="base">
                                        <p:cTn id="17" dur="500" fill="hold"/>
                                        <p:tgtEl>
                                          <p:spTgt spid="22118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21187">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21187">
                                            <p:txEl>
                                              <p:pRg st="3" end="3"/>
                                            </p:txEl>
                                          </p:spTgt>
                                        </p:tgtEl>
                                        <p:attrNameLst>
                                          <p:attrName>style.visibility</p:attrName>
                                        </p:attrNameLst>
                                      </p:cBhvr>
                                      <p:to>
                                        <p:strVal val="visible"/>
                                      </p:to>
                                    </p:set>
                                    <p:anim calcmode="lin" valueType="num">
                                      <p:cBhvr additive="base">
                                        <p:cTn id="21" dur="500" fill="hold"/>
                                        <p:tgtEl>
                                          <p:spTgt spid="22118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2118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err="1"/>
              <a:t>cont</a:t>
            </a:r>
            <a:endParaRPr lang="en-GB" dirty="0"/>
          </a:p>
        </p:txBody>
      </p:sp>
      <p:sp>
        <p:nvSpPr>
          <p:cNvPr id="2" name="Content Placeholder 1"/>
          <p:cNvSpPr>
            <a:spLocks noGrp="1"/>
          </p:cNvSpPr>
          <p:nvPr>
            <p:ph idx="1"/>
          </p:nvPr>
        </p:nvSpPr>
        <p:spPr/>
        <p:txBody>
          <a:bodyPr/>
          <a:lstStyle/>
          <a:p>
            <a:r>
              <a:rPr lang="en-US" dirty="0"/>
              <a:t>Advantages &amp; Disadvantages</a:t>
            </a:r>
          </a:p>
          <a:p>
            <a:pPr lvl="1"/>
            <a:r>
              <a:rPr lang="en-US" dirty="0"/>
              <a:t>detailed characterization of all possible interaction with the system</a:t>
            </a:r>
          </a:p>
          <a:p>
            <a:pPr lvl="1"/>
            <a:r>
              <a:rPr lang="en-US" dirty="0"/>
              <a:t>helps in drawing system boundary, and scoping the requirements</a:t>
            </a:r>
          </a:p>
          <a:p>
            <a:pPr lvl="1"/>
            <a:endParaRPr lang="en-US" dirty="0"/>
          </a:p>
          <a:p>
            <a:pPr lvl="1"/>
            <a:r>
              <a:rPr lang="en-US" dirty="0"/>
              <a:t>Use cases do not capture domain knowledge!!</a:t>
            </a:r>
          </a:p>
          <a:p>
            <a:pPr lvl="1"/>
            <a:r>
              <a:rPr lang="en-US" dirty="0"/>
              <a:t>Don’t confuse use cases with a precise specification!</a:t>
            </a:r>
          </a:p>
          <a:p>
            <a:endParaRPr lang="en-GB" dirty="0"/>
          </a:p>
        </p:txBody>
      </p:sp>
    </p:spTree>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Gallery</Template>
  <TotalTime>2028</TotalTime>
  <Words>356</Words>
  <Application>Microsoft Office PowerPoint</Application>
  <PresentationFormat>On-screen Show (4:3)</PresentationFormat>
  <Paragraphs>84</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Gill Sans MT</vt:lpstr>
      <vt:lpstr>Times New Roman</vt:lpstr>
      <vt:lpstr>Gallery</vt:lpstr>
      <vt:lpstr>Requirements Engineering</vt:lpstr>
      <vt:lpstr>Requirements Elicitation Techniques</vt:lpstr>
      <vt:lpstr>Model-based techniques</vt:lpstr>
      <vt:lpstr>Goal-Oriented Elicitation</vt:lpstr>
      <vt:lpstr>Cont…</vt:lpstr>
      <vt:lpstr>Scenarios</vt:lpstr>
      <vt:lpstr>Scenarios</vt:lpstr>
      <vt:lpstr>Use Cases</vt:lpstr>
      <vt:lpstr>cont</vt:lpstr>
      <vt:lpstr>cont…</vt:lpstr>
      <vt:lpstr>Conversation Analysis</vt:lpstr>
      <vt:lpstr>Requirements Elicitation Issues</vt:lpstr>
      <vt:lpstr>Issues</vt:lpstr>
      <vt:lpstr>Difficulties of Requirements Elicitation</vt:lpstr>
      <vt:lpstr>Q&amp;A</vt:lpstr>
    </vt:vector>
  </TitlesOfParts>
  <Company>Private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Ammad</dc:creator>
  <cp:lastModifiedBy>COMPUTER FIX</cp:lastModifiedBy>
  <cp:revision>295</cp:revision>
  <dcterms:created xsi:type="dcterms:W3CDTF">2001-01-05T12:38:16Z</dcterms:created>
  <dcterms:modified xsi:type="dcterms:W3CDTF">2020-04-04T20:01:25Z</dcterms:modified>
</cp:coreProperties>
</file>