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259" r:id="rId3"/>
    <p:sldId id="272" r:id="rId4"/>
    <p:sldId id="273" r:id="rId5"/>
    <p:sldId id="292" r:id="rId6"/>
    <p:sldId id="275" r:id="rId7"/>
    <p:sldId id="276" r:id="rId8"/>
    <p:sldId id="277" r:id="rId9"/>
    <p:sldId id="278" r:id="rId10"/>
    <p:sldId id="279" r:id="rId11"/>
    <p:sldId id="280" r:id="rId12"/>
    <p:sldId id="281" r:id="rId13"/>
    <p:sldId id="282" r:id="rId14"/>
    <p:sldId id="283" r:id="rId15"/>
    <p:sldId id="284" r:id="rId16"/>
    <p:sldId id="285" r:id="rId17"/>
    <p:sldId id="286" r:id="rId18"/>
    <p:sldId id="287" r:id="rId19"/>
    <p:sldId id="288" r:id="rId20"/>
    <p:sldId id="289" r:id="rId21"/>
    <p:sldId id="290" r:id="rId22"/>
    <p:sldId id="291"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307" r:id="rId38"/>
    <p:sldId id="308" r:id="rId39"/>
    <p:sldId id="309" r:id="rId40"/>
    <p:sldId id="310" r:id="rId41"/>
    <p:sldId id="311" r:id="rId42"/>
    <p:sldId id="312" r:id="rId43"/>
    <p:sldId id="313" r:id="rId44"/>
    <p:sldId id="314" r:id="rId45"/>
    <p:sldId id="315" r:id="rId46"/>
    <p:sldId id="317" r:id="rId47"/>
    <p:sldId id="318" r:id="rId48"/>
    <p:sldId id="319" r:id="rId49"/>
    <p:sldId id="320" r:id="rId50"/>
    <p:sldId id="321" r:id="rId51"/>
    <p:sldId id="322" r:id="rId52"/>
    <p:sldId id="323" r:id="rId53"/>
    <p:sldId id="324" r:id="rId54"/>
    <p:sldId id="325" r:id="rId55"/>
    <p:sldId id="326" r:id="rId56"/>
    <p:sldId id="335" r:id="rId57"/>
    <p:sldId id="327" r:id="rId58"/>
    <p:sldId id="328" r:id="rId59"/>
    <p:sldId id="329" r:id="rId60"/>
    <p:sldId id="330" r:id="rId61"/>
    <p:sldId id="331" r:id="rId62"/>
    <p:sldId id="316" r:id="rId63"/>
    <p:sldId id="334" r:id="rId64"/>
    <p:sldId id="332" r:id="rId65"/>
    <p:sldId id="333"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85" autoAdjust="0"/>
    <p:restoredTop sz="86441" autoAdjust="0"/>
  </p:normalViewPr>
  <p:slideViewPr>
    <p:cSldViewPr snapToGrid="0" showGuides="1">
      <p:cViewPr>
        <p:scale>
          <a:sx n="57" d="100"/>
          <a:sy n="57" d="100"/>
        </p:scale>
        <p:origin x="1548" y="138"/>
      </p:cViewPr>
      <p:guideLst>
        <p:guide orient="horz" pos="2160"/>
        <p:guide pos="3840"/>
      </p:guideLst>
    </p:cSldViewPr>
  </p:slideViewPr>
  <p:outlineViewPr>
    <p:cViewPr>
      <p:scale>
        <a:sx n="33" d="100"/>
        <a:sy n="33" d="100"/>
      </p:scale>
      <p:origin x="0" y="-666"/>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4" d="100"/>
          <a:sy n="54" d="100"/>
        </p:scale>
        <p:origin x="2880" y="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8D190E-2FA5-429F-B776-487E2CE2AF04}" type="datetimeFigureOut">
              <a:rPr lang="en-US" smtClean="0"/>
              <a:t>17-Nov-20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FC17B5-7FFA-41B7-A68C-ED0D0A8DAD33}" type="slidenum">
              <a:rPr lang="en-US" smtClean="0"/>
              <a:t>‹#›</a:t>
            </a:fld>
            <a:endParaRPr lang="en-US"/>
          </a:p>
        </p:txBody>
      </p:sp>
    </p:spTree>
    <p:extLst>
      <p:ext uri="{BB962C8B-B14F-4D97-AF65-F5344CB8AC3E}">
        <p14:creationId xmlns:p14="http://schemas.microsoft.com/office/powerpoint/2010/main" val="1591344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C17B5-7FFA-41B7-A68C-ED0D0A8DAD33}" type="slidenum">
              <a:rPr lang="en-US" smtClean="0"/>
              <a:t>1</a:t>
            </a:fld>
            <a:endParaRPr lang="en-US"/>
          </a:p>
        </p:txBody>
      </p:sp>
    </p:spTree>
    <p:extLst>
      <p:ext uri="{BB962C8B-B14F-4D97-AF65-F5344CB8AC3E}">
        <p14:creationId xmlns:p14="http://schemas.microsoft.com/office/powerpoint/2010/main" val="3642868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C17B5-7FFA-41B7-A68C-ED0D0A8DAD33}" type="slidenum">
              <a:rPr lang="en-US" smtClean="0"/>
              <a:t>33</a:t>
            </a:fld>
            <a:endParaRPr lang="en-US"/>
          </a:p>
        </p:txBody>
      </p:sp>
    </p:spTree>
    <p:extLst>
      <p:ext uri="{BB962C8B-B14F-4D97-AF65-F5344CB8AC3E}">
        <p14:creationId xmlns:p14="http://schemas.microsoft.com/office/powerpoint/2010/main" val="2242262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C17B5-7FFA-41B7-A68C-ED0D0A8DAD33}" type="slidenum">
              <a:rPr lang="en-US" smtClean="0"/>
              <a:t>34</a:t>
            </a:fld>
            <a:endParaRPr lang="en-US"/>
          </a:p>
        </p:txBody>
      </p:sp>
    </p:spTree>
    <p:extLst>
      <p:ext uri="{BB962C8B-B14F-4D97-AF65-F5344CB8AC3E}">
        <p14:creationId xmlns:p14="http://schemas.microsoft.com/office/powerpoint/2010/main" val="1097185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C17B5-7FFA-41B7-A68C-ED0D0A8DAD33}" type="slidenum">
              <a:rPr lang="en-US" smtClean="0"/>
              <a:t>37</a:t>
            </a:fld>
            <a:endParaRPr lang="en-US"/>
          </a:p>
        </p:txBody>
      </p:sp>
    </p:spTree>
    <p:extLst>
      <p:ext uri="{BB962C8B-B14F-4D97-AF65-F5344CB8AC3E}">
        <p14:creationId xmlns:p14="http://schemas.microsoft.com/office/powerpoint/2010/main" val="3735459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C17B5-7FFA-41B7-A68C-ED0D0A8DAD33}" type="slidenum">
              <a:rPr lang="en-US" smtClean="0"/>
              <a:t>38</a:t>
            </a:fld>
            <a:endParaRPr lang="en-US"/>
          </a:p>
        </p:txBody>
      </p:sp>
    </p:spTree>
    <p:extLst>
      <p:ext uri="{BB962C8B-B14F-4D97-AF65-F5344CB8AC3E}">
        <p14:creationId xmlns:p14="http://schemas.microsoft.com/office/powerpoint/2010/main" val="3032203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C17B5-7FFA-41B7-A68C-ED0D0A8DAD33}" type="slidenum">
              <a:rPr lang="en-US" smtClean="0"/>
              <a:t>47</a:t>
            </a:fld>
            <a:endParaRPr lang="en-US"/>
          </a:p>
        </p:txBody>
      </p:sp>
    </p:spTree>
    <p:extLst>
      <p:ext uri="{BB962C8B-B14F-4D97-AF65-F5344CB8AC3E}">
        <p14:creationId xmlns:p14="http://schemas.microsoft.com/office/powerpoint/2010/main" val="3259325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FC17B5-7FFA-41B7-A68C-ED0D0A8DAD33}" type="slidenum">
              <a:rPr lang="en-US" smtClean="0"/>
              <a:t>2</a:t>
            </a:fld>
            <a:endParaRPr lang="en-US"/>
          </a:p>
        </p:txBody>
      </p:sp>
    </p:spTree>
    <p:extLst>
      <p:ext uri="{BB962C8B-B14F-4D97-AF65-F5344CB8AC3E}">
        <p14:creationId xmlns:p14="http://schemas.microsoft.com/office/powerpoint/2010/main" val="3871962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FC17B5-7FFA-41B7-A68C-ED0D0A8DAD33}" type="slidenum">
              <a:rPr lang="en-US" smtClean="0"/>
              <a:t>4</a:t>
            </a:fld>
            <a:endParaRPr lang="en-US"/>
          </a:p>
        </p:txBody>
      </p:sp>
    </p:spTree>
    <p:extLst>
      <p:ext uri="{BB962C8B-B14F-4D97-AF65-F5344CB8AC3E}">
        <p14:creationId xmlns:p14="http://schemas.microsoft.com/office/powerpoint/2010/main" val="3942537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FC17B5-7FFA-41B7-A68C-ED0D0A8DAD33}" type="slidenum">
              <a:rPr lang="en-US" smtClean="0"/>
              <a:t>5</a:t>
            </a:fld>
            <a:endParaRPr lang="en-US"/>
          </a:p>
        </p:txBody>
      </p:sp>
    </p:spTree>
    <p:extLst>
      <p:ext uri="{BB962C8B-B14F-4D97-AF65-F5344CB8AC3E}">
        <p14:creationId xmlns:p14="http://schemas.microsoft.com/office/powerpoint/2010/main" val="1116585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C17B5-7FFA-41B7-A68C-ED0D0A8DAD33}" type="slidenum">
              <a:rPr lang="en-US" smtClean="0"/>
              <a:t>12</a:t>
            </a:fld>
            <a:endParaRPr lang="en-US"/>
          </a:p>
        </p:txBody>
      </p:sp>
    </p:spTree>
    <p:extLst>
      <p:ext uri="{BB962C8B-B14F-4D97-AF65-F5344CB8AC3E}">
        <p14:creationId xmlns:p14="http://schemas.microsoft.com/office/powerpoint/2010/main" val="4109390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C17B5-7FFA-41B7-A68C-ED0D0A8DAD33}" type="slidenum">
              <a:rPr lang="en-US" smtClean="0"/>
              <a:t>15</a:t>
            </a:fld>
            <a:endParaRPr lang="en-US"/>
          </a:p>
        </p:txBody>
      </p:sp>
    </p:spTree>
    <p:extLst>
      <p:ext uri="{BB962C8B-B14F-4D97-AF65-F5344CB8AC3E}">
        <p14:creationId xmlns:p14="http://schemas.microsoft.com/office/powerpoint/2010/main" val="1437613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C17B5-7FFA-41B7-A68C-ED0D0A8DAD33}" type="slidenum">
              <a:rPr lang="en-US" smtClean="0"/>
              <a:t>24</a:t>
            </a:fld>
            <a:endParaRPr lang="en-US"/>
          </a:p>
        </p:txBody>
      </p:sp>
    </p:spTree>
    <p:extLst>
      <p:ext uri="{BB962C8B-B14F-4D97-AF65-F5344CB8AC3E}">
        <p14:creationId xmlns:p14="http://schemas.microsoft.com/office/powerpoint/2010/main" val="175645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C17B5-7FFA-41B7-A68C-ED0D0A8DAD33}" type="slidenum">
              <a:rPr lang="en-US" smtClean="0"/>
              <a:t>27</a:t>
            </a:fld>
            <a:endParaRPr lang="en-US"/>
          </a:p>
        </p:txBody>
      </p:sp>
    </p:spTree>
    <p:extLst>
      <p:ext uri="{BB962C8B-B14F-4D97-AF65-F5344CB8AC3E}">
        <p14:creationId xmlns:p14="http://schemas.microsoft.com/office/powerpoint/2010/main" val="2624196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C17B5-7FFA-41B7-A68C-ED0D0A8DAD33}" type="slidenum">
              <a:rPr lang="en-US" smtClean="0"/>
              <a:t>31</a:t>
            </a:fld>
            <a:endParaRPr lang="en-US"/>
          </a:p>
        </p:txBody>
      </p:sp>
    </p:spTree>
    <p:extLst>
      <p:ext uri="{BB962C8B-B14F-4D97-AF65-F5344CB8AC3E}">
        <p14:creationId xmlns:p14="http://schemas.microsoft.com/office/powerpoint/2010/main" val="1649031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09D246-EDB2-428E-992F-E2D746F163C4}" type="datetimeFigureOut">
              <a:rPr lang="en-US" smtClean="0"/>
              <a:t>17-Nov-20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80C91-41E0-4867-B5B2-DDF0F1FC4492}" type="slidenum">
              <a:rPr lang="en-US" smtClean="0"/>
              <a:t>‹#›</a:t>
            </a:fld>
            <a:endParaRPr lang="en-US"/>
          </a:p>
        </p:txBody>
      </p:sp>
    </p:spTree>
    <p:extLst>
      <p:ext uri="{BB962C8B-B14F-4D97-AF65-F5344CB8AC3E}">
        <p14:creationId xmlns:p14="http://schemas.microsoft.com/office/powerpoint/2010/main" val="3455348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09D246-EDB2-428E-992F-E2D746F163C4}" type="datetimeFigureOut">
              <a:rPr lang="en-US" smtClean="0"/>
              <a:t>17-Nov-20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80C91-41E0-4867-B5B2-DDF0F1FC4492}" type="slidenum">
              <a:rPr lang="en-US" smtClean="0"/>
              <a:t>‹#›</a:t>
            </a:fld>
            <a:endParaRPr lang="en-US"/>
          </a:p>
        </p:txBody>
      </p:sp>
    </p:spTree>
    <p:extLst>
      <p:ext uri="{BB962C8B-B14F-4D97-AF65-F5344CB8AC3E}">
        <p14:creationId xmlns:p14="http://schemas.microsoft.com/office/powerpoint/2010/main" val="807803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09D246-EDB2-428E-992F-E2D746F163C4}" type="datetimeFigureOut">
              <a:rPr lang="en-US" smtClean="0"/>
              <a:t>17-Nov-20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80C91-41E0-4867-B5B2-DDF0F1FC4492}" type="slidenum">
              <a:rPr lang="en-US" smtClean="0"/>
              <a:t>‹#›</a:t>
            </a:fld>
            <a:endParaRPr lang="en-US"/>
          </a:p>
        </p:txBody>
      </p:sp>
    </p:spTree>
    <p:extLst>
      <p:ext uri="{BB962C8B-B14F-4D97-AF65-F5344CB8AC3E}">
        <p14:creationId xmlns:p14="http://schemas.microsoft.com/office/powerpoint/2010/main" val="2584394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09D246-EDB2-428E-992F-E2D746F163C4}" type="datetimeFigureOut">
              <a:rPr lang="en-US" smtClean="0"/>
              <a:t>17-Nov-20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80C91-41E0-4867-B5B2-DDF0F1FC4492}" type="slidenum">
              <a:rPr lang="en-US" smtClean="0"/>
              <a:t>‹#›</a:t>
            </a:fld>
            <a:endParaRPr lang="en-US"/>
          </a:p>
        </p:txBody>
      </p:sp>
    </p:spTree>
    <p:extLst>
      <p:ext uri="{BB962C8B-B14F-4D97-AF65-F5344CB8AC3E}">
        <p14:creationId xmlns:p14="http://schemas.microsoft.com/office/powerpoint/2010/main" val="867401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09D246-EDB2-428E-992F-E2D746F163C4}" type="datetimeFigureOut">
              <a:rPr lang="en-US" smtClean="0"/>
              <a:t>17-Nov-20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80C91-41E0-4867-B5B2-DDF0F1FC4492}" type="slidenum">
              <a:rPr lang="en-US" smtClean="0"/>
              <a:t>‹#›</a:t>
            </a:fld>
            <a:endParaRPr lang="en-US"/>
          </a:p>
        </p:txBody>
      </p:sp>
    </p:spTree>
    <p:extLst>
      <p:ext uri="{BB962C8B-B14F-4D97-AF65-F5344CB8AC3E}">
        <p14:creationId xmlns:p14="http://schemas.microsoft.com/office/powerpoint/2010/main" val="3666949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09D246-EDB2-428E-992F-E2D746F163C4}" type="datetimeFigureOut">
              <a:rPr lang="en-US" smtClean="0"/>
              <a:t>17-Nov-20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80C91-41E0-4867-B5B2-DDF0F1FC4492}" type="slidenum">
              <a:rPr lang="en-US" smtClean="0"/>
              <a:t>‹#›</a:t>
            </a:fld>
            <a:endParaRPr lang="en-US"/>
          </a:p>
        </p:txBody>
      </p:sp>
    </p:spTree>
    <p:extLst>
      <p:ext uri="{BB962C8B-B14F-4D97-AF65-F5344CB8AC3E}">
        <p14:creationId xmlns:p14="http://schemas.microsoft.com/office/powerpoint/2010/main" val="1834512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09D246-EDB2-428E-992F-E2D746F163C4}" type="datetimeFigureOut">
              <a:rPr lang="en-US" smtClean="0"/>
              <a:t>17-Nov-20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680C91-41E0-4867-B5B2-DDF0F1FC4492}" type="slidenum">
              <a:rPr lang="en-US" smtClean="0"/>
              <a:t>‹#›</a:t>
            </a:fld>
            <a:endParaRPr lang="en-US"/>
          </a:p>
        </p:txBody>
      </p:sp>
    </p:spTree>
    <p:extLst>
      <p:ext uri="{BB962C8B-B14F-4D97-AF65-F5344CB8AC3E}">
        <p14:creationId xmlns:p14="http://schemas.microsoft.com/office/powerpoint/2010/main" val="677886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09D246-EDB2-428E-992F-E2D746F163C4}" type="datetimeFigureOut">
              <a:rPr lang="en-US" smtClean="0"/>
              <a:t>17-Nov-20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680C91-41E0-4867-B5B2-DDF0F1FC4492}" type="slidenum">
              <a:rPr lang="en-US" smtClean="0"/>
              <a:t>‹#›</a:t>
            </a:fld>
            <a:endParaRPr lang="en-US"/>
          </a:p>
        </p:txBody>
      </p:sp>
    </p:spTree>
    <p:extLst>
      <p:ext uri="{BB962C8B-B14F-4D97-AF65-F5344CB8AC3E}">
        <p14:creationId xmlns:p14="http://schemas.microsoft.com/office/powerpoint/2010/main" val="2599810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09D246-EDB2-428E-992F-E2D746F163C4}" type="datetimeFigureOut">
              <a:rPr lang="en-US" smtClean="0"/>
              <a:t>17-Nov-20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680C91-41E0-4867-B5B2-DDF0F1FC4492}" type="slidenum">
              <a:rPr lang="en-US" smtClean="0"/>
              <a:t>‹#›</a:t>
            </a:fld>
            <a:endParaRPr lang="en-US"/>
          </a:p>
        </p:txBody>
      </p:sp>
    </p:spTree>
    <p:extLst>
      <p:ext uri="{BB962C8B-B14F-4D97-AF65-F5344CB8AC3E}">
        <p14:creationId xmlns:p14="http://schemas.microsoft.com/office/powerpoint/2010/main" val="2094837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09D246-EDB2-428E-992F-E2D746F163C4}" type="datetimeFigureOut">
              <a:rPr lang="en-US" smtClean="0"/>
              <a:t>17-Nov-20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80C91-41E0-4867-B5B2-DDF0F1FC4492}" type="slidenum">
              <a:rPr lang="en-US" smtClean="0"/>
              <a:t>‹#›</a:t>
            </a:fld>
            <a:endParaRPr lang="en-US"/>
          </a:p>
        </p:txBody>
      </p:sp>
    </p:spTree>
    <p:extLst>
      <p:ext uri="{BB962C8B-B14F-4D97-AF65-F5344CB8AC3E}">
        <p14:creationId xmlns:p14="http://schemas.microsoft.com/office/powerpoint/2010/main" val="2173976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09D246-EDB2-428E-992F-E2D746F163C4}" type="datetimeFigureOut">
              <a:rPr lang="en-US" smtClean="0"/>
              <a:t>17-Nov-20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80C91-41E0-4867-B5B2-DDF0F1FC4492}" type="slidenum">
              <a:rPr lang="en-US" smtClean="0"/>
              <a:t>‹#›</a:t>
            </a:fld>
            <a:endParaRPr lang="en-US"/>
          </a:p>
        </p:txBody>
      </p:sp>
    </p:spTree>
    <p:extLst>
      <p:ext uri="{BB962C8B-B14F-4D97-AF65-F5344CB8AC3E}">
        <p14:creationId xmlns:p14="http://schemas.microsoft.com/office/powerpoint/2010/main" val="1536543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09D246-EDB2-428E-992F-E2D746F163C4}" type="datetimeFigureOut">
              <a:rPr lang="en-US" smtClean="0"/>
              <a:t>17-Nov-20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80C91-41E0-4867-B5B2-DDF0F1FC4492}" type="slidenum">
              <a:rPr lang="en-US" smtClean="0"/>
              <a:t>‹#›</a:t>
            </a:fld>
            <a:endParaRPr lang="en-US"/>
          </a:p>
        </p:txBody>
      </p:sp>
    </p:spTree>
    <p:extLst>
      <p:ext uri="{BB962C8B-B14F-4D97-AF65-F5344CB8AC3E}">
        <p14:creationId xmlns:p14="http://schemas.microsoft.com/office/powerpoint/2010/main" val="1804915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Mechanics-I</a:t>
            </a:r>
            <a:endParaRPr lang="en-US" dirty="0"/>
          </a:p>
        </p:txBody>
      </p:sp>
      <p:sp>
        <p:nvSpPr>
          <p:cNvPr id="3" name="Subtitle 2"/>
          <p:cNvSpPr>
            <a:spLocks noGrp="1"/>
          </p:cNvSpPr>
          <p:nvPr>
            <p:ph type="subTitle" idx="1"/>
          </p:nvPr>
        </p:nvSpPr>
        <p:spPr/>
        <p:txBody>
          <a:bodyPr/>
          <a:lstStyle/>
          <a:p>
            <a:r>
              <a:rPr lang="en-US" dirty="0" smtClean="0"/>
              <a:t>UOS Sub Campus </a:t>
            </a:r>
            <a:r>
              <a:rPr lang="en-US" dirty="0" err="1" smtClean="0"/>
              <a:t>Bhakkar</a:t>
            </a:r>
            <a:endParaRPr lang="en-US" dirty="0"/>
          </a:p>
        </p:txBody>
      </p:sp>
    </p:spTree>
    <p:extLst>
      <p:ext uri="{BB962C8B-B14F-4D97-AF65-F5344CB8AC3E}">
        <p14:creationId xmlns:p14="http://schemas.microsoft.com/office/powerpoint/2010/main" val="30862595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0797" t="42875" r="21654" b="18875"/>
          <a:stretch/>
        </p:blipFill>
        <p:spPr>
          <a:xfrm>
            <a:off x="1499615" y="310895"/>
            <a:ext cx="8503921" cy="6638263"/>
          </a:xfrm>
          <a:prstGeom prst="rect">
            <a:avLst/>
          </a:prstGeom>
        </p:spPr>
      </p:pic>
    </p:spTree>
    <p:extLst>
      <p:ext uri="{BB962C8B-B14F-4D97-AF65-F5344CB8AC3E}">
        <p14:creationId xmlns:p14="http://schemas.microsoft.com/office/powerpoint/2010/main" val="23754169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425" t="23375" r="33742" b="18375"/>
          <a:stretch/>
        </p:blipFill>
        <p:spPr>
          <a:xfrm>
            <a:off x="381000" y="-79169"/>
            <a:ext cx="11430000" cy="6953498"/>
          </a:xfrm>
          <a:prstGeom prst="rect">
            <a:avLst/>
          </a:prstGeom>
        </p:spPr>
      </p:pic>
    </p:spTree>
    <p:extLst>
      <p:ext uri="{BB962C8B-B14F-4D97-AF65-F5344CB8AC3E}">
        <p14:creationId xmlns:p14="http://schemas.microsoft.com/office/powerpoint/2010/main" val="8408058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4212" t="33875" r="13361" b="33375"/>
          <a:stretch/>
        </p:blipFill>
        <p:spPr>
          <a:xfrm>
            <a:off x="237906" y="365760"/>
            <a:ext cx="11716188" cy="4114800"/>
          </a:xfrm>
          <a:prstGeom prst="rect">
            <a:avLst/>
          </a:prstGeom>
        </p:spPr>
      </p:pic>
    </p:spTree>
    <p:extLst>
      <p:ext uri="{BB962C8B-B14F-4D97-AF65-F5344CB8AC3E}">
        <p14:creationId xmlns:p14="http://schemas.microsoft.com/office/powerpoint/2010/main" val="9518718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5110" y="1602921"/>
            <a:ext cx="1188177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panose="020B0604020202020204" pitchFamily="34" charset="0"/>
              </a:rPr>
              <a:t>Figure 2-6a is an x(t) plot for an elevator cab that is initially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panose="020B0604020202020204" pitchFamily="34" charset="0"/>
              </a:rPr>
              <a:t>Stationary	, then moves upward (which we take to be the positive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panose="020B0604020202020204" pitchFamily="34" charset="0"/>
              </a:rPr>
              <a:t>direction of x), and then stops. Plot v(t). </a:t>
            </a:r>
          </a:p>
        </p:txBody>
      </p:sp>
      <p:pic>
        <p:nvPicPr>
          <p:cNvPr id="3" name="Picture 2"/>
          <p:cNvPicPr>
            <a:picLocks noChangeAspect="1"/>
          </p:cNvPicPr>
          <p:nvPr/>
        </p:nvPicPr>
        <p:blipFill rotWithShape="1">
          <a:blip r:embed="rId2"/>
          <a:srcRect l="17580" t="31027" r="66401" b="65322"/>
          <a:stretch/>
        </p:blipFill>
        <p:spPr>
          <a:xfrm>
            <a:off x="3510642" y="342900"/>
            <a:ext cx="6243682" cy="800100"/>
          </a:xfrm>
          <a:prstGeom prst="rect">
            <a:avLst/>
          </a:prstGeom>
        </p:spPr>
      </p:pic>
    </p:spTree>
    <p:extLst>
      <p:ext uri="{BB962C8B-B14F-4D97-AF65-F5344CB8AC3E}">
        <p14:creationId xmlns:p14="http://schemas.microsoft.com/office/powerpoint/2010/main" val="22544368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9954" t="15875" r="29666" b="5625"/>
          <a:stretch/>
        </p:blipFill>
        <p:spPr>
          <a:xfrm>
            <a:off x="8046720" y="347472"/>
            <a:ext cx="2651760" cy="5742432"/>
          </a:xfrm>
          <a:prstGeom prst="rect">
            <a:avLst/>
          </a:prstGeom>
        </p:spPr>
      </p:pic>
      <p:pic>
        <p:nvPicPr>
          <p:cNvPr id="4" name="Picture 3"/>
          <p:cNvPicPr>
            <a:picLocks noChangeAspect="1"/>
          </p:cNvPicPr>
          <p:nvPr/>
        </p:nvPicPr>
        <p:blipFill rotWithShape="1">
          <a:blip r:embed="rId2"/>
          <a:srcRect l="25074" t="26375" r="51031" b="37875"/>
          <a:stretch/>
        </p:blipFill>
        <p:spPr>
          <a:xfrm>
            <a:off x="530352" y="0"/>
            <a:ext cx="7239746" cy="6089904"/>
          </a:xfrm>
          <a:prstGeom prst="rect">
            <a:avLst/>
          </a:prstGeom>
        </p:spPr>
      </p:pic>
    </p:spTree>
    <p:extLst>
      <p:ext uri="{BB962C8B-B14F-4D97-AF65-F5344CB8AC3E}">
        <p14:creationId xmlns:p14="http://schemas.microsoft.com/office/powerpoint/2010/main" val="35991485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9954" t="15875" r="29666" b="5625"/>
          <a:stretch/>
        </p:blipFill>
        <p:spPr>
          <a:xfrm>
            <a:off x="8924544" y="0"/>
            <a:ext cx="2651760" cy="5742432"/>
          </a:xfrm>
          <a:prstGeom prst="rect">
            <a:avLst/>
          </a:prstGeom>
        </p:spPr>
      </p:pic>
      <p:pic>
        <p:nvPicPr>
          <p:cNvPr id="5" name="Picture 4"/>
          <p:cNvPicPr>
            <a:picLocks noChangeAspect="1"/>
          </p:cNvPicPr>
          <p:nvPr/>
        </p:nvPicPr>
        <p:blipFill rotWithShape="1">
          <a:blip r:embed="rId4"/>
          <a:srcRect l="29125" t="76786" r="65980" b="20089"/>
          <a:stretch/>
        </p:blipFill>
        <p:spPr>
          <a:xfrm>
            <a:off x="8670472" y="5742432"/>
            <a:ext cx="2501768" cy="898072"/>
          </a:xfrm>
          <a:prstGeom prst="rect">
            <a:avLst/>
          </a:prstGeom>
        </p:spPr>
      </p:pic>
      <p:pic>
        <p:nvPicPr>
          <p:cNvPr id="6" name="Picture 5"/>
          <p:cNvPicPr>
            <a:picLocks noChangeAspect="1"/>
          </p:cNvPicPr>
          <p:nvPr/>
        </p:nvPicPr>
        <p:blipFill rotWithShape="1">
          <a:blip r:embed="rId5"/>
          <a:srcRect l="7038" t="22991" r="50545" b="14956"/>
          <a:stretch/>
        </p:blipFill>
        <p:spPr>
          <a:xfrm>
            <a:off x="518923" y="153471"/>
            <a:ext cx="8151549" cy="6704529"/>
          </a:xfrm>
          <a:prstGeom prst="rect">
            <a:avLst/>
          </a:prstGeom>
        </p:spPr>
      </p:pic>
    </p:spTree>
    <p:extLst>
      <p:ext uri="{BB962C8B-B14F-4D97-AF65-F5344CB8AC3E}">
        <p14:creationId xmlns:p14="http://schemas.microsoft.com/office/powerpoint/2010/main" val="26197406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873" t="26042" r="15196" b="31101"/>
          <a:stretch/>
        </p:blipFill>
        <p:spPr>
          <a:xfrm>
            <a:off x="0" y="1023257"/>
            <a:ext cx="12518572" cy="4506686"/>
          </a:xfrm>
          <a:prstGeom prst="rect">
            <a:avLst/>
          </a:prstGeom>
        </p:spPr>
      </p:pic>
    </p:spTree>
    <p:extLst>
      <p:ext uri="{BB962C8B-B14F-4D97-AF65-F5344CB8AC3E}">
        <p14:creationId xmlns:p14="http://schemas.microsoft.com/office/powerpoint/2010/main" val="23452845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542" t="16220" r="33853" b="23661"/>
          <a:stretch/>
        </p:blipFill>
        <p:spPr>
          <a:xfrm>
            <a:off x="1562098" y="174170"/>
            <a:ext cx="9345388" cy="6635390"/>
          </a:xfrm>
          <a:prstGeom prst="rect">
            <a:avLst/>
          </a:prstGeom>
        </p:spPr>
      </p:pic>
    </p:spTree>
    <p:extLst>
      <p:ext uri="{BB962C8B-B14F-4D97-AF65-F5344CB8AC3E}">
        <p14:creationId xmlns:p14="http://schemas.microsoft.com/office/powerpoint/2010/main" val="744193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835" t="22322" r="36990" b="30804"/>
          <a:stretch/>
        </p:blipFill>
        <p:spPr>
          <a:xfrm>
            <a:off x="348341" y="0"/>
            <a:ext cx="11506201" cy="6864496"/>
          </a:xfrm>
          <a:prstGeom prst="rect">
            <a:avLst/>
          </a:prstGeom>
        </p:spPr>
      </p:pic>
    </p:spTree>
    <p:extLst>
      <p:ext uri="{BB962C8B-B14F-4D97-AF65-F5344CB8AC3E}">
        <p14:creationId xmlns:p14="http://schemas.microsoft.com/office/powerpoint/2010/main" val="20131848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827" t="17411" r="23436" b="52678"/>
          <a:stretch/>
        </p:blipFill>
        <p:spPr>
          <a:xfrm>
            <a:off x="1779814" y="1045029"/>
            <a:ext cx="7772400" cy="2188028"/>
          </a:xfrm>
          <a:prstGeom prst="rect">
            <a:avLst/>
          </a:prstGeom>
        </p:spPr>
      </p:pic>
      <p:pic>
        <p:nvPicPr>
          <p:cNvPr id="3" name="Picture 2"/>
          <p:cNvPicPr>
            <a:picLocks noChangeAspect="1"/>
          </p:cNvPicPr>
          <p:nvPr/>
        </p:nvPicPr>
        <p:blipFill rotWithShape="1">
          <a:blip r:embed="rId2"/>
          <a:srcRect l="16451" t="49554" r="64725" b="35491"/>
          <a:stretch/>
        </p:blipFill>
        <p:spPr>
          <a:xfrm>
            <a:off x="3951515" y="3984170"/>
            <a:ext cx="5241471" cy="2341193"/>
          </a:xfrm>
          <a:prstGeom prst="rect">
            <a:avLst/>
          </a:prstGeom>
        </p:spPr>
      </p:pic>
    </p:spTree>
    <p:extLst>
      <p:ext uri="{BB962C8B-B14F-4D97-AF65-F5344CB8AC3E}">
        <p14:creationId xmlns:p14="http://schemas.microsoft.com/office/powerpoint/2010/main" val="18991079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9806" t="64005" r="21759" b="23264"/>
          <a:stretch/>
        </p:blipFill>
        <p:spPr>
          <a:xfrm>
            <a:off x="0" y="2353733"/>
            <a:ext cx="12192000" cy="1493452"/>
          </a:xfrm>
          <a:prstGeom prst="rect">
            <a:avLst/>
          </a:prstGeom>
        </p:spPr>
      </p:pic>
    </p:spTree>
    <p:extLst>
      <p:ext uri="{BB962C8B-B14F-4D97-AF65-F5344CB8AC3E}">
        <p14:creationId xmlns:p14="http://schemas.microsoft.com/office/powerpoint/2010/main" val="42506274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5275" t="49330" r="19169" b="15402"/>
          <a:stretch/>
        </p:blipFill>
        <p:spPr>
          <a:xfrm>
            <a:off x="291193" y="424543"/>
            <a:ext cx="11609614" cy="5053221"/>
          </a:xfrm>
          <a:prstGeom prst="rect">
            <a:avLst/>
          </a:prstGeom>
        </p:spPr>
      </p:pic>
    </p:spTree>
    <p:extLst>
      <p:ext uri="{BB962C8B-B14F-4D97-AF65-F5344CB8AC3E}">
        <p14:creationId xmlns:p14="http://schemas.microsoft.com/office/powerpoint/2010/main" val="6729611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6028" t="52678" r="19797" b="28348"/>
          <a:stretch/>
        </p:blipFill>
        <p:spPr>
          <a:xfrm>
            <a:off x="1142999" y="963385"/>
            <a:ext cx="10751503" cy="2596243"/>
          </a:xfrm>
          <a:prstGeom prst="rect">
            <a:avLst/>
          </a:prstGeom>
        </p:spPr>
      </p:pic>
    </p:spTree>
    <p:extLst>
      <p:ext uri="{BB962C8B-B14F-4D97-AF65-F5344CB8AC3E}">
        <p14:creationId xmlns:p14="http://schemas.microsoft.com/office/powerpoint/2010/main" val="4958406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8578" t="54688" r="19797" b="13616"/>
          <a:stretch/>
        </p:blipFill>
        <p:spPr>
          <a:xfrm>
            <a:off x="1191984" y="440871"/>
            <a:ext cx="9617529" cy="5419401"/>
          </a:xfrm>
          <a:prstGeom prst="rect">
            <a:avLst/>
          </a:prstGeom>
        </p:spPr>
      </p:pic>
    </p:spTree>
    <p:extLst>
      <p:ext uri="{BB962C8B-B14F-4D97-AF65-F5344CB8AC3E}">
        <p14:creationId xmlns:p14="http://schemas.microsoft.com/office/powerpoint/2010/main" val="23486123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763" t="21132" r="52174" b="56928"/>
          <a:stretch/>
        </p:blipFill>
        <p:spPr>
          <a:xfrm>
            <a:off x="368968" y="294469"/>
            <a:ext cx="11662611" cy="5977994"/>
          </a:xfrm>
          <a:prstGeom prst="rect">
            <a:avLst/>
          </a:prstGeom>
        </p:spPr>
      </p:pic>
    </p:spTree>
    <p:extLst>
      <p:ext uri="{BB962C8B-B14F-4D97-AF65-F5344CB8AC3E}">
        <p14:creationId xmlns:p14="http://schemas.microsoft.com/office/powerpoint/2010/main" val="10562674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9246" t="25159" r="25859" b="55561"/>
          <a:stretch/>
        </p:blipFill>
        <p:spPr>
          <a:xfrm>
            <a:off x="418453" y="371959"/>
            <a:ext cx="11817553" cy="5145438"/>
          </a:xfrm>
          <a:prstGeom prst="rect">
            <a:avLst/>
          </a:prstGeom>
        </p:spPr>
      </p:pic>
    </p:spTree>
    <p:extLst>
      <p:ext uri="{BB962C8B-B14F-4D97-AF65-F5344CB8AC3E}">
        <p14:creationId xmlns:p14="http://schemas.microsoft.com/office/powerpoint/2010/main" val="27907590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937" t="21345" r="6443" b="30773"/>
          <a:stretch/>
        </p:blipFill>
        <p:spPr>
          <a:xfrm>
            <a:off x="263471" y="356461"/>
            <a:ext cx="11890766" cy="3828081"/>
          </a:xfrm>
          <a:prstGeom prst="rect">
            <a:avLst/>
          </a:prstGeom>
        </p:spPr>
      </p:pic>
    </p:spTree>
    <p:extLst>
      <p:ext uri="{BB962C8B-B14F-4D97-AF65-F5344CB8AC3E}">
        <p14:creationId xmlns:p14="http://schemas.microsoft.com/office/powerpoint/2010/main" val="15820544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342" t="16049" r="47181" b="31832"/>
          <a:stretch/>
        </p:blipFill>
        <p:spPr>
          <a:xfrm>
            <a:off x="898901" y="0"/>
            <a:ext cx="10104896" cy="6810424"/>
          </a:xfrm>
          <a:prstGeom prst="rect">
            <a:avLst/>
          </a:prstGeom>
        </p:spPr>
      </p:pic>
    </p:spTree>
    <p:extLst>
      <p:ext uri="{BB962C8B-B14F-4D97-AF65-F5344CB8AC3E}">
        <p14:creationId xmlns:p14="http://schemas.microsoft.com/office/powerpoint/2010/main" val="42742952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295" t="69862" r="47127" b="14887"/>
          <a:stretch/>
        </p:blipFill>
        <p:spPr>
          <a:xfrm>
            <a:off x="712921" y="0"/>
            <a:ext cx="10507852" cy="2116035"/>
          </a:xfrm>
          <a:prstGeom prst="rect">
            <a:avLst/>
          </a:prstGeom>
        </p:spPr>
      </p:pic>
      <p:pic>
        <p:nvPicPr>
          <p:cNvPr id="3" name="Picture 2"/>
          <p:cNvPicPr>
            <a:picLocks noChangeAspect="1"/>
          </p:cNvPicPr>
          <p:nvPr/>
        </p:nvPicPr>
        <p:blipFill rotWithShape="1">
          <a:blip r:embed="rId4"/>
          <a:srcRect l="54844" t="17108" r="2036" b="48359"/>
          <a:stretch/>
        </p:blipFill>
        <p:spPr>
          <a:xfrm>
            <a:off x="712921" y="1893513"/>
            <a:ext cx="10662834" cy="4801220"/>
          </a:xfrm>
          <a:prstGeom prst="rect">
            <a:avLst/>
          </a:prstGeom>
        </p:spPr>
      </p:pic>
    </p:spTree>
    <p:extLst>
      <p:ext uri="{BB962C8B-B14F-4D97-AF65-F5344CB8AC3E}">
        <p14:creationId xmlns:p14="http://schemas.microsoft.com/office/powerpoint/2010/main" val="12935221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5559" t="51217" r="2274" b="15308"/>
          <a:stretch/>
        </p:blipFill>
        <p:spPr>
          <a:xfrm>
            <a:off x="366532" y="387458"/>
            <a:ext cx="11458936" cy="5114439"/>
          </a:xfrm>
          <a:prstGeom prst="rect">
            <a:avLst/>
          </a:prstGeom>
        </p:spPr>
      </p:pic>
    </p:spTree>
    <p:extLst>
      <p:ext uri="{BB962C8B-B14F-4D97-AF65-F5344CB8AC3E}">
        <p14:creationId xmlns:p14="http://schemas.microsoft.com/office/powerpoint/2010/main" val="8678322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985" t="16261" r="29313" b="26960"/>
          <a:stretch/>
        </p:blipFill>
        <p:spPr>
          <a:xfrm>
            <a:off x="0" y="0"/>
            <a:ext cx="11772579" cy="6090834"/>
          </a:xfrm>
          <a:prstGeom prst="rect">
            <a:avLst/>
          </a:prstGeom>
        </p:spPr>
      </p:pic>
    </p:spTree>
    <p:extLst>
      <p:ext uri="{BB962C8B-B14F-4D97-AF65-F5344CB8AC3E}">
        <p14:creationId xmlns:p14="http://schemas.microsoft.com/office/powerpoint/2010/main" val="28529031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960" t="14763" r="52266" b="63591"/>
          <a:stretch/>
        </p:blipFill>
        <p:spPr>
          <a:xfrm>
            <a:off x="1119352" y="583323"/>
            <a:ext cx="9837682" cy="4471676"/>
          </a:xfrm>
          <a:prstGeom prst="rect">
            <a:avLst/>
          </a:prstGeom>
        </p:spPr>
      </p:pic>
    </p:spTree>
    <p:extLst>
      <p:ext uri="{BB962C8B-B14F-4D97-AF65-F5344CB8AC3E}">
        <p14:creationId xmlns:p14="http://schemas.microsoft.com/office/powerpoint/2010/main" val="308145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6636" t="19016" r="12280" b="6621"/>
          <a:stretch/>
        </p:blipFill>
        <p:spPr>
          <a:xfrm>
            <a:off x="8028122" y="0"/>
            <a:ext cx="3130658" cy="6208255"/>
          </a:xfrm>
          <a:prstGeom prst="rect">
            <a:avLst/>
          </a:prstGeom>
        </p:spPr>
      </p:pic>
      <p:sp>
        <p:nvSpPr>
          <p:cNvPr id="3" name="TextBox 2"/>
          <p:cNvSpPr txBox="1"/>
          <p:nvPr/>
        </p:nvSpPr>
        <p:spPr>
          <a:xfrm>
            <a:off x="8911526" y="6208255"/>
            <a:ext cx="814647" cy="369332"/>
          </a:xfrm>
          <a:prstGeom prst="rect">
            <a:avLst/>
          </a:prstGeom>
          <a:noFill/>
        </p:spPr>
        <p:txBody>
          <a:bodyPr wrap="none" rtlCol="0">
            <a:spAutoFit/>
          </a:bodyPr>
          <a:lstStyle/>
          <a:p>
            <a:r>
              <a:rPr lang="en-US" dirty="0" smtClean="0"/>
              <a:t>Fig.2-8</a:t>
            </a:r>
            <a:endParaRPr lang="en-US" dirty="0"/>
          </a:p>
        </p:txBody>
      </p:sp>
      <p:pic>
        <p:nvPicPr>
          <p:cNvPr id="4" name="Picture 3"/>
          <p:cNvPicPr>
            <a:picLocks noChangeAspect="1"/>
          </p:cNvPicPr>
          <p:nvPr/>
        </p:nvPicPr>
        <p:blipFill rotWithShape="1">
          <a:blip r:embed="rId3"/>
          <a:srcRect l="13392" t="65201" r="32223" b="20214"/>
          <a:stretch/>
        </p:blipFill>
        <p:spPr>
          <a:xfrm>
            <a:off x="-1" y="247973"/>
            <a:ext cx="8037095" cy="1211860"/>
          </a:xfrm>
          <a:prstGeom prst="rect">
            <a:avLst/>
          </a:prstGeom>
        </p:spPr>
      </p:pic>
      <p:pic>
        <p:nvPicPr>
          <p:cNvPr id="5" name="Picture 4"/>
          <p:cNvPicPr>
            <a:picLocks noChangeAspect="1"/>
          </p:cNvPicPr>
          <p:nvPr/>
        </p:nvPicPr>
        <p:blipFill rotWithShape="1">
          <a:blip r:embed="rId4"/>
          <a:srcRect l="33046" t="24311" r="12399" b="47511"/>
          <a:stretch/>
        </p:blipFill>
        <p:spPr>
          <a:xfrm>
            <a:off x="0" y="2851688"/>
            <a:ext cx="8028122" cy="2331311"/>
          </a:xfrm>
          <a:prstGeom prst="rect">
            <a:avLst/>
          </a:prstGeom>
        </p:spPr>
      </p:pic>
    </p:spTree>
    <p:extLst>
      <p:ext uri="{BB962C8B-B14F-4D97-AF65-F5344CB8AC3E}">
        <p14:creationId xmlns:p14="http://schemas.microsoft.com/office/powerpoint/2010/main" val="21134869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3165" t="20286" r="13114" b="27807"/>
          <a:stretch/>
        </p:blipFill>
        <p:spPr>
          <a:xfrm>
            <a:off x="247973" y="325464"/>
            <a:ext cx="11298264" cy="6137639"/>
          </a:xfrm>
          <a:prstGeom prst="rect">
            <a:avLst/>
          </a:prstGeom>
        </p:spPr>
      </p:pic>
      <p:pic>
        <p:nvPicPr>
          <p:cNvPr id="3" name="Picture 2"/>
          <p:cNvPicPr>
            <a:picLocks noChangeAspect="1"/>
          </p:cNvPicPr>
          <p:nvPr/>
        </p:nvPicPr>
        <p:blipFill rotWithShape="1">
          <a:blip r:embed="rId4"/>
          <a:srcRect l="31259" t="31727" r="36818" b="60646"/>
          <a:stretch/>
        </p:blipFill>
        <p:spPr>
          <a:xfrm>
            <a:off x="7578670" y="821410"/>
            <a:ext cx="4153547" cy="557940"/>
          </a:xfrm>
          <a:prstGeom prst="rect">
            <a:avLst/>
          </a:prstGeom>
        </p:spPr>
      </p:pic>
    </p:spTree>
    <p:extLst>
      <p:ext uri="{BB962C8B-B14F-4D97-AF65-F5344CB8AC3E}">
        <p14:creationId xmlns:p14="http://schemas.microsoft.com/office/powerpoint/2010/main" val="25624613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727" t="16049" r="11208" b="19544"/>
          <a:stretch/>
        </p:blipFill>
        <p:spPr>
          <a:xfrm>
            <a:off x="-1" y="0"/>
            <a:ext cx="12121559" cy="6090834"/>
          </a:xfrm>
          <a:prstGeom prst="rect">
            <a:avLst/>
          </a:prstGeom>
        </p:spPr>
      </p:pic>
    </p:spTree>
    <p:extLst>
      <p:ext uri="{BB962C8B-B14F-4D97-AF65-F5344CB8AC3E}">
        <p14:creationId xmlns:p14="http://schemas.microsoft.com/office/powerpoint/2010/main" val="42083703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7918" t="16896" r="11804" b="10646"/>
          <a:stretch/>
        </p:blipFill>
        <p:spPr>
          <a:xfrm>
            <a:off x="309965" y="154982"/>
            <a:ext cx="11205276" cy="6495261"/>
          </a:xfrm>
          <a:prstGeom prst="rect">
            <a:avLst/>
          </a:prstGeom>
        </p:spPr>
      </p:pic>
    </p:spTree>
    <p:extLst>
      <p:ext uri="{BB962C8B-B14F-4D97-AF65-F5344CB8AC3E}">
        <p14:creationId xmlns:p14="http://schemas.microsoft.com/office/powerpoint/2010/main" val="16536484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411" t="26854" r="37294" b="15731"/>
          <a:stretch/>
        </p:blipFill>
        <p:spPr>
          <a:xfrm>
            <a:off x="294467" y="185979"/>
            <a:ext cx="11415847" cy="6431797"/>
          </a:xfrm>
          <a:prstGeom prst="rect">
            <a:avLst/>
          </a:prstGeom>
        </p:spPr>
      </p:pic>
    </p:spTree>
    <p:extLst>
      <p:ext uri="{BB962C8B-B14F-4D97-AF65-F5344CB8AC3E}">
        <p14:creationId xmlns:p14="http://schemas.microsoft.com/office/powerpoint/2010/main" val="27446871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7459" t="26854" r="9063" b="17426"/>
          <a:stretch/>
        </p:blipFill>
        <p:spPr>
          <a:xfrm>
            <a:off x="2262753" y="340962"/>
            <a:ext cx="8756542" cy="6309507"/>
          </a:xfrm>
          <a:prstGeom prst="rect">
            <a:avLst/>
          </a:prstGeom>
        </p:spPr>
      </p:pic>
    </p:spTree>
    <p:extLst>
      <p:ext uri="{BB962C8B-B14F-4D97-AF65-F5344CB8AC3E}">
        <p14:creationId xmlns:p14="http://schemas.microsoft.com/office/powerpoint/2010/main" val="31130149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843" t="14778" r="50874" b="60646"/>
          <a:stretch/>
        </p:blipFill>
        <p:spPr>
          <a:xfrm>
            <a:off x="366838" y="774914"/>
            <a:ext cx="11458323" cy="4246535"/>
          </a:xfrm>
          <a:prstGeom prst="rect">
            <a:avLst/>
          </a:prstGeom>
        </p:spPr>
      </p:pic>
    </p:spTree>
    <p:extLst>
      <p:ext uri="{BB962C8B-B14F-4D97-AF65-F5344CB8AC3E}">
        <p14:creationId xmlns:p14="http://schemas.microsoft.com/office/powerpoint/2010/main" val="42737640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9104" t="44438" r="48610" b="9375"/>
          <a:stretch/>
        </p:blipFill>
        <p:spPr>
          <a:xfrm>
            <a:off x="929896" y="139483"/>
            <a:ext cx="10940701" cy="6718517"/>
          </a:xfrm>
          <a:prstGeom prst="rect">
            <a:avLst/>
          </a:prstGeom>
        </p:spPr>
      </p:pic>
    </p:spTree>
    <p:extLst>
      <p:ext uri="{BB962C8B-B14F-4D97-AF65-F5344CB8AC3E}">
        <p14:creationId xmlns:p14="http://schemas.microsoft.com/office/powerpoint/2010/main" val="6565450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4279" t="23227" r="1226" b="63090"/>
          <a:stretch/>
        </p:blipFill>
        <p:spPr>
          <a:xfrm>
            <a:off x="1222733" y="697424"/>
            <a:ext cx="10834947" cy="1873342"/>
          </a:xfrm>
          <a:prstGeom prst="rect">
            <a:avLst/>
          </a:prstGeom>
        </p:spPr>
      </p:pic>
      <p:sp>
        <p:nvSpPr>
          <p:cNvPr id="3" name="Rectangle 2"/>
          <p:cNvSpPr/>
          <p:nvPr/>
        </p:nvSpPr>
        <p:spPr>
          <a:xfrm>
            <a:off x="5165" y="3004719"/>
            <a:ext cx="12052515" cy="3046988"/>
          </a:xfrm>
          <a:prstGeom prst="rect">
            <a:avLst/>
          </a:prstGeom>
        </p:spPr>
        <p:txBody>
          <a:bodyPr wrap="square">
            <a:spAutoFit/>
          </a:bodyPr>
          <a:lstStyle/>
          <a:p>
            <a:r>
              <a:rPr lang="en-US" sz="2400" b="1" dirty="0" err="1" smtClean="0">
                <a:solidFill>
                  <a:srgbClr val="00B050"/>
                </a:solidFill>
              </a:rPr>
              <a:t>Comments:</a:t>
            </a:r>
            <a:r>
              <a:rPr lang="en-US" sz="2400" dirty="0" err="1" smtClean="0">
                <a:solidFill>
                  <a:srgbClr val="FF0000"/>
                </a:solidFill>
              </a:rPr>
              <a:t>woodpecker</a:t>
            </a:r>
            <a:r>
              <a:rPr lang="en-US" sz="2400" dirty="0" smtClean="0">
                <a:solidFill>
                  <a:srgbClr val="FF0000"/>
                </a:solidFill>
              </a:rPr>
              <a:t> </a:t>
            </a:r>
            <a:r>
              <a:rPr lang="en-US" sz="2400" dirty="0">
                <a:solidFill>
                  <a:srgbClr val="FF0000"/>
                </a:solidFill>
              </a:rPr>
              <a:t>is about 70 times the acceleration magnitude of Colonel </a:t>
            </a:r>
            <a:r>
              <a:rPr lang="en-US" sz="2400" dirty="0" err="1">
                <a:solidFill>
                  <a:srgbClr val="FF0000"/>
                </a:solidFill>
              </a:rPr>
              <a:t>Stapp</a:t>
            </a:r>
            <a:r>
              <a:rPr lang="en-US" sz="2400" dirty="0">
                <a:solidFill>
                  <a:srgbClr val="FF0000"/>
                </a:solidFill>
              </a:rPr>
              <a:t> in Fig. 2-7 and certainly would have been lethal to him. The ability of a woodpecker to withstand such huge acceleration magnitudes is not well understood, but there are two main arguments. (1) The woodpecker's motion is almost along a straight line. Some researchers believe that concussion can occur in humans and animals when the head is rapidly rotated around the neck (and brain stem), but that it is less likely in </a:t>
            </a:r>
            <a:r>
              <a:rPr lang="en-US" sz="2400" dirty="0" smtClean="0">
                <a:solidFill>
                  <a:srgbClr val="FF0000"/>
                </a:solidFill>
              </a:rPr>
              <a:t>straight line </a:t>
            </a:r>
            <a:r>
              <a:rPr lang="en-US" sz="2400" dirty="0">
                <a:solidFill>
                  <a:srgbClr val="FF0000"/>
                </a:solidFill>
              </a:rPr>
              <a:t>motion. (2) The woodpecker's brain is attached so well to the skull that there is little residual movement or oscillation of the brain just after the impact and no chance for the tissue connecting the skull and brain to tear.</a:t>
            </a:r>
          </a:p>
        </p:txBody>
      </p:sp>
    </p:spTree>
    <p:extLst>
      <p:ext uri="{BB962C8B-B14F-4D97-AF65-F5344CB8AC3E}">
        <p14:creationId xmlns:p14="http://schemas.microsoft.com/office/powerpoint/2010/main" val="7786591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222" t="21558" r="48016" b="59163"/>
          <a:stretch/>
        </p:blipFill>
        <p:spPr>
          <a:xfrm>
            <a:off x="532109" y="402954"/>
            <a:ext cx="10130725" cy="2567958"/>
          </a:xfrm>
          <a:prstGeom prst="rect">
            <a:avLst/>
          </a:prstGeom>
        </p:spPr>
      </p:pic>
      <p:pic>
        <p:nvPicPr>
          <p:cNvPr id="4" name="Picture 3"/>
          <p:cNvPicPr>
            <a:picLocks noChangeAspect="1"/>
          </p:cNvPicPr>
          <p:nvPr/>
        </p:nvPicPr>
        <p:blipFill rotWithShape="1">
          <a:blip r:embed="rId2"/>
          <a:srcRect l="64492" t="27913" r="12757" b="44544"/>
          <a:stretch/>
        </p:blipFill>
        <p:spPr>
          <a:xfrm>
            <a:off x="4615911" y="3223647"/>
            <a:ext cx="5303003" cy="3609376"/>
          </a:xfrm>
          <a:prstGeom prst="rect">
            <a:avLst/>
          </a:prstGeom>
        </p:spPr>
      </p:pic>
      <p:sp>
        <p:nvSpPr>
          <p:cNvPr id="5" name="TextBox 4"/>
          <p:cNvSpPr txBox="1"/>
          <p:nvPr/>
        </p:nvSpPr>
        <p:spPr>
          <a:xfrm>
            <a:off x="2758698" y="4928461"/>
            <a:ext cx="1167307" cy="523220"/>
          </a:xfrm>
          <a:prstGeom prst="rect">
            <a:avLst/>
          </a:prstGeom>
          <a:noFill/>
        </p:spPr>
        <p:txBody>
          <a:bodyPr wrap="none" rtlCol="0">
            <a:spAutoFit/>
          </a:bodyPr>
          <a:lstStyle/>
          <a:p>
            <a:r>
              <a:rPr lang="en-US" sz="2800" dirty="0" smtClean="0"/>
              <a:t>Fig.2-9</a:t>
            </a:r>
            <a:endParaRPr lang="en-US" sz="2800" dirty="0"/>
          </a:p>
        </p:txBody>
      </p:sp>
    </p:spTree>
    <p:extLst>
      <p:ext uri="{BB962C8B-B14F-4D97-AF65-F5344CB8AC3E}">
        <p14:creationId xmlns:p14="http://schemas.microsoft.com/office/powerpoint/2010/main" val="18085485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1202" t="38901" r="51656" b="33728"/>
          <a:stretch/>
        </p:blipFill>
        <p:spPr>
          <a:xfrm>
            <a:off x="1418896" y="630621"/>
            <a:ext cx="10357945" cy="5872585"/>
          </a:xfrm>
          <a:prstGeom prst="rect">
            <a:avLst/>
          </a:prstGeom>
        </p:spPr>
      </p:pic>
    </p:spTree>
    <p:extLst>
      <p:ext uri="{BB962C8B-B14F-4D97-AF65-F5344CB8AC3E}">
        <p14:creationId xmlns:p14="http://schemas.microsoft.com/office/powerpoint/2010/main" val="15304275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579" t="23252" r="48730" b="21028"/>
          <a:stretch/>
        </p:blipFill>
        <p:spPr>
          <a:xfrm>
            <a:off x="1640237" y="161625"/>
            <a:ext cx="8805621" cy="6616795"/>
          </a:xfrm>
          <a:prstGeom prst="rect">
            <a:avLst/>
          </a:prstGeom>
        </p:spPr>
      </p:pic>
    </p:spTree>
    <p:extLst>
      <p:ext uri="{BB962C8B-B14F-4D97-AF65-F5344CB8AC3E}">
        <p14:creationId xmlns:p14="http://schemas.microsoft.com/office/powerpoint/2010/main" val="19472515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4010" t="40201" r="2632" b="19968"/>
          <a:stretch/>
        </p:blipFill>
        <p:spPr>
          <a:xfrm>
            <a:off x="672091" y="507570"/>
            <a:ext cx="11312767" cy="5842860"/>
          </a:xfrm>
          <a:prstGeom prst="rect">
            <a:avLst/>
          </a:prstGeom>
        </p:spPr>
      </p:pic>
    </p:spTree>
    <p:extLst>
      <p:ext uri="{BB962C8B-B14F-4D97-AF65-F5344CB8AC3E}">
        <p14:creationId xmlns:p14="http://schemas.microsoft.com/office/powerpoint/2010/main" val="5754119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918" t="19650" r="11208" b="11917"/>
          <a:stretch/>
        </p:blipFill>
        <p:spPr>
          <a:xfrm>
            <a:off x="834324" y="-1"/>
            <a:ext cx="11277059" cy="6121831"/>
          </a:xfrm>
          <a:prstGeom prst="rect">
            <a:avLst/>
          </a:prstGeom>
        </p:spPr>
      </p:pic>
    </p:spTree>
    <p:extLst>
      <p:ext uri="{BB962C8B-B14F-4D97-AF65-F5344CB8AC3E}">
        <p14:creationId xmlns:p14="http://schemas.microsoft.com/office/powerpoint/2010/main" val="19987778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348" t="15201" r="12160" b="19544"/>
          <a:stretch/>
        </p:blipFill>
        <p:spPr>
          <a:xfrm>
            <a:off x="497364" y="430078"/>
            <a:ext cx="11197272" cy="5997844"/>
          </a:xfrm>
          <a:prstGeom prst="rect">
            <a:avLst/>
          </a:prstGeom>
        </p:spPr>
      </p:pic>
    </p:spTree>
    <p:extLst>
      <p:ext uri="{BB962C8B-B14F-4D97-AF65-F5344CB8AC3E}">
        <p14:creationId xmlns:p14="http://schemas.microsoft.com/office/powerpoint/2010/main" val="7098374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110" t="18167" r="11446" b="42214"/>
          <a:stretch/>
        </p:blipFill>
        <p:spPr>
          <a:xfrm>
            <a:off x="201174" y="451627"/>
            <a:ext cx="11789651" cy="3781586"/>
          </a:xfrm>
          <a:prstGeom prst="rect">
            <a:avLst/>
          </a:prstGeom>
        </p:spPr>
      </p:pic>
    </p:spTree>
    <p:extLst>
      <p:ext uri="{BB962C8B-B14F-4D97-AF65-F5344CB8AC3E}">
        <p14:creationId xmlns:p14="http://schemas.microsoft.com/office/powerpoint/2010/main" val="3696953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110" t="17531" r="15272" b="77646"/>
          <a:stretch/>
        </p:blipFill>
        <p:spPr>
          <a:xfrm>
            <a:off x="212011" y="466034"/>
            <a:ext cx="10232603" cy="422852"/>
          </a:xfrm>
          <a:prstGeom prst="rect">
            <a:avLst/>
          </a:prstGeom>
        </p:spPr>
      </p:pic>
      <p:sp>
        <p:nvSpPr>
          <p:cNvPr id="3" name="Rectangle 2"/>
          <p:cNvSpPr/>
          <p:nvPr/>
        </p:nvSpPr>
        <p:spPr>
          <a:xfrm>
            <a:off x="0" y="888886"/>
            <a:ext cx="8570563" cy="3539430"/>
          </a:xfrm>
          <a:prstGeom prst="rect">
            <a:avLst/>
          </a:prstGeom>
        </p:spPr>
        <p:txBody>
          <a:bodyPr wrap="square">
            <a:spAutoFit/>
          </a:bodyPr>
          <a:lstStyle/>
          <a:p>
            <a:pPr algn="just"/>
            <a:r>
              <a:rPr lang="en-US" sz="2800" dirty="0">
                <a:solidFill>
                  <a:srgbClr val="00B050"/>
                </a:solidFill>
              </a:rPr>
              <a:t>If you tossed an object either up or down and could somehow eliminate the effects of air on its flight, you would find that the object accelerates downward at a certain constant rate. That rate is called the free-fall acceleration, and its magnitude is represented by g</a:t>
            </a:r>
            <a:r>
              <a:rPr lang="en-US" sz="2800" dirty="0" smtClean="0">
                <a:solidFill>
                  <a:srgbClr val="00B050"/>
                </a:solidFill>
              </a:rPr>
              <a:t>. The </a:t>
            </a:r>
            <a:r>
              <a:rPr lang="en-US" sz="2800" dirty="0">
                <a:solidFill>
                  <a:srgbClr val="00B050"/>
                </a:solidFill>
              </a:rPr>
              <a:t>acceleration is independent of the object's characteristics, such as mass, density, or shape; it is the same for all objects. </a:t>
            </a:r>
          </a:p>
        </p:txBody>
      </p:sp>
      <p:sp>
        <p:nvSpPr>
          <p:cNvPr id="4" name="Rectangle 3"/>
          <p:cNvSpPr/>
          <p:nvPr/>
        </p:nvSpPr>
        <p:spPr>
          <a:xfrm>
            <a:off x="-1" y="4428316"/>
            <a:ext cx="8570563" cy="2246769"/>
          </a:xfrm>
          <a:prstGeom prst="rect">
            <a:avLst/>
          </a:prstGeom>
        </p:spPr>
        <p:txBody>
          <a:bodyPr wrap="square">
            <a:spAutoFit/>
          </a:bodyPr>
          <a:lstStyle/>
          <a:p>
            <a:r>
              <a:rPr lang="en-US" sz="2800" dirty="0">
                <a:solidFill>
                  <a:srgbClr val="00B050"/>
                </a:solidFill>
              </a:rPr>
              <a:t>Two examples of free-fall acceleration are shown in Fig. </a:t>
            </a:r>
            <a:r>
              <a:rPr lang="en-US" sz="2800" dirty="0" smtClean="0">
                <a:solidFill>
                  <a:srgbClr val="00B050"/>
                </a:solidFill>
              </a:rPr>
              <a:t>2-10 which </a:t>
            </a:r>
            <a:r>
              <a:rPr lang="en-US" sz="2800" dirty="0">
                <a:solidFill>
                  <a:srgbClr val="00B050"/>
                </a:solidFill>
              </a:rPr>
              <a:t>is a series of stroboscopic photos of a feather and an apple. As these objects fall, they accelerate downward-both at the same rate g</a:t>
            </a:r>
            <a:r>
              <a:rPr lang="en-US" sz="2800" dirty="0" smtClean="0">
                <a:solidFill>
                  <a:srgbClr val="00B050"/>
                </a:solidFill>
              </a:rPr>
              <a:t>. Thus</a:t>
            </a:r>
            <a:r>
              <a:rPr lang="en-US" sz="2800" dirty="0">
                <a:solidFill>
                  <a:srgbClr val="00B050"/>
                </a:solidFill>
              </a:rPr>
              <a:t>, their speeds increase at the same rate</a:t>
            </a:r>
            <a:r>
              <a:rPr lang="en-US" sz="2800" dirty="0" smtClean="0">
                <a:solidFill>
                  <a:srgbClr val="00B050"/>
                </a:solidFill>
              </a:rPr>
              <a:t>, and </a:t>
            </a:r>
            <a:r>
              <a:rPr lang="en-US" sz="2800" dirty="0">
                <a:solidFill>
                  <a:srgbClr val="00B050"/>
                </a:solidFill>
              </a:rPr>
              <a:t>they fall together.</a:t>
            </a:r>
          </a:p>
        </p:txBody>
      </p:sp>
      <p:pic>
        <p:nvPicPr>
          <p:cNvPr id="5" name="Picture 4"/>
          <p:cNvPicPr>
            <a:picLocks noChangeAspect="1"/>
          </p:cNvPicPr>
          <p:nvPr/>
        </p:nvPicPr>
        <p:blipFill rotWithShape="1">
          <a:blip r:embed="rId3"/>
          <a:srcRect l="70448" t="20498" r="726" b="8739"/>
          <a:stretch/>
        </p:blipFill>
        <p:spPr>
          <a:xfrm>
            <a:off x="8697228" y="492556"/>
            <a:ext cx="3494772" cy="4823362"/>
          </a:xfrm>
          <a:prstGeom prst="rect">
            <a:avLst/>
          </a:prstGeom>
        </p:spPr>
      </p:pic>
      <p:sp>
        <p:nvSpPr>
          <p:cNvPr id="6" name="TextBox 5"/>
          <p:cNvSpPr txBox="1"/>
          <p:nvPr/>
        </p:nvSpPr>
        <p:spPr>
          <a:xfrm>
            <a:off x="9864049" y="5367035"/>
            <a:ext cx="1527205" cy="461665"/>
          </a:xfrm>
          <a:prstGeom prst="rect">
            <a:avLst/>
          </a:prstGeom>
          <a:noFill/>
        </p:spPr>
        <p:txBody>
          <a:bodyPr wrap="square" rtlCol="0">
            <a:spAutoFit/>
          </a:bodyPr>
          <a:lstStyle/>
          <a:p>
            <a:r>
              <a:rPr lang="en-US" sz="2400" b="1" dirty="0" smtClean="0"/>
              <a:t>Fig.2-10</a:t>
            </a:r>
            <a:endParaRPr lang="en-US" sz="2400" b="1" dirty="0"/>
          </a:p>
        </p:txBody>
      </p:sp>
    </p:spTree>
    <p:extLst>
      <p:ext uri="{BB962C8B-B14F-4D97-AF65-F5344CB8AC3E}">
        <p14:creationId xmlns:p14="http://schemas.microsoft.com/office/powerpoint/2010/main" val="7647336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816" t="15413" r="8469" b="27595"/>
          <a:stretch/>
        </p:blipFill>
        <p:spPr>
          <a:xfrm>
            <a:off x="216975" y="728420"/>
            <a:ext cx="11975025" cy="4424837"/>
          </a:xfrm>
          <a:prstGeom prst="rect">
            <a:avLst/>
          </a:prstGeom>
        </p:spPr>
      </p:pic>
    </p:spTree>
    <p:extLst>
      <p:ext uri="{BB962C8B-B14F-4D97-AF65-F5344CB8AC3E}">
        <p14:creationId xmlns:p14="http://schemas.microsoft.com/office/powerpoint/2010/main" val="15612323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459" t="14142" r="9302" b="23358"/>
          <a:stretch/>
        </p:blipFill>
        <p:spPr>
          <a:xfrm>
            <a:off x="485613" y="464948"/>
            <a:ext cx="11563102" cy="4711485"/>
          </a:xfrm>
          <a:prstGeom prst="rect">
            <a:avLst/>
          </a:prstGeom>
        </p:spPr>
      </p:pic>
    </p:spTree>
    <p:extLst>
      <p:ext uri="{BB962C8B-B14F-4D97-AF65-F5344CB8AC3E}">
        <p14:creationId xmlns:p14="http://schemas.microsoft.com/office/powerpoint/2010/main" val="28837980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13" t="34904" r="10256" b="40519"/>
          <a:stretch/>
        </p:blipFill>
        <p:spPr>
          <a:xfrm>
            <a:off x="1" y="604434"/>
            <a:ext cx="12192000" cy="1926800"/>
          </a:xfrm>
          <a:prstGeom prst="rect">
            <a:avLst/>
          </a:prstGeom>
        </p:spPr>
      </p:pic>
    </p:spTree>
    <p:extLst>
      <p:ext uri="{BB962C8B-B14F-4D97-AF65-F5344CB8AC3E}">
        <p14:creationId xmlns:p14="http://schemas.microsoft.com/office/powerpoint/2010/main" val="27834690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173" t="23040" r="35745" b="31197"/>
          <a:stretch/>
        </p:blipFill>
        <p:spPr>
          <a:xfrm>
            <a:off x="259453" y="387457"/>
            <a:ext cx="11851035" cy="5160936"/>
          </a:xfrm>
          <a:prstGeom prst="rect">
            <a:avLst/>
          </a:prstGeom>
        </p:spPr>
      </p:pic>
    </p:spTree>
    <p:extLst>
      <p:ext uri="{BB962C8B-B14F-4D97-AF65-F5344CB8AC3E}">
        <p14:creationId xmlns:p14="http://schemas.microsoft.com/office/powerpoint/2010/main" val="2790513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7338" t="35458" r="52209" b="38645"/>
          <a:stretch/>
        </p:blipFill>
        <p:spPr>
          <a:xfrm>
            <a:off x="715736" y="620485"/>
            <a:ext cx="10760528" cy="5239211"/>
          </a:xfrm>
          <a:prstGeom prst="rect">
            <a:avLst/>
          </a:prstGeom>
        </p:spPr>
      </p:pic>
    </p:spTree>
    <p:extLst>
      <p:ext uri="{BB962C8B-B14F-4D97-AF65-F5344CB8AC3E}">
        <p14:creationId xmlns:p14="http://schemas.microsoft.com/office/powerpoint/2010/main" val="30594355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769" t="14354" r="21452" b="7257"/>
          <a:stretch/>
        </p:blipFill>
        <p:spPr>
          <a:xfrm>
            <a:off x="139484" y="201477"/>
            <a:ext cx="10926305" cy="6616584"/>
          </a:xfrm>
          <a:prstGeom prst="rect">
            <a:avLst/>
          </a:prstGeom>
        </p:spPr>
      </p:pic>
    </p:spTree>
    <p:extLst>
      <p:ext uri="{BB962C8B-B14F-4D97-AF65-F5344CB8AC3E}">
        <p14:creationId xmlns:p14="http://schemas.microsoft.com/office/powerpoint/2010/main" val="1531137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650" t="19650" r="23120" b="52807"/>
          <a:stretch/>
        </p:blipFill>
        <p:spPr>
          <a:xfrm>
            <a:off x="123986" y="139485"/>
            <a:ext cx="11065790" cy="2405605"/>
          </a:xfrm>
          <a:prstGeom prst="rect">
            <a:avLst/>
          </a:prstGeom>
        </p:spPr>
      </p:pic>
      <p:pic>
        <p:nvPicPr>
          <p:cNvPr id="3" name="Picture 2"/>
          <p:cNvPicPr>
            <a:picLocks noChangeAspect="1"/>
          </p:cNvPicPr>
          <p:nvPr/>
        </p:nvPicPr>
        <p:blipFill rotWithShape="1">
          <a:blip r:embed="rId3"/>
          <a:srcRect l="68304" t="18167" r="7516" b="19121"/>
          <a:stretch/>
        </p:blipFill>
        <p:spPr>
          <a:xfrm>
            <a:off x="8183104" y="867905"/>
            <a:ext cx="3635085" cy="5300419"/>
          </a:xfrm>
          <a:prstGeom prst="rect">
            <a:avLst/>
          </a:prstGeom>
        </p:spPr>
      </p:pic>
      <p:sp>
        <p:nvSpPr>
          <p:cNvPr id="4" name="TextBox 3"/>
          <p:cNvSpPr txBox="1"/>
          <p:nvPr/>
        </p:nvSpPr>
        <p:spPr>
          <a:xfrm>
            <a:off x="9205993" y="6168324"/>
            <a:ext cx="1178528" cy="461665"/>
          </a:xfrm>
          <a:prstGeom prst="rect">
            <a:avLst/>
          </a:prstGeom>
          <a:noFill/>
        </p:spPr>
        <p:txBody>
          <a:bodyPr wrap="none" rtlCol="0">
            <a:spAutoFit/>
          </a:bodyPr>
          <a:lstStyle/>
          <a:p>
            <a:r>
              <a:rPr lang="en-US" sz="2400" b="1" dirty="0" smtClean="0"/>
              <a:t>Fig.2-11</a:t>
            </a:r>
            <a:endParaRPr lang="en-US" sz="2400" b="1" dirty="0"/>
          </a:p>
        </p:txBody>
      </p:sp>
    </p:spTree>
    <p:extLst>
      <p:ext uri="{BB962C8B-B14F-4D97-AF65-F5344CB8AC3E}">
        <p14:creationId xmlns:p14="http://schemas.microsoft.com/office/powerpoint/2010/main" val="22497773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53" t="19015" r="54923" b="13189"/>
          <a:stretch/>
        </p:blipFill>
        <p:spPr>
          <a:xfrm>
            <a:off x="1208866" y="87964"/>
            <a:ext cx="7454685" cy="6682071"/>
          </a:xfrm>
          <a:prstGeom prst="rect">
            <a:avLst/>
          </a:prstGeom>
        </p:spPr>
      </p:pic>
    </p:spTree>
    <p:extLst>
      <p:ext uri="{BB962C8B-B14F-4D97-AF65-F5344CB8AC3E}">
        <p14:creationId xmlns:p14="http://schemas.microsoft.com/office/powerpoint/2010/main" val="29753756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7221" t="18591" r="9659" b="14036"/>
          <a:stretch/>
        </p:blipFill>
        <p:spPr>
          <a:xfrm>
            <a:off x="1146874" y="108488"/>
            <a:ext cx="7671661" cy="6739194"/>
          </a:xfrm>
          <a:prstGeom prst="rect">
            <a:avLst/>
          </a:prstGeom>
        </p:spPr>
      </p:pic>
    </p:spTree>
    <p:extLst>
      <p:ext uri="{BB962C8B-B14F-4D97-AF65-F5344CB8AC3E}">
        <p14:creationId xmlns:p14="http://schemas.microsoft.com/office/powerpoint/2010/main" val="30052695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33" t="16261" r="55400" b="57468"/>
          <a:stretch/>
        </p:blipFill>
        <p:spPr>
          <a:xfrm>
            <a:off x="322881" y="774914"/>
            <a:ext cx="11546237" cy="4044446"/>
          </a:xfrm>
          <a:prstGeom prst="rect">
            <a:avLst/>
          </a:prstGeom>
        </p:spPr>
      </p:pic>
    </p:spTree>
    <p:extLst>
      <p:ext uri="{BB962C8B-B14F-4D97-AF65-F5344CB8AC3E}">
        <p14:creationId xmlns:p14="http://schemas.microsoft.com/office/powerpoint/2010/main" val="12650403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53" t="35328" r="55161" b="33952"/>
          <a:stretch/>
        </p:blipFill>
        <p:spPr>
          <a:xfrm>
            <a:off x="371958" y="511444"/>
            <a:ext cx="11535015" cy="4711485"/>
          </a:xfrm>
          <a:prstGeom prst="rect">
            <a:avLst/>
          </a:prstGeom>
        </p:spPr>
      </p:pic>
    </p:spTree>
    <p:extLst>
      <p:ext uri="{BB962C8B-B14F-4D97-AF65-F5344CB8AC3E}">
        <p14:creationId xmlns:p14="http://schemas.microsoft.com/office/powerpoint/2010/main" val="27416038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215" t="31307" r="6513" b="48011"/>
          <a:stretch/>
        </p:blipFill>
        <p:spPr>
          <a:xfrm>
            <a:off x="581890" y="532014"/>
            <a:ext cx="11488190" cy="2078381"/>
          </a:xfrm>
          <a:prstGeom prst="rect">
            <a:avLst/>
          </a:prstGeom>
        </p:spPr>
      </p:pic>
    </p:spTree>
    <p:extLst>
      <p:ext uri="{BB962C8B-B14F-4D97-AF65-F5344CB8AC3E}">
        <p14:creationId xmlns:p14="http://schemas.microsoft.com/office/powerpoint/2010/main" val="17964117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314" t="16049" r="57544" b="10434"/>
          <a:stretch/>
        </p:blipFill>
        <p:spPr>
          <a:xfrm>
            <a:off x="2965342" y="205445"/>
            <a:ext cx="6261316" cy="6447110"/>
          </a:xfrm>
          <a:prstGeom prst="rect">
            <a:avLst/>
          </a:prstGeom>
        </p:spPr>
      </p:pic>
    </p:spTree>
    <p:extLst>
      <p:ext uri="{BB962C8B-B14F-4D97-AF65-F5344CB8AC3E}">
        <p14:creationId xmlns:p14="http://schemas.microsoft.com/office/powerpoint/2010/main" val="28294344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7816" t="14778" r="10017" b="10434"/>
          <a:stretch/>
        </p:blipFill>
        <p:spPr>
          <a:xfrm>
            <a:off x="2076772" y="-1"/>
            <a:ext cx="6819255" cy="6799991"/>
          </a:xfrm>
          <a:prstGeom prst="rect">
            <a:avLst/>
          </a:prstGeom>
        </p:spPr>
      </p:pic>
    </p:spTree>
    <p:extLst>
      <p:ext uri="{BB962C8B-B14F-4D97-AF65-F5344CB8AC3E}">
        <p14:creationId xmlns:p14="http://schemas.microsoft.com/office/powerpoint/2010/main" val="27571702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743" t="18167" r="34435" b="22511"/>
          <a:stretch/>
        </p:blipFill>
        <p:spPr>
          <a:xfrm>
            <a:off x="216975" y="278969"/>
            <a:ext cx="11391256" cy="6145570"/>
          </a:xfrm>
          <a:prstGeom prst="rect">
            <a:avLst/>
          </a:prstGeom>
        </p:spPr>
      </p:pic>
    </p:spTree>
    <p:extLst>
      <p:ext uri="{BB962C8B-B14F-4D97-AF65-F5344CB8AC3E}">
        <p14:creationId xmlns:p14="http://schemas.microsoft.com/office/powerpoint/2010/main" val="18174902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9071" t="18858" r="23675" b="55633"/>
          <a:stretch/>
        </p:blipFill>
        <p:spPr>
          <a:xfrm>
            <a:off x="1229709" y="362606"/>
            <a:ext cx="9302219" cy="4895194"/>
          </a:xfrm>
          <a:prstGeom prst="rect">
            <a:avLst/>
          </a:prstGeom>
        </p:spPr>
      </p:pic>
    </p:spTree>
    <p:extLst>
      <p:ext uri="{BB962C8B-B14F-4D97-AF65-F5344CB8AC3E}">
        <p14:creationId xmlns:p14="http://schemas.microsoft.com/office/powerpoint/2010/main" val="26483834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577" t="15625" r="34912" b="18486"/>
          <a:stretch/>
        </p:blipFill>
        <p:spPr>
          <a:xfrm>
            <a:off x="185980" y="914400"/>
            <a:ext cx="7873140" cy="4819973"/>
          </a:xfrm>
          <a:prstGeom prst="rect">
            <a:avLst/>
          </a:prstGeom>
        </p:spPr>
      </p:pic>
      <p:pic>
        <p:nvPicPr>
          <p:cNvPr id="4" name="Picture 3"/>
          <p:cNvPicPr>
            <a:picLocks noChangeAspect="1"/>
          </p:cNvPicPr>
          <p:nvPr/>
        </p:nvPicPr>
        <p:blipFill rotWithShape="1">
          <a:blip r:embed="rId2"/>
          <a:srcRect l="72593" t="41896" r="12280" b="16366"/>
          <a:stretch/>
        </p:blipFill>
        <p:spPr>
          <a:xfrm>
            <a:off x="8911525" y="375834"/>
            <a:ext cx="2755101" cy="4273658"/>
          </a:xfrm>
          <a:prstGeom prst="rect">
            <a:avLst/>
          </a:prstGeom>
        </p:spPr>
      </p:pic>
      <p:sp>
        <p:nvSpPr>
          <p:cNvPr id="5" name="TextBox 4"/>
          <p:cNvSpPr txBox="1"/>
          <p:nvPr/>
        </p:nvSpPr>
        <p:spPr>
          <a:xfrm>
            <a:off x="9515959" y="4959458"/>
            <a:ext cx="1178528" cy="461665"/>
          </a:xfrm>
          <a:prstGeom prst="rect">
            <a:avLst/>
          </a:prstGeom>
          <a:noFill/>
        </p:spPr>
        <p:txBody>
          <a:bodyPr wrap="none" rtlCol="0">
            <a:spAutoFit/>
          </a:bodyPr>
          <a:lstStyle/>
          <a:p>
            <a:r>
              <a:rPr lang="en-US" sz="2400" b="1" dirty="0" smtClean="0"/>
              <a:t>Fig.2-13</a:t>
            </a:r>
            <a:endParaRPr lang="en-US" sz="2400" b="1" dirty="0"/>
          </a:p>
        </p:txBody>
      </p:sp>
    </p:spTree>
    <p:extLst>
      <p:ext uri="{BB962C8B-B14F-4D97-AF65-F5344CB8AC3E}">
        <p14:creationId xmlns:p14="http://schemas.microsoft.com/office/powerpoint/2010/main" val="9980376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101" t="49947" r="34793" b="25477"/>
          <a:stretch/>
        </p:blipFill>
        <p:spPr>
          <a:xfrm>
            <a:off x="263471" y="139483"/>
            <a:ext cx="11189776" cy="2530244"/>
          </a:xfrm>
          <a:prstGeom prst="rect">
            <a:avLst/>
          </a:prstGeom>
        </p:spPr>
      </p:pic>
    </p:spTree>
    <p:extLst>
      <p:ext uri="{BB962C8B-B14F-4D97-AF65-F5344CB8AC3E}">
        <p14:creationId xmlns:p14="http://schemas.microsoft.com/office/powerpoint/2010/main" val="25725848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18" t="14142" r="56115" b="14248"/>
          <a:stretch/>
        </p:blipFill>
        <p:spPr>
          <a:xfrm>
            <a:off x="1952786" y="92092"/>
            <a:ext cx="6989737" cy="6673815"/>
          </a:xfrm>
          <a:prstGeom prst="rect">
            <a:avLst/>
          </a:prstGeom>
        </p:spPr>
      </p:pic>
    </p:spTree>
    <p:extLst>
      <p:ext uri="{BB962C8B-B14F-4D97-AF65-F5344CB8AC3E}">
        <p14:creationId xmlns:p14="http://schemas.microsoft.com/office/powerpoint/2010/main" val="26735248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7340" t="31514" r="11088" b="6832"/>
          <a:stretch/>
        </p:blipFill>
        <p:spPr>
          <a:xfrm>
            <a:off x="2696705" y="108487"/>
            <a:ext cx="7749153" cy="6461329"/>
          </a:xfrm>
          <a:prstGeom prst="rect">
            <a:avLst/>
          </a:prstGeom>
        </p:spPr>
      </p:pic>
    </p:spTree>
    <p:extLst>
      <p:ext uri="{BB962C8B-B14F-4D97-AF65-F5344CB8AC3E}">
        <p14:creationId xmlns:p14="http://schemas.microsoft.com/office/powerpoint/2010/main" val="18122858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37" t="15837" r="55281" b="11282"/>
          <a:stretch/>
        </p:blipFill>
        <p:spPr>
          <a:xfrm>
            <a:off x="2081940" y="0"/>
            <a:ext cx="7139552" cy="6822240"/>
          </a:xfrm>
          <a:prstGeom prst="rect">
            <a:avLst/>
          </a:prstGeom>
        </p:spPr>
      </p:pic>
    </p:spTree>
    <p:extLst>
      <p:ext uri="{BB962C8B-B14F-4D97-AF65-F5344CB8AC3E}">
        <p14:creationId xmlns:p14="http://schemas.microsoft.com/office/powerpoint/2010/main" val="326157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6862" t="22616" r="11090" b="19121"/>
          <a:stretch/>
        </p:blipFill>
        <p:spPr>
          <a:xfrm>
            <a:off x="1751307" y="157013"/>
            <a:ext cx="8400083" cy="6543973"/>
          </a:xfrm>
          <a:prstGeom prst="rect">
            <a:avLst/>
          </a:prstGeom>
        </p:spPr>
      </p:pic>
    </p:spTree>
    <p:extLst>
      <p:ext uri="{BB962C8B-B14F-4D97-AF65-F5344CB8AC3E}">
        <p14:creationId xmlns:p14="http://schemas.microsoft.com/office/powerpoint/2010/main" val="2598649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9677" t="45367" r="23302" b="10237"/>
          <a:stretch/>
        </p:blipFill>
        <p:spPr>
          <a:xfrm>
            <a:off x="1844566" y="181301"/>
            <a:ext cx="7094482" cy="6553651"/>
          </a:xfrm>
          <a:prstGeom prst="rect">
            <a:avLst/>
          </a:prstGeom>
        </p:spPr>
      </p:pic>
    </p:spTree>
    <p:extLst>
      <p:ext uri="{BB962C8B-B14F-4D97-AF65-F5344CB8AC3E}">
        <p14:creationId xmlns:p14="http://schemas.microsoft.com/office/powerpoint/2010/main" val="2247460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0094" t="36875" r="20670" b="56875"/>
          <a:stretch/>
        </p:blipFill>
        <p:spPr>
          <a:xfrm>
            <a:off x="1042417" y="365760"/>
            <a:ext cx="10498772" cy="1261872"/>
          </a:xfrm>
          <a:prstGeom prst="rect">
            <a:avLst/>
          </a:prstGeom>
        </p:spPr>
      </p:pic>
    </p:spTree>
    <p:extLst>
      <p:ext uri="{BB962C8B-B14F-4D97-AF65-F5344CB8AC3E}">
        <p14:creationId xmlns:p14="http://schemas.microsoft.com/office/powerpoint/2010/main" val="22667490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0717" t="36125" r="50609" b="20625"/>
          <a:stretch/>
        </p:blipFill>
        <p:spPr>
          <a:xfrm>
            <a:off x="1810511" y="-1"/>
            <a:ext cx="8156449" cy="6916987"/>
          </a:xfrm>
          <a:prstGeom prst="rect">
            <a:avLst/>
          </a:prstGeom>
        </p:spPr>
      </p:pic>
    </p:spTree>
    <p:extLst>
      <p:ext uri="{BB962C8B-B14F-4D97-AF65-F5344CB8AC3E}">
        <p14:creationId xmlns:p14="http://schemas.microsoft.com/office/powerpoint/2010/main" val="19702922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TotalTime>
  <Words>308</Words>
  <Application>Microsoft Office PowerPoint</Application>
  <PresentationFormat>Widescreen</PresentationFormat>
  <Paragraphs>27</Paragraphs>
  <Slides>65</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65</vt:i4>
      </vt:variant>
    </vt:vector>
  </HeadingPairs>
  <TitlesOfParts>
    <vt:vector size="69" baseType="lpstr">
      <vt:lpstr>Arial</vt:lpstr>
      <vt:lpstr>Calibri</vt:lpstr>
      <vt:lpstr>Calibri Light</vt:lpstr>
      <vt:lpstr>Office Theme</vt:lpstr>
      <vt:lpstr>Mechanics-I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38</cp:revision>
  <dcterms:created xsi:type="dcterms:W3CDTF">2020-11-01T12:32:15Z</dcterms:created>
  <dcterms:modified xsi:type="dcterms:W3CDTF">2020-11-17T03:48:53Z</dcterms:modified>
</cp:coreProperties>
</file>