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1" r:id="rId2"/>
    <p:sldId id="256" r:id="rId3"/>
    <p:sldId id="27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07"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11/6/2012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11/6/2012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0690" name="Picture 2" descr="bismil"/>
          <p:cNvPicPr>
            <a:picLocks noGrp="1" noChangeAspect="1" noChangeArrowheads="1"/>
          </p:cNvPicPr>
          <p:nvPr>
            <p:ph idx="1"/>
          </p:nvPr>
        </p:nvPicPr>
        <p:blipFill>
          <a:blip r:embed="rId2"/>
          <a:srcRect/>
          <a:stretch>
            <a:fillRect/>
          </a:stretch>
        </p:blipFill>
        <p:spPr>
          <a:xfrm>
            <a:off x="0" y="0"/>
            <a:ext cx="9448800" cy="6858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0690"/>
                                        </p:tgtEl>
                                        <p:attrNameLst>
                                          <p:attrName>style.visibility</p:attrName>
                                        </p:attrNameLst>
                                      </p:cBhvr>
                                      <p:to>
                                        <p:strVal val="visible"/>
                                      </p:to>
                                    </p:set>
                                    <p:animEffect transition="in" filter="blinds(horizontal)">
                                      <p:cBhvr>
                                        <p:cTn id="7" dur="500"/>
                                        <p:tgtEl>
                                          <p:spTgt spid="370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r>
              <a:rPr lang="en-US" dirty="0" smtClean="0"/>
              <a:t>BAL (brithish anti-lewisite), also called dimercaprol is used in the treatment of certain types of heavy metal poisoning. It is given deep intra muscularly as a 10% solution in </a:t>
            </a:r>
            <a:r>
              <a:rPr lang="en-US" dirty="0" err="1" smtClean="0"/>
              <a:t>arachis</a:t>
            </a:r>
            <a:r>
              <a:rPr lang="en-US" dirty="0" smtClean="0"/>
              <a:t> oil with benzyl benzoate. In severe poisoning a dose of 3 mg/kg is given at 4 hourly interval for the first 2 days, and 6 hourly interval during the 3</a:t>
            </a:r>
            <a:r>
              <a:rPr lang="en-US" baseline="30000" dirty="0" smtClean="0"/>
              <a:t>rd</a:t>
            </a:r>
            <a:r>
              <a:rPr lang="en-US" dirty="0" smtClean="0"/>
              <a:t> day, and at 12 hourly interval thereafter for about 10 days. BAL is contraindicated if the liver extensively demerge.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endParaRPr lang="en-US" dirty="0" smtClean="0"/>
          </a:p>
          <a:p>
            <a:r>
              <a:rPr lang="en-US" dirty="0" smtClean="0"/>
              <a:t>EDTA is chelating agent and is affective in lead, mercury, and copper poisoning. The usual adult dose is 1 gram twice daily for periods up to 5 days given by slow intravenous infusion in isotonic glucose saline. After an interval of 2 days this course of treatment may be repeated, EDTA has been shown to be superior to BAL in some respects for the treatment of poisoning by arsenic and mercury. It is contraindicated in renal damage.</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Penicillamine ( cuprimine) is a degradation product of penicillin and has the advantage that it can be given orally, continually, and that it is much less toxic then EDTA. It is the treatment of choice in copper, lead and mercury poisoning. A dose of 30mg/kg body weight up to a total of 2 gms per day in 4 divided doses given orally is satisfactory. It is especially useful in hepatolenticular degeneration( Wilsons disease) which is caused by a disorder of copper metabolism.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p>
          <a:p>
            <a:r>
              <a:rPr lang="en-US" sz="3200" dirty="0" smtClean="0"/>
              <a:t>Desferrioxamine chelates iron. It is cheifly valuable in the treatment of acute iron poisoning. In certain chronic diseases such as haemochromatosis characterized by excessive retention of iron in the tissues, desferrioxamine is useful in accelerating the removal of iron from the body.</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txBody>
          <a:bodyPr/>
          <a:lstStyle/>
          <a:p>
            <a:r>
              <a:rPr lang="en-US" dirty="0" smtClean="0">
                <a:effectLst>
                  <a:outerShdw blurRad="38100" dist="38100" dir="2700000" algn="tl">
                    <a:srgbClr val="000000">
                      <a:alpha val="43137"/>
                    </a:srgbClr>
                  </a:outerShdw>
                </a:effectLst>
              </a:rPr>
              <a:t>Universal Antidote.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66800"/>
            <a:ext cx="8763000" cy="5638800"/>
          </a:xfrm>
        </p:spPr>
        <p:txBody>
          <a:bodyPr>
            <a:normAutofit/>
          </a:bodyPr>
          <a:lstStyle/>
          <a:p>
            <a:r>
              <a:rPr lang="en-US" sz="3200" dirty="0" smtClean="0"/>
              <a:t>It is an antidote that is used in those cases where the nature of ingested poison is unknown or where it is suspected that a combination of 2 or more poisons has been taken. It </a:t>
            </a:r>
            <a:r>
              <a:rPr lang="en-US" sz="3200" dirty="0" err="1" smtClean="0"/>
              <a:t>cosists</a:t>
            </a:r>
            <a:r>
              <a:rPr lang="en-US" sz="3200" dirty="0" smtClean="0"/>
              <a:t> of a mixture of readily available substances, as follows.</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0" y="1"/>
          <a:ext cx="9144000" cy="6857999"/>
        </p:xfrm>
        <a:graphic>
          <a:graphicData uri="http://schemas.openxmlformats.org/drawingml/2006/table">
            <a:tbl>
              <a:tblPr firstRow="1" bandRow="1">
                <a:tableStyleId>{D113A9D2-9D6B-4929-AA2D-F23B5EE8CBE7}</a:tableStyleId>
              </a:tblPr>
              <a:tblGrid>
                <a:gridCol w="1016000"/>
                <a:gridCol w="3556000"/>
                <a:gridCol w="2286000"/>
                <a:gridCol w="2286000"/>
              </a:tblGrid>
              <a:tr h="707010">
                <a:tc>
                  <a:txBody>
                    <a:bodyPr/>
                    <a:lstStyle/>
                    <a:p>
                      <a:r>
                        <a:rPr lang="en-US" sz="2800" u="sng" dirty="0" smtClean="0">
                          <a:solidFill>
                            <a:srgbClr val="FFFF00"/>
                          </a:solidFill>
                          <a:effectLst>
                            <a:outerShdw blurRad="38100" dist="38100" dir="2700000" algn="tl">
                              <a:srgbClr val="000000">
                                <a:alpha val="43137"/>
                              </a:srgbClr>
                            </a:outerShdw>
                          </a:effectLst>
                        </a:rPr>
                        <a:t>NO.</a:t>
                      </a:r>
                      <a:endParaRPr lang="en-US" sz="2800" u="sng" dirty="0">
                        <a:solidFill>
                          <a:srgbClr val="FFFF00"/>
                        </a:solidFill>
                        <a:effectLst>
                          <a:outerShdw blurRad="38100" dist="38100" dir="2700000" algn="tl">
                            <a:srgbClr val="000000">
                              <a:alpha val="43137"/>
                            </a:srgbClr>
                          </a:outerShdw>
                        </a:effectLst>
                      </a:endParaRPr>
                    </a:p>
                  </a:txBody>
                  <a:tcPr/>
                </a:tc>
                <a:tc>
                  <a:txBody>
                    <a:bodyPr/>
                    <a:lstStyle/>
                    <a:p>
                      <a:r>
                        <a:rPr lang="en-US" sz="2800" b="1" u="sng" dirty="0" smtClean="0">
                          <a:solidFill>
                            <a:srgbClr val="FFFF00"/>
                          </a:solidFill>
                          <a:effectLst>
                            <a:outerShdw blurRad="38100" dist="38100" dir="2700000" algn="tl">
                              <a:srgbClr val="000000">
                                <a:alpha val="43137"/>
                              </a:srgbClr>
                            </a:outerShdw>
                          </a:effectLst>
                        </a:rPr>
                        <a:t>Constituents</a:t>
                      </a:r>
                      <a:endParaRPr lang="en-US" sz="2800" b="1" u="sng" dirty="0">
                        <a:solidFill>
                          <a:srgbClr val="FFFF00"/>
                        </a:solidFill>
                        <a:effectLst>
                          <a:outerShdw blurRad="38100" dist="38100" dir="2700000" algn="tl">
                            <a:srgbClr val="000000">
                              <a:alpha val="43137"/>
                            </a:srgbClr>
                          </a:outerShdw>
                        </a:effectLst>
                      </a:endParaRPr>
                    </a:p>
                  </a:txBody>
                  <a:tcPr/>
                </a:tc>
                <a:tc>
                  <a:txBody>
                    <a:bodyPr/>
                    <a:lstStyle/>
                    <a:p>
                      <a:r>
                        <a:rPr lang="en-US" sz="2800" u="sng" dirty="0" smtClean="0">
                          <a:solidFill>
                            <a:srgbClr val="FFFF00"/>
                          </a:solidFill>
                          <a:effectLst>
                            <a:outerShdw blurRad="38100" dist="38100" dir="2700000" algn="tl">
                              <a:srgbClr val="000000">
                                <a:alpha val="43137"/>
                              </a:srgbClr>
                            </a:outerShdw>
                          </a:effectLst>
                        </a:rPr>
                        <a:t>Quantity</a:t>
                      </a:r>
                      <a:endParaRPr lang="en-US" sz="2800" u="sng" dirty="0">
                        <a:solidFill>
                          <a:srgbClr val="FFFF00"/>
                        </a:solidFill>
                        <a:effectLst>
                          <a:outerShdw blurRad="38100" dist="38100" dir="2700000" algn="tl">
                            <a:srgbClr val="000000">
                              <a:alpha val="43137"/>
                            </a:srgbClr>
                          </a:outerShdw>
                        </a:effectLst>
                      </a:endParaRPr>
                    </a:p>
                  </a:txBody>
                  <a:tcPr/>
                </a:tc>
                <a:tc>
                  <a:txBody>
                    <a:bodyPr/>
                    <a:lstStyle/>
                    <a:p>
                      <a:r>
                        <a:rPr lang="en-US" sz="2800" u="sng" dirty="0" smtClean="0">
                          <a:solidFill>
                            <a:srgbClr val="FFFF00"/>
                          </a:solidFill>
                          <a:effectLst>
                            <a:outerShdw blurRad="38100" dist="38100" dir="2700000" algn="tl">
                              <a:srgbClr val="000000">
                                <a:alpha val="43137"/>
                              </a:srgbClr>
                            </a:outerShdw>
                          </a:effectLst>
                        </a:rPr>
                        <a:t>Purpose</a:t>
                      </a:r>
                      <a:endParaRPr lang="en-US" sz="2800" u="sng" dirty="0">
                        <a:solidFill>
                          <a:srgbClr val="FFFF00"/>
                        </a:solidFill>
                        <a:effectLst>
                          <a:outerShdw blurRad="38100" dist="38100" dir="2700000" algn="tl">
                            <a:srgbClr val="000000">
                              <a:alpha val="43137"/>
                            </a:srgbClr>
                          </a:outerShdw>
                        </a:effectLst>
                      </a:endParaRPr>
                    </a:p>
                  </a:txBody>
                  <a:tcPr/>
                </a:tc>
              </a:tr>
              <a:tr h="1590773">
                <a:tc>
                  <a:txBody>
                    <a:bodyPr/>
                    <a:lstStyle/>
                    <a:p>
                      <a:r>
                        <a:rPr lang="en-US" sz="2400" b="1" dirty="0" smtClean="0"/>
                        <a:t>1.</a:t>
                      </a:r>
                      <a:endParaRPr lang="en-US" sz="2400" b="1" dirty="0"/>
                    </a:p>
                  </a:txBody>
                  <a:tcPr/>
                </a:tc>
                <a:tc>
                  <a:txBody>
                    <a:bodyPr/>
                    <a:lstStyle/>
                    <a:p>
                      <a:r>
                        <a:rPr lang="en-US" sz="2400" b="1" dirty="0" smtClean="0">
                          <a:solidFill>
                            <a:schemeClr val="bg1"/>
                          </a:solidFill>
                        </a:rPr>
                        <a:t>Powdered charcoal</a:t>
                      </a:r>
                    </a:p>
                    <a:p>
                      <a:r>
                        <a:rPr lang="en-US" sz="2400" b="1" dirty="0" smtClean="0">
                          <a:solidFill>
                            <a:schemeClr val="bg1"/>
                          </a:solidFill>
                        </a:rPr>
                        <a:t>( burnt toast) </a:t>
                      </a:r>
                      <a:endParaRPr lang="en-US" sz="2400" b="1" dirty="0">
                        <a:solidFill>
                          <a:schemeClr val="bg1"/>
                        </a:solidFill>
                      </a:endParaRPr>
                    </a:p>
                  </a:txBody>
                  <a:tcPr/>
                </a:tc>
                <a:tc>
                  <a:txBody>
                    <a:bodyPr/>
                    <a:lstStyle/>
                    <a:p>
                      <a:r>
                        <a:rPr lang="en-US" sz="2400" b="1" dirty="0" smtClean="0">
                          <a:solidFill>
                            <a:schemeClr val="bg1"/>
                          </a:solidFill>
                        </a:rPr>
                        <a:t>2 parts</a:t>
                      </a:r>
                      <a:endParaRPr lang="en-US" sz="2400" b="1" dirty="0">
                        <a:solidFill>
                          <a:schemeClr val="bg1"/>
                        </a:solidFill>
                      </a:endParaRPr>
                    </a:p>
                  </a:txBody>
                  <a:tcPr/>
                </a:tc>
                <a:tc>
                  <a:txBody>
                    <a:bodyPr/>
                    <a:lstStyle/>
                    <a:p>
                      <a:r>
                        <a:rPr lang="en-US" sz="2400" b="1" dirty="0" smtClean="0">
                          <a:solidFill>
                            <a:schemeClr val="bg1"/>
                          </a:solidFill>
                        </a:rPr>
                        <a:t>Absorbs</a:t>
                      </a:r>
                      <a:r>
                        <a:rPr lang="en-US" sz="2400" b="1" baseline="0" dirty="0" smtClean="0">
                          <a:solidFill>
                            <a:schemeClr val="bg1"/>
                          </a:solidFill>
                        </a:rPr>
                        <a:t> alkaloids </a:t>
                      </a:r>
                      <a:endParaRPr lang="en-US" sz="2400" b="1" dirty="0">
                        <a:solidFill>
                          <a:schemeClr val="bg1"/>
                        </a:solidFill>
                      </a:endParaRPr>
                    </a:p>
                  </a:txBody>
                  <a:tcPr/>
                </a:tc>
              </a:tr>
              <a:tr h="1590773">
                <a:tc>
                  <a:txBody>
                    <a:bodyPr/>
                    <a:lstStyle/>
                    <a:p>
                      <a:r>
                        <a:rPr lang="en-US" sz="2400" b="1" dirty="0" smtClean="0"/>
                        <a:t>2.</a:t>
                      </a:r>
                      <a:endParaRPr lang="en-US" sz="2400" b="1" dirty="0"/>
                    </a:p>
                  </a:txBody>
                  <a:tcPr/>
                </a:tc>
                <a:tc>
                  <a:txBody>
                    <a:bodyPr/>
                    <a:lstStyle/>
                    <a:p>
                      <a:r>
                        <a:rPr lang="en-US" sz="2400" b="1" dirty="0" smtClean="0">
                          <a:solidFill>
                            <a:schemeClr val="bg1"/>
                          </a:solidFill>
                        </a:rPr>
                        <a:t>Magnesium oxide</a:t>
                      </a:r>
                    </a:p>
                    <a:p>
                      <a:r>
                        <a:rPr lang="en-US" sz="2400" b="1" dirty="0" smtClean="0">
                          <a:solidFill>
                            <a:schemeClr val="bg1"/>
                          </a:solidFill>
                        </a:rPr>
                        <a:t>( milk of magnesia</a:t>
                      </a:r>
                      <a:r>
                        <a:rPr lang="en-US" sz="2400" b="1" baseline="0" dirty="0" smtClean="0">
                          <a:solidFill>
                            <a:schemeClr val="bg1"/>
                          </a:solidFill>
                        </a:rPr>
                        <a:t> )</a:t>
                      </a:r>
                      <a:endParaRPr lang="en-US" sz="2400" b="1" dirty="0">
                        <a:solidFill>
                          <a:schemeClr val="bg1"/>
                        </a:solidFill>
                      </a:endParaRPr>
                    </a:p>
                  </a:txBody>
                  <a:tcPr/>
                </a:tc>
                <a:tc>
                  <a:txBody>
                    <a:bodyPr/>
                    <a:lstStyle/>
                    <a:p>
                      <a:r>
                        <a:rPr lang="en-US" sz="2400" b="1" dirty="0" smtClean="0">
                          <a:solidFill>
                            <a:schemeClr val="bg1"/>
                          </a:solidFill>
                        </a:rPr>
                        <a:t>1 part</a:t>
                      </a:r>
                      <a:endParaRPr lang="en-US" sz="2400" b="1" dirty="0">
                        <a:solidFill>
                          <a:schemeClr val="bg1"/>
                        </a:solidFill>
                      </a:endParaRPr>
                    </a:p>
                  </a:txBody>
                  <a:tcPr/>
                </a:tc>
                <a:tc>
                  <a:txBody>
                    <a:bodyPr/>
                    <a:lstStyle/>
                    <a:p>
                      <a:r>
                        <a:rPr lang="en-US" sz="2400" b="1" dirty="0" smtClean="0">
                          <a:solidFill>
                            <a:schemeClr val="bg1"/>
                          </a:solidFill>
                        </a:rPr>
                        <a:t>Neutralises acids</a:t>
                      </a:r>
                      <a:endParaRPr lang="en-US" sz="2400" b="1" dirty="0">
                        <a:solidFill>
                          <a:schemeClr val="bg1"/>
                        </a:solidFill>
                      </a:endParaRPr>
                    </a:p>
                  </a:txBody>
                  <a:tcPr/>
                </a:tc>
              </a:tr>
              <a:tr h="2969443">
                <a:tc>
                  <a:txBody>
                    <a:bodyPr/>
                    <a:lstStyle/>
                    <a:p>
                      <a:r>
                        <a:rPr lang="en-US" sz="2400" b="1" dirty="0" smtClean="0"/>
                        <a:t>3. </a:t>
                      </a:r>
                      <a:endParaRPr lang="en-US" sz="2400" b="1" dirty="0"/>
                    </a:p>
                  </a:txBody>
                  <a:tcPr/>
                </a:tc>
                <a:tc>
                  <a:txBody>
                    <a:bodyPr/>
                    <a:lstStyle/>
                    <a:p>
                      <a:r>
                        <a:rPr lang="en-US" sz="2400" b="1" dirty="0" smtClean="0">
                          <a:solidFill>
                            <a:schemeClr val="bg1"/>
                          </a:solidFill>
                        </a:rPr>
                        <a:t>Tannic</a:t>
                      </a:r>
                      <a:r>
                        <a:rPr lang="en-US" sz="2400" b="1" baseline="0" dirty="0" smtClean="0">
                          <a:solidFill>
                            <a:schemeClr val="bg1"/>
                          </a:solidFill>
                        </a:rPr>
                        <a:t> acid</a:t>
                      </a:r>
                    </a:p>
                    <a:p>
                      <a:r>
                        <a:rPr lang="en-US" sz="2400" b="1" baseline="0" dirty="0" smtClean="0">
                          <a:solidFill>
                            <a:schemeClr val="bg1"/>
                          </a:solidFill>
                        </a:rPr>
                        <a:t>( strong tea )</a:t>
                      </a:r>
                      <a:endParaRPr lang="en-US" sz="2400" b="1" dirty="0">
                        <a:solidFill>
                          <a:schemeClr val="bg1"/>
                        </a:solidFill>
                      </a:endParaRPr>
                    </a:p>
                  </a:txBody>
                  <a:tcPr/>
                </a:tc>
                <a:tc>
                  <a:txBody>
                    <a:bodyPr/>
                    <a:lstStyle/>
                    <a:p>
                      <a:r>
                        <a:rPr lang="en-US" sz="2400" b="1" dirty="0" smtClean="0">
                          <a:solidFill>
                            <a:schemeClr val="bg1"/>
                          </a:solidFill>
                        </a:rPr>
                        <a:t>1 part</a:t>
                      </a:r>
                      <a:endParaRPr lang="en-US" sz="2400" b="1" dirty="0">
                        <a:solidFill>
                          <a:schemeClr val="bg1"/>
                        </a:solidFill>
                      </a:endParaRPr>
                    </a:p>
                  </a:txBody>
                  <a:tcPr/>
                </a:tc>
                <a:tc>
                  <a:txBody>
                    <a:bodyPr/>
                    <a:lstStyle/>
                    <a:p>
                      <a:r>
                        <a:rPr lang="en-US" sz="2400" b="1" dirty="0" smtClean="0">
                          <a:solidFill>
                            <a:schemeClr val="bg1"/>
                          </a:solidFill>
                        </a:rPr>
                        <a:t>Precipitates alkaloids</a:t>
                      </a:r>
                      <a:r>
                        <a:rPr lang="en-US" sz="2400" b="1" baseline="0" dirty="0" smtClean="0">
                          <a:solidFill>
                            <a:schemeClr val="bg1"/>
                          </a:solidFill>
                        </a:rPr>
                        <a:t>, certain glucosides and many metals </a:t>
                      </a:r>
                      <a:endParaRPr lang="en-US" sz="2400" b="1"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lstStyle/>
          <a:p>
            <a:endParaRPr lang="en-US" dirty="0" smtClean="0"/>
          </a:p>
          <a:p>
            <a:endParaRPr lang="en-US" dirty="0" smtClean="0"/>
          </a:p>
          <a:p>
            <a:r>
              <a:rPr lang="en-US" sz="3200" dirty="0" smtClean="0"/>
              <a:t>The mixture is given in a dose of a tablespoonful stirred up in a 200ml of water, and may be repeated once or twice. Even when given soon after the ingestion of poison, it is not very effective</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WordArt 2"/>
          <p:cNvSpPr>
            <a:spLocks noChangeArrowheads="1" noChangeShapeType="1" noTextEdit="1"/>
          </p:cNvSpPr>
          <p:nvPr/>
        </p:nvSpPr>
        <p:spPr bwMode="auto">
          <a:xfrm rot="466474">
            <a:off x="182913" y="1988318"/>
            <a:ext cx="8213013" cy="3262367"/>
          </a:xfrm>
          <a:prstGeom prst="rect">
            <a:avLst/>
          </a:prstGeom>
        </p:spPr>
        <p:txBody>
          <a:bodyPr wrap="none" fromWordArt="1">
            <a:prstTxWarp prst="textCascadeUp">
              <a:avLst>
                <a:gd name="adj" fmla="val 44444"/>
              </a:avLst>
            </a:prstTxWarp>
            <a:scene3d>
              <a:camera prst="legacyPerspectiveFront">
                <a:rot lat="20519972"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4920000" scaled="1"/>
                </a:gradFill>
                <a:latin typeface="Impact"/>
              </a:rPr>
              <a:t>Thank You</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457200"/>
            <a:ext cx="9144000" cy="4648200"/>
          </a:xfrm>
        </p:spPr>
        <p:txBody>
          <a:bodyPr>
            <a:normAutofit/>
          </a:bodyPr>
          <a:lstStyle/>
          <a:p>
            <a:r>
              <a:rPr lang="en-US" sz="8800" dirty="0" smtClean="0">
                <a:solidFill>
                  <a:srgbClr val="FFFF00"/>
                </a:solidFill>
                <a:effectLst>
                  <a:outerShdw blurRad="38100" dist="38100" dir="2700000" algn="tl">
                    <a:srgbClr val="000000">
                      <a:alpha val="43137"/>
                    </a:srgbClr>
                  </a:outerShdw>
                </a:effectLst>
              </a:rPr>
              <a:t>Presentation</a:t>
            </a:r>
            <a:r>
              <a:rPr lang="en-US" sz="8800" dirty="0" smtClean="0"/>
              <a:t>  </a:t>
            </a:r>
            <a:br>
              <a:rPr lang="en-US" sz="8800" dirty="0" smtClean="0"/>
            </a:br>
            <a:r>
              <a:rPr lang="en-US" dirty="0" smtClean="0"/>
              <a:t>by</a:t>
            </a:r>
            <a:r>
              <a:rPr lang="en-US" dirty="0" smtClean="0"/>
              <a:t/>
            </a:r>
            <a:br>
              <a:rPr lang="en-US" dirty="0" smtClean="0"/>
            </a:br>
            <a:r>
              <a:rPr lang="en-US" dirty="0" smtClean="0">
                <a:solidFill>
                  <a:srgbClr val="00B0F0"/>
                </a:solidFill>
              </a:rPr>
              <a:t>dr. naveed </a:t>
            </a:r>
            <a:r>
              <a:rPr lang="en-US" dirty="0" smtClean="0">
                <a:solidFill>
                  <a:schemeClr val="tx1"/>
                </a:solidFill>
              </a:rPr>
              <a:t/>
            </a:r>
            <a:br>
              <a:rPr lang="en-US" dirty="0" smtClean="0">
                <a:solidFill>
                  <a:schemeClr val="tx1"/>
                </a:solidFill>
              </a:rPr>
            </a:br>
            <a:r>
              <a:rPr lang="en-US" dirty="0" smtClean="0">
                <a:solidFill>
                  <a:schemeClr val="tx1"/>
                </a:solidFill>
              </a:rPr>
              <a:t>department of forensic medicine &amp; toxicology</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371600"/>
          </a:xfrm>
        </p:spPr>
        <p:txBody>
          <a:bodyPr>
            <a:normAutofit/>
          </a:bodyPr>
          <a:lstStyle/>
          <a:p>
            <a:r>
              <a:rPr lang="en-US" sz="4000" b="1" dirty="0" smtClean="0">
                <a:solidFill>
                  <a:schemeClr val="tx2"/>
                </a:solidFill>
                <a:effectLst>
                  <a:outerShdw blurRad="38100" dist="38100" dir="2700000" algn="tl">
                    <a:srgbClr val="000000">
                      <a:alpha val="43137"/>
                    </a:srgbClr>
                  </a:outerShdw>
                </a:effectLst>
              </a:rPr>
              <a:t>USE OF ANTI DOTES IN FORENSIC MEDICINE &amp; TOXICOLOGY </a:t>
            </a:r>
            <a:endParaRPr lang="en-US" sz="4000" b="1" dirty="0">
              <a:solidFill>
                <a:schemeClr val="tx2"/>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0" y="1371600"/>
            <a:ext cx="9144000" cy="5486400"/>
          </a:xfrm>
        </p:spPr>
        <p:txBody>
          <a:bodyPr/>
          <a:lstStyle/>
          <a:p>
            <a:pPr>
              <a:buFont typeface="Wingdings" pitchFamily="2" charset="2"/>
              <a:buChar char="Ø"/>
            </a:pPr>
            <a:r>
              <a:rPr lang="en-US" dirty="0" smtClean="0"/>
              <a:t>    </a:t>
            </a:r>
            <a:r>
              <a:rPr lang="en-US" dirty="0" smtClean="0"/>
              <a:t>Antidotes are remedies which counteract or  </a:t>
            </a:r>
            <a:r>
              <a:rPr lang="en-US" dirty="0" smtClean="0"/>
              <a:t>     </a:t>
            </a:r>
            <a:r>
              <a:rPr lang="en-US" dirty="0" smtClean="0"/>
              <a:t>neutralize the effect of poisons with out </a:t>
            </a:r>
            <a:r>
              <a:rPr lang="en-US" dirty="0" smtClean="0"/>
              <a:t>causing </a:t>
            </a:r>
            <a:r>
              <a:rPr lang="en-US" dirty="0" smtClean="0"/>
              <a:t>appreciable harm to the body.</a:t>
            </a:r>
          </a:p>
          <a:p>
            <a:pPr>
              <a:buFont typeface="Wingdings" pitchFamily="2" charset="2"/>
              <a:buChar char="Ø"/>
            </a:pPr>
            <a:r>
              <a:rPr lang="en-US" dirty="0" smtClean="0"/>
              <a:t>   They need to be used because </a:t>
            </a:r>
            <a:endParaRPr lang="en-US" dirty="0" smtClean="0"/>
          </a:p>
          <a:p>
            <a:pPr marL="624078" indent="-514350">
              <a:buFont typeface="+mj-lt"/>
              <a:buAutoNum type="alphaLcParenR"/>
            </a:pPr>
            <a:r>
              <a:rPr lang="en-US" dirty="0" smtClean="0"/>
              <a:t>The poison may not have been completely remove by emesis or gastric lavage or these procedures are contraindicated </a:t>
            </a:r>
          </a:p>
          <a:p>
            <a:pPr marL="514350" indent="-514350">
              <a:buAutoNum type="alphaLcParenR" startAt="2"/>
            </a:pPr>
            <a:r>
              <a:rPr lang="en-US" dirty="0" smtClean="0"/>
              <a:t>The </a:t>
            </a:r>
            <a:r>
              <a:rPr lang="en-US" dirty="0" smtClean="0"/>
              <a:t>poison is already absorbed </a:t>
            </a:r>
          </a:p>
          <a:p>
            <a:pPr marL="514350" indent="-514350">
              <a:buAutoNum type="alphaLcParenR" startAt="2"/>
            </a:pPr>
            <a:r>
              <a:rPr lang="en-US" dirty="0" smtClean="0"/>
              <a:t>The </a:t>
            </a:r>
            <a:r>
              <a:rPr lang="en-US" dirty="0" smtClean="0"/>
              <a:t>poison has been given by route other then ingestion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324600"/>
          </a:xfrm>
        </p:spPr>
        <p:txBody>
          <a:bodyPr>
            <a:normAutofit/>
          </a:bodyPr>
          <a:lstStyle/>
          <a:p>
            <a:r>
              <a:rPr lang="en-US" sz="4000" dirty="0" smtClean="0"/>
              <a:t>They can be classified into four groups in accordance with their mode of action </a:t>
            </a:r>
          </a:p>
          <a:p>
            <a:pPr marL="514350" indent="-514350">
              <a:buFont typeface="+mj-lt"/>
              <a:buAutoNum type="arabicPeriod"/>
            </a:pPr>
            <a:r>
              <a:rPr lang="en-US" sz="4000" dirty="0" smtClean="0"/>
              <a:t>Mechanical or physical </a:t>
            </a:r>
          </a:p>
          <a:p>
            <a:pPr marL="514350" indent="-514350">
              <a:buFont typeface="+mj-lt"/>
              <a:buAutoNum type="arabicPeriod"/>
            </a:pPr>
            <a:r>
              <a:rPr lang="en-US" sz="4000" dirty="0" smtClean="0"/>
              <a:t>Chemical </a:t>
            </a:r>
          </a:p>
          <a:p>
            <a:pPr marL="514350" indent="-514350">
              <a:buFont typeface="+mj-lt"/>
              <a:buAutoNum type="arabicPeriod"/>
            </a:pPr>
            <a:r>
              <a:rPr lang="en-US" sz="4000" dirty="0" smtClean="0"/>
              <a:t>Physiological or pharmacological </a:t>
            </a:r>
          </a:p>
          <a:p>
            <a:pPr marL="514350" indent="-514350">
              <a:buFont typeface="+mj-lt"/>
              <a:buAutoNum type="arabicPeriod"/>
            </a:pPr>
            <a:r>
              <a:rPr lang="en-US" sz="4000" dirty="0" smtClean="0"/>
              <a:t>Universal   </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b="1" dirty="0" smtClean="0">
                <a:solidFill>
                  <a:schemeClr val="accent4"/>
                </a:solidFill>
                <a:effectLst>
                  <a:outerShdw blurRad="38100" dist="38100" dir="2700000" algn="tl">
                    <a:srgbClr val="000000">
                      <a:alpha val="43137"/>
                    </a:srgbClr>
                  </a:outerShdw>
                </a:effectLst>
              </a:rPr>
              <a:t/>
            </a:r>
            <a:br>
              <a:rPr lang="en-US" b="1" dirty="0" smtClean="0">
                <a:solidFill>
                  <a:schemeClr val="accent4"/>
                </a:solidFill>
                <a:effectLst>
                  <a:outerShdw blurRad="38100" dist="38100" dir="2700000" algn="tl">
                    <a:srgbClr val="000000">
                      <a:alpha val="43137"/>
                    </a:srgbClr>
                  </a:outerShdw>
                </a:effectLst>
              </a:rPr>
            </a:br>
            <a:r>
              <a:rPr lang="en-US" b="1" dirty="0" smtClean="0">
                <a:solidFill>
                  <a:schemeClr val="accent4"/>
                </a:solidFill>
                <a:effectLst>
                  <a:outerShdw blurRad="38100" dist="38100" dir="2700000" algn="tl">
                    <a:srgbClr val="000000">
                      <a:alpha val="43137"/>
                    </a:srgbClr>
                  </a:outerShdw>
                </a:effectLst>
              </a:rPr>
              <a:t>Mechanical </a:t>
            </a:r>
            <a:r>
              <a:rPr lang="en-US" b="1" dirty="0" smtClean="0">
                <a:solidFill>
                  <a:schemeClr val="accent4"/>
                </a:solidFill>
                <a:effectLst>
                  <a:outerShdw blurRad="38100" dist="38100" dir="2700000" algn="tl">
                    <a:srgbClr val="000000">
                      <a:alpha val="43137"/>
                    </a:srgbClr>
                  </a:outerShdw>
                </a:effectLst>
              </a:rPr>
              <a:t>or </a:t>
            </a:r>
            <a:r>
              <a:rPr lang="en-US" b="1" dirty="0" smtClean="0">
                <a:solidFill>
                  <a:schemeClr val="accent4"/>
                </a:solidFill>
                <a:effectLst>
                  <a:outerShdw blurRad="38100" dist="38100" dir="2700000" algn="tl">
                    <a:srgbClr val="000000">
                      <a:alpha val="43137"/>
                    </a:srgbClr>
                  </a:outerShdw>
                </a:effectLst>
              </a:rPr>
              <a:t>Physical Antidotes  </a:t>
            </a:r>
            <a:r>
              <a:rPr lang="en-US" b="1" dirty="0" smtClean="0">
                <a:solidFill>
                  <a:schemeClr val="accent4"/>
                </a:solidFill>
                <a:effectLst>
                  <a:outerShdw blurRad="38100" dist="38100" dir="2700000" algn="tl">
                    <a:srgbClr val="000000">
                      <a:alpha val="43137"/>
                    </a:srgbClr>
                  </a:outerShdw>
                </a:effectLst>
              </a:rPr>
              <a:t/>
            </a:r>
            <a:br>
              <a:rPr lang="en-US" b="1" dirty="0" smtClean="0">
                <a:solidFill>
                  <a:schemeClr val="accent4"/>
                </a:solidFill>
                <a:effectLst>
                  <a:outerShdw blurRad="38100" dist="38100" dir="2700000" algn="tl">
                    <a:srgbClr val="000000">
                      <a:alpha val="43137"/>
                    </a:srgbClr>
                  </a:outerShdw>
                </a:effectLst>
              </a:rPr>
            </a:br>
            <a:endParaRPr lang="en-US"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248400"/>
          </a:xfrm>
        </p:spPr>
        <p:txBody>
          <a:bodyPr>
            <a:noAutofit/>
          </a:bodyPr>
          <a:lstStyle/>
          <a:p>
            <a:r>
              <a:rPr lang="en-US" dirty="0" smtClean="0"/>
              <a:t>These are substances which impede the absorption by their presence for example demulcents, bulky food and activated charcoal </a:t>
            </a:r>
          </a:p>
          <a:p>
            <a:r>
              <a:rPr lang="en-US" dirty="0" smtClean="0"/>
              <a:t>Demulcents are substances such as fats, oils, milk etc which prevent the absorption of the poison by forming a coating on mucous membrane of the stomach. </a:t>
            </a:r>
          </a:p>
          <a:p>
            <a:r>
              <a:rPr lang="en-US" dirty="0" smtClean="0"/>
              <a:t>Activated charcoal is specially useful in adsorbing alkaloidal poisons such as strychnine. It is given in a dose of 30-60 gms in children and 60-100 gms in adults in five times the quantity of water </a:t>
            </a:r>
          </a:p>
          <a:p>
            <a:pPr>
              <a:buNone/>
            </a:pPr>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r>
              <a:rPr lang="en-US" sz="4800" b="1" dirty="0" smtClean="0">
                <a:solidFill>
                  <a:srgbClr val="C00000"/>
                </a:solidFill>
                <a:effectLst>
                  <a:outerShdw blurRad="38100" dist="38100" dir="2700000" algn="tl">
                    <a:srgbClr val="000000">
                      <a:alpha val="43137"/>
                    </a:srgbClr>
                  </a:outerShdw>
                </a:effectLst>
              </a:rPr>
              <a:t>Chemical Antidotes </a:t>
            </a:r>
            <a:endParaRPr lang="en-US" sz="48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838200"/>
            <a:ext cx="9144000" cy="6019800"/>
          </a:xfrm>
        </p:spPr>
        <p:txBody>
          <a:bodyPr>
            <a:normAutofit/>
          </a:bodyPr>
          <a:lstStyle/>
          <a:p>
            <a:r>
              <a:rPr lang="en-US" dirty="0" smtClean="0"/>
              <a:t>These are substances which act either by direct chemical action or by oxidizing the poison to from a non-toxic or an insoluble compound. Some of the examples are as follows:</a:t>
            </a:r>
          </a:p>
          <a:p>
            <a:r>
              <a:rPr lang="en-US" dirty="0" smtClean="0"/>
              <a:t>Dilute acetic acid or vinegar neutralize alkalis by direct chemical action.</a:t>
            </a:r>
          </a:p>
          <a:p>
            <a:r>
              <a:rPr lang="en-US" dirty="0" smtClean="0"/>
              <a:t>Canned fruit is an useful alternative for the purpose. Dilute alkalis, </a:t>
            </a:r>
            <a:r>
              <a:rPr lang="en-US" dirty="0" err="1" smtClean="0"/>
              <a:t>eg</a:t>
            </a:r>
            <a:r>
              <a:rPr lang="en-US" dirty="0" smtClean="0"/>
              <a:t>, milk of magnesia, will neutralize acids, however, bicarbonates should not be used owing to the risk of rapture of stomach from the librated carbon dioxide, tannin (strong tea) produce insoluble compounds with most alkaloids, glucosides and metals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839200" cy="6400800"/>
          </a:xfrm>
        </p:spPr>
        <p:txBody>
          <a:bodyPr>
            <a:normAutofit/>
          </a:bodyPr>
          <a:lstStyle/>
          <a:p>
            <a:endParaRPr lang="en-US" dirty="0" smtClean="0"/>
          </a:p>
          <a:p>
            <a:r>
              <a:rPr lang="en-US" dirty="0" smtClean="0"/>
              <a:t> </a:t>
            </a:r>
            <a:r>
              <a:rPr lang="en-US" dirty="0" smtClean="0"/>
              <a:t>Potassium permanganate in an oxidizing agent effective against all oxidisable  poison, such as most of alkaloids, </a:t>
            </a:r>
            <a:r>
              <a:rPr lang="en-US" dirty="0" smtClean="0"/>
              <a:t>amidopyrin </a:t>
            </a:r>
            <a:r>
              <a:rPr lang="en-US" dirty="0" smtClean="0"/>
              <a:t>antipyrine, barbiturates, phosphorus, cyanides, etc. </a:t>
            </a:r>
            <a:endParaRPr lang="en-US" dirty="0" smtClean="0"/>
          </a:p>
          <a:p>
            <a:r>
              <a:rPr lang="en-US" dirty="0" smtClean="0"/>
              <a:t>The usual strength of the solution is 1:100 approximately ( 1 gm in </a:t>
            </a:r>
            <a:r>
              <a:rPr lang="en-US" dirty="0" err="1" smtClean="0"/>
              <a:t>litre</a:t>
            </a:r>
            <a:r>
              <a:rPr lang="en-US" dirty="0" smtClean="0"/>
              <a:t> ) and even 100-150 ml of this solution ca be left in the stomach with out ay harm. A weak solution of iodine , 15 drops of the tincture to a tumblerful (200ml) of water, may be helpful in the absence of permanganate. </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3600" b="1" dirty="0" smtClean="0">
                <a:solidFill>
                  <a:srgbClr val="C00000"/>
                </a:solidFill>
                <a:effectLst>
                  <a:outerShdw blurRad="38100" dist="38100" dir="2700000" algn="tl">
                    <a:srgbClr val="000000">
                      <a:alpha val="43137"/>
                    </a:srgbClr>
                  </a:outerShdw>
                </a:effectLst>
              </a:rPr>
              <a:t/>
            </a:r>
            <a:br>
              <a:rPr lang="en-US" sz="3600" b="1" dirty="0" smtClean="0">
                <a:solidFill>
                  <a:srgbClr val="C00000"/>
                </a:solidFill>
                <a:effectLst>
                  <a:outerShdw blurRad="38100" dist="38100" dir="2700000" algn="tl">
                    <a:srgbClr val="000000">
                      <a:alpha val="43137"/>
                    </a:srgbClr>
                  </a:outerShdw>
                </a:effectLst>
              </a:rPr>
            </a:br>
            <a:r>
              <a:rPr lang="en-US" sz="3600" b="1" dirty="0" smtClean="0">
                <a:solidFill>
                  <a:srgbClr val="C00000"/>
                </a:solidFill>
                <a:effectLst>
                  <a:outerShdw blurRad="38100" dist="38100" dir="2700000" algn="tl">
                    <a:srgbClr val="000000">
                      <a:alpha val="43137"/>
                    </a:srgbClr>
                  </a:outerShdw>
                </a:effectLst>
              </a:rPr>
              <a:t>Physiological </a:t>
            </a:r>
            <a:r>
              <a:rPr lang="en-US" sz="3600" b="1" dirty="0" smtClean="0">
                <a:solidFill>
                  <a:srgbClr val="C00000"/>
                </a:solidFill>
                <a:effectLst>
                  <a:outerShdw blurRad="38100" dist="38100" dir="2700000" algn="tl">
                    <a:srgbClr val="000000">
                      <a:alpha val="43137"/>
                    </a:srgbClr>
                  </a:outerShdw>
                </a:effectLst>
              </a:rPr>
              <a:t>or </a:t>
            </a:r>
            <a:r>
              <a:rPr lang="en-US" sz="3600" b="1" dirty="0" smtClean="0">
                <a:solidFill>
                  <a:srgbClr val="C00000"/>
                </a:solidFill>
                <a:effectLst>
                  <a:outerShdw blurRad="38100" dist="38100" dir="2700000" algn="tl">
                    <a:srgbClr val="000000">
                      <a:alpha val="43137"/>
                    </a:srgbClr>
                  </a:outerShdw>
                </a:effectLst>
              </a:rPr>
              <a:t>Pharmacological Antidotes </a:t>
            </a:r>
            <a:r>
              <a:rPr lang="en-US" sz="3600" b="1" dirty="0" smtClean="0">
                <a:solidFill>
                  <a:srgbClr val="C00000"/>
                </a:solidFill>
                <a:effectLst>
                  <a:outerShdw blurRad="38100" dist="38100" dir="2700000" algn="tl">
                    <a:srgbClr val="000000">
                      <a:alpha val="43137"/>
                    </a:srgbClr>
                  </a:outerShdw>
                </a:effectLst>
              </a:rPr>
              <a:t/>
            </a:r>
            <a:br>
              <a:rPr lang="en-US" sz="3600" b="1" dirty="0" smtClean="0">
                <a:solidFill>
                  <a:srgbClr val="C00000"/>
                </a:solidFill>
                <a:effectLst>
                  <a:outerShdw blurRad="38100" dist="38100" dir="2700000" algn="tl">
                    <a:srgbClr val="000000">
                      <a:alpha val="43137"/>
                    </a:srgbClr>
                  </a:outerShdw>
                </a:effectLst>
              </a:rPr>
            </a:b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371600"/>
            <a:ext cx="8686800" cy="5181600"/>
          </a:xfrm>
        </p:spPr>
        <p:txBody>
          <a:bodyPr>
            <a:normAutofit/>
          </a:bodyPr>
          <a:lstStyle/>
          <a:p>
            <a:r>
              <a:rPr lang="en-US" dirty="0" smtClean="0"/>
              <a:t>These agents produce effects which are opposite to that of the poison. Example of the physiological antagonists are atropine for pilocaroine, diazepam for strtchnine, naloxone for morphine, atropine and oximes for organophosphorus  compounds, N-</a:t>
            </a:r>
            <a:r>
              <a:rPr lang="en-US" dirty="0" err="1" smtClean="0"/>
              <a:t>acetyle</a:t>
            </a:r>
            <a:r>
              <a:rPr lang="en-US" dirty="0" smtClean="0"/>
              <a:t> cysteine for acetaminophen and mazicon </a:t>
            </a:r>
            <a:r>
              <a:rPr lang="en-US" dirty="0" smtClean="0"/>
              <a:t>f</a:t>
            </a:r>
            <a:r>
              <a:rPr lang="en-US" dirty="0" smtClean="0"/>
              <a:t>or benzodiazepins. However, the antagonism is usual nor complete and the remedy ,mat itself produce most undesirable side affects.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r>
              <a:rPr lang="en-US" dirty="0" smtClean="0"/>
              <a:t>Certain chelating agents are widely used as specific antidotes against some heavy metals. These are substances which produce a firm non ionized cyclic complex (chelate) with cations. Such compounds can form stable, soluble, non toxic complexes with calcium and certain heavy metals. The important amongst them are BAL, EDTA (ethylene </a:t>
            </a:r>
            <a:r>
              <a:rPr lang="en-US" dirty="0" err="1" smtClean="0"/>
              <a:t>diamine</a:t>
            </a:r>
            <a:r>
              <a:rPr lang="en-US" dirty="0" smtClean="0"/>
              <a:t> tetra acetate) and </a:t>
            </a:r>
            <a:r>
              <a:rPr lang="en-US" dirty="0" err="1" smtClean="0"/>
              <a:t>versenate</a:t>
            </a:r>
            <a:r>
              <a:rPr lang="en-US" dirty="0" smtClean="0"/>
              <a:t> (calcium diethyl tetra acetate) for Arsenic, EDTA and </a:t>
            </a:r>
            <a:r>
              <a:rPr lang="en-US" dirty="0" err="1" smtClean="0"/>
              <a:t>versenate</a:t>
            </a:r>
            <a:r>
              <a:rPr lang="en-US" dirty="0" smtClean="0"/>
              <a:t> for mercury and lead, N- </a:t>
            </a:r>
            <a:r>
              <a:rPr lang="en-US" dirty="0" err="1" smtClean="0"/>
              <a:t>penicillamine</a:t>
            </a:r>
            <a:r>
              <a:rPr lang="en-US" dirty="0" smtClean="0"/>
              <a:t> for mercury, lead and copper, and </a:t>
            </a:r>
            <a:r>
              <a:rPr lang="en-US" dirty="0" err="1" smtClean="0"/>
              <a:t>desferrioxamine</a:t>
            </a:r>
            <a:r>
              <a:rPr lang="en-US" dirty="0" smtClean="0"/>
              <a:t>-B for iron.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126</TotalTime>
  <Words>992</Words>
  <Application>Microsoft Office PowerPoint</Application>
  <PresentationFormat>On-screen Show (4:3)</PresentationFormat>
  <Paragraphs>60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Slide 1</vt:lpstr>
      <vt:lpstr>Presentation   by dr. naveed  department of forensic medicine &amp; toxicology</vt:lpstr>
      <vt:lpstr>USE OF ANTI DOTES IN FORENSIC MEDICINE &amp; TOXICOLOGY </vt:lpstr>
      <vt:lpstr>Slide 4</vt:lpstr>
      <vt:lpstr> Mechanical or Physical Antidotes   </vt:lpstr>
      <vt:lpstr>Chemical Antidotes </vt:lpstr>
      <vt:lpstr>Slide 7</vt:lpstr>
      <vt:lpstr> Physiological or Pharmacological Antidotes  </vt:lpstr>
      <vt:lpstr>Slide 9</vt:lpstr>
      <vt:lpstr>Slide 10</vt:lpstr>
      <vt:lpstr>Slide 11</vt:lpstr>
      <vt:lpstr>Slide 12</vt:lpstr>
      <vt:lpstr>Slide 13</vt:lpstr>
      <vt:lpstr>Universal Antidote.</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ANTI DOTES IN FORENSIC MEDICINE &amp; TOXICOLOGY </dc:title>
  <dc:creator>MUHAMMAD SHOAIB</dc:creator>
  <cp:lastModifiedBy>MUHAMMAD SHOAIB</cp:lastModifiedBy>
  <cp:revision>54</cp:revision>
  <dcterms:created xsi:type="dcterms:W3CDTF">2006-08-16T00:00:00Z</dcterms:created>
  <dcterms:modified xsi:type="dcterms:W3CDTF">2012-11-06T19:24:06Z</dcterms:modified>
</cp:coreProperties>
</file>