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55"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718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50082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0675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9178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37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8636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56472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5706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8A87A34-81AB-432B-8DAE-1953F412C126}" type="datetimeFigureOut">
              <a:rPr lang="en-US" smtClean="0"/>
              <a:t>2/20/2020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15551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8A87A34-81AB-432B-8DAE-1953F412C126}" type="datetimeFigureOut">
              <a:rPr lang="en-US" smtClean="0"/>
              <a:t>2/20/2020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044633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2/20/2020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4033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8A87A34-81AB-432B-8DAE-1953F412C126}" type="datetimeFigureOut">
              <a:rPr lang="en-US" smtClean="0"/>
              <a:pPr/>
              <a:t>2/20/2020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D22F896-40B5-4ADD-8801-0D06FADFA09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979412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smtClean="0">
                <a:latin typeface="Garamond" panose="02020404030301010803" pitchFamily="18" charset="0"/>
              </a:rPr>
              <a:t>Governance Analysis Using EA</a:t>
            </a:r>
            <a:endParaRPr lang="en-US" sz="3200" b="1" dirty="0">
              <a:latin typeface="Garamond" panose="02020404030301010803" pitchFamily="18" charset="0"/>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5231963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Managing Internal Controls Using Enterprise Architecture</a:t>
            </a: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These are simple internal control questions: what, how, where, who, when, and why. If controls are in place, these questions should be capable of being answered from the different perspectives of management and staff levels in an enterprise. The answers available to senior managers (as the planners and owners of the enterprise) are likely to be less detailed than those needed by middle managers, business experts, and IT staff (as the designers and builders of the enterprise).</a:t>
            </a:r>
          </a:p>
        </p:txBody>
      </p:sp>
    </p:spTree>
    <p:extLst>
      <p:ext uri="{BB962C8B-B14F-4D97-AF65-F5344CB8AC3E}">
        <p14:creationId xmlns:p14="http://schemas.microsoft.com/office/powerpoint/2010/main" val="3867024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These six questions are represented by the six columns of the Zachman framework for enterprise architecture. </a:t>
            </a:r>
          </a:p>
        </p:txBody>
      </p:sp>
      <p:pic>
        <p:nvPicPr>
          <p:cNvPr id="4" name="Content Placeholder 3"/>
          <p:cNvPicPr>
            <a:picLocks noGrp="1" noChangeAspect="1"/>
          </p:cNvPicPr>
          <p:nvPr/>
        </p:nvPicPr>
        <p:blipFill rotWithShape="1">
          <a:blip r:embed="rId2" cstate="print">
            <a:extLst>
              <a:ext uri="{28A0092B-C50C-407E-A947-70E740481C1C}">
                <a14:useLocalDpi xmlns:a14="http://schemas.microsoft.com/office/drawing/2010/main" val="0"/>
              </a:ext>
            </a:extLst>
          </a:blip>
          <a:srcRect l="24289" t="14035" r="34734" b="14035"/>
          <a:stretch/>
        </p:blipFill>
        <p:spPr>
          <a:xfrm>
            <a:off x="3093333" y="2620315"/>
            <a:ext cx="6066293" cy="3357153"/>
          </a:xfrm>
          <a:prstGeom prst="rect">
            <a:avLst/>
          </a:prstGeom>
        </p:spPr>
      </p:pic>
    </p:spTree>
    <p:extLst>
      <p:ext uri="{BB962C8B-B14F-4D97-AF65-F5344CB8AC3E}">
        <p14:creationId xmlns:p14="http://schemas.microsoft.com/office/powerpoint/2010/main" val="40348093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It is the responsibility of senior managers—as the planners and owners of business plans, data, processes, locations, business units, and events that are used to manage the enterprise—to define the objectives and scope of the internal controls. It is also their responsibility to provide the high-level perspective or view that is needed to manage these controls. These perspectives are defined in the first two Zachman framework rows </a:t>
            </a:r>
            <a:r>
              <a:rPr lang="en-US" sz="2400" dirty="0" smtClean="0">
                <a:latin typeface="Garamond" panose="02020404030301010803" pitchFamily="18" charset="0"/>
              </a:rPr>
              <a:t>.</a:t>
            </a:r>
            <a:endParaRPr lang="en-US" sz="2400" dirty="0">
              <a:latin typeface="Garamond" panose="02020404030301010803" pitchFamily="18" charset="0"/>
            </a:endParaRPr>
          </a:p>
        </p:txBody>
      </p:sp>
    </p:spTree>
    <p:extLst>
      <p:ext uri="{BB962C8B-B14F-4D97-AF65-F5344CB8AC3E}">
        <p14:creationId xmlns:p14="http://schemas.microsoft.com/office/powerpoint/2010/main" val="3867184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Governance Analysis Framework (GAF) for Sarbanes-Oxley</a:t>
            </a:r>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r>
              <a:rPr lang="en-US" sz="2400" dirty="0">
                <a:latin typeface="Garamond" panose="02020404030301010803" pitchFamily="18" charset="0"/>
              </a:rPr>
              <a:t>The Zachman framework provides a way to cut through the complexity of today’s enterprises and document the relationships that exist between each column for each row</a:t>
            </a:r>
            <a:r>
              <a:rPr lang="en-US" sz="2400" dirty="0" smtClean="0">
                <a:latin typeface="Garamond" panose="02020404030301010803" pitchFamily="18" charset="0"/>
              </a:rPr>
              <a:t>.</a:t>
            </a:r>
          </a:p>
          <a:p>
            <a:pPr algn="just">
              <a:buFont typeface="Arial" panose="020B0604020202020204" pitchFamily="34" charset="0"/>
              <a:buChar char="•"/>
            </a:pPr>
            <a:r>
              <a:rPr lang="en-US" sz="2400" dirty="0">
                <a:latin typeface="Garamond" panose="02020404030301010803" pitchFamily="18" charset="0"/>
              </a:rPr>
              <a:t>These relationships are illustrated as matrices</a:t>
            </a:r>
          </a:p>
        </p:txBody>
      </p:sp>
    </p:spTree>
    <p:extLst>
      <p:ext uri="{BB962C8B-B14F-4D97-AF65-F5344CB8AC3E}">
        <p14:creationId xmlns:p14="http://schemas.microsoft.com/office/powerpoint/2010/main" val="28353254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Different types of matrices</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pPr algn="just"/>
            <a:r>
              <a:rPr lang="en-US" sz="2400" b="1" dirty="0">
                <a:latin typeface="Garamond" panose="02020404030301010803" pitchFamily="18" charset="0"/>
              </a:rPr>
              <a:t>Data </a:t>
            </a:r>
            <a:r>
              <a:rPr lang="en-US" sz="2400" b="1" dirty="0" smtClean="0">
                <a:latin typeface="Garamond" panose="02020404030301010803" pitchFamily="18" charset="0"/>
              </a:rPr>
              <a:t>matrices:</a:t>
            </a:r>
            <a:r>
              <a:rPr lang="en-US" sz="2400" dirty="0">
                <a:latin typeface="Garamond" panose="02020404030301010803" pitchFamily="18" charset="0"/>
              </a:rPr>
              <a:t> </a:t>
            </a:r>
            <a:r>
              <a:rPr lang="en-US" sz="2400" dirty="0" smtClean="0">
                <a:latin typeface="Garamond" panose="02020404030301010803" pitchFamily="18" charset="0"/>
              </a:rPr>
              <a:t>data </a:t>
            </a:r>
            <a:r>
              <a:rPr lang="en-US" sz="2400" dirty="0">
                <a:latin typeface="Garamond" panose="02020404030301010803" pitchFamily="18" charset="0"/>
              </a:rPr>
              <a:t>to locations, data to people or business units, data to events, data to business </a:t>
            </a:r>
            <a:r>
              <a:rPr lang="en-US" sz="2400" dirty="0" smtClean="0">
                <a:latin typeface="Garamond" panose="02020404030301010803" pitchFamily="18" charset="0"/>
              </a:rPr>
              <a:t>plans</a:t>
            </a:r>
          </a:p>
          <a:p>
            <a:pPr algn="just"/>
            <a:r>
              <a:rPr lang="en-US" sz="2400" b="1" dirty="0">
                <a:latin typeface="Garamond" panose="02020404030301010803" pitchFamily="18" charset="0"/>
              </a:rPr>
              <a:t>Process matrices: </a:t>
            </a:r>
            <a:r>
              <a:rPr lang="en-US" sz="2400" dirty="0">
                <a:latin typeface="Garamond" panose="02020404030301010803" pitchFamily="18" charset="0"/>
              </a:rPr>
              <a:t>processes to data, processes to locations, processes to business units, processes to events, processes to business </a:t>
            </a:r>
            <a:r>
              <a:rPr lang="en-US" sz="2400" dirty="0" smtClean="0">
                <a:latin typeface="Garamond" panose="02020404030301010803" pitchFamily="18" charset="0"/>
              </a:rPr>
              <a:t>plans</a:t>
            </a:r>
          </a:p>
          <a:p>
            <a:pPr algn="just"/>
            <a:r>
              <a:rPr lang="en-US" sz="2400" b="1" dirty="0" smtClean="0">
                <a:latin typeface="Garamond" panose="02020404030301010803" pitchFamily="18" charset="0"/>
              </a:rPr>
              <a:t>Location </a:t>
            </a:r>
            <a:r>
              <a:rPr lang="en-US" sz="2400" b="1" dirty="0">
                <a:latin typeface="Garamond" panose="02020404030301010803" pitchFamily="18" charset="0"/>
              </a:rPr>
              <a:t>matrices: </a:t>
            </a:r>
            <a:r>
              <a:rPr lang="en-US" sz="2400" dirty="0">
                <a:latin typeface="Garamond" panose="02020404030301010803" pitchFamily="18" charset="0"/>
              </a:rPr>
              <a:t>locations to data, locations to processes, locations to people or business units , locations to events, locations to business </a:t>
            </a:r>
            <a:r>
              <a:rPr lang="en-US" sz="2400" dirty="0" smtClean="0">
                <a:latin typeface="Garamond" panose="02020404030301010803" pitchFamily="18" charset="0"/>
              </a:rPr>
              <a:t>plans</a:t>
            </a:r>
          </a:p>
          <a:p>
            <a:pPr algn="just"/>
            <a:r>
              <a:rPr lang="en-US" sz="2400" b="1" dirty="0">
                <a:latin typeface="Garamond" panose="02020404030301010803" pitchFamily="18" charset="0"/>
              </a:rPr>
              <a:t>People or business unit matrices: </a:t>
            </a:r>
            <a:r>
              <a:rPr lang="en-US" sz="2400" dirty="0">
                <a:latin typeface="Garamond" panose="02020404030301010803" pitchFamily="18" charset="0"/>
              </a:rPr>
              <a:t>people or business units to data, people or business units to processes, people or business units to locations, people or business units to events, people or business units to business plans</a:t>
            </a:r>
            <a:endParaRPr lang="en-US" sz="2400" dirty="0">
              <a:latin typeface="Garamond" panose="02020404030301010803" pitchFamily="18" charset="0"/>
            </a:endParaRPr>
          </a:p>
        </p:txBody>
      </p:sp>
    </p:spTree>
    <p:extLst>
      <p:ext uri="{BB962C8B-B14F-4D97-AF65-F5344CB8AC3E}">
        <p14:creationId xmlns:p14="http://schemas.microsoft.com/office/powerpoint/2010/main" val="3725280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sz="2400" b="1" dirty="0" smtClean="0">
                <a:latin typeface="Garamond" panose="02020404030301010803" pitchFamily="18" charset="0"/>
              </a:rPr>
              <a:t>Business </a:t>
            </a:r>
            <a:r>
              <a:rPr lang="en-US" sz="2400" b="1" dirty="0">
                <a:latin typeface="Garamond" panose="02020404030301010803" pitchFamily="18" charset="0"/>
              </a:rPr>
              <a:t>event matrices: </a:t>
            </a:r>
            <a:r>
              <a:rPr lang="en-US" sz="2400" dirty="0">
                <a:latin typeface="Garamond" panose="02020404030301010803" pitchFamily="18" charset="0"/>
              </a:rPr>
              <a:t>business events to data, events to processes, events to locations, events to people or business units, business events to business </a:t>
            </a:r>
            <a:r>
              <a:rPr lang="en-US" sz="2400" dirty="0" smtClean="0">
                <a:latin typeface="Garamond" panose="02020404030301010803" pitchFamily="18" charset="0"/>
              </a:rPr>
              <a:t>plans</a:t>
            </a:r>
          </a:p>
          <a:p>
            <a:pPr algn="just"/>
            <a:r>
              <a:rPr lang="en-US" sz="2400" b="1" dirty="0">
                <a:latin typeface="Garamond" panose="02020404030301010803" pitchFamily="18" charset="0"/>
              </a:rPr>
              <a:t>Business plan matrices: </a:t>
            </a:r>
            <a:r>
              <a:rPr lang="en-US" sz="2400" dirty="0">
                <a:latin typeface="Garamond" panose="02020404030301010803" pitchFamily="18" charset="0"/>
              </a:rPr>
              <a:t>business plans to data, business plans to processes , business plans to locations, business plans to people or business units ,business plans to business events.</a:t>
            </a:r>
            <a:endParaRPr lang="en-US" sz="2400" dirty="0">
              <a:latin typeface="Garamond" panose="02020404030301010803" pitchFamily="18" charset="0"/>
            </a:endParaRPr>
          </a:p>
        </p:txBody>
      </p:sp>
    </p:spTree>
    <p:extLst>
      <p:ext uri="{BB962C8B-B14F-4D97-AF65-F5344CB8AC3E}">
        <p14:creationId xmlns:p14="http://schemas.microsoft.com/office/powerpoint/2010/main" val="27462019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sz="2400" dirty="0">
                <a:latin typeface="Garamond" panose="02020404030301010803" pitchFamily="18" charset="0"/>
              </a:rPr>
              <a:t>When senior managers use governance analysis framework matrices as described here, they are able to demonstrate that they have a powerful </a:t>
            </a:r>
            <a:r>
              <a:rPr lang="en-US" sz="2400" dirty="0" smtClean="0">
                <a:latin typeface="Garamond" panose="02020404030301010803" pitchFamily="18" charset="0"/>
              </a:rPr>
              <a:t>management.</a:t>
            </a:r>
            <a:endParaRPr lang="en-US" sz="2400" dirty="0">
              <a:latin typeface="Garamond" panose="02020404030301010803" pitchFamily="18" charset="0"/>
            </a:endParaRPr>
          </a:p>
        </p:txBody>
      </p:sp>
    </p:spTree>
    <p:extLst>
      <p:ext uri="{BB962C8B-B14F-4D97-AF65-F5344CB8AC3E}">
        <p14:creationId xmlns:p14="http://schemas.microsoft.com/office/powerpoint/2010/main" val="27561927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000" b="1" dirty="0">
                <a:latin typeface="Garamond" panose="02020404030301010803" pitchFamily="18" charset="0"/>
              </a:rPr>
              <a:t>Developing a Governance Analysis Framework</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smtClean="0">
                <a:latin typeface="Garamond" panose="02020404030301010803" pitchFamily="18" charset="0"/>
              </a:rPr>
              <a:t>All </a:t>
            </a:r>
            <a:r>
              <a:rPr lang="en-US" sz="2400" dirty="0">
                <a:latin typeface="Garamond" panose="02020404030301010803" pitchFamily="18" charset="0"/>
              </a:rPr>
              <a:t>the matrices were manual</a:t>
            </a:r>
            <a:r>
              <a:rPr lang="en-US" sz="2400" dirty="0" smtClean="0">
                <a:latin typeface="Garamond" panose="02020404030301010803" pitchFamily="18" charset="0"/>
              </a:rPr>
              <a:t>.</a:t>
            </a:r>
          </a:p>
          <a:p>
            <a:pPr>
              <a:buFont typeface="Arial" panose="020B0604020202020204" pitchFamily="34" charset="0"/>
              <a:buChar char="•"/>
            </a:pPr>
            <a:r>
              <a:rPr lang="en-US" sz="2400" dirty="0">
                <a:latin typeface="Garamond" panose="02020404030301010803" pitchFamily="18" charset="0"/>
              </a:rPr>
              <a:t>Manually determining the relevant row and column titles for each of these matrices is extremely </a:t>
            </a:r>
            <a:r>
              <a:rPr lang="en-US" sz="2400" dirty="0" smtClean="0">
                <a:latin typeface="Garamond" panose="02020404030301010803" pitchFamily="18" charset="0"/>
              </a:rPr>
              <a:t>difficult</a:t>
            </a:r>
          </a:p>
          <a:p>
            <a:pPr>
              <a:buFont typeface="Arial" panose="020B0604020202020204" pitchFamily="34" charset="0"/>
              <a:buChar char="•"/>
            </a:pPr>
            <a:r>
              <a:rPr lang="en-US" sz="2400" dirty="0">
                <a:latin typeface="Garamond" panose="02020404030301010803" pitchFamily="18" charset="0"/>
              </a:rPr>
              <a:t>to keep them manually updated continually as the enterprise changes overtime is even more difficult </a:t>
            </a:r>
            <a:endParaRPr lang="en-US" sz="2400" b="1" dirty="0">
              <a:latin typeface="Garamond" panose="02020404030301010803" pitchFamily="18" charset="0"/>
            </a:endParaRPr>
          </a:p>
        </p:txBody>
      </p:sp>
    </p:spTree>
    <p:extLst>
      <p:ext uri="{BB962C8B-B14F-4D97-AF65-F5344CB8AC3E}">
        <p14:creationId xmlns:p14="http://schemas.microsoft.com/office/powerpoint/2010/main" val="3932687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How strategy model works?</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lstStyle/>
          <a:p>
            <a:pPr algn="just">
              <a:buFont typeface="Arial" panose="020B0604020202020204" pitchFamily="34" charset="0"/>
              <a:buChar char="•"/>
            </a:pPr>
            <a:r>
              <a:rPr lang="en-US" dirty="0"/>
              <a:t> </a:t>
            </a:r>
            <a:r>
              <a:rPr lang="en-US" sz="2400" dirty="0">
                <a:latin typeface="Garamond" panose="02020404030301010803" pitchFamily="18" charset="0"/>
              </a:rPr>
              <a:t>A strategic model provides a “picture of the </a:t>
            </a:r>
            <a:r>
              <a:rPr lang="en-US" sz="2400" dirty="0" smtClean="0">
                <a:latin typeface="Garamond" panose="02020404030301010803" pitchFamily="18" charset="0"/>
              </a:rPr>
              <a:t>business</a:t>
            </a:r>
          </a:p>
          <a:p>
            <a:pPr algn="just">
              <a:buFont typeface="Arial" panose="020B0604020202020204" pitchFamily="34" charset="0"/>
              <a:buChar char="•"/>
            </a:pPr>
            <a:r>
              <a:rPr lang="en-US" sz="2400" dirty="0">
                <a:latin typeface="Garamond" panose="02020404030301010803" pitchFamily="18" charset="0"/>
              </a:rPr>
              <a:t> Just like a city </a:t>
            </a:r>
            <a:r>
              <a:rPr lang="en-US" sz="2400" dirty="0" smtClean="0">
                <a:latin typeface="Garamond" panose="02020404030301010803" pitchFamily="18" charset="0"/>
              </a:rPr>
              <a:t>map</a:t>
            </a:r>
          </a:p>
          <a:p>
            <a:pPr algn="just">
              <a:buFont typeface="Arial" panose="020B0604020202020204" pitchFamily="34" charset="0"/>
              <a:buChar char="•"/>
            </a:pPr>
            <a:r>
              <a:rPr lang="en-US" sz="2400" dirty="0">
                <a:latin typeface="Garamond" panose="02020404030301010803" pitchFamily="18" charset="0"/>
              </a:rPr>
              <a:t> The strategic model also enables key business activities and processes to be identified and named. </a:t>
            </a:r>
            <a:endParaRPr lang="en-US" sz="2400" dirty="0" smtClean="0">
              <a:latin typeface="Garamond" panose="02020404030301010803" pitchFamily="18" charset="0"/>
            </a:endParaRPr>
          </a:p>
        </p:txBody>
      </p:sp>
    </p:spTree>
    <p:extLst>
      <p:ext uri="{BB962C8B-B14F-4D97-AF65-F5344CB8AC3E}">
        <p14:creationId xmlns:p14="http://schemas.microsoft.com/office/powerpoint/2010/main" val="18688054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Components </a:t>
            </a:r>
            <a:r>
              <a:rPr lang="en-US" sz="3000" b="1" dirty="0">
                <a:latin typeface="Garamond" panose="02020404030301010803" pitchFamily="18" charset="0"/>
              </a:rPr>
              <a:t>of the defined strategic </a:t>
            </a:r>
            <a:r>
              <a:rPr lang="en-US" sz="3000" b="1" dirty="0" smtClean="0">
                <a:latin typeface="Garamond" panose="02020404030301010803" pitchFamily="18" charset="0"/>
              </a:rPr>
              <a:t>model</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Autofit/>
          </a:bodyPr>
          <a:lstStyle/>
          <a:p>
            <a:r>
              <a:rPr lang="en-US" sz="2400" b="1" dirty="0">
                <a:latin typeface="Garamond" panose="02020404030301010803" pitchFamily="18" charset="0"/>
              </a:rPr>
              <a:t>Business plan: </a:t>
            </a:r>
            <a:r>
              <a:rPr lang="en-US" sz="2400" dirty="0">
                <a:latin typeface="Garamond" panose="02020404030301010803" pitchFamily="18" charset="0"/>
              </a:rPr>
              <a:t>Documents the strategic business planning statements that were used as the catalyst for the facilitated strategic modeling session. These address the why questions for SOX compliance</a:t>
            </a:r>
            <a:r>
              <a:rPr lang="en-US" sz="2400" dirty="0" smtClean="0">
                <a:latin typeface="Garamond" panose="02020404030301010803" pitchFamily="18" charset="0"/>
              </a:rPr>
              <a:t>.</a:t>
            </a:r>
          </a:p>
          <a:p>
            <a:r>
              <a:rPr lang="en-US" sz="2400" b="1" dirty="0">
                <a:latin typeface="Garamond" panose="02020404030301010803" pitchFamily="18" charset="0"/>
              </a:rPr>
              <a:t>Strategic model</a:t>
            </a:r>
            <a:r>
              <a:rPr lang="en-US" sz="2400" dirty="0">
                <a:latin typeface="Garamond" panose="02020404030301010803" pitchFamily="18" charset="0"/>
              </a:rPr>
              <a:t>: Documents the enterprise strategic model and high-level tactical models for key business units. These models are represented as data maps that show a “picture of the business</a:t>
            </a:r>
            <a:r>
              <a:rPr lang="en-US" sz="2400" dirty="0" smtClean="0">
                <a:latin typeface="Garamond" panose="02020404030301010803" pitchFamily="18" charset="0"/>
              </a:rPr>
              <a:t>.”</a:t>
            </a:r>
          </a:p>
          <a:p>
            <a:r>
              <a:rPr lang="en-US" sz="2400" b="1" dirty="0">
                <a:latin typeface="Garamond" panose="02020404030301010803" pitchFamily="18" charset="0"/>
              </a:rPr>
              <a:t>Strategic data</a:t>
            </a:r>
            <a:r>
              <a:rPr lang="en-US" sz="2400" dirty="0">
                <a:latin typeface="Garamond" panose="02020404030301010803" pitchFamily="18" charset="0"/>
              </a:rPr>
              <a:t>: Documents the underlying data represented in the enterprise strategic model and high-level tactical models for key business units. This answers the what questions for SOX compliance. </a:t>
            </a:r>
            <a:endParaRPr lang="en-US" sz="2400" dirty="0" smtClean="0">
              <a:latin typeface="Garamond" panose="02020404030301010803" pitchFamily="18" charset="0"/>
            </a:endParaRPr>
          </a:p>
          <a:p>
            <a:r>
              <a:rPr lang="en-US" sz="2400" b="1" dirty="0">
                <a:latin typeface="Garamond" panose="02020404030301010803" pitchFamily="18" charset="0"/>
              </a:rPr>
              <a:t>Business activities</a:t>
            </a:r>
            <a:r>
              <a:rPr lang="en-US" sz="2400" dirty="0">
                <a:latin typeface="Garamond" panose="02020404030301010803" pitchFamily="18" charset="0"/>
              </a:rPr>
              <a:t>: Identifies key business activities that are reflected in the strategic model, as determined during and after the facilitated session. This answers the how questions for SOX compliance</a:t>
            </a:r>
          </a:p>
        </p:txBody>
      </p:sp>
    </p:spTree>
    <p:extLst>
      <p:ext uri="{BB962C8B-B14F-4D97-AF65-F5344CB8AC3E}">
        <p14:creationId xmlns:p14="http://schemas.microsoft.com/office/powerpoint/2010/main" val="4104851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Governance</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pPr algn="just">
              <a:buFont typeface="Arial" panose="020B0604020202020204" pitchFamily="34" charset="0"/>
              <a:buChar char="•"/>
            </a:pPr>
            <a:r>
              <a:rPr lang="en-US" sz="2400" dirty="0" smtClean="0">
                <a:latin typeface="Garamond" panose="02020404030301010803" pitchFamily="18" charset="0"/>
              </a:rPr>
              <a:t>Establishment of policies, and continuous monitoring of their proper implementation, by the members of the governing body of an organization. It includes the mechanism required to balance the powers of the members (with the associated accountability), and the primary duty of enhancing the prosperity and viability of the organization.</a:t>
            </a:r>
          </a:p>
          <a:p>
            <a:pPr algn="just">
              <a:buFont typeface="Arial" panose="020B0604020202020204" pitchFamily="34" charset="0"/>
              <a:buChar char="•"/>
            </a:pPr>
            <a:r>
              <a:rPr lang="en-US" sz="2400" dirty="0" smtClean="0">
                <a:latin typeface="Garamond" panose="02020404030301010803" pitchFamily="18" charset="0"/>
              </a:rPr>
              <a:t>Relates </a:t>
            </a:r>
            <a:r>
              <a:rPr lang="en-US" sz="2400" dirty="0">
                <a:latin typeface="Garamond" panose="02020404030301010803" pitchFamily="18" charset="0"/>
              </a:rPr>
              <a:t>to consistent management ,Policies , guidance, processes and decision rights for given area of responsibility.</a:t>
            </a:r>
            <a:endParaRPr lang="en-US" sz="2400" dirty="0">
              <a:latin typeface="Garamond" panose="02020404030301010803" pitchFamily="18" charset="0"/>
            </a:endParaRPr>
          </a:p>
        </p:txBody>
      </p:sp>
    </p:spTree>
    <p:extLst>
      <p:ext uri="{BB962C8B-B14F-4D97-AF65-F5344CB8AC3E}">
        <p14:creationId xmlns:p14="http://schemas.microsoft.com/office/powerpoint/2010/main" val="1277359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latin typeface="Garamond" panose="02020404030301010803" pitchFamily="18" charset="0"/>
              </a:rPr>
              <a:t>• </a:t>
            </a:r>
            <a:r>
              <a:rPr lang="en-US" b="1" dirty="0">
                <a:latin typeface="Garamond" panose="02020404030301010803" pitchFamily="18" charset="0"/>
              </a:rPr>
              <a:t>Business activity clusters</a:t>
            </a:r>
            <a:r>
              <a:rPr lang="en-US" dirty="0">
                <a:latin typeface="Garamond" panose="02020404030301010803" pitchFamily="18" charset="0"/>
              </a:rPr>
              <a:t>: Documents automatically derived project plans that identify the data required by each activity. This identifies activities that can be reused throughout the enterprise—with large potential cost savings from this reuse. This also answers the how questions for SOX compliance</a:t>
            </a:r>
            <a:r>
              <a:rPr lang="en-US" dirty="0" smtClean="0">
                <a:latin typeface="Garamond" panose="02020404030301010803" pitchFamily="18" charset="0"/>
              </a:rPr>
              <a:t>.</a:t>
            </a:r>
          </a:p>
          <a:p>
            <a:r>
              <a:rPr lang="en-US" b="1" dirty="0">
                <a:latin typeface="Garamond" panose="02020404030301010803" pitchFamily="18" charset="0"/>
              </a:rPr>
              <a:t>• Business locations</a:t>
            </a:r>
            <a:r>
              <a:rPr lang="en-US" dirty="0">
                <a:latin typeface="Garamond" panose="02020404030301010803" pitchFamily="18" charset="0"/>
              </a:rPr>
              <a:t>: Lists key locations (where relevant) that were identified during and after the facilitated session. This answers where questions for SOX. </a:t>
            </a:r>
            <a:endParaRPr lang="en-US" dirty="0" smtClean="0">
              <a:latin typeface="Garamond" panose="02020404030301010803" pitchFamily="18" charset="0"/>
            </a:endParaRPr>
          </a:p>
          <a:p>
            <a:r>
              <a:rPr lang="en-US" b="1" dirty="0">
                <a:latin typeface="Garamond" panose="02020404030301010803" pitchFamily="18" charset="0"/>
              </a:rPr>
              <a:t>Business units: </a:t>
            </a:r>
            <a:r>
              <a:rPr lang="en-US" dirty="0">
                <a:latin typeface="Garamond" panose="02020404030301010803" pitchFamily="18" charset="0"/>
              </a:rPr>
              <a:t>Lists key business units identified during and after the facilitated session based on the high-level tactical models from the strategic model. This answers the who questions for SOX compliance</a:t>
            </a:r>
            <a:r>
              <a:rPr lang="en-US" dirty="0" smtClean="0">
                <a:latin typeface="Garamond" panose="02020404030301010803" pitchFamily="18" charset="0"/>
              </a:rPr>
              <a:t>.</a:t>
            </a:r>
          </a:p>
          <a:p>
            <a:r>
              <a:rPr lang="en-US" b="1" dirty="0">
                <a:latin typeface="Garamond" panose="02020404030301010803" pitchFamily="18" charset="0"/>
              </a:rPr>
              <a:t>Business events</a:t>
            </a:r>
            <a:r>
              <a:rPr lang="en-US" dirty="0">
                <a:latin typeface="Garamond" panose="02020404030301010803" pitchFamily="18" charset="0"/>
              </a:rPr>
              <a:t>: Lists key business events (where relevant) identified during and after the facilitated session. This answers the when questions for SOX compliance</a:t>
            </a:r>
          </a:p>
        </p:txBody>
      </p:sp>
    </p:spTree>
    <p:extLst>
      <p:ext uri="{BB962C8B-B14F-4D97-AF65-F5344CB8AC3E}">
        <p14:creationId xmlns:p14="http://schemas.microsoft.com/office/powerpoint/2010/main" val="3271488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Step-by-Step Approach for Governance Analysis</a:t>
            </a:r>
          </a:p>
        </p:txBody>
      </p:sp>
      <p:sp>
        <p:nvSpPr>
          <p:cNvPr id="3" name="Content Placeholder 2"/>
          <p:cNvSpPr>
            <a:spLocks noGrp="1"/>
          </p:cNvSpPr>
          <p:nvPr>
            <p:ph idx="1"/>
          </p:nvPr>
        </p:nvSpPr>
        <p:spPr/>
        <p:txBody>
          <a:bodyPr/>
          <a:lstStyle/>
          <a:p>
            <a:r>
              <a:rPr lang="en-US" dirty="0"/>
              <a:t>Step 1—Establish plan for strategic modeling </a:t>
            </a:r>
            <a:r>
              <a:rPr lang="en-US" dirty="0" smtClean="0"/>
              <a:t>project</a:t>
            </a:r>
          </a:p>
          <a:p>
            <a:r>
              <a:rPr lang="en-US" dirty="0"/>
              <a:t>Step 2—Capture initial business planning input as </a:t>
            </a:r>
            <a:r>
              <a:rPr lang="en-US" dirty="0" smtClean="0"/>
              <a:t>catalyst</a:t>
            </a:r>
          </a:p>
          <a:p>
            <a:r>
              <a:rPr lang="en-US" dirty="0"/>
              <a:t>Step 3—Conduct strategic modeling facilitated session</a:t>
            </a:r>
            <a:r>
              <a:rPr lang="en-US" dirty="0" smtClean="0"/>
              <a:t>.</a:t>
            </a:r>
          </a:p>
          <a:p>
            <a:r>
              <a:rPr lang="en-US" dirty="0"/>
              <a:t>Step 4—Carry out strategic model analysis</a:t>
            </a:r>
            <a:r>
              <a:rPr lang="en-US" dirty="0" smtClean="0"/>
              <a:t>.</a:t>
            </a:r>
          </a:p>
          <a:p>
            <a:r>
              <a:rPr lang="en-US" dirty="0"/>
              <a:t>Step 5—Derive governance analysis framework documentation</a:t>
            </a:r>
            <a:r>
              <a:rPr lang="en-US" dirty="0" smtClean="0"/>
              <a:t>.</a:t>
            </a:r>
          </a:p>
          <a:p>
            <a:r>
              <a:rPr lang="en-US" dirty="0"/>
              <a:t>Step 6—Review matrices and governance implementation plan. </a:t>
            </a:r>
            <a:endParaRPr lang="en-US" dirty="0" smtClean="0"/>
          </a:p>
          <a:p>
            <a:r>
              <a:rPr lang="en-US" dirty="0"/>
              <a:t>Step 7—Manage progressive completion of GAF </a:t>
            </a:r>
            <a:r>
              <a:rPr lang="en-US" dirty="0" smtClean="0"/>
              <a:t>matrices</a:t>
            </a:r>
          </a:p>
          <a:p>
            <a:r>
              <a:rPr lang="en-US" dirty="0"/>
              <a:t>Step 8—Manage implementation of governance analysis systems. </a:t>
            </a:r>
            <a:r>
              <a:rPr lang="en-US" dirty="0" smtClean="0"/>
              <a:t>w</a:t>
            </a:r>
            <a:endParaRPr lang="en-US" dirty="0"/>
          </a:p>
        </p:txBody>
      </p:sp>
    </p:spTree>
    <p:extLst>
      <p:ext uri="{BB962C8B-B14F-4D97-AF65-F5344CB8AC3E}">
        <p14:creationId xmlns:p14="http://schemas.microsoft.com/office/powerpoint/2010/main" val="421744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What is </a:t>
            </a:r>
            <a:r>
              <a:rPr lang="en-US" sz="3000" b="1" dirty="0">
                <a:latin typeface="Garamond" panose="02020404030301010803" pitchFamily="18" charset="0"/>
              </a:rPr>
              <a:t>C</a:t>
            </a:r>
            <a:r>
              <a:rPr lang="en-US" sz="3000" b="1" dirty="0" smtClean="0">
                <a:latin typeface="Garamond" panose="02020404030301010803" pitchFamily="18" charset="0"/>
              </a:rPr>
              <a:t>orporate Governance?</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smtClean="0">
                <a:latin typeface="Garamond" panose="02020404030301010803" pitchFamily="18" charset="0"/>
              </a:rPr>
              <a:t>Corporate Governance is the system of rules, practices and processes by which a company is directed and controlled. Corporate governance essentially involves balancing the interests of a company’s many stakeholder, such as shareholders, management, customers, suppliers, financiers, government and the community.</a:t>
            </a:r>
          </a:p>
          <a:p>
            <a:pPr>
              <a:buFont typeface="Arial" panose="020B0604020202020204" pitchFamily="34" charset="0"/>
              <a:buChar char="•"/>
            </a:pPr>
            <a:r>
              <a:rPr lang="en-US" sz="2400" dirty="0" smtClean="0">
                <a:latin typeface="Garamond" panose="02020404030301010803" pitchFamily="18" charset="0"/>
              </a:rPr>
              <a:t>Best Management practices</a:t>
            </a:r>
          </a:p>
          <a:p>
            <a:pPr>
              <a:buFont typeface="Arial" panose="020B0604020202020204" pitchFamily="34" charset="0"/>
              <a:buChar char="•"/>
            </a:pPr>
            <a:r>
              <a:rPr lang="en-US" sz="2400" dirty="0" smtClean="0">
                <a:latin typeface="Garamond" panose="02020404030301010803" pitchFamily="18" charset="0"/>
              </a:rPr>
              <a:t>Since corporate governance also provides the framework for attaining a company’s objective, it encompasses practically every sphere of management, from action plans and internal controls to performance measurement</a:t>
            </a:r>
            <a:r>
              <a:rPr lang="en-US" dirty="0" smtClean="0"/>
              <a:t>.</a:t>
            </a:r>
            <a:endParaRPr lang="en-US" dirty="0"/>
          </a:p>
        </p:txBody>
      </p:sp>
    </p:spTree>
    <p:extLst>
      <p:ext uri="{BB962C8B-B14F-4D97-AF65-F5344CB8AC3E}">
        <p14:creationId xmlns:p14="http://schemas.microsoft.com/office/powerpoint/2010/main" val="1856560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Responsibilities Imposed by Sarbanes-Oxley</a:t>
            </a: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The Sarbanes-Oxley Act of 2002 (also called </a:t>
            </a:r>
            <a:r>
              <a:rPr lang="en-US" sz="2400" dirty="0" err="1">
                <a:latin typeface="Garamond" panose="02020404030301010803" pitchFamily="18" charset="0"/>
              </a:rPr>
              <a:t>Sar</a:t>
            </a:r>
            <a:r>
              <a:rPr lang="en-US" sz="2400" dirty="0">
                <a:latin typeface="Garamond" panose="02020404030301010803" pitchFamily="18" charset="0"/>
              </a:rPr>
              <a:t>-Ox or SOX) assigns responsibility to senior management of public and nonpublic organizations in the United States </a:t>
            </a:r>
            <a:r>
              <a:rPr lang="en-US" sz="2400" dirty="0" smtClean="0">
                <a:latin typeface="Garamond" panose="02020404030301010803" pitchFamily="18" charset="0"/>
              </a:rPr>
              <a:t>. </a:t>
            </a:r>
            <a:r>
              <a:rPr lang="en-US" sz="2400" dirty="0">
                <a:latin typeface="Garamond" panose="02020404030301010803" pitchFamily="18" charset="0"/>
              </a:rPr>
              <a:t>It also is applied in various forms by other countries throughout the </a:t>
            </a:r>
            <a:r>
              <a:rPr lang="en-US" sz="2400" dirty="0" smtClean="0">
                <a:latin typeface="Garamond" panose="02020404030301010803" pitchFamily="18" charset="0"/>
              </a:rPr>
              <a:t>world </a:t>
            </a:r>
            <a:r>
              <a:rPr lang="en-US" sz="2400" dirty="0">
                <a:latin typeface="Garamond" panose="02020404030301010803" pitchFamily="18" charset="0"/>
              </a:rPr>
              <a:t>titled Management Assessment of Internal </a:t>
            </a:r>
            <a:r>
              <a:rPr lang="en-US" sz="2400" dirty="0" smtClean="0">
                <a:latin typeface="Garamond" panose="02020404030301010803" pitchFamily="18" charset="0"/>
              </a:rPr>
              <a:t>Controls. </a:t>
            </a:r>
            <a:r>
              <a:rPr lang="en-US" sz="2400" dirty="0">
                <a:latin typeface="Garamond" panose="02020404030301010803" pitchFamily="18" charset="0"/>
              </a:rPr>
              <a:t>Typical examples of the difficulties that face senior management to ensure they support SOX are issues related to internal control over financial reporting of public companies and issues related to judgments and estimates that may change over time.</a:t>
            </a:r>
          </a:p>
        </p:txBody>
      </p:sp>
    </p:spTree>
    <p:extLst>
      <p:ext uri="{BB962C8B-B14F-4D97-AF65-F5344CB8AC3E}">
        <p14:creationId xmlns:p14="http://schemas.microsoft.com/office/powerpoint/2010/main" val="586616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Cont.….</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The required internal controls vary from enterprise to enterprise. They need to be </a:t>
            </a:r>
            <a:r>
              <a:rPr lang="en-US" sz="2400" dirty="0" smtClean="0">
                <a:latin typeface="Garamond" panose="02020404030301010803" pitchFamily="18" charset="0"/>
              </a:rPr>
              <a:t>prepared </a:t>
            </a:r>
            <a:r>
              <a:rPr lang="en-US" sz="2400" dirty="0">
                <a:latin typeface="Garamond" panose="02020404030301010803" pitchFamily="18" charset="0"/>
              </a:rPr>
              <a:t>to the industry or industries in which the organization operates, and are typically unique for each enterprise—where internal controls are determined by its business activities and processes as well as its financial controls. </a:t>
            </a:r>
          </a:p>
        </p:txBody>
      </p:sp>
    </p:spTree>
    <p:extLst>
      <p:ext uri="{BB962C8B-B14F-4D97-AF65-F5344CB8AC3E}">
        <p14:creationId xmlns:p14="http://schemas.microsoft.com/office/powerpoint/2010/main" val="27290928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Cont.…</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For example, a simple test that can be applied in an organization is to ask staff why they carry out a specific business process, financial or otherwise. This is a question that may be asked by an auditor to see whether internal controls referenced by management do actually work. When a person is asked, “Why do you do that process in that way?” the response is often “Because we have always done it that way.” This answer indicates that the reasons—even if they were once known—have become lost to history. It is a warning signal to the auditor and to management that the internal controls are not working in that particular case.</a:t>
            </a:r>
          </a:p>
        </p:txBody>
      </p:sp>
    </p:spTree>
    <p:extLst>
      <p:ext uri="{BB962C8B-B14F-4D97-AF65-F5344CB8AC3E}">
        <p14:creationId xmlns:p14="http://schemas.microsoft.com/office/powerpoint/2010/main" val="3755995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a:latin typeface="Garamond" panose="02020404030301010803" pitchFamily="18" charset="0"/>
              </a:rPr>
              <a:t>Typical Internal Control Questions</a:t>
            </a:r>
          </a:p>
        </p:txBody>
      </p:sp>
      <p:sp>
        <p:nvSpPr>
          <p:cNvPr id="3" name="Content Placeholder 2"/>
          <p:cNvSpPr>
            <a:spLocks noGrp="1"/>
          </p:cNvSpPr>
          <p:nvPr>
            <p:ph idx="1"/>
          </p:nvPr>
        </p:nvSpPr>
        <p:spPr/>
        <p:txBody>
          <a:bodyPr>
            <a:normAutofit/>
          </a:bodyPr>
          <a:lstStyle/>
          <a:p>
            <a:r>
              <a:rPr lang="en-US" sz="2400" dirty="0">
                <a:latin typeface="Garamond" panose="02020404030301010803" pitchFamily="18" charset="0"/>
              </a:rPr>
              <a:t>For complete satisfaction that internal controls have not only been implemented, but also work in practice throughout the enterprise, senior managers need to show that answers are available for management and audit questions to determine SOX compliance. These relate to key resources that are needed, such as data, business activities and processes, locations, people or business units, and events. The answers should relate back to strategic and tactical business plans that have been defined by management</a:t>
            </a:r>
          </a:p>
        </p:txBody>
      </p:sp>
    </p:spTree>
    <p:extLst>
      <p:ext uri="{BB962C8B-B14F-4D97-AF65-F5344CB8AC3E}">
        <p14:creationId xmlns:p14="http://schemas.microsoft.com/office/powerpoint/2010/main" val="2055931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b="1" dirty="0" smtClean="0">
                <a:latin typeface="Garamond" panose="02020404030301010803" pitchFamily="18" charset="0"/>
              </a:rPr>
              <a:t>Cont…</a:t>
            </a:r>
            <a:endParaRPr lang="en-US" sz="3000" b="1" dirty="0">
              <a:latin typeface="Garamond" panose="02020404030301010803" pitchFamily="18" charset="0"/>
            </a:endParaRPr>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2400" b="1" dirty="0">
                <a:latin typeface="Garamond" panose="02020404030301010803" pitchFamily="18" charset="0"/>
              </a:rPr>
              <a:t>For data: </a:t>
            </a:r>
            <a:r>
              <a:rPr lang="en-US" sz="2400" dirty="0">
                <a:latin typeface="Garamond" panose="02020404030301010803" pitchFamily="18" charset="0"/>
              </a:rPr>
              <a:t>What do the data represent? How are the data processed? Where are they used? Who is responsible for the data? When are the data used? Why are the data needed? Do these data support the strategic and tactical business plans</a:t>
            </a:r>
            <a:r>
              <a:rPr lang="en-US" sz="2400" dirty="0" smtClean="0">
                <a:latin typeface="Garamond" panose="02020404030301010803" pitchFamily="18" charset="0"/>
              </a:rPr>
              <a:t>?</a:t>
            </a:r>
          </a:p>
          <a:p>
            <a:pPr>
              <a:buFont typeface="Arial" panose="020B0604020202020204" pitchFamily="34" charset="0"/>
              <a:buChar char="•"/>
            </a:pPr>
            <a:r>
              <a:rPr lang="en-US" sz="2400" b="1" dirty="0">
                <a:latin typeface="Garamond" panose="02020404030301010803" pitchFamily="18" charset="0"/>
              </a:rPr>
              <a:t>For processes:</a:t>
            </a:r>
            <a:r>
              <a:rPr lang="en-US" sz="2400" dirty="0">
                <a:latin typeface="Garamond" panose="02020404030301010803" pitchFamily="18" charset="0"/>
              </a:rPr>
              <a:t> How do we execute our processes? What data do they use? Where are they processed? Who is responsible for the processes? When are these processes used? Why are the processes needed? Do they support strategic and tactical business plans</a:t>
            </a:r>
            <a:r>
              <a:rPr lang="en-US" sz="2400" dirty="0" smtClean="0">
                <a:latin typeface="Garamond" panose="02020404030301010803" pitchFamily="18" charset="0"/>
              </a:rPr>
              <a:t>?</a:t>
            </a:r>
          </a:p>
          <a:p>
            <a:pPr>
              <a:buFont typeface="Arial" panose="020B0604020202020204" pitchFamily="34" charset="0"/>
              <a:buChar char="•"/>
            </a:pPr>
            <a:r>
              <a:rPr lang="en-US" sz="2400" b="1" dirty="0" smtClean="0">
                <a:latin typeface="Garamond" panose="02020404030301010803" pitchFamily="18" charset="0"/>
              </a:rPr>
              <a:t>For </a:t>
            </a:r>
            <a:r>
              <a:rPr lang="en-US" sz="2400" b="1" dirty="0">
                <a:latin typeface="Garamond" panose="02020404030301010803" pitchFamily="18" charset="0"/>
              </a:rPr>
              <a:t>locations: </a:t>
            </a:r>
            <a:r>
              <a:rPr lang="en-US" sz="2400" dirty="0">
                <a:latin typeface="Garamond" panose="02020404030301010803" pitchFamily="18" charset="0"/>
              </a:rPr>
              <a:t>What data does the location need? How are processes executed in the location? Who is responsible for the location? When is the location involved in key events? Why does the location exist for the enterprise? Do the business plans for each location support the strategic and tactical business plans?</a:t>
            </a:r>
          </a:p>
        </p:txBody>
      </p:sp>
    </p:spTree>
    <p:extLst>
      <p:ext uri="{BB962C8B-B14F-4D97-AF65-F5344CB8AC3E}">
        <p14:creationId xmlns:p14="http://schemas.microsoft.com/office/powerpoint/2010/main" val="33090959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r>
              <a:rPr lang="en-US" b="1" dirty="0">
                <a:latin typeface="Garamond" panose="02020404030301010803" pitchFamily="18" charset="0"/>
              </a:rPr>
              <a:t>For business units or people: </a:t>
            </a:r>
            <a:r>
              <a:rPr lang="en-US" dirty="0">
                <a:latin typeface="Garamond" panose="02020404030301010803" pitchFamily="18" charset="0"/>
              </a:rPr>
              <a:t>What data do the business units need? How are key processes executed in each business unit? Where is each business unit located? Who is responsible for the business unit? When is the business unit involved in key events? Why does each business unit exist? Do the business plans for each business unit support the strategic and tactical business plans</a:t>
            </a:r>
            <a:r>
              <a:rPr lang="en-US" dirty="0" smtClean="0">
                <a:latin typeface="Garamond" panose="02020404030301010803" pitchFamily="18" charset="0"/>
              </a:rPr>
              <a:t>?</a:t>
            </a:r>
          </a:p>
          <a:p>
            <a:r>
              <a:rPr lang="en-US" b="1" dirty="0">
                <a:latin typeface="Garamond" panose="02020404030301010803" pitchFamily="18" charset="0"/>
              </a:rPr>
              <a:t>For business events</a:t>
            </a:r>
            <a:r>
              <a:rPr lang="en-US" dirty="0">
                <a:latin typeface="Garamond" panose="02020404030301010803" pitchFamily="18" charset="0"/>
              </a:rPr>
              <a:t>: What data does each business event need? Which processes are initiated by each business event? Where do business events occur? Who is responsible for these business events? When do they occur? Why do they occur? Do the business events support the strategic and tactical business plans</a:t>
            </a:r>
            <a:r>
              <a:rPr lang="en-US" dirty="0" smtClean="0">
                <a:latin typeface="Garamond" panose="02020404030301010803" pitchFamily="18" charset="0"/>
              </a:rPr>
              <a:t>?</a:t>
            </a:r>
          </a:p>
          <a:p>
            <a:r>
              <a:rPr lang="en-US" dirty="0">
                <a:latin typeface="Garamond" panose="02020404030301010803" pitchFamily="18" charset="0"/>
              </a:rPr>
              <a:t>• </a:t>
            </a:r>
            <a:r>
              <a:rPr lang="en-US" b="1" dirty="0">
                <a:latin typeface="Garamond" panose="02020404030301010803" pitchFamily="18" charset="0"/>
              </a:rPr>
              <a:t>For business plans: </a:t>
            </a:r>
            <a:r>
              <a:rPr lang="en-US" dirty="0">
                <a:latin typeface="Garamond" panose="02020404030301010803" pitchFamily="18" charset="0"/>
              </a:rPr>
              <a:t>What data do the business plans need? How do processes support the business plans? Which locations do the business plans apply to? Who is responsible for these business plans? When does each event occur that supports the business plans? Why do the business plans exist? Do tactical and operational business plans support the strategic plans?</a:t>
            </a:r>
          </a:p>
        </p:txBody>
      </p:sp>
    </p:spTree>
    <p:extLst>
      <p:ext uri="{BB962C8B-B14F-4D97-AF65-F5344CB8AC3E}">
        <p14:creationId xmlns:p14="http://schemas.microsoft.com/office/powerpoint/2010/main" val="163971333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927</TotalTime>
  <Words>1694</Words>
  <Application>Microsoft Office PowerPoint</Application>
  <PresentationFormat>Widescreen</PresentationFormat>
  <Paragraphs>67</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Garamond</vt:lpstr>
      <vt:lpstr>Retrospect</vt:lpstr>
      <vt:lpstr>Governance Analysis Using EA</vt:lpstr>
      <vt:lpstr>Governance</vt:lpstr>
      <vt:lpstr>What is Corporate Governance?</vt:lpstr>
      <vt:lpstr>Responsibilities Imposed by Sarbanes-Oxley</vt:lpstr>
      <vt:lpstr>Cont.….</vt:lpstr>
      <vt:lpstr>Cont.…</vt:lpstr>
      <vt:lpstr>Typical Internal Control Questions</vt:lpstr>
      <vt:lpstr>Cont…</vt:lpstr>
      <vt:lpstr>PowerPoint Presentation</vt:lpstr>
      <vt:lpstr>Managing Internal Controls Using Enterprise Architecture</vt:lpstr>
      <vt:lpstr>PowerPoint Presentation</vt:lpstr>
      <vt:lpstr>PowerPoint Presentation</vt:lpstr>
      <vt:lpstr>Governance Analysis Framework (GAF) for Sarbanes-Oxley</vt:lpstr>
      <vt:lpstr>Different types of matrices</vt:lpstr>
      <vt:lpstr>PowerPoint Presentation</vt:lpstr>
      <vt:lpstr>PowerPoint Presentation</vt:lpstr>
      <vt:lpstr>Developing a Governance Analysis Framework</vt:lpstr>
      <vt:lpstr>How strategy model works?</vt:lpstr>
      <vt:lpstr>Components of the defined strategic model</vt:lpstr>
      <vt:lpstr>PowerPoint Presentation</vt:lpstr>
      <vt:lpstr>Step-by-Step Approach for Governance Analysis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Governance?</dc:title>
  <dc:creator>Rabia Parveen</dc:creator>
  <cp:lastModifiedBy>Rabia Parveen</cp:lastModifiedBy>
  <cp:revision>20</cp:revision>
  <dcterms:created xsi:type="dcterms:W3CDTF">2020-02-19T20:09:34Z</dcterms:created>
  <dcterms:modified xsi:type="dcterms:W3CDTF">2020-02-20T11:36:34Z</dcterms:modified>
</cp:coreProperties>
</file>