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3"/>
  </p:notesMasterIdLst>
  <p:sldIdLst>
    <p:sldId id="256" r:id="rId2"/>
    <p:sldId id="266" r:id="rId3"/>
    <p:sldId id="268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1FFA-2752-46F3-8058-333CBED62F29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3AEF-E46F-4079-BD36-04EB13E85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F5D8EF20-2B33-42A0-BE9B-7019395EC7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4908165-D958-4DDB-9065-BCEC095E6272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435883FA-9470-47C6-B1C9-F4922A9052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542B7158-1EFC-46BC-9606-F2841363D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257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CB9BEDC9-DDB7-4C3C-B40A-C8652229F4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1C65E7B-61F4-475C-84B4-05AD95DE5E9F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C36A8BF-4187-41C0-9B41-F46AF5CB1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3AEB5067-E056-414F-A796-10B6C2F100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246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47090E75-20C9-492E-A8E1-CA46BD6FC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55418E6-809C-4662-89DF-BEF89E899F00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B65CDCB2-F76A-4019-900A-C03B6A3AA5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26B99814-4B6A-4EEF-9FAD-83D73A5AE3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640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6AE9770D-EE50-408A-B9AC-65DFB5BE3B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6E7FED8-4114-426E-AFA1-DD1BFBB9DE89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AAC9FE28-57EF-4166-9357-71412318ED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CDD2402A-E21D-4607-BC3D-9DCDE79B4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844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C3FE16A3-2607-4ABA-872C-8A431BF223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10614397-364B-4882-8C56-416B97B7CD7D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825277C5-6FF6-472B-B1B2-A162AC929A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EEE28775-1141-4618-8163-256EE66CFA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1429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D97F732C-F89E-47E2-B59C-A12FFB782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833D637-BCE5-4E5D-9874-9EFBFE9D9D08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5E4F0DE8-E8B5-4C7D-B055-95C406BC3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06954C32-A2A8-47D3-9E0F-1137C1B689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540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EC461AAA-CFEF-42EE-8AF1-5A61282285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E89A6CA-A27A-48DC-A193-6688F0032372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7267D01B-0B18-468C-84E3-0EC1B30BF9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CE469E36-4F41-4F57-B693-9C7C11FBA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383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9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4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72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3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48EA60-4CB5-4423-8D35-A6F338154A38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x.cs.yale.edu/avi/os-book/OS10/slide-dir/index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 smtClean="0"/>
              <a:t>14</a:t>
            </a:r>
            <a:r>
              <a:rPr lang="en-US" dirty="0" smtClean="0"/>
              <a:t>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65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7414293-0AF3-4A9F-BE3B-DCA02E9A7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02296" y="343940"/>
            <a:ext cx="7743825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Directory Organization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9B43EDD4-1D08-4BC5-8A60-7A07B4E85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1256784"/>
            <a:ext cx="7188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>
                <a:latin typeface="Helvetica" panose="020B0604020202020204" pitchFamily="34" charset="0"/>
              </a:rPr>
              <a:t>The directory is organized logically to </a:t>
            </a:r>
            <a:r>
              <a:rPr lang="en-US" altLang="en-US" dirty="0" smtClean="0">
                <a:latin typeface="Helvetica" panose="020B0604020202020204" pitchFamily="34" charset="0"/>
              </a:rPr>
              <a:t>obtain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Helvetica" panose="020B0604020202020204" pitchFamily="34" charset="0"/>
              </a:rPr>
              <a:t>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Helvetica" panose="020B0604020202020204" pitchFamily="34" charset="0"/>
              </a:rPr>
              <a:t>Convenience</a:t>
            </a:r>
          </a:p>
          <a:p>
            <a:r>
              <a:rPr lang="en-US" altLang="en-US" dirty="0" smtClean="0">
                <a:latin typeface="Helvetica" panose="020B0604020202020204" pitchFamily="34" charset="0"/>
              </a:rPr>
              <a:t>Directory Structures can be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Helvetica" panose="020B0604020202020204" pitchFamily="34" charset="0"/>
              </a:rPr>
              <a:t>Single Level Directory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Helvetica" panose="020B0604020202020204" pitchFamily="34" charset="0"/>
              </a:rPr>
              <a:t>Two </a:t>
            </a:r>
            <a:r>
              <a:rPr lang="en-US" altLang="en-US" dirty="0">
                <a:latin typeface="Helvetica" panose="020B0604020202020204" pitchFamily="34" charset="0"/>
              </a:rPr>
              <a:t>Level </a:t>
            </a:r>
            <a:r>
              <a:rPr lang="en-US" altLang="en-US" dirty="0" smtClean="0">
                <a:latin typeface="Helvetica" panose="020B0604020202020204" pitchFamily="34" charset="0"/>
              </a:rPr>
              <a:t>Directory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Helvetica" panose="020B0604020202020204" pitchFamily="34" charset="0"/>
              </a:rPr>
              <a:t>Tree Structure Directory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Helvetica" panose="020B0604020202020204" pitchFamily="34" charset="0"/>
              </a:rPr>
              <a:t>Acyclic Graph Directory</a:t>
            </a:r>
            <a:endParaRPr lang="en-US" altLang="en-US" dirty="0">
              <a:latin typeface="Helvetic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 smtClean="0">
              <a:latin typeface="Helvetic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75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034338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Lecture Material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Slides of chapter </a:t>
            </a:r>
            <a:r>
              <a:rPr lang="en-US" altLang="en-US" dirty="0"/>
              <a:t>9</a:t>
            </a:r>
            <a:r>
              <a:rPr lang="en-US" altLang="en-US" dirty="0" smtClean="0"/>
              <a:t> can be found from the given link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https://codex.cs.yale.edu/avi/os-book/OS10/slide-dir/index.html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7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2916935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File </a:t>
            </a:r>
            <a:r>
              <a:rPr lang="en-US" altLang="en-US" dirty="0"/>
              <a:t>Concept</a:t>
            </a:r>
          </a:p>
          <a:p>
            <a:r>
              <a:rPr lang="en-US" altLang="en-US" dirty="0"/>
              <a:t>Access Methods</a:t>
            </a:r>
          </a:p>
          <a:p>
            <a:r>
              <a:rPr lang="en-US" altLang="en-US" dirty="0"/>
              <a:t>Disk and Directory Structure</a:t>
            </a:r>
          </a:p>
          <a:p>
            <a:r>
              <a:rPr lang="en-US" altLang="en-US" dirty="0"/>
              <a:t>File-System Mounting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2185415"/>
          </a:xfrm>
        </p:spPr>
        <p:txBody>
          <a:bodyPr>
            <a:normAutofit/>
          </a:bodyPr>
          <a:lstStyle/>
          <a:p>
            <a:r>
              <a:rPr lang="en-US" altLang="en-US" dirty="0"/>
              <a:t>To explain the function of file systems</a:t>
            </a:r>
          </a:p>
          <a:p>
            <a:r>
              <a:rPr lang="en-US" altLang="en-US" dirty="0"/>
              <a:t>To describe the interfaces to file systems</a:t>
            </a:r>
          </a:p>
          <a:p>
            <a:r>
              <a:rPr lang="en-US" altLang="en-US" dirty="0"/>
              <a:t>To discuss file-system design tradeoffs, including access methods, file sharing, file locking, and directory structures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54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87311EE-EAAE-42C5-87B1-E2BA40562E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78559" y="240331"/>
            <a:ext cx="82296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File Concept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7B7C5E7-8176-4731-B84D-C09548172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1592" y="1242073"/>
            <a:ext cx="7648575" cy="4530725"/>
          </a:xfrm>
        </p:spPr>
        <p:txBody>
          <a:bodyPr/>
          <a:lstStyle/>
          <a:p>
            <a:r>
              <a:rPr lang="en-US" altLang="en-US" dirty="0"/>
              <a:t>Contiguous logical address space</a:t>
            </a:r>
          </a:p>
          <a:p>
            <a:r>
              <a:rPr lang="en-US" altLang="en-US" dirty="0"/>
              <a:t>Types: </a:t>
            </a:r>
          </a:p>
          <a:p>
            <a:pPr lvl="1"/>
            <a:r>
              <a:rPr lang="en-US" altLang="en-US" dirty="0"/>
              <a:t>Data</a:t>
            </a:r>
          </a:p>
          <a:p>
            <a:pPr lvl="2"/>
            <a:r>
              <a:rPr lang="en-US" altLang="en-US" dirty="0"/>
              <a:t>numeric</a:t>
            </a:r>
          </a:p>
          <a:p>
            <a:pPr lvl="2"/>
            <a:r>
              <a:rPr lang="en-US" altLang="en-US" dirty="0"/>
              <a:t>character</a:t>
            </a:r>
          </a:p>
          <a:p>
            <a:pPr lvl="2"/>
            <a:r>
              <a:rPr lang="en-US" altLang="en-US" dirty="0"/>
              <a:t>binary</a:t>
            </a:r>
          </a:p>
          <a:p>
            <a:pPr lvl="1"/>
            <a:r>
              <a:rPr lang="en-US" altLang="en-US" dirty="0"/>
              <a:t>Program</a:t>
            </a:r>
          </a:p>
          <a:p>
            <a:r>
              <a:rPr lang="en-US" altLang="en-US" dirty="0"/>
              <a:t>Contents defined by file’s creator</a:t>
            </a:r>
          </a:p>
          <a:p>
            <a:pPr lvl="1"/>
            <a:r>
              <a:rPr lang="en-US" altLang="en-US" dirty="0"/>
              <a:t>Many types</a:t>
            </a:r>
          </a:p>
          <a:p>
            <a:pPr lvl="2"/>
            <a:r>
              <a:rPr lang="en-US" altLang="en-US" dirty="0"/>
              <a:t>Consider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text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file</a:t>
            </a:r>
            <a:r>
              <a:rPr lang="en-US" altLang="en-US" b="1" dirty="0">
                <a:solidFill>
                  <a:srgbClr val="3366FF"/>
                </a:solidFill>
              </a:rPr>
              <a:t>,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source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file</a:t>
            </a:r>
            <a:r>
              <a:rPr lang="en-US" altLang="en-US" b="1" dirty="0">
                <a:solidFill>
                  <a:srgbClr val="3366FF"/>
                </a:solidFill>
              </a:rPr>
              <a:t>,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executable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29694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822FA0E-4125-4F49-9BE5-C72BAB457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7893" y="235956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File Attributes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780046D-9741-40EC-933F-FFEA08E523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9068" y="1231640"/>
            <a:ext cx="7493389" cy="4363292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b="1" dirty="0"/>
              <a:t>Name</a:t>
            </a:r>
            <a:r>
              <a:rPr lang="en-US" altLang="en-US" dirty="0"/>
              <a:t> – only information kept in human-readable form</a:t>
            </a:r>
          </a:p>
          <a:p>
            <a:r>
              <a:rPr lang="en-US" altLang="en-US" b="1" dirty="0"/>
              <a:t>Identifier</a:t>
            </a:r>
            <a:r>
              <a:rPr lang="en-US" altLang="en-US" dirty="0"/>
              <a:t> – unique tag (number) identifies file within file system</a:t>
            </a:r>
          </a:p>
          <a:p>
            <a:r>
              <a:rPr lang="en-US" altLang="en-US" b="1" dirty="0"/>
              <a:t>Type</a:t>
            </a:r>
            <a:r>
              <a:rPr lang="en-US" altLang="en-US" dirty="0"/>
              <a:t> – needed for systems that support different types</a:t>
            </a:r>
          </a:p>
          <a:p>
            <a:r>
              <a:rPr lang="en-US" altLang="en-US" b="1" dirty="0"/>
              <a:t>Location</a:t>
            </a:r>
            <a:r>
              <a:rPr lang="en-US" altLang="en-US" dirty="0"/>
              <a:t> – pointer to file location on device</a:t>
            </a:r>
          </a:p>
          <a:p>
            <a:r>
              <a:rPr lang="en-US" altLang="en-US" b="1" dirty="0"/>
              <a:t>Size</a:t>
            </a:r>
            <a:r>
              <a:rPr lang="en-US" altLang="en-US" dirty="0"/>
              <a:t> – current file size</a:t>
            </a:r>
          </a:p>
          <a:p>
            <a:r>
              <a:rPr lang="en-US" altLang="en-US" b="1" dirty="0"/>
              <a:t>Protection</a:t>
            </a:r>
            <a:r>
              <a:rPr lang="en-US" altLang="en-US" dirty="0"/>
              <a:t> – controls who can do reading, writing, executing</a:t>
            </a:r>
          </a:p>
          <a:p>
            <a:r>
              <a:rPr lang="en-US" altLang="en-US" b="1" dirty="0"/>
              <a:t>Time, date, and user identification</a:t>
            </a:r>
            <a:r>
              <a:rPr lang="en-US" altLang="en-US" dirty="0"/>
              <a:t> – data for protection, security, and usage monitoring</a:t>
            </a:r>
          </a:p>
          <a:p>
            <a:r>
              <a:rPr lang="en-US" altLang="en-US" dirty="0"/>
              <a:t>Information about files are kept in the directory structure, which is maintained on the disk</a:t>
            </a:r>
          </a:p>
          <a:p>
            <a:r>
              <a:rPr lang="en-US" altLang="en-US" dirty="0"/>
              <a:t>Many variations, including extended file attributes such as file checksum</a:t>
            </a:r>
          </a:p>
          <a:p>
            <a:r>
              <a:rPr lang="en-US" altLang="en-US" dirty="0"/>
              <a:t>Information kept in the directory structure</a:t>
            </a:r>
          </a:p>
        </p:txBody>
      </p:sp>
    </p:spTree>
    <p:extLst>
      <p:ext uri="{BB962C8B-B14F-4D97-AF65-F5344CB8AC3E}">
        <p14:creationId xmlns:p14="http://schemas.microsoft.com/office/powerpoint/2010/main" val="51016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D82530B-0E54-46E1-8931-7174592199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1909" y="239749"/>
            <a:ext cx="82296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File Operations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7DAB2CA-5895-49F7-9AFA-D5AA30392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19737" y="1219623"/>
            <a:ext cx="7688427" cy="4530725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File is an </a:t>
            </a:r>
            <a:r>
              <a:rPr lang="en-US" altLang="en-US" b="1" dirty="0"/>
              <a:t>abstract data type</a:t>
            </a:r>
          </a:p>
          <a:p>
            <a:r>
              <a:rPr lang="en-US" altLang="en-US" b="1" dirty="0"/>
              <a:t>Create</a:t>
            </a:r>
          </a:p>
          <a:p>
            <a:r>
              <a:rPr lang="en-US" altLang="en-US" b="1" dirty="0"/>
              <a:t>Write – </a:t>
            </a:r>
            <a:r>
              <a:rPr lang="en-US" altLang="en-US" dirty="0"/>
              <a:t>at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write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pointer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location</a:t>
            </a:r>
          </a:p>
          <a:p>
            <a:r>
              <a:rPr lang="en-US" altLang="en-US" b="1" dirty="0"/>
              <a:t>Read – </a:t>
            </a:r>
            <a:r>
              <a:rPr lang="en-US" altLang="en-US" dirty="0"/>
              <a:t>at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read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pointer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location</a:t>
            </a:r>
          </a:p>
          <a:p>
            <a:r>
              <a:rPr lang="en-US" altLang="en-US" b="1" dirty="0"/>
              <a:t>Reposition within file -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seek</a:t>
            </a:r>
          </a:p>
          <a:p>
            <a:r>
              <a:rPr lang="en-US" altLang="en-US" b="1" dirty="0"/>
              <a:t>Delete</a:t>
            </a:r>
          </a:p>
          <a:p>
            <a:r>
              <a:rPr lang="en-US" altLang="en-US" b="1" dirty="0"/>
              <a:t>Truncate</a:t>
            </a:r>
          </a:p>
          <a:p>
            <a:r>
              <a:rPr lang="en-US" altLang="en-US" b="1" i="1" dirty="0"/>
              <a:t>Open(F</a:t>
            </a:r>
            <a:r>
              <a:rPr lang="en-US" altLang="en-US" b="1" i="1" baseline="-25000" dirty="0"/>
              <a:t>i</a:t>
            </a:r>
            <a:r>
              <a:rPr lang="en-US" altLang="en-US" b="1" i="1" dirty="0"/>
              <a:t>)</a:t>
            </a:r>
            <a:r>
              <a:rPr lang="en-US" altLang="en-US" b="1" dirty="0"/>
              <a:t> </a:t>
            </a:r>
            <a:r>
              <a:rPr lang="en-US" altLang="en-US" dirty="0"/>
              <a:t>– search the directory structure on disk for entry </a:t>
            </a:r>
            <a:r>
              <a:rPr lang="en-US" altLang="en-US" b="1" i="1" dirty="0"/>
              <a:t>F</a:t>
            </a:r>
            <a:r>
              <a:rPr lang="en-US" altLang="en-US" b="1" i="1" baseline="-25000" dirty="0"/>
              <a:t>i</a:t>
            </a:r>
            <a:r>
              <a:rPr lang="en-US" altLang="en-US" dirty="0"/>
              <a:t>, and move the content of entry to memory</a:t>
            </a:r>
          </a:p>
          <a:p>
            <a:r>
              <a:rPr lang="en-US" altLang="en-US" b="1" i="1" dirty="0"/>
              <a:t>Close (F</a:t>
            </a:r>
            <a:r>
              <a:rPr lang="en-US" altLang="en-US" b="1" i="1" baseline="-25000" dirty="0"/>
              <a:t>i</a:t>
            </a:r>
            <a:r>
              <a:rPr lang="en-US" altLang="en-US" b="1" i="1" dirty="0"/>
              <a:t>)</a:t>
            </a:r>
            <a:r>
              <a:rPr lang="en-US" altLang="en-US" b="1" dirty="0"/>
              <a:t> </a:t>
            </a:r>
            <a:r>
              <a:rPr lang="en-US" altLang="en-US" dirty="0"/>
              <a:t>– move the content of entry</a:t>
            </a:r>
            <a:r>
              <a:rPr lang="en-US" altLang="en-US" b="1" dirty="0"/>
              <a:t> </a:t>
            </a:r>
            <a:r>
              <a:rPr lang="en-US" altLang="en-US" b="1" i="1" dirty="0"/>
              <a:t>F</a:t>
            </a:r>
            <a:r>
              <a:rPr lang="en-US" altLang="en-US" b="1" i="1" baseline="-25000" dirty="0"/>
              <a:t>i</a:t>
            </a:r>
            <a:r>
              <a:rPr lang="en-US" altLang="en-US" b="1" dirty="0"/>
              <a:t> </a:t>
            </a:r>
            <a:r>
              <a:rPr lang="en-US" altLang="en-US" dirty="0"/>
              <a:t>in memory to directory structure on disk</a:t>
            </a:r>
          </a:p>
        </p:txBody>
      </p:sp>
    </p:spTree>
    <p:extLst>
      <p:ext uri="{BB962C8B-B14F-4D97-AF65-F5344CB8AC3E}">
        <p14:creationId xmlns:p14="http://schemas.microsoft.com/office/powerpoint/2010/main" val="199721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8D8E146-01B9-415C-A11A-1C26DC61C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4311" y="320040"/>
            <a:ext cx="10018713" cy="88696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Access Methods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397E407-429D-4692-9976-AF8F08D3D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6366" y="1207010"/>
            <a:ext cx="7848599" cy="157276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tabLst>
                <a:tab pos="3203575" algn="l"/>
                <a:tab pos="4056063" algn="l"/>
              </a:tabLst>
            </a:pPr>
            <a:r>
              <a:rPr lang="en-US" altLang="en-US" b="1" dirty="0"/>
              <a:t>Sequential </a:t>
            </a:r>
            <a:r>
              <a:rPr lang="en-US" altLang="en-US" b="1" dirty="0" smtClean="0"/>
              <a:t>Access</a:t>
            </a:r>
          </a:p>
          <a:p>
            <a:pPr>
              <a:lnSpc>
                <a:spcPct val="90000"/>
              </a:lnSpc>
              <a:tabLst>
                <a:tab pos="3203575" algn="l"/>
                <a:tab pos="4056063" algn="l"/>
              </a:tabLst>
            </a:pPr>
            <a:r>
              <a:rPr lang="en-US" altLang="en-US" b="1" dirty="0" smtClean="0">
                <a:solidFill>
                  <a:srgbClr val="000000"/>
                </a:solidFill>
              </a:rPr>
              <a:t>Direct Access</a:t>
            </a:r>
          </a:p>
          <a:p>
            <a:pPr>
              <a:lnSpc>
                <a:spcPct val="90000"/>
              </a:lnSpc>
              <a:tabLst>
                <a:tab pos="3203575" algn="l"/>
                <a:tab pos="4056063" algn="l"/>
              </a:tabLst>
            </a:pPr>
            <a:r>
              <a:rPr lang="en-US" altLang="en-US" b="1" dirty="0" smtClean="0">
                <a:solidFill>
                  <a:srgbClr val="000000"/>
                </a:solidFill>
              </a:rPr>
              <a:t>Indexed Method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140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38BD3AB-ADA2-41E1-B7F5-5355D0043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3876" y="254618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Directory Structure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F944469-B704-4C95-B54F-B06D7A5DF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19740" y="1374776"/>
            <a:ext cx="7441811" cy="3540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A collection of nodes containing information about all files</a:t>
            </a:r>
          </a:p>
        </p:txBody>
      </p:sp>
      <p:sp>
        <p:nvSpPr>
          <p:cNvPr id="21508" name="Oval 4">
            <a:extLst>
              <a:ext uri="{FF2B5EF4-FFF2-40B4-BE49-F238E27FC236}">
                <a16:creationId xmlns:a16="http://schemas.microsoft.com/office/drawing/2014/main" id="{360C502E-5BFA-41E9-810D-89C36E480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2860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1509" name="Oval 5">
            <a:extLst>
              <a:ext uri="{FF2B5EF4-FFF2-40B4-BE49-F238E27FC236}">
                <a16:creationId xmlns:a16="http://schemas.microsoft.com/office/drawing/2014/main" id="{3FDB43A9-6554-43F8-833E-81DE5E340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2860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1510" name="Oval 6">
            <a:extLst>
              <a:ext uri="{FF2B5EF4-FFF2-40B4-BE49-F238E27FC236}">
                <a16:creationId xmlns:a16="http://schemas.microsoft.com/office/drawing/2014/main" id="{B03B66F4-4724-42DB-B735-50CD3D2AE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860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1511" name="Oval 7">
            <a:extLst>
              <a:ext uri="{FF2B5EF4-FFF2-40B4-BE49-F238E27FC236}">
                <a16:creationId xmlns:a16="http://schemas.microsoft.com/office/drawing/2014/main" id="{F85205C0-54EF-4A5D-8891-6D36AD3B0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2860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1512" name="Oval 8">
            <a:extLst>
              <a:ext uri="{FF2B5EF4-FFF2-40B4-BE49-F238E27FC236}">
                <a16:creationId xmlns:a16="http://schemas.microsoft.com/office/drawing/2014/main" id="{6946C25F-9B8A-4504-BA50-A6886A139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5908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C781434B-8AC6-4807-A1A6-40D346F6E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267200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>
                <a:latin typeface="Helvetica" panose="020B0604020202020204" pitchFamily="34" charset="0"/>
              </a:rPr>
              <a:t>F 1</a:t>
            </a:r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4FC46B06-EA17-41D6-88BC-EFEB2649F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267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>
                <a:latin typeface="Helvetica" panose="020B0604020202020204" pitchFamily="34" charset="0"/>
              </a:rPr>
              <a:t>F 2</a:t>
            </a:r>
          </a:p>
        </p:txBody>
      </p:sp>
      <p:sp>
        <p:nvSpPr>
          <p:cNvPr id="21515" name="Rectangle 11">
            <a:extLst>
              <a:ext uri="{FF2B5EF4-FFF2-40B4-BE49-F238E27FC236}">
                <a16:creationId xmlns:a16="http://schemas.microsoft.com/office/drawing/2014/main" id="{B2AA1E36-565D-444B-8A52-8D2FE734C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267200"/>
            <a:ext cx="45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>
                <a:latin typeface="Helvetica" panose="020B0604020202020204" pitchFamily="34" charset="0"/>
              </a:rPr>
              <a:t>F 3</a:t>
            </a:r>
          </a:p>
        </p:txBody>
      </p:sp>
      <p:sp>
        <p:nvSpPr>
          <p:cNvPr id="21516" name="Rectangle 12">
            <a:extLst>
              <a:ext uri="{FF2B5EF4-FFF2-40B4-BE49-F238E27FC236}">
                <a16:creationId xmlns:a16="http://schemas.microsoft.com/office/drawing/2014/main" id="{C52927E5-54A4-402D-98B8-FBDD1AF65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267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>
                <a:latin typeface="Helvetica" panose="020B0604020202020204" pitchFamily="34" charset="0"/>
              </a:rPr>
              <a:t>F 4</a:t>
            </a:r>
          </a:p>
        </p:txBody>
      </p:sp>
      <p:sp>
        <p:nvSpPr>
          <p:cNvPr id="21517" name="Rectangle 13">
            <a:extLst>
              <a:ext uri="{FF2B5EF4-FFF2-40B4-BE49-F238E27FC236}">
                <a16:creationId xmlns:a16="http://schemas.microsoft.com/office/drawing/2014/main" id="{4F284C7C-4DBB-4C1B-B934-6951910BB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648200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>
                <a:latin typeface="Helvetica" panose="020B0604020202020204" pitchFamily="34" charset="0"/>
              </a:rPr>
              <a:t>F n</a:t>
            </a:r>
          </a:p>
        </p:txBody>
      </p:sp>
      <p:sp>
        <p:nvSpPr>
          <p:cNvPr id="21518" name="Line 14">
            <a:extLst>
              <a:ext uri="{FF2B5EF4-FFF2-40B4-BE49-F238E27FC236}">
                <a16:creationId xmlns:a16="http://schemas.microsoft.com/office/drawing/2014/main" id="{9DE88A2D-073F-4A26-8C4E-062076F46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2575" y="2743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D256AF67-C6F1-491E-B3C0-A398C36C1A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743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>
            <a:extLst>
              <a:ext uri="{FF2B5EF4-FFF2-40B4-BE49-F238E27FC236}">
                <a16:creationId xmlns:a16="http://schemas.microsoft.com/office/drawing/2014/main" id="{11B52A41-A5D9-413B-AE33-AD7B44655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048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id="{621D2A7F-0777-4D01-B50F-FD008A7FA9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743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>
            <a:extLst>
              <a:ext uri="{FF2B5EF4-FFF2-40B4-BE49-F238E27FC236}">
                <a16:creationId xmlns:a16="http://schemas.microsoft.com/office/drawing/2014/main" id="{6FA6F68F-040F-4841-814A-FC7AD19C1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743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Freeform 19">
            <a:extLst>
              <a:ext uri="{FF2B5EF4-FFF2-40B4-BE49-F238E27FC236}">
                <a16:creationId xmlns:a16="http://schemas.microsoft.com/office/drawing/2014/main" id="{4E6B083E-4FC6-49B7-A233-A7C1F954F3F1}"/>
              </a:ext>
            </a:extLst>
          </p:cNvPr>
          <p:cNvSpPr>
            <a:spLocks/>
          </p:cNvSpPr>
          <p:nvPr/>
        </p:nvSpPr>
        <p:spPr bwMode="auto">
          <a:xfrm>
            <a:off x="4062414" y="1962150"/>
            <a:ext cx="4186237" cy="1473200"/>
          </a:xfrm>
          <a:custGeom>
            <a:avLst/>
            <a:gdLst>
              <a:gd name="T0" fmla="*/ 2147483647 w 2637"/>
              <a:gd name="T1" fmla="*/ 2147483647 h 928"/>
              <a:gd name="T2" fmla="*/ 2147483647 w 2637"/>
              <a:gd name="T3" fmla="*/ 2147483647 h 928"/>
              <a:gd name="T4" fmla="*/ 2147483647 w 2637"/>
              <a:gd name="T5" fmla="*/ 2147483647 h 928"/>
              <a:gd name="T6" fmla="*/ 2147483647 w 2637"/>
              <a:gd name="T7" fmla="*/ 2147483647 h 928"/>
              <a:gd name="T8" fmla="*/ 2147483647 w 2637"/>
              <a:gd name="T9" fmla="*/ 0 h 928"/>
              <a:gd name="T10" fmla="*/ 2147483647 w 2637"/>
              <a:gd name="T11" fmla="*/ 2147483647 h 928"/>
              <a:gd name="T12" fmla="*/ 2147483647 w 2637"/>
              <a:gd name="T13" fmla="*/ 2147483647 h 928"/>
              <a:gd name="T14" fmla="*/ 2147483647 w 2637"/>
              <a:gd name="T15" fmla="*/ 2147483647 h 928"/>
              <a:gd name="T16" fmla="*/ 2147483647 w 2637"/>
              <a:gd name="T17" fmla="*/ 2147483647 h 928"/>
              <a:gd name="T18" fmla="*/ 2147483647 w 2637"/>
              <a:gd name="T19" fmla="*/ 2147483647 h 928"/>
              <a:gd name="T20" fmla="*/ 2147483647 w 2637"/>
              <a:gd name="T21" fmla="*/ 2147483647 h 928"/>
              <a:gd name="T22" fmla="*/ 2147483647 w 2637"/>
              <a:gd name="T23" fmla="*/ 2147483647 h 928"/>
              <a:gd name="T24" fmla="*/ 2147483647 w 2637"/>
              <a:gd name="T25" fmla="*/ 2147483647 h 928"/>
              <a:gd name="T26" fmla="*/ 2147483647 w 2637"/>
              <a:gd name="T27" fmla="*/ 2147483647 h 928"/>
              <a:gd name="T28" fmla="*/ 2147483647 w 2637"/>
              <a:gd name="T29" fmla="*/ 2147483647 h 928"/>
              <a:gd name="T30" fmla="*/ 2147483647 w 2637"/>
              <a:gd name="T31" fmla="*/ 2147483647 h 928"/>
              <a:gd name="T32" fmla="*/ 2147483647 w 2637"/>
              <a:gd name="T33" fmla="*/ 2147483647 h 928"/>
              <a:gd name="T34" fmla="*/ 2147483647 w 2637"/>
              <a:gd name="T35" fmla="*/ 2147483647 h 928"/>
              <a:gd name="T36" fmla="*/ 2147483647 w 2637"/>
              <a:gd name="T37" fmla="*/ 2147483647 h 928"/>
              <a:gd name="T38" fmla="*/ 2147483647 w 2637"/>
              <a:gd name="T39" fmla="*/ 2147483647 h 928"/>
              <a:gd name="T40" fmla="*/ 2147483647 w 2637"/>
              <a:gd name="T41" fmla="*/ 2147483647 h 928"/>
              <a:gd name="T42" fmla="*/ 2147483647 w 2637"/>
              <a:gd name="T43" fmla="*/ 2147483647 h 928"/>
              <a:gd name="T44" fmla="*/ 2147483647 w 2637"/>
              <a:gd name="T45" fmla="*/ 2147483647 h 928"/>
              <a:gd name="T46" fmla="*/ 2147483647 w 2637"/>
              <a:gd name="T47" fmla="*/ 2147483647 h 928"/>
              <a:gd name="T48" fmla="*/ 2147483647 w 2637"/>
              <a:gd name="T49" fmla="*/ 2147483647 h 928"/>
              <a:gd name="T50" fmla="*/ 2147483647 w 2637"/>
              <a:gd name="T51" fmla="*/ 2147483647 h 92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637"/>
              <a:gd name="T79" fmla="*/ 0 h 928"/>
              <a:gd name="T80" fmla="*/ 2637 w 2637"/>
              <a:gd name="T81" fmla="*/ 928 h 92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637" h="928">
                <a:moveTo>
                  <a:pt x="10" y="328"/>
                </a:moveTo>
                <a:cubicBezTo>
                  <a:pt x="14" y="291"/>
                  <a:pt x="6" y="248"/>
                  <a:pt x="28" y="219"/>
                </a:cubicBezTo>
                <a:cubicBezTo>
                  <a:pt x="124" y="92"/>
                  <a:pt x="264" y="66"/>
                  <a:pt x="410" y="37"/>
                </a:cubicBezTo>
                <a:cubicBezTo>
                  <a:pt x="516" y="16"/>
                  <a:pt x="457" y="14"/>
                  <a:pt x="583" y="10"/>
                </a:cubicBezTo>
                <a:cubicBezTo>
                  <a:pt x="728" y="5"/>
                  <a:pt x="874" y="3"/>
                  <a:pt x="1019" y="0"/>
                </a:cubicBezTo>
                <a:cubicBezTo>
                  <a:pt x="1146" y="3"/>
                  <a:pt x="1274" y="3"/>
                  <a:pt x="1401" y="10"/>
                </a:cubicBezTo>
                <a:cubicBezTo>
                  <a:pt x="1485" y="15"/>
                  <a:pt x="1571" y="41"/>
                  <a:pt x="1655" y="55"/>
                </a:cubicBezTo>
                <a:cubicBezTo>
                  <a:pt x="1733" y="86"/>
                  <a:pt x="1819" y="108"/>
                  <a:pt x="1901" y="128"/>
                </a:cubicBezTo>
                <a:cubicBezTo>
                  <a:pt x="1942" y="148"/>
                  <a:pt x="1975" y="152"/>
                  <a:pt x="2019" y="164"/>
                </a:cubicBezTo>
                <a:cubicBezTo>
                  <a:pt x="2098" y="185"/>
                  <a:pt x="2162" y="200"/>
                  <a:pt x="2246" y="210"/>
                </a:cubicBezTo>
                <a:cubicBezTo>
                  <a:pt x="2293" y="226"/>
                  <a:pt x="2338" y="230"/>
                  <a:pt x="2382" y="255"/>
                </a:cubicBezTo>
                <a:cubicBezTo>
                  <a:pt x="2439" y="287"/>
                  <a:pt x="2477" y="343"/>
                  <a:pt x="2519" y="391"/>
                </a:cubicBezTo>
                <a:cubicBezTo>
                  <a:pt x="2536" y="410"/>
                  <a:pt x="2562" y="423"/>
                  <a:pt x="2573" y="446"/>
                </a:cubicBezTo>
                <a:cubicBezTo>
                  <a:pt x="2594" y="488"/>
                  <a:pt x="2606" y="529"/>
                  <a:pt x="2619" y="573"/>
                </a:cubicBezTo>
                <a:cubicBezTo>
                  <a:pt x="2624" y="591"/>
                  <a:pt x="2637" y="628"/>
                  <a:pt x="2637" y="628"/>
                </a:cubicBezTo>
                <a:cubicBezTo>
                  <a:pt x="2634" y="654"/>
                  <a:pt x="2634" y="707"/>
                  <a:pt x="2619" y="737"/>
                </a:cubicBezTo>
                <a:cubicBezTo>
                  <a:pt x="2582" y="812"/>
                  <a:pt x="2477" y="854"/>
                  <a:pt x="2401" y="873"/>
                </a:cubicBezTo>
                <a:cubicBezTo>
                  <a:pt x="2341" y="911"/>
                  <a:pt x="2270" y="909"/>
                  <a:pt x="2201" y="919"/>
                </a:cubicBezTo>
                <a:cubicBezTo>
                  <a:pt x="1832" y="915"/>
                  <a:pt x="1500" y="928"/>
                  <a:pt x="1146" y="873"/>
                </a:cubicBezTo>
                <a:cubicBezTo>
                  <a:pt x="917" y="837"/>
                  <a:pt x="702" y="728"/>
                  <a:pt x="474" y="700"/>
                </a:cubicBezTo>
                <a:cubicBezTo>
                  <a:pt x="465" y="697"/>
                  <a:pt x="455" y="695"/>
                  <a:pt x="446" y="691"/>
                </a:cubicBezTo>
                <a:cubicBezTo>
                  <a:pt x="434" y="686"/>
                  <a:pt x="423" y="677"/>
                  <a:pt x="410" y="673"/>
                </a:cubicBezTo>
                <a:cubicBezTo>
                  <a:pt x="297" y="636"/>
                  <a:pt x="185" y="632"/>
                  <a:pt x="83" y="564"/>
                </a:cubicBezTo>
                <a:cubicBezTo>
                  <a:pt x="47" y="512"/>
                  <a:pt x="45" y="458"/>
                  <a:pt x="28" y="400"/>
                </a:cubicBezTo>
                <a:cubicBezTo>
                  <a:pt x="28" y="400"/>
                  <a:pt x="5" y="332"/>
                  <a:pt x="1" y="319"/>
                </a:cubicBezTo>
                <a:cubicBezTo>
                  <a:pt x="0" y="315"/>
                  <a:pt x="7" y="325"/>
                  <a:pt x="10" y="328"/>
                </a:cubicBez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Freeform 20">
            <a:extLst>
              <a:ext uri="{FF2B5EF4-FFF2-40B4-BE49-F238E27FC236}">
                <a16:creationId xmlns:a16="http://schemas.microsoft.com/office/drawing/2014/main" id="{1844DAC9-3BBB-4646-B35A-7469CB2F5E62}"/>
              </a:ext>
            </a:extLst>
          </p:cNvPr>
          <p:cNvSpPr>
            <a:spLocks/>
          </p:cNvSpPr>
          <p:nvPr/>
        </p:nvSpPr>
        <p:spPr bwMode="auto">
          <a:xfrm>
            <a:off x="3886200" y="3886200"/>
            <a:ext cx="4262438" cy="1600200"/>
          </a:xfrm>
          <a:custGeom>
            <a:avLst/>
            <a:gdLst>
              <a:gd name="T0" fmla="*/ 2147483647 w 2637"/>
              <a:gd name="T1" fmla="*/ 2147483647 h 928"/>
              <a:gd name="T2" fmla="*/ 2147483647 w 2637"/>
              <a:gd name="T3" fmla="*/ 2147483647 h 928"/>
              <a:gd name="T4" fmla="*/ 2147483647 w 2637"/>
              <a:gd name="T5" fmla="*/ 2147483647 h 928"/>
              <a:gd name="T6" fmla="*/ 2147483647 w 2637"/>
              <a:gd name="T7" fmla="*/ 2147483647 h 928"/>
              <a:gd name="T8" fmla="*/ 2147483647 w 2637"/>
              <a:gd name="T9" fmla="*/ 0 h 928"/>
              <a:gd name="T10" fmla="*/ 2147483647 w 2637"/>
              <a:gd name="T11" fmla="*/ 2147483647 h 928"/>
              <a:gd name="T12" fmla="*/ 2147483647 w 2637"/>
              <a:gd name="T13" fmla="*/ 2147483647 h 928"/>
              <a:gd name="T14" fmla="*/ 2147483647 w 2637"/>
              <a:gd name="T15" fmla="*/ 2147483647 h 928"/>
              <a:gd name="T16" fmla="*/ 2147483647 w 2637"/>
              <a:gd name="T17" fmla="*/ 2147483647 h 928"/>
              <a:gd name="T18" fmla="*/ 2147483647 w 2637"/>
              <a:gd name="T19" fmla="*/ 2147483647 h 928"/>
              <a:gd name="T20" fmla="*/ 2147483647 w 2637"/>
              <a:gd name="T21" fmla="*/ 2147483647 h 928"/>
              <a:gd name="T22" fmla="*/ 2147483647 w 2637"/>
              <a:gd name="T23" fmla="*/ 2147483647 h 928"/>
              <a:gd name="T24" fmla="*/ 2147483647 w 2637"/>
              <a:gd name="T25" fmla="*/ 2147483647 h 928"/>
              <a:gd name="T26" fmla="*/ 2147483647 w 2637"/>
              <a:gd name="T27" fmla="*/ 2147483647 h 928"/>
              <a:gd name="T28" fmla="*/ 2147483647 w 2637"/>
              <a:gd name="T29" fmla="*/ 2147483647 h 928"/>
              <a:gd name="T30" fmla="*/ 2147483647 w 2637"/>
              <a:gd name="T31" fmla="*/ 2147483647 h 928"/>
              <a:gd name="T32" fmla="*/ 2147483647 w 2637"/>
              <a:gd name="T33" fmla="*/ 2147483647 h 928"/>
              <a:gd name="T34" fmla="*/ 2147483647 w 2637"/>
              <a:gd name="T35" fmla="*/ 2147483647 h 928"/>
              <a:gd name="T36" fmla="*/ 2147483647 w 2637"/>
              <a:gd name="T37" fmla="*/ 2147483647 h 928"/>
              <a:gd name="T38" fmla="*/ 2147483647 w 2637"/>
              <a:gd name="T39" fmla="*/ 2147483647 h 928"/>
              <a:gd name="T40" fmla="*/ 2147483647 w 2637"/>
              <a:gd name="T41" fmla="*/ 2147483647 h 928"/>
              <a:gd name="T42" fmla="*/ 2147483647 w 2637"/>
              <a:gd name="T43" fmla="*/ 2147483647 h 928"/>
              <a:gd name="T44" fmla="*/ 2147483647 w 2637"/>
              <a:gd name="T45" fmla="*/ 2147483647 h 928"/>
              <a:gd name="T46" fmla="*/ 2147483647 w 2637"/>
              <a:gd name="T47" fmla="*/ 2147483647 h 928"/>
              <a:gd name="T48" fmla="*/ 2147483647 w 2637"/>
              <a:gd name="T49" fmla="*/ 2147483647 h 928"/>
              <a:gd name="T50" fmla="*/ 2147483647 w 2637"/>
              <a:gd name="T51" fmla="*/ 2147483647 h 92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637"/>
              <a:gd name="T79" fmla="*/ 0 h 928"/>
              <a:gd name="T80" fmla="*/ 2637 w 2637"/>
              <a:gd name="T81" fmla="*/ 928 h 92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637" h="928">
                <a:moveTo>
                  <a:pt x="10" y="328"/>
                </a:moveTo>
                <a:cubicBezTo>
                  <a:pt x="14" y="291"/>
                  <a:pt x="6" y="248"/>
                  <a:pt x="28" y="219"/>
                </a:cubicBezTo>
                <a:cubicBezTo>
                  <a:pt x="124" y="92"/>
                  <a:pt x="264" y="66"/>
                  <a:pt x="410" y="37"/>
                </a:cubicBezTo>
                <a:cubicBezTo>
                  <a:pt x="516" y="16"/>
                  <a:pt x="457" y="14"/>
                  <a:pt x="583" y="10"/>
                </a:cubicBezTo>
                <a:cubicBezTo>
                  <a:pt x="728" y="5"/>
                  <a:pt x="874" y="3"/>
                  <a:pt x="1019" y="0"/>
                </a:cubicBezTo>
                <a:cubicBezTo>
                  <a:pt x="1146" y="3"/>
                  <a:pt x="1274" y="3"/>
                  <a:pt x="1401" y="10"/>
                </a:cubicBezTo>
                <a:cubicBezTo>
                  <a:pt x="1485" y="15"/>
                  <a:pt x="1571" y="41"/>
                  <a:pt x="1655" y="55"/>
                </a:cubicBezTo>
                <a:cubicBezTo>
                  <a:pt x="1733" y="86"/>
                  <a:pt x="1819" y="108"/>
                  <a:pt x="1901" y="128"/>
                </a:cubicBezTo>
                <a:cubicBezTo>
                  <a:pt x="1942" y="148"/>
                  <a:pt x="1975" y="152"/>
                  <a:pt x="2019" y="164"/>
                </a:cubicBezTo>
                <a:cubicBezTo>
                  <a:pt x="2098" y="185"/>
                  <a:pt x="2162" y="200"/>
                  <a:pt x="2246" y="210"/>
                </a:cubicBezTo>
                <a:cubicBezTo>
                  <a:pt x="2293" y="226"/>
                  <a:pt x="2338" y="230"/>
                  <a:pt x="2382" y="255"/>
                </a:cubicBezTo>
                <a:cubicBezTo>
                  <a:pt x="2439" y="287"/>
                  <a:pt x="2477" y="343"/>
                  <a:pt x="2519" y="391"/>
                </a:cubicBezTo>
                <a:cubicBezTo>
                  <a:pt x="2536" y="410"/>
                  <a:pt x="2562" y="423"/>
                  <a:pt x="2573" y="446"/>
                </a:cubicBezTo>
                <a:cubicBezTo>
                  <a:pt x="2594" y="488"/>
                  <a:pt x="2606" y="529"/>
                  <a:pt x="2619" y="573"/>
                </a:cubicBezTo>
                <a:cubicBezTo>
                  <a:pt x="2624" y="591"/>
                  <a:pt x="2637" y="628"/>
                  <a:pt x="2637" y="628"/>
                </a:cubicBezTo>
                <a:cubicBezTo>
                  <a:pt x="2634" y="654"/>
                  <a:pt x="2634" y="707"/>
                  <a:pt x="2619" y="737"/>
                </a:cubicBezTo>
                <a:cubicBezTo>
                  <a:pt x="2582" y="812"/>
                  <a:pt x="2477" y="854"/>
                  <a:pt x="2401" y="873"/>
                </a:cubicBezTo>
                <a:cubicBezTo>
                  <a:pt x="2341" y="911"/>
                  <a:pt x="2270" y="909"/>
                  <a:pt x="2201" y="919"/>
                </a:cubicBezTo>
                <a:cubicBezTo>
                  <a:pt x="1832" y="915"/>
                  <a:pt x="1500" y="928"/>
                  <a:pt x="1146" y="873"/>
                </a:cubicBezTo>
                <a:cubicBezTo>
                  <a:pt x="917" y="837"/>
                  <a:pt x="702" y="728"/>
                  <a:pt x="474" y="700"/>
                </a:cubicBezTo>
                <a:cubicBezTo>
                  <a:pt x="465" y="697"/>
                  <a:pt x="455" y="695"/>
                  <a:pt x="446" y="691"/>
                </a:cubicBezTo>
                <a:cubicBezTo>
                  <a:pt x="434" y="686"/>
                  <a:pt x="423" y="677"/>
                  <a:pt x="410" y="673"/>
                </a:cubicBezTo>
                <a:cubicBezTo>
                  <a:pt x="297" y="636"/>
                  <a:pt x="185" y="632"/>
                  <a:pt x="83" y="564"/>
                </a:cubicBezTo>
                <a:cubicBezTo>
                  <a:pt x="47" y="512"/>
                  <a:pt x="45" y="458"/>
                  <a:pt x="28" y="400"/>
                </a:cubicBezTo>
                <a:cubicBezTo>
                  <a:pt x="28" y="400"/>
                  <a:pt x="5" y="332"/>
                  <a:pt x="1" y="319"/>
                </a:cubicBezTo>
                <a:cubicBezTo>
                  <a:pt x="0" y="315"/>
                  <a:pt x="7" y="325"/>
                  <a:pt x="10" y="328"/>
                </a:cubicBez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Text Box 21">
            <a:extLst>
              <a:ext uri="{FF2B5EF4-FFF2-40B4-BE49-F238E27FC236}">
                <a16:creationId xmlns:a16="http://schemas.microsoft.com/office/drawing/2014/main" id="{23189EB2-8D7F-4B66-A870-372F9080B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1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Helvetica" panose="020B0604020202020204" pitchFamily="34" charset="0"/>
              </a:rPr>
              <a:t>Directory</a:t>
            </a:r>
          </a:p>
        </p:txBody>
      </p:sp>
      <p:sp>
        <p:nvSpPr>
          <p:cNvPr id="21526" name="Text Box 22">
            <a:extLst>
              <a:ext uri="{FF2B5EF4-FFF2-40B4-BE49-F238E27FC236}">
                <a16:creationId xmlns:a16="http://schemas.microsoft.com/office/drawing/2014/main" id="{B68D5038-6AED-4F92-9219-4892CB69A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9100" y="4191001"/>
            <a:ext cx="666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Helvetica" panose="020B0604020202020204" pitchFamily="34" charset="0"/>
              </a:rPr>
              <a:t>Files</a:t>
            </a:r>
          </a:p>
        </p:txBody>
      </p:sp>
      <p:sp>
        <p:nvSpPr>
          <p:cNvPr id="21527" name="Rectangle 23">
            <a:extLst>
              <a:ext uri="{FF2B5EF4-FFF2-40B4-BE49-F238E27FC236}">
                <a16:creationId xmlns:a16="http://schemas.microsoft.com/office/drawing/2014/main" id="{66B718BB-137B-450B-95B5-BF8EB0DB8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638800"/>
            <a:ext cx="76025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latin typeface="Helvetica" panose="020B0604020202020204" pitchFamily="34" charset="0"/>
              </a:rPr>
              <a:t>Both the directory structure and the files reside on disk</a:t>
            </a:r>
          </a:p>
        </p:txBody>
      </p:sp>
    </p:spTree>
    <p:extLst>
      <p:ext uri="{BB962C8B-B14F-4D97-AF65-F5344CB8AC3E}">
        <p14:creationId xmlns:p14="http://schemas.microsoft.com/office/powerpoint/2010/main" val="1959958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ACF19F4-426B-4C1D-B08A-FA62E4E6A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9303" y="244122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Operations Performed on Directory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B69FBC2-80F7-43A8-A6AB-561417C6C9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10604" y="1278810"/>
            <a:ext cx="7678899" cy="4530725"/>
          </a:xfrm>
        </p:spPr>
        <p:txBody>
          <a:bodyPr/>
          <a:lstStyle/>
          <a:p>
            <a:r>
              <a:rPr lang="en-US" altLang="en-US" dirty="0"/>
              <a:t>Search for a file</a:t>
            </a:r>
          </a:p>
          <a:p>
            <a:endParaRPr lang="en-US" altLang="en-US" sz="800" dirty="0"/>
          </a:p>
          <a:p>
            <a:r>
              <a:rPr lang="en-US" altLang="en-US" dirty="0"/>
              <a:t>Create a file</a:t>
            </a:r>
          </a:p>
          <a:p>
            <a:endParaRPr lang="en-US" altLang="en-US" sz="800" dirty="0"/>
          </a:p>
          <a:p>
            <a:r>
              <a:rPr lang="en-US" altLang="en-US" dirty="0"/>
              <a:t>Delete a file</a:t>
            </a:r>
          </a:p>
          <a:p>
            <a:endParaRPr lang="en-US" altLang="en-US" sz="800" dirty="0"/>
          </a:p>
          <a:p>
            <a:r>
              <a:rPr lang="en-US" altLang="en-US" dirty="0"/>
              <a:t>List a directory</a:t>
            </a:r>
          </a:p>
          <a:p>
            <a:endParaRPr lang="en-US" altLang="en-US" sz="800" dirty="0"/>
          </a:p>
          <a:p>
            <a:r>
              <a:rPr lang="en-US" altLang="en-US" dirty="0"/>
              <a:t>Rename a file</a:t>
            </a:r>
          </a:p>
          <a:p>
            <a:endParaRPr lang="en-US" altLang="en-US" sz="800" dirty="0"/>
          </a:p>
          <a:p>
            <a:r>
              <a:rPr lang="en-US" altLang="en-US" dirty="0"/>
              <a:t>Traverse the file system</a:t>
            </a:r>
          </a:p>
        </p:txBody>
      </p:sp>
    </p:spTree>
    <p:extLst>
      <p:ext uri="{BB962C8B-B14F-4D97-AF65-F5344CB8AC3E}">
        <p14:creationId xmlns:p14="http://schemas.microsoft.com/office/powerpoint/2010/main" val="1488206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246</TotalTime>
  <Words>365</Words>
  <Application>Microsoft Office PowerPoint</Application>
  <PresentationFormat>Widescreen</PresentationFormat>
  <Paragraphs>87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MS PGothic</vt:lpstr>
      <vt:lpstr>Arial</vt:lpstr>
      <vt:lpstr>Calibri</vt:lpstr>
      <vt:lpstr>Corbel</vt:lpstr>
      <vt:lpstr>Helvetica</vt:lpstr>
      <vt:lpstr>Times New Roman</vt:lpstr>
      <vt:lpstr>Verdana</vt:lpstr>
      <vt:lpstr>Parallax</vt:lpstr>
      <vt:lpstr>Week 14-15</vt:lpstr>
      <vt:lpstr>Lecture Contents</vt:lpstr>
      <vt:lpstr>Lecture Objectives</vt:lpstr>
      <vt:lpstr>File Concept</vt:lpstr>
      <vt:lpstr>File Attributes</vt:lpstr>
      <vt:lpstr>File Operations</vt:lpstr>
      <vt:lpstr>Access Methods</vt:lpstr>
      <vt:lpstr>Directory Structure</vt:lpstr>
      <vt:lpstr>Operations Performed on Directory</vt:lpstr>
      <vt:lpstr>Directory Organization</vt:lpstr>
      <vt:lpstr>Lecture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1</dc:title>
  <dc:creator>HP</dc:creator>
  <cp:lastModifiedBy>HP</cp:lastModifiedBy>
  <cp:revision>29</cp:revision>
  <dcterms:created xsi:type="dcterms:W3CDTF">2020-04-19T14:49:46Z</dcterms:created>
  <dcterms:modified xsi:type="dcterms:W3CDTF">2020-04-29T08:11:47Z</dcterms:modified>
</cp:coreProperties>
</file>