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7" r:id="rId2"/>
    <p:sldId id="258" r:id="rId3"/>
    <p:sldId id="259" r:id="rId4"/>
    <p:sldId id="274" r:id="rId5"/>
    <p:sldId id="290" r:id="rId6"/>
    <p:sldId id="283" r:id="rId7"/>
    <p:sldId id="260" r:id="rId8"/>
    <p:sldId id="275" r:id="rId9"/>
    <p:sldId id="276" r:id="rId10"/>
    <p:sldId id="277" r:id="rId11"/>
    <p:sldId id="291" r:id="rId12"/>
    <p:sldId id="295" r:id="rId13"/>
    <p:sldId id="296" r:id="rId14"/>
    <p:sldId id="298" r:id="rId15"/>
    <p:sldId id="317" r:id="rId16"/>
    <p:sldId id="299" r:id="rId17"/>
    <p:sldId id="300" r:id="rId18"/>
    <p:sldId id="301" r:id="rId19"/>
    <p:sldId id="318" r:id="rId20"/>
    <p:sldId id="302" r:id="rId21"/>
    <p:sldId id="303" r:id="rId22"/>
    <p:sldId id="304" r:id="rId23"/>
    <p:sldId id="305" r:id="rId24"/>
    <p:sldId id="306" r:id="rId25"/>
    <p:sldId id="307" r:id="rId26"/>
    <p:sldId id="308" r:id="rId27"/>
    <p:sldId id="309" r:id="rId28"/>
    <p:sldId id="310" r:id="rId29"/>
    <p:sldId id="311" r:id="rId30"/>
    <p:sldId id="313" r:id="rId31"/>
    <p:sldId id="314" r:id="rId32"/>
    <p:sldId id="315" r:id="rId33"/>
    <p:sldId id="316" r:id="rId34"/>
    <p:sldId id="292" r:id="rId35"/>
    <p:sldId id="323" r:id="rId36"/>
    <p:sldId id="324" r:id="rId37"/>
    <p:sldId id="325" r:id="rId38"/>
    <p:sldId id="320" r:id="rId39"/>
    <p:sldId id="319" r:id="rId40"/>
    <p:sldId id="261" r:id="rId41"/>
    <p:sldId id="262" r:id="rId42"/>
    <p:sldId id="297" r:id="rId43"/>
    <p:sldId id="326" r:id="rId44"/>
    <p:sldId id="327" r:id="rId45"/>
    <p:sldId id="328" r:id="rId46"/>
    <p:sldId id="329" r:id="rId47"/>
    <p:sldId id="330" r:id="rId48"/>
    <p:sldId id="288" r:id="rId49"/>
    <p:sldId id="287" r:id="rId50"/>
    <p:sldId id="263"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36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C8F8CF-DB8E-4D7F-B4EF-040A47C1F25D}" type="datetimeFigureOut">
              <a:rPr lang="en-GB" smtClean="0"/>
              <a:pPr/>
              <a:t>24/10/2019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826602-32CA-4CDA-BCD3-193898991F72}" type="slidenum">
              <a:rPr lang="en-GB" smtClean="0"/>
              <a:pPr/>
              <a:t>‹#›</a:t>
            </a:fld>
            <a:endParaRPr lang="en-GB"/>
          </a:p>
        </p:txBody>
      </p:sp>
    </p:spTree>
    <p:extLst>
      <p:ext uri="{BB962C8B-B14F-4D97-AF65-F5344CB8AC3E}">
        <p14:creationId xmlns:p14="http://schemas.microsoft.com/office/powerpoint/2010/main" val="63183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63A09F3-AF36-4589-83B2-5AF5DCDFC1CA}" type="slidenum">
              <a:rPr lang="en-US" smtClean="0"/>
              <a:pPr/>
              <a:t>8</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it-IT" dirty="0" smtClean="0"/>
              <a:t>Figure 7-5a </a:t>
            </a:r>
            <a:r>
              <a:rPr lang="en-US" dirty="0" smtClean="0"/>
              <a:t>(a) The </a:t>
            </a:r>
            <a:r>
              <a:rPr lang="en-US" dirty="0" err="1" smtClean="0"/>
              <a:t>Protenor</a:t>
            </a:r>
            <a:r>
              <a:rPr lang="en-US" dirty="0" smtClean="0"/>
              <a:t> mode of sex determination where the heterogametic sex (the male in this example) is XO and produces gametes with or without the X chromosome; (b) The </a:t>
            </a:r>
            <a:r>
              <a:rPr lang="en-US" dirty="0" err="1" smtClean="0"/>
              <a:t>Lygaeus</a:t>
            </a:r>
            <a:r>
              <a:rPr lang="en-US" dirty="0" smtClean="0"/>
              <a:t> mode of sex determination, where the heterogametic sex (again, the male in this example) is XY and produces gametes with either an X or a Y chromosome. In both cases, the chromosome composition of the offspring determines its sex.</a:t>
            </a:r>
            <a:endParaRPr lang="it-IT"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2D69142-E0AF-4620-9DDC-AEB385D703D1}" type="slidenum">
              <a:rPr lang="en-US" smtClean="0"/>
              <a:pPr/>
              <a:t>10</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it-IT" smtClean="0"/>
              <a:t>Figure 7-5b </a:t>
            </a:r>
            <a:r>
              <a:rPr lang="en-US" smtClean="0"/>
              <a:t>(a) The Protenor mode of sex determination where the heterogametic sex (the male in this example) is XO and produces gametes with or without the X chromosome; (b) The Lygaeus mode of sex determination, where the heterogametic sex (again, the male in this example) is XY and produces gametes with either an X or a Y chromosome. In both cases, the chromosome composition of the offspring determines its sex.</a:t>
            </a:r>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38A193F-689B-4029-89DB-72CF6CA0F486}" type="datetimeFigureOut">
              <a:rPr lang="en-GB" smtClean="0"/>
              <a:pPr/>
              <a:t>24/10/2019</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30DB0785-F669-4961-97FA-61C19294A33E}"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8A193F-689B-4029-89DB-72CF6CA0F486}" type="datetimeFigureOut">
              <a:rPr lang="en-GB" smtClean="0"/>
              <a:pPr/>
              <a:t>24/10/2019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DB0785-F669-4961-97FA-61C19294A33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8A193F-689B-4029-89DB-72CF6CA0F486}" type="datetimeFigureOut">
              <a:rPr lang="en-GB" smtClean="0"/>
              <a:pPr/>
              <a:t>24/10/2019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DB0785-F669-4961-97FA-61C19294A33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8A193F-689B-4029-89DB-72CF6CA0F486}" type="datetimeFigureOut">
              <a:rPr lang="en-GB" smtClean="0"/>
              <a:pPr/>
              <a:t>24/10/2019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DB0785-F669-4961-97FA-61C19294A33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38A193F-689B-4029-89DB-72CF6CA0F486}" type="datetimeFigureOut">
              <a:rPr lang="en-GB" smtClean="0"/>
              <a:pPr/>
              <a:t>24/10/2019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DB0785-F669-4961-97FA-61C19294A33E}"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38A193F-689B-4029-89DB-72CF6CA0F486}" type="datetimeFigureOut">
              <a:rPr lang="en-GB" smtClean="0"/>
              <a:pPr/>
              <a:t>24/10/2019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DB0785-F669-4961-97FA-61C19294A33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38A193F-689B-4029-89DB-72CF6CA0F486}" type="datetimeFigureOut">
              <a:rPr lang="en-GB" smtClean="0"/>
              <a:pPr/>
              <a:t>24/10/2019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DB0785-F669-4961-97FA-61C19294A33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38A193F-689B-4029-89DB-72CF6CA0F486}" type="datetimeFigureOut">
              <a:rPr lang="en-GB" smtClean="0"/>
              <a:pPr/>
              <a:t>24/10/2019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DB0785-F669-4961-97FA-61C19294A33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A193F-689B-4029-89DB-72CF6CA0F486}" type="datetimeFigureOut">
              <a:rPr lang="en-GB" smtClean="0"/>
              <a:pPr/>
              <a:t>24/10/2019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DB0785-F669-4961-97FA-61C19294A33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38A193F-689B-4029-89DB-72CF6CA0F486}" type="datetimeFigureOut">
              <a:rPr lang="en-GB" smtClean="0"/>
              <a:pPr/>
              <a:t>24/10/2019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DB0785-F669-4961-97FA-61C19294A33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38A193F-689B-4029-89DB-72CF6CA0F486}" type="datetimeFigureOut">
              <a:rPr lang="en-GB" smtClean="0"/>
              <a:pPr/>
              <a:t>24/10/2019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30DB0785-F669-4961-97FA-61C19294A33E}"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38A193F-689B-4029-89DB-72CF6CA0F486}" type="datetimeFigureOut">
              <a:rPr lang="en-GB" smtClean="0"/>
              <a:pPr/>
              <a:t>24/10/2019</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0DB0785-F669-4961-97FA-61C19294A33E}"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SEX DETERMINATION</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0"/>
          <p:cNvSpPr txBox="1">
            <a:spLocks noChangeArrowheads="1"/>
          </p:cNvSpPr>
          <p:nvPr/>
        </p:nvSpPr>
        <p:spPr bwMode="auto">
          <a:xfrm>
            <a:off x="6172200" y="6488113"/>
            <a:ext cx="2971800" cy="274637"/>
          </a:xfrm>
          <a:prstGeom prst="rect">
            <a:avLst/>
          </a:prstGeom>
          <a:noFill/>
          <a:ln w="9525">
            <a:noFill/>
            <a:miter lim="800000"/>
            <a:headEnd/>
            <a:tailEnd/>
          </a:ln>
        </p:spPr>
        <p:txBody>
          <a:bodyPr rIns="411480">
            <a:spAutoFit/>
          </a:bodyPr>
          <a:lstStyle/>
          <a:p>
            <a:pPr algn="r"/>
            <a:r>
              <a:rPr lang="en-US" sz="1200" b="1">
                <a:solidFill>
                  <a:srgbClr val="D53D21"/>
                </a:solidFill>
                <a:latin typeface="Arial" charset="0"/>
              </a:rPr>
              <a:t>Figure 7.5b</a:t>
            </a:r>
          </a:p>
        </p:txBody>
      </p:sp>
      <p:pic>
        <p:nvPicPr>
          <p:cNvPr id="14339" name="Picture 11" descr="07_05Figureb-L.jpg                                             0029F33FMacintosh HD                   ABA78158:"/>
          <p:cNvPicPr>
            <a:picLocks noChangeAspect="1" noChangeArrowheads="1"/>
          </p:cNvPicPr>
          <p:nvPr/>
        </p:nvPicPr>
        <p:blipFill>
          <a:blip r:embed="rId3" cstate="print"/>
          <a:srcRect b="4648"/>
          <a:stretch>
            <a:fillRect/>
          </a:stretch>
        </p:blipFill>
        <p:spPr bwMode="auto">
          <a:xfrm>
            <a:off x="1752600" y="384175"/>
            <a:ext cx="5638800" cy="608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GB" dirty="0"/>
          </a:p>
        </p:txBody>
      </p:sp>
      <p:sp>
        <p:nvSpPr>
          <p:cNvPr id="3" name="Content Placeholder 2"/>
          <p:cNvSpPr>
            <a:spLocks noGrp="1"/>
          </p:cNvSpPr>
          <p:nvPr>
            <p:ph idx="1"/>
          </p:nvPr>
        </p:nvSpPr>
        <p:spPr/>
        <p:txBody>
          <a:bodyPr/>
          <a:lstStyle/>
          <a:p>
            <a:pPr marL="457200" indent="-457200">
              <a:buFont typeface="Times" charset="0"/>
              <a:buAutoNum type="arabicPeriod"/>
            </a:pPr>
            <a:r>
              <a:rPr lang="en-US" dirty="0" smtClean="0"/>
              <a:t>Sex chromosomes play a decisive role in the inheritance and determination of sex.</a:t>
            </a:r>
          </a:p>
          <a:p>
            <a:pPr marL="457200" indent="-457200">
              <a:buFont typeface="Times" charset="0"/>
              <a:buAutoNum type="arabicPeriod"/>
            </a:pPr>
            <a:endParaRPr lang="en-US" dirty="0" smtClean="0"/>
          </a:p>
          <a:p>
            <a:pPr marL="457200" indent="-457200">
              <a:buFont typeface="Times" charset="0"/>
              <a:buAutoNum type="arabicPeriod"/>
            </a:pPr>
            <a:r>
              <a:rPr lang="en-US" dirty="0" smtClean="0"/>
              <a:t>Two methods:</a:t>
            </a:r>
          </a:p>
          <a:p>
            <a:pPr marL="969963" lvl="1" indent="-457200">
              <a:buFont typeface="Times" charset="0"/>
              <a:buAutoNum type="arabicPeriod"/>
            </a:pPr>
            <a:r>
              <a:rPr lang="en-US" dirty="0" smtClean="0"/>
              <a:t>Y chromosome mechanism (e.g., humans and other mammals)</a:t>
            </a:r>
          </a:p>
          <a:p>
            <a:pPr marL="969963" lvl="1" indent="-457200">
              <a:buFont typeface="Times" charset="0"/>
              <a:buAutoNum type="arabicPeriod"/>
            </a:pPr>
            <a:endParaRPr lang="en-US" dirty="0" smtClean="0"/>
          </a:p>
          <a:p>
            <a:pPr marL="969963" lvl="1" indent="-457200">
              <a:buFont typeface="Times" charset="0"/>
              <a:buAutoNum type="arabicPeriod"/>
            </a:pPr>
            <a:r>
              <a:rPr lang="en-US" dirty="0" smtClean="0"/>
              <a:t>X chromosome-</a:t>
            </a:r>
            <a:r>
              <a:rPr lang="en-US" dirty="0" err="1" smtClean="0"/>
              <a:t>autosome</a:t>
            </a:r>
            <a:r>
              <a:rPr lang="en-US" dirty="0" smtClean="0"/>
              <a:t> balance system (e.g., </a:t>
            </a:r>
            <a:r>
              <a:rPr lang="en-US" i="1" dirty="0" smtClean="0"/>
              <a:t>Drosophila</a:t>
            </a:r>
            <a:r>
              <a:rPr lang="en-US" dirty="0" smtClean="0"/>
              <a:t>, </a:t>
            </a:r>
            <a:r>
              <a:rPr lang="en-US" i="1" dirty="0" err="1" smtClean="0"/>
              <a:t>Caenorhabditis</a:t>
            </a:r>
            <a:r>
              <a:rPr lang="en-US" i="1" dirty="0" smtClean="0"/>
              <a:t> </a:t>
            </a:r>
            <a:r>
              <a:rPr lang="en-US" i="1" dirty="0" err="1" smtClean="0"/>
              <a:t>elegans</a:t>
            </a:r>
            <a:r>
              <a:rPr lang="en-US" i="1" dirty="0" smtClean="0"/>
              <a:t> </a:t>
            </a:r>
            <a:r>
              <a:rPr lang="en-US" dirty="0" smtClean="0"/>
              <a:t>nematode)</a:t>
            </a:r>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Contd..</a:t>
            </a:r>
            <a:endParaRPr lang="en-GB" dirty="0"/>
          </a:p>
        </p:txBody>
      </p:sp>
      <p:sp>
        <p:nvSpPr>
          <p:cNvPr id="3" name="Content Placeholder 2"/>
          <p:cNvSpPr>
            <a:spLocks noGrp="1"/>
          </p:cNvSpPr>
          <p:nvPr>
            <p:ph idx="1"/>
          </p:nvPr>
        </p:nvSpPr>
        <p:spPr/>
        <p:txBody>
          <a:bodyPr/>
          <a:lstStyle/>
          <a:p>
            <a:pPr algn="just">
              <a:lnSpc>
                <a:spcPct val="150000"/>
              </a:lnSpc>
            </a:pPr>
            <a:r>
              <a:rPr lang="en-GB" dirty="0" smtClean="0"/>
              <a:t>Some species (including humans) have a gene SRY on the Y chromosome that determines maleness; others (such as the fruit fly) use the presence of two X chromosomes to determine femaleness</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p:cNvPicPr>
          <p:nvPr/>
        </p:nvPicPr>
        <p:blipFill>
          <a:blip r:embed="rId2" cstate="print"/>
          <a:srcRect/>
          <a:stretch>
            <a:fillRect/>
          </a:stretch>
        </p:blipFill>
        <p:spPr bwMode="auto">
          <a:xfrm>
            <a:off x="609600" y="533400"/>
            <a:ext cx="7940675"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The Y Chromosome</a:t>
            </a:r>
          </a:p>
        </p:txBody>
      </p:sp>
      <p:sp>
        <p:nvSpPr>
          <p:cNvPr id="19459" name="Rectangle 3"/>
          <p:cNvSpPr>
            <a:spLocks noGrp="1" noChangeArrowheads="1"/>
          </p:cNvSpPr>
          <p:nvPr>
            <p:ph type="body" idx="1"/>
          </p:nvPr>
        </p:nvSpPr>
        <p:spPr/>
        <p:txBody>
          <a:bodyPr/>
          <a:lstStyle/>
          <a:p>
            <a:pPr>
              <a:lnSpc>
                <a:spcPct val="150000"/>
              </a:lnSpc>
              <a:buFont typeface="Wingdings" pitchFamily="2" charset="2"/>
              <a:buNone/>
            </a:pPr>
            <a:r>
              <a:rPr lang="en-US" sz="2800" dirty="0"/>
              <a:t>The Y chromosome doesn’t have a lot of genes on it, but it encodes the important gene that determines the male phenotype</a:t>
            </a:r>
            <a:r>
              <a:rPr lang="en-US" sz="2800" dirty="0" smtClean="0"/>
              <a:t>:</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Contd..</a:t>
            </a:r>
            <a:endParaRPr lang="en-GB" dirty="0"/>
          </a:p>
        </p:txBody>
      </p:sp>
      <p:sp>
        <p:nvSpPr>
          <p:cNvPr id="3" name="Content Placeholder 2"/>
          <p:cNvSpPr>
            <a:spLocks noGrp="1"/>
          </p:cNvSpPr>
          <p:nvPr>
            <p:ph idx="1"/>
          </p:nvPr>
        </p:nvSpPr>
        <p:spPr/>
        <p:txBody>
          <a:bodyPr/>
          <a:lstStyle/>
          <a:p>
            <a:pPr>
              <a:lnSpc>
                <a:spcPct val="150000"/>
              </a:lnSpc>
            </a:pPr>
            <a:r>
              <a:rPr lang="en-US" b="1" dirty="0" smtClean="0">
                <a:effectLst>
                  <a:outerShdw blurRad="38100" dist="38100" dir="2700000" algn="tl">
                    <a:srgbClr val="C0C0C0"/>
                  </a:outerShdw>
                </a:effectLst>
              </a:rPr>
              <a:t>Testis determining factor (</a:t>
            </a:r>
            <a:r>
              <a:rPr lang="en-US" b="1" i="1" dirty="0" smtClean="0">
                <a:effectLst>
                  <a:outerShdw blurRad="38100" dist="38100" dir="2700000" algn="tl">
                    <a:srgbClr val="C0C0C0"/>
                  </a:outerShdw>
                </a:effectLst>
              </a:rPr>
              <a:t>SRY</a:t>
            </a:r>
            <a:r>
              <a:rPr lang="en-US" b="1" dirty="0" smtClean="0">
                <a:effectLst>
                  <a:outerShdw blurRad="38100" dist="38100" dir="2700000" algn="tl">
                    <a:srgbClr val="C0C0C0"/>
                  </a:outerShdw>
                </a:effectLst>
              </a:rPr>
              <a:t> gene):</a:t>
            </a:r>
            <a:r>
              <a:rPr lang="en-US" sz="2400" dirty="0" smtClean="0"/>
              <a:t> SRY stands for sex region Y. It encodes testis determining factor, which directs the embryonic gonads to develop into testes and begin secreting the male hormones </a:t>
            </a:r>
            <a:r>
              <a:rPr lang="en-US" sz="2400" b="1" dirty="0" smtClean="0">
                <a:effectLst>
                  <a:outerShdw blurRad="38100" dist="38100" dir="2700000" algn="tl">
                    <a:srgbClr val="C0C0C0"/>
                  </a:outerShdw>
                </a:effectLst>
              </a:rPr>
              <a:t>testosterone and </a:t>
            </a:r>
            <a:r>
              <a:rPr lang="en-US" sz="2400" b="1" dirty="0" err="1" smtClean="0">
                <a:effectLst>
                  <a:outerShdw blurRad="38100" dist="38100" dir="2700000" algn="tl">
                    <a:srgbClr val="C0C0C0"/>
                  </a:outerShdw>
                </a:effectLst>
              </a:rPr>
              <a:t>Mullerian</a:t>
            </a:r>
            <a:r>
              <a:rPr lang="en-US" sz="2400" b="1" dirty="0" smtClean="0">
                <a:effectLst>
                  <a:outerShdw blurRad="38100" dist="38100" dir="2700000" algn="tl">
                    <a:srgbClr val="C0C0C0"/>
                  </a:outerShdw>
                </a:effectLst>
              </a:rPr>
              <a:t> Inhibiting Substance</a:t>
            </a:r>
            <a:r>
              <a:rPr lang="en-US" sz="2400" dirty="0" smtClean="0"/>
              <a:t>.</a:t>
            </a:r>
          </a:p>
          <a:p>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Male development in mammals</a:t>
            </a:r>
          </a:p>
        </p:txBody>
      </p:sp>
      <p:sp>
        <p:nvSpPr>
          <p:cNvPr id="20483" name="Rectangle 3"/>
          <p:cNvSpPr>
            <a:spLocks noGrp="1" noChangeArrowheads="1"/>
          </p:cNvSpPr>
          <p:nvPr>
            <p:ph type="body" idx="1"/>
          </p:nvPr>
        </p:nvSpPr>
        <p:spPr/>
        <p:txBody>
          <a:bodyPr/>
          <a:lstStyle/>
          <a:p>
            <a:pPr>
              <a:lnSpc>
                <a:spcPct val="150000"/>
              </a:lnSpc>
            </a:pPr>
            <a:r>
              <a:rPr lang="en-US" b="1" dirty="0" err="1"/>
              <a:t>Mullerian</a:t>
            </a:r>
            <a:r>
              <a:rPr lang="en-US" b="1" dirty="0"/>
              <a:t> Inhibiting Substance</a:t>
            </a:r>
            <a:r>
              <a:rPr lang="en-US" dirty="0"/>
              <a:t>: Suppresses the formation of female </a:t>
            </a:r>
            <a:r>
              <a:rPr lang="en-US" dirty="0" err="1"/>
              <a:t>ductal</a:t>
            </a:r>
            <a:r>
              <a:rPr lang="en-US" dirty="0"/>
              <a:t> structures (uterus, Fallopian tubes, etc.)</a:t>
            </a:r>
          </a:p>
          <a:p>
            <a:pPr>
              <a:lnSpc>
                <a:spcPct val="150000"/>
              </a:lnSpc>
            </a:pPr>
            <a:r>
              <a:rPr lang="en-US" b="1" dirty="0"/>
              <a:t>Testosterone</a:t>
            </a:r>
            <a:r>
              <a:rPr lang="en-US" dirty="0"/>
              <a:t>: Promotes the formation of male </a:t>
            </a:r>
            <a:r>
              <a:rPr lang="en-US" dirty="0" err="1"/>
              <a:t>ductal</a:t>
            </a:r>
            <a:r>
              <a:rPr lang="en-US" dirty="0"/>
              <a:t> structures (vas deferens, etc.) and associated sex glands (e.g. prostate) as well as the external genitalia.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8763" y="685800"/>
            <a:ext cx="8885237" cy="1155700"/>
          </a:xfrm>
        </p:spPr>
        <p:txBody>
          <a:bodyPr/>
          <a:lstStyle/>
          <a:p>
            <a:r>
              <a:rPr lang="en-US"/>
              <a:t>Male development in mammals</a:t>
            </a:r>
          </a:p>
        </p:txBody>
      </p:sp>
      <p:sp>
        <p:nvSpPr>
          <p:cNvPr id="21507" name="Rectangle 3"/>
          <p:cNvSpPr>
            <a:spLocks noGrp="1" noChangeArrowheads="1"/>
          </p:cNvSpPr>
          <p:nvPr>
            <p:ph type="body" idx="1"/>
          </p:nvPr>
        </p:nvSpPr>
        <p:spPr>
          <a:xfrm>
            <a:off x="247650" y="1828800"/>
            <a:ext cx="8896350" cy="4135438"/>
          </a:xfrm>
        </p:spPr>
        <p:txBody>
          <a:bodyPr>
            <a:normAutofit lnSpcReduction="10000"/>
          </a:bodyPr>
          <a:lstStyle/>
          <a:p>
            <a:pPr algn="just">
              <a:lnSpc>
                <a:spcPct val="150000"/>
              </a:lnSpc>
              <a:buFont typeface="Wingdings" pitchFamily="2" charset="2"/>
              <a:buNone/>
            </a:pPr>
            <a:r>
              <a:rPr lang="en-US" dirty="0" smtClean="0"/>
              <a:t>Development </a:t>
            </a:r>
            <a:r>
              <a:rPr lang="en-US" dirty="0"/>
              <a:t>of the male phenotype requires first and foremost </a:t>
            </a:r>
            <a:r>
              <a:rPr lang="en-US" i="1" dirty="0"/>
              <a:t>the presence of an active SRY gene</a:t>
            </a:r>
            <a:r>
              <a:rPr lang="en-US" dirty="0"/>
              <a:t> to direct formation of the testes, which will then drive formation of the appropriate </a:t>
            </a:r>
            <a:r>
              <a:rPr lang="en-US" dirty="0" err="1"/>
              <a:t>ductal</a:t>
            </a:r>
            <a:r>
              <a:rPr lang="en-US" dirty="0"/>
              <a:t> structures and external genitalia. </a:t>
            </a:r>
          </a:p>
          <a:p>
            <a:pPr>
              <a:lnSpc>
                <a:spcPct val="90000"/>
              </a:lnSpc>
              <a:buFont typeface="Wingdings" pitchFamily="2" charset="2"/>
              <a:buNone/>
            </a:pPr>
            <a:endParaRPr lang="en-US" dirty="0"/>
          </a:p>
          <a:p>
            <a:pPr>
              <a:lnSpc>
                <a:spcPct val="150000"/>
              </a:lnSpc>
              <a:buFont typeface="Wingdings" pitchFamily="2" charset="2"/>
              <a:buNone/>
            </a:pPr>
            <a:r>
              <a:rPr lang="en-US" dirty="0"/>
              <a:t>Development of the male phenotype in mammals is all about suppressing the female phenotype.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609600"/>
            <a:ext cx="8885238" cy="875184"/>
          </a:xfrm>
        </p:spPr>
        <p:txBody>
          <a:bodyPr/>
          <a:lstStyle/>
          <a:p>
            <a:r>
              <a:rPr lang="en-US" dirty="0" smtClean="0"/>
              <a:t> Male </a:t>
            </a:r>
            <a:r>
              <a:rPr lang="en-US" dirty="0"/>
              <a:t>development in mammals</a:t>
            </a:r>
          </a:p>
        </p:txBody>
      </p:sp>
      <p:sp>
        <p:nvSpPr>
          <p:cNvPr id="22531" name="Rectangle 3"/>
          <p:cNvSpPr>
            <a:spLocks noGrp="1" noChangeArrowheads="1"/>
          </p:cNvSpPr>
          <p:nvPr>
            <p:ph type="body" idx="1"/>
          </p:nvPr>
        </p:nvSpPr>
        <p:spPr>
          <a:xfrm>
            <a:off x="395536" y="1772816"/>
            <a:ext cx="8500814" cy="4721647"/>
          </a:xfrm>
        </p:spPr>
        <p:txBody>
          <a:bodyPr>
            <a:normAutofit/>
          </a:bodyPr>
          <a:lstStyle/>
          <a:p>
            <a:pPr>
              <a:lnSpc>
                <a:spcPct val="150000"/>
              </a:lnSpc>
              <a:buFont typeface="Wingdings" pitchFamily="2" charset="2"/>
              <a:buNone/>
            </a:pPr>
            <a:r>
              <a:rPr lang="en-US" dirty="0"/>
              <a:t>If the organism does not have an active SRY gene, which encodes testis determining factor, it will develop into a female, even though it is genetically male.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Contd..</a:t>
            </a:r>
            <a:endParaRPr lang="en-GB" dirty="0"/>
          </a:p>
        </p:txBody>
      </p:sp>
      <p:sp>
        <p:nvSpPr>
          <p:cNvPr id="3" name="Content Placeholder 2"/>
          <p:cNvSpPr>
            <a:spLocks noGrp="1"/>
          </p:cNvSpPr>
          <p:nvPr>
            <p:ph idx="1"/>
          </p:nvPr>
        </p:nvSpPr>
        <p:spPr/>
        <p:txBody>
          <a:bodyPr/>
          <a:lstStyle/>
          <a:p>
            <a:pPr algn="just">
              <a:lnSpc>
                <a:spcPct val="150000"/>
              </a:lnSpc>
            </a:pPr>
            <a:r>
              <a:rPr lang="en-US" dirty="0" smtClean="0"/>
              <a:t>If the organism does not have an active MIS gene, </a:t>
            </a:r>
            <a:r>
              <a:rPr lang="en-US" b="1" dirty="0" err="1" smtClean="0"/>
              <a:t>Mullerian</a:t>
            </a:r>
            <a:r>
              <a:rPr lang="en-US" b="1" dirty="0" smtClean="0"/>
              <a:t> (female) </a:t>
            </a:r>
            <a:r>
              <a:rPr lang="en-US" dirty="0" err="1" smtClean="0"/>
              <a:t>ductal</a:t>
            </a:r>
            <a:r>
              <a:rPr lang="en-US" dirty="0" smtClean="0"/>
              <a:t> structures will form, but the external genitalia will be normal. An affected individual is usually sterile because the testes do not develop normally and the presence of female ducts interferes with sperm transport.</a:t>
            </a:r>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What is sex?</a:t>
            </a:r>
            <a:endParaRPr lang="en-GB" dirty="0"/>
          </a:p>
        </p:txBody>
      </p:sp>
      <p:sp>
        <p:nvSpPr>
          <p:cNvPr id="4" name="Content Placeholder 3"/>
          <p:cNvSpPr>
            <a:spLocks noGrp="1"/>
          </p:cNvSpPr>
          <p:nvPr>
            <p:ph idx="1"/>
          </p:nvPr>
        </p:nvSpPr>
        <p:spPr/>
        <p:txBody>
          <a:bodyPr/>
          <a:lstStyle/>
          <a:p>
            <a:pPr algn="just">
              <a:lnSpc>
                <a:spcPct val="150000"/>
              </a:lnSpc>
            </a:pPr>
            <a:r>
              <a:rPr lang="en-GB" dirty="0" smtClean="0"/>
              <a:t>The sum of the structural and functional differences by which the male and female are distinguished, or the phenomena or behaviour dependent on these differences. </a:t>
            </a:r>
          </a:p>
          <a:p>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Male development in mammals</a:t>
            </a:r>
          </a:p>
        </p:txBody>
      </p:sp>
      <p:sp>
        <p:nvSpPr>
          <p:cNvPr id="23555" name="Rectangle 3"/>
          <p:cNvSpPr>
            <a:spLocks noGrp="1" noChangeArrowheads="1"/>
          </p:cNvSpPr>
          <p:nvPr>
            <p:ph type="body" idx="1"/>
          </p:nvPr>
        </p:nvSpPr>
        <p:spPr/>
        <p:txBody>
          <a:bodyPr/>
          <a:lstStyle/>
          <a:p>
            <a:pPr>
              <a:lnSpc>
                <a:spcPct val="150000"/>
              </a:lnSpc>
              <a:buFont typeface="Wingdings" pitchFamily="2" charset="2"/>
              <a:buNone/>
            </a:pPr>
            <a:r>
              <a:rPr lang="en-US" dirty="0"/>
              <a:t>If an individual has a mutation such that the testes do not secrete testosterone or the testosterone receptor is non-functional, the internal structures and gonads will develop into male structures, but the external genitalia will be female. These individuals are sterile and will not go through puberty.</a:t>
            </a:r>
          </a:p>
          <a:p>
            <a:pPr>
              <a:buFont typeface="Wingdings" pitchFamily="2" charset="2"/>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The Conclusion</a:t>
            </a:r>
          </a:p>
        </p:txBody>
      </p:sp>
      <p:sp>
        <p:nvSpPr>
          <p:cNvPr id="24579" name="Rectangle 3"/>
          <p:cNvSpPr>
            <a:spLocks noGrp="1" noChangeArrowheads="1"/>
          </p:cNvSpPr>
          <p:nvPr>
            <p:ph type="body" idx="1"/>
          </p:nvPr>
        </p:nvSpPr>
        <p:spPr>
          <a:xfrm>
            <a:off x="247650" y="2667000"/>
            <a:ext cx="8896350" cy="1770063"/>
          </a:xfrm>
        </p:spPr>
        <p:txBody>
          <a:bodyPr/>
          <a:lstStyle/>
          <a:p>
            <a:pPr>
              <a:buFont typeface="Wingdings" pitchFamily="2" charset="2"/>
              <a:buNone/>
            </a:pPr>
            <a:r>
              <a:rPr lang="en-US"/>
              <a:t>Male development in mammals is </a:t>
            </a:r>
            <a:r>
              <a:rPr lang="en-US" i="1"/>
              <a:t>directed</a:t>
            </a:r>
            <a:r>
              <a:rPr lang="en-US"/>
              <a:t> at every step. If there is a loss of direction, the subsequent development will follow the female pathway.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Dosage Compensation</a:t>
            </a:r>
          </a:p>
        </p:txBody>
      </p:sp>
      <p:sp>
        <p:nvSpPr>
          <p:cNvPr id="25603" name="Rectangle 3"/>
          <p:cNvSpPr>
            <a:spLocks noGrp="1" noChangeArrowheads="1"/>
          </p:cNvSpPr>
          <p:nvPr>
            <p:ph type="body" idx="1"/>
          </p:nvPr>
        </p:nvSpPr>
        <p:spPr/>
        <p:txBody>
          <a:bodyPr/>
          <a:lstStyle/>
          <a:p>
            <a:pPr>
              <a:lnSpc>
                <a:spcPct val="150000"/>
              </a:lnSpc>
              <a:buFont typeface="Wingdings" pitchFamily="2" charset="2"/>
              <a:buNone/>
            </a:pPr>
            <a:r>
              <a:rPr lang="en-US" dirty="0"/>
              <a:t>Dosage compensation is the mechanism that keeps females (XX) from expressing twice as much of X-chromosome genes as males (XY), who have only one X chromosome. </a:t>
            </a:r>
          </a:p>
          <a:p>
            <a:pPr>
              <a:lnSpc>
                <a:spcPct val="150000"/>
              </a:lnSpc>
              <a:buFont typeface="Wingdings" pitchFamily="2" charset="2"/>
              <a:buNone/>
            </a:pPr>
            <a:r>
              <a:rPr lang="en-US" dirty="0"/>
              <a:t>Both sexes are rendered roughly equal by inactivation of one X chromosome in females.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Barr Bodies</a:t>
            </a:r>
          </a:p>
        </p:txBody>
      </p:sp>
      <p:pic>
        <p:nvPicPr>
          <p:cNvPr id="26628" name="Picture 4" descr="http://www.mun.ca/biology/desmid/brian/BIOL3530_W2003/DB_Ch09/fig9_12.jpg"/>
          <p:cNvPicPr>
            <a:picLocks noChangeAspect="1" noChangeArrowheads="1"/>
          </p:cNvPicPr>
          <p:nvPr/>
        </p:nvPicPr>
        <p:blipFill>
          <a:blip r:embed="rId2" cstate="print"/>
          <a:srcRect/>
          <a:stretch>
            <a:fillRect/>
          </a:stretch>
        </p:blipFill>
        <p:spPr bwMode="auto">
          <a:xfrm>
            <a:off x="2720975" y="2149475"/>
            <a:ext cx="3703638" cy="2560638"/>
          </a:xfrm>
          <a:prstGeom prst="rect">
            <a:avLst/>
          </a:prstGeom>
          <a:noFill/>
        </p:spPr>
      </p:pic>
      <p:sp>
        <p:nvSpPr>
          <p:cNvPr id="26629" name="Text Box 5"/>
          <p:cNvSpPr txBox="1">
            <a:spLocks noChangeArrowheads="1"/>
          </p:cNvSpPr>
          <p:nvPr/>
        </p:nvSpPr>
        <p:spPr bwMode="auto">
          <a:xfrm>
            <a:off x="76200" y="5105400"/>
            <a:ext cx="8934450" cy="519113"/>
          </a:xfrm>
          <a:prstGeom prst="rect">
            <a:avLst/>
          </a:prstGeom>
          <a:noFill/>
          <a:ln w="12700" cap="sq">
            <a:noFill/>
            <a:miter lim="800000"/>
            <a:headEnd type="none" w="sm" len="sm"/>
            <a:tailEnd type="none" w="sm" len="sm"/>
          </a:ln>
          <a:effectLst/>
        </p:spPr>
        <p:txBody>
          <a:bodyPr wrap="none">
            <a:spAutoFit/>
          </a:bodyPr>
          <a:lstStyle/>
          <a:p>
            <a:r>
              <a:rPr lang="en-US" sz="2800"/>
              <a:t>A Barr body is, simply, the extra, inactivated X chromosome.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Barr Bodies</a:t>
            </a:r>
          </a:p>
        </p:txBody>
      </p:sp>
      <p:sp>
        <p:nvSpPr>
          <p:cNvPr id="27651" name="Rectangle 3"/>
          <p:cNvSpPr>
            <a:spLocks noGrp="1" noChangeArrowheads="1"/>
          </p:cNvSpPr>
          <p:nvPr>
            <p:ph type="body" idx="1"/>
          </p:nvPr>
        </p:nvSpPr>
        <p:spPr/>
        <p:txBody>
          <a:bodyPr/>
          <a:lstStyle/>
          <a:p>
            <a:pPr>
              <a:lnSpc>
                <a:spcPct val="150000"/>
              </a:lnSpc>
              <a:buFont typeface="Wingdings" pitchFamily="2" charset="2"/>
              <a:buNone/>
            </a:pPr>
            <a:r>
              <a:rPr lang="en-US" dirty="0"/>
              <a:t>No Barr bodies are observed in Turner (XO) females. </a:t>
            </a:r>
          </a:p>
          <a:p>
            <a:pPr>
              <a:lnSpc>
                <a:spcPct val="150000"/>
              </a:lnSpc>
              <a:buFont typeface="Wingdings" pitchFamily="2" charset="2"/>
              <a:buNone/>
            </a:pPr>
            <a:r>
              <a:rPr lang="en-US" dirty="0"/>
              <a:t>One Barr body is observed in </a:t>
            </a:r>
            <a:r>
              <a:rPr lang="en-US" dirty="0" err="1"/>
              <a:t>Klinefelter</a:t>
            </a:r>
            <a:r>
              <a:rPr lang="en-US" dirty="0"/>
              <a:t> (XXY) males and normal (XX) females.</a:t>
            </a:r>
          </a:p>
          <a:p>
            <a:pPr>
              <a:lnSpc>
                <a:spcPct val="150000"/>
              </a:lnSpc>
              <a:buFont typeface="Wingdings" pitchFamily="2" charset="2"/>
              <a:buNone/>
            </a:pPr>
            <a:r>
              <a:rPr lang="en-US" dirty="0"/>
              <a:t>All but one X chromosome is inactivated and are visible as Barr bodies in extra-X (XXX, XXXX, XXXY, etc.) individuals.</a:t>
            </a:r>
          </a:p>
          <a:p>
            <a:pPr>
              <a:buFont typeface="Wingdings" pitchFamily="2" charset="2"/>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704088"/>
            <a:ext cx="8229600" cy="852704"/>
          </a:xfrm>
        </p:spPr>
        <p:txBody>
          <a:bodyPr>
            <a:normAutofit/>
          </a:bodyPr>
          <a:lstStyle/>
          <a:p>
            <a:r>
              <a:rPr lang="en-US" sz="4400" dirty="0"/>
              <a:t>Dosage compensation is incomplete</a:t>
            </a:r>
          </a:p>
        </p:txBody>
      </p:sp>
      <p:sp>
        <p:nvSpPr>
          <p:cNvPr id="28675" name="Rectangle 3"/>
          <p:cNvSpPr>
            <a:spLocks noGrp="1" noChangeArrowheads="1"/>
          </p:cNvSpPr>
          <p:nvPr>
            <p:ph type="body" idx="1"/>
          </p:nvPr>
        </p:nvSpPr>
        <p:spPr/>
        <p:txBody>
          <a:bodyPr>
            <a:normAutofit/>
          </a:bodyPr>
          <a:lstStyle/>
          <a:p>
            <a:pPr>
              <a:lnSpc>
                <a:spcPct val="150000"/>
              </a:lnSpc>
              <a:buFont typeface="Wingdings" pitchFamily="2" charset="2"/>
              <a:buNone/>
            </a:pPr>
            <a:r>
              <a:rPr lang="en-US" dirty="0"/>
              <a:t>Individuals with </a:t>
            </a:r>
            <a:r>
              <a:rPr lang="en-US" dirty="0" err="1"/>
              <a:t>Klinefelter</a:t>
            </a:r>
            <a:r>
              <a:rPr lang="en-US" dirty="0"/>
              <a:t>, Turner </a:t>
            </a:r>
            <a:r>
              <a:rPr lang="en-US" dirty="0" smtClean="0"/>
              <a:t> and </a:t>
            </a:r>
            <a:r>
              <a:rPr lang="en-US" dirty="0"/>
              <a:t>extra-X syndromes are not perfectly normal, though.</a:t>
            </a:r>
          </a:p>
          <a:p>
            <a:pPr>
              <a:lnSpc>
                <a:spcPct val="150000"/>
              </a:lnSpc>
              <a:spcBef>
                <a:spcPct val="55000"/>
              </a:spcBef>
              <a:buFont typeface="Wingdings" pitchFamily="2" charset="2"/>
              <a:buNone/>
            </a:pPr>
            <a:r>
              <a:rPr lang="en-US" dirty="0"/>
              <a:t>There are two probable explanations</a:t>
            </a:r>
            <a:r>
              <a:rPr lang="en-US" dirty="0" smtClean="0"/>
              <a:t>:</a:t>
            </a:r>
            <a:endParaRPr lang="en-US" dirty="0"/>
          </a:p>
          <a:p>
            <a:pPr>
              <a:lnSpc>
                <a:spcPct val="150000"/>
              </a:lnSpc>
              <a:buFont typeface="Wingdings" pitchFamily="2" charset="2"/>
              <a:buNone/>
            </a:pPr>
            <a:r>
              <a:rPr lang="en-US" b="1" dirty="0"/>
              <a:t>First</a:t>
            </a:r>
            <a:r>
              <a:rPr lang="en-US" dirty="0"/>
              <a:t>, the extra X chromosomes may not be inactivated right away and therefore may influence development prior to inactivation.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r>
              <a:rPr lang="en-US" sz="4400" dirty="0"/>
              <a:t>Dosage compensation is incomplete</a:t>
            </a:r>
          </a:p>
        </p:txBody>
      </p:sp>
      <p:sp>
        <p:nvSpPr>
          <p:cNvPr id="29699" name="Rectangle 3"/>
          <p:cNvSpPr>
            <a:spLocks noGrp="1" noChangeArrowheads="1"/>
          </p:cNvSpPr>
          <p:nvPr>
            <p:ph type="body" idx="1"/>
          </p:nvPr>
        </p:nvSpPr>
        <p:spPr>
          <a:xfrm>
            <a:off x="247650" y="2590800"/>
            <a:ext cx="8896350" cy="2455863"/>
          </a:xfrm>
        </p:spPr>
        <p:txBody>
          <a:bodyPr/>
          <a:lstStyle/>
          <a:p>
            <a:pPr algn="just">
              <a:lnSpc>
                <a:spcPct val="150000"/>
              </a:lnSpc>
              <a:buFont typeface="Wingdings" pitchFamily="2" charset="2"/>
              <a:buNone/>
            </a:pPr>
            <a:r>
              <a:rPr lang="en-US" b="1" dirty="0"/>
              <a:t>Second</a:t>
            </a:r>
            <a:r>
              <a:rPr lang="en-US" dirty="0"/>
              <a:t>, Barr bodies may not be completely inactivated such that the extra X chromosomes may produce over-expression of some X-linked genes at different times.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685800"/>
            <a:ext cx="8885238" cy="1155700"/>
          </a:xfrm>
        </p:spPr>
        <p:txBody>
          <a:bodyPr/>
          <a:lstStyle/>
          <a:p>
            <a:pPr marL="269875"/>
            <a:r>
              <a:rPr lang="en-US" dirty="0" smtClean="0"/>
              <a:t>X-Inactivation</a:t>
            </a:r>
            <a:endParaRPr lang="en-US" dirty="0"/>
          </a:p>
        </p:txBody>
      </p:sp>
      <p:sp>
        <p:nvSpPr>
          <p:cNvPr id="31747" name="Rectangle 3"/>
          <p:cNvSpPr>
            <a:spLocks noGrp="1" noChangeArrowheads="1"/>
          </p:cNvSpPr>
          <p:nvPr>
            <p:ph type="body" idx="1"/>
          </p:nvPr>
        </p:nvSpPr>
        <p:spPr>
          <a:xfrm>
            <a:off x="134938" y="1828800"/>
            <a:ext cx="8896350" cy="4800600"/>
          </a:xfrm>
        </p:spPr>
        <p:txBody>
          <a:bodyPr>
            <a:normAutofit lnSpcReduction="10000"/>
          </a:bodyPr>
          <a:lstStyle/>
          <a:p>
            <a:pPr algn="just">
              <a:lnSpc>
                <a:spcPct val="150000"/>
              </a:lnSpc>
              <a:buFont typeface="Wingdings" pitchFamily="2" charset="2"/>
              <a:buNone/>
            </a:pPr>
            <a:r>
              <a:rPr lang="en-US" dirty="0"/>
              <a:t>It is thought that early in embryonic development, X-inactivation occurs </a:t>
            </a:r>
            <a:r>
              <a:rPr lang="en-US" b="1" dirty="0">
                <a:effectLst>
                  <a:outerShdw blurRad="38100" dist="38100" dir="2700000" algn="tl">
                    <a:srgbClr val="C0C0C0"/>
                  </a:outerShdw>
                </a:effectLst>
              </a:rPr>
              <a:t>randomly</a:t>
            </a:r>
            <a:r>
              <a:rPr lang="en-US" dirty="0"/>
              <a:t> (maternal or paternal chromosome is not targeted) in somatic cells of females. </a:t>
            </a:r>
          </a:p>
          <a:p>
            <a:pPr algn="just">
              <a:lnSpc>
                <a:spcPct val="150000"/>
              </a:lnSpc>
              <a:buFont typeface="Wingdings" pitchFamily="2" charset="2"/>
              <a:buNone/>
            </a:pPr>
            <a:r>
              <a:rPr lang="en-US" dirty="0"/>
              <a:t>Once inactivation has occurred, though, the same X chromosome will be inactivated in progeny cells after mitotic cell division (i.e., if the maternal X chromosome was inactivated in the progenitor, the maternal X chromosome will be inactivated in the daughter cells).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US"/>
              <a:t>Calico cats: X-inactivation in action</a:t>
            </a:r>
          </a:p>
        </p:txBody>
      </p:sp>
      <p:sp>
        <p:nvSpPr>
          <p:cNvPr id="30723" name="Rectangle 3"/>
          <p:cNvSpPr>
            <a:spLocks noGrp="1" noChangeArrowheads="1"/>
          </p:cNvSpPr>
          <p:nvPr>
            <p:ph type="body" idx="1"/>
          </p:nvPr>
        </p:nvSpPr>
        <p:spPr/>
        <p:txBody>
          <a:bodyPr>
            <a:normAutofit fontScale="92500"/>
          </a:bodyPr>
          <a:lstStyle/>
          <a:p>
            <a:pPr algn="just">
              <a:lnSpc>
                <a:spcPct val="150000"/>
              </a:lnSpc>
              <a:buFont typeface="Wingdings" pitchFamily="2" charset="2"/>
              <a:buNone/>
            </a:pPr>
            <a:r>
              <a:rPr lang="en-US" dirty="0"/>
              <a:t>In cats, base coat color is encoded on the </a:t>
            </a:r>
            <a:r>
              <a:rPr lang="en-US" dirty="0" smtClean="0"/>
              <a:t>X chromosomes</a:t>
            </a:r>
            <a:r>
              <a:rPr lang="en-US" dirty="0"/>
              <a:t>. </a:t>
            </a:r>
          </a:p>
          <a:p>
            <a:pPr algn="just">
              <a:lnSpc>
                <a:spcPct val="150000"/>
              </a:lnSpc>
              <a:buFont typeface="Wingdings" pitchFamily="2" charset="2"/>
              <a:buNone/>
            </a:pPr>
            <a:r>
              <a:rPr lang="en-US" dirty="0"/>
              <a:t>Male cats have only one X chromosome, so can only express one base color.</a:t>
            </a:r>
          </a:p>
          <a:p>
            <a:pPr algn="just">
              <a:lnSpc>
                <a:spcPct val="150000"/>
              </a:lnSpc>
              <a:buFont typeface="Wingdings" pitchFamily="2" charset="2"/>
              <a:buNone/>
            </a:pPr>
            <a:r>
              <a:rPr lang="en-US" dirty="0"/>
              <a:t>Females have two X chromosomes, so can express two base colors. For example, say the sire of a kitty contributed the black gene and the dam contributed the red gene. </a:t>
            </a:r>
          </a:p>
          <a:p>
            <a:pPr>
              <a:lnSpc>
                <a:spcPct val="90000"/>
              </a:lnSpc>
              <a:buFont typeface="Wingdings" pitchFamily="2" charset="2"/>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r>
              <a:rPr lang="en-US"/>
              <a:t>Calico cats: X-inactivation in action</a:t>
            </a:r>
          </a:p>
        </p:txBody>
      </p:sp>
      <p:sp>
        <p:nvSpPr>
          <p:cNvPr id="32771" name="Rectangle 3"/>
          <p:cNvSpPr>
            <a:spLocks noGrp="1" noChangeArrowheads="1"/>
          </p:cNvSpPr>
          <p:nvPr>
            <p:ph type="body" idx="1"/>
          </p:nvPr>
        </p:nvSpPr>
        <p:spPr/>
        <p:txBody>
          <a:bodyPr>
            <a:normAutofit fontScale="92500" lnSpcReduction="10000"/>
          </a:bodyPr>
          <a:lstStyle/>
          <a:p>
            <a:pPr algn="just">
              <a:lnSpc>
                <a:spcPct val="150000"/>
              </a:lnSpc>
              <a:buFont typeface="Wingdings" pitchFamily="2" charset="2"/>
              <a:buNone/>
            </a:pPr>
            <a:r>
              <a:rPr lang="en-US" dirty="0"/>
              <a:t>Hair follicles derived from embryonic cells in which the maternal chromosome was inactivated will grow black hairs (express the paternal gene).</a:t>
            </a:r>
          </a:p>
          <a:p>
            <a:pPr algn="just">
              <a:lnSpc>
                <a:spcPct val="150000"/>
              </a:lnSpc>
              <a:buFont typeface="Wingdings" pitchFamily="2" charset="2"/>
              <a:buNone/>
            </a:pPr>
            <a:r>
              <a:rPr lang="en-US" dirty="0"/>
              <a:t>Hair follicles derived from embryonic cells in which the paternal chromosome was inactivated will grow red hairs (express the maternal gene). </a:t>
            </a:r>
          </a:p>
          <a:p>
            <a:pPr algn="just">
              <a:lnSpc>
                <a:spcPct val="150000"/>
              </a:lnSpc>
              <a:buFont typeface="Wingdings" pitchFamily="2" charset="2"/>
              <a:buNone/>
            </a:pPr>
            <a:r>
              <a:rPr lang="en-US" dirty="0"/>
              <a:t>Tortoiseshell cats do not have white patches, which is controlled by a separate gene.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SEX DETERMINATION</a:t>
            </a:r>
            <a:endParaRPr lang="en-GB" dirty="0"/>
          </a:p>
        </p:txBody>
      </p:sp>
      <p:sp>
        <p:nvSpPr>
          <p:cNvPr id="3" name="Content Placeholder 2"/>
          <p:cNvSpPr>
            <a:spLocks noGrp="1"/>
          </p:cNvSpPr>
          <p:nvPr>
            <p:ph idx="1"/>
          </p:nvPr>
        </p:nvSpPr>
        <p:spPr/>
        <p:txBody>
          <a:bodyPr/>
          <a:lstStyle/>
          <a:p>
            <a:pPr algn="just">
              <a:lnSpc>
                <a:spcPct val="150000"/>
              </a:lnSpc>
            </a:pPr>
            <a:r>
              <a:rPr lang="en-GB" dirty="0" smtClean="0"/>
              <a:t>The genetic or environmental process by which the sex of an individual is established.</a:t>
            </a:r>
          </a:p>
          <a:p>
            <a:pPr algn="just">
              <a:lnSpc>
                <a:spcPct val="150000"/>
              </a:lnSpc>
            </a:pPr>
            <a:r>
              <a:rPr lang="en-GB" dirty="0" smtClean="0"/>
              <a:t>Any process that establishes and transmits the specification of sexual status of an individual organism.</a:t>
            </a:r>
          </a:p>
          <a:p>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395536" y="908720"/>
            <a:ext cx="8443664" cy="560955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The Mechanism of Inactivation</a:t>
            </a:r>
          </a:p>
        </p:txBody>
      </p:sp>
      <p:sp>
        <p:nvSpPr>
          <p:cNvPr id="36867" name="Rectangle 3"/>
          <p:cNvSpPr>
            <a:spLocks noGrp="1" noChangeArrowheads="1"/>
          </p:cNvSpPr>
          <p:nvPr>
            <p:ph type="body" idx="1"/>
          </p:nvPr>
        </p:nvSpPr>
        <p:spPr/>
        <p:txBody>
          <a:bodyPr/>
          <a:lstStyle/>
          <a:p>
            <a:pPr>
              <a:buFont typeface="Wingdings" pitchFamily="2" charset="2"/>
              <a:buNone/>
            </a:pPr>
            <a:r>
              <a:rPr lang="en-US"/>
              <a:t>Remember DNA methylation? That plays an important role in X-inactivation. </a:t>
            </a:r>
          </a:p>
          <a:p>
            <a:pPr>
              <a:buFont typeface="Wingdings" pitchFamily="2" charset="2"/>
              <a:buNone/>
            </a:pPr>
            <a:endParaRPr lang="en-US"/>
          </a:p>
          <a:p>
            <a:pPr>
              <a:buFont typeface="Wingdings" pitchFamily="2" charset="2"/>
              <a:buNone/>
            </a:pPr>
            <a:r>
              <a:rPr lang="en-US"/>
              <a:t>Now, I introduce you to another, more important player.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The Mechanism of Inactivation</a:t>
            </a:r>
          </a:p>
        </p:txBody>
      </p:sp>
      <p:sp>
        <p:nvSpPr>
          <p:cNvPr id="35843" name="Rectangle 3"/>
          <p:cNvSpPr>
            <a:spLocks noGrp="1" noChangeArrowheads="1"/>
          </p:cNvSpPr>
          <p:nvPr>
            <p:ph type="body" idx="1"/>
          </p:nvPr>
        </p:nvSpPr>
        <p:spPr/>
        <p:txBody>
          <a:bodyPr/>
          <a:lstStyle/>
          <a:p>
            <a:pPr>
              <a:buFont typeface="Wingdings" pitchFamily="2" charset="2"/>
              <a:buNone/>
            </a:pPr>
            <a:r>
              <a:rPr lang="en-US"/>
              <a:t>There is a large gene on the end of the p-arm of the X chromosome thought to be a primary driver of inactivation. </a:t>
            </a:r>
          </a:p>
          <a:p>
            <a:pPr>
              <a:buFont typeface="Wingdings" pitchFamily="2" charset="2"/>
              <a:buNone/>
            </a:pPr>
            <a:r>
              <a:rPr lang="en-US"/>
              <a:t>It is called the </a:t>
            </a:r>
            <a:r>
              <a:rPr lang="en-US" sz="3600" b="1">
                <a:effectLst>
                  <a:outerShdw blurRad="38100" dist="38100" dir="2700000" algn="tl">
                    <a:srgbClr val="C0C0C0"/>
                  </a:outerShdw>
                </a:effectLst>
              </a:rPr>
              <a:t>X-inactive specific transcript (</a:t>
            </a:r>
            <a:r>
              <a:rPr lang="en-US" sz="3600" b="1" i="1">
                <a:effectLst>
                  <a:outerShdw blurRad="38100" dist="38100" dir="2700000" algn="tl">
                    <a:srgbClr val="C0C0C0"/>
                  </a:outerShdw>
                </a:effectLst>
              </a:rPr>
              <a:t>Xist</a:t>
            </a:r>
            <a:r>
              <a:rPr lang="en-US" sz="3600" b="1">
                <a:effectLst>
                  <a:outerShdw blurRad="38100" dist="38100" dir="2700000" algn="tl">
                    <a:srgbClr val="C0C0C0"/>
                  </a:outerShdw>
                </a:effectLst>
              </a:rPr>
              <a:t>)</a:t>
            </a:r>
            <a:r>
              <a:rPr lang="en-US"/>
              <a:t>, and expression of this transcript from an X chromosome results in inactivation of that chromosome.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4800" i="1"/>
              <a:t>Xist</a:t>
            </a:r>
            <a:r>
              <a:rPr lang="en-US" sz="4800"/>
              <a:t> is a strange gene</a:t>
            </a:r>
          </a:p>
        </p:txBody>
      </p:sp>
      <p:sp>
        <p:nvSpPr>
          <p:cNvPr id="37891" name="Rectangle 3"/>
          <p:cNvSpPr>
            <a:spLocks noGrp="1" noChangeArrowheads="1"/>
          </p:cNvSpPr>
          <p:nvPr>
            <p:ph type="body" idx="1"/>
          </p:nvPr>
        </p:nvSpPr>
        <p:spPr/>
        <p:txBody>
          <a:bodyPr/>
          <a:lstStyle/>
          <a:p>
            <a:pPr>
              <a:buFont typeface="Wingdings" pitchFamily="2" charset="2"/>
              <a:buNone/>
            </a:pPr>
            <a:r>
              <a:rPr lang="en-US"/>
              <a:t>The </a:t>
            </a:r>
            <a:r>
              <a:rPr lang="en-US" i="1"/>
              <a:t>Xist</a:t>
            </a:r>
            <a:r>
              <a:rPr lang="en-US"/>
              <a:t> gene is big, over a million bases long. </a:t>
            </a:r>
          </a:p>
          <a:p>
            <a:pPr>
              <a:buFont typeface="Wingdings" pitchFamily="2" charset="2"/>
              <a:buNone/>
            </a:pPr>
            <a:endParaRPr lang="en-US"/>
          </a:p>
          <a:p>
            <a:pPr>
              <a:buFont typeface="Wingdings" pitchFamily="2" charset="2"/>
              <a:buNone/>
            </a:pPr>
            <a:r>
              <a:rPr lang="en-US"/>
              <a:t>The RNA is not translated, and is thought to be a structural component of the inactivation process by physically associating with the inactive chromosome.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fontScale="90000"/>
          </a:bodyPr>
          <a:lstStyle/>
          <a:p>
            <a:r>
              <a:rPr lang="en-US" dirty="0" smtClean="0"/>
              <a:t/>
            </a:r>
            <a:br>
              <a:rPr lang="en-US" dirty="0" smtClean="0"/>
            </a:br>
            <a:r>
              <a:rPr lang="en-US" sz="4000" dirty="0" smtClean="0"/>
              <a:t>Evidence for the Y chromosome mechanism</a:t>
            </a:r>
            <a:endParaRPr lang="en-GB" sz="4000" dirty="0"/>
          </a:p>
        </p:txBody>
      </p:sp>
      <p:sp>
        <p:nvSpPr>
          <p:cNvPr id="3" name="Content Placeholder 2"/>
          <p:cNvSpPr>
            <a:spLocks noGrp="1"/>
          </p:cNvSpPr>
          <p:nvPr>
            <p:ph idx="1"/>
          </p:nvPr>
        </p:nvSpPr>
        <p:spPr>
          <a:xfrm>
            <a:off x="457200" y="1628800"/>
            <a:ext cx="8229600" cy="4695800"/>
          </a:xfrm>
        </p:spPr>
        <p:txBody>
          <a:bodyPr>
            <a:normAutofit fontScale="55000" lnSpcReduction="20000"/>
          </a:bodyPr>
          <a:lstStyle/>
          <a:p>
            <a:pPr marL="457200" indent="-457200">
              <a:buFont typeface="Times" charset="0"/>
              <a:buNone/>
            </a:pPr>
            <a:endParaRPr lang="en-US" dirty="0" smtClean="0"/>
          </a:p>
          <a:p>
            <a:pPr marL="457200" indent="-457200">
              <a:buFont typeface="Times" charset="0"/>
              <a:buAutoNum type="arabicPeriod"/>
            </a:pPr>
            <a:r>
              <a:rPr lang="en-US" sz="3300" dirty="0" smtClean="0"/>
              <a:t>Y chromosome confers maleness and determines sex.</a:t>
            </a:r>
          </a:p>
          <a:p>
            <a:pPr marL="457200" indent="-457200">
              <a:buFont typeface="Times" charset="0"/>
              <a:buAutoNum type="arabicPeriod"/>
            </a:pPr>
            <a:r>
              <a:rPr lang="en-US" sz="3300" dirty="0" smtClean="0"/>
              <a:t>Verified by studies of </a:t>
            </a:r>
            <a:r>
              <a:rPr lang="en-US" sz="3300" u="sng" dirty="0" smtClean="0"/>
              <a:t>non-disjunction </a:t>
            </a:r>
            <a:r>
              <a:rPr lang="en-US" sz="3300" u="sng" dirty="0" err="1" smtClean="0"/>
              <a:t>aneuploidy</a:t>
            </a:r>
            <a:r>
              <a:rPr lang="en-US" sz="3300" dirty="0" smtClean="0"/>
              <a:t>:</a:t>
            </a:r>
          </a:p>
          <a:p>
            <a:pPr marL="457200" indent="-457200">
              <a:buFont typeface="Times" charset="0"/>
              <a:buAutoNum type="arabicPeriod"/>
            </a:pPr>
            <a:endParaRPr lang="en-US" sz="3300" dirty="0" smtClean="0"/>
          </a:p>
          <a:p>
            <a:pPr marL="969963" lvl="1" indent="-457200">
              <a:buFont typeface="Times" charset="0"/>
              <a:buNone/>
            </a:pPr>
            <a:r>
              <a:rPr lang="en-US" sz="3300" u="sng" dirty="0" smtClean="0"/>
              <a:t>XO </a:t>
            </a:r>
            <a:r>
              <a:rPr lang="ja-JP" altLang="en-US" sz="3300" u="sng" smtClean="0"/>
              <a:t>“</a:t>
            </a:r>
            <a:r>
              <a:rPr lang="en-US" altLang="ja-JP" sz="3300" u="sng" dirty="0" smtClean="0"/>
              <a:t>Turner Syndrome</a:t>
            </a:r>
            <a:r>
              <a:rPr lang="ja-JP" altLang="en-US" sz="3300" u="sng" smtClean="0"/>
              <a:t>”</a:t>
            </a:r>
            <a:r>
              <a:rPr lang="en-US" altLang="ja-JP" sz="3300" dirty="0" smtClean="0"/>
              <a:t> 	</a:t>
            </a:r>
          </a:p>
          <a:p>
            <a:pPr marL="969963" lvl="1" indent="-457200">
              <a:buFont typeface="Wingdings" pitchFamily="2" charset="2"/>
              <a:buChar char="ü"/>
            </a:pPr>
            <a:r>
              <a:rPr lang="en-US" sz="3300" dirty="0" smtClean="0"/>
              <a:t>Female			</a:t>
            </a:r>
          </a:p>
          <a:p>
            <a:pPr marL="969963" lvl="1" indent="-457200">
              <a:buFont typeface="Wingdings" pitchFamily="2" charset="2"/>
              <a:buChar char="ü"/>
            </a:pPr>
            <a:r>
              <a:rPr lang="en-US" sz="3300" dirty="0" smtClean="0"/>
              <a:t>Sterile</a:t>
            </a:r>
          </a:p>
          <a:p>
            <a:pPr marL="969963" lvl="1" indent="-457200">
              <a:buFont typeface="Wingdings" pitchFamily="2" charset="2"/>
              <a:buChar char="ü"/>
            </a:pPr>
            <a:r>
              <a:rPr lang="en-US" sz="3300" dirty="0" smtClean="0"/>
              <a:t>1/10,000 (most XO fetuses die before birth).</a:t>
            </a:r>
          </a:p>
          <a:p>
            <a:pPr marL="969963" lvl="1" indent="-457200"/>
            <a:endParaRPr lang="en-US" sz="3300" dirty="0" smtClean="0"/>
          </a:p>
          <a:p>
            <a:pPr marL="969963" lvl="1" indent="-457200">
              <a:buFont typeface="Times" charset="0"/>
              <a:buNone/>
            </a:pPr>
            <a:r>
              <a:rPr lang="en-US" sz="3300" u="sng" dirty="0" smtClean="0"/>
              <a:t>XXY </a:t>
            </a:r>
            <a:r>
              <a:rPr lang="ja-JP" altLang="en-US" sz="3300" u="sng" smtClean="0"/>
              <a:t>“</a:t>
            </a:r>
            <a:r>
              <a:rPr lang="en-US" altLang="ja-JP" sz="3300" u="sng" dirty="0" err="1" smtClean="0"/>
              <a:t>Klinefelter</a:t>
            </a:r>
            <a:r>
              <a:rPr lang="en-US" altLang="ja-JP" sz="3300" u="sng" dirty="0" smtClean="0"/>
              <a:t> Syndrome</a:t>
            </a:r>
            <a:r>
              <a:rPr lang="ja-JP" altLang="en-US" sz="3300" u="sng" smtClean="0"/>
              <a:t>”</a:t>
            </a:r>
            <a:endParaRPr lang="en-US" altLang="ja-JP" sz="3300" dirty="0" smtClean="0"/>
          </a:p>
          <a:p>
            <a:pPr marL="969963" lvl="1" indent="-457200">
              <a:buFont typeface="Wingdings" pitchFamily="2" charset="2"/>
              <a:buChar char="ü"/>
            </a:pPr>
            <a:r>
              <a:rPr lang="en-US" sz="3300" dirty="0" smtClean="0"/>
              <a:t>Male</a:t>
            </a:r>
          </a:p>
          <a:p>
            <a:pPr marL="969963" lvl="1" indent="-457200">
              <a:buFont typeface="Wingdings" pitchFamily="2" charset="2"/>
              <a:buChar char="ü"/>
            </a:pPr>
            <a:r>
              <a:rPr lang="en-US" sz="3300" dirty="0" smtClean="0"/>
              <a:t>1/1000</a:t>
            </a:r>
          </a:p>
          <a:p>
            <a:pPr marL="969963" lvl="1" indent="-457200">
              <a:buFont typeface="Wingdings" pitchFamily="2" charset="2"/>
              <a:buChar char="ü"/>
            </a:pPr>
            <a:endParaRPr lang="en-US" sz="3300" dirty="0" smtClean="0"/>
          </a:p>
          <a:p>
            <a:pPr marL="969963" lvl="1" indent="-457200">
              <a:buFont typeface="Wingdings" pitchFamily="2" charset="2"/>
              <a:buNone/>
            </a:pPr>
            <a:r>
              <a:rPr lang="en-US" sz="3300" u="sng" dirty="0" smtClean="0"/>
              <a:t>XYY</a:t>
            </a:r>
            <a:r>
              <a:rPr lang="en-US" sz="3300" dirty="0" smtClean="0"/>
              <a:t>-Male with above average height, fertility problems.</a:t>
            </a:r>
          </a:p>
          <a:p>
            <a:pPr marL="969963" lvl="1" indent="-457200">
              <a:buFont typeface="Wingdings" pitchFamily="2" charset="2"/>
              <a:buNone/>
            </a:pPr>
            <a:endParaRPr lang="en-US" sz="3300" dirty="0" smtClean="0"/>
          </a:p>
          <a:p>
            <a:pPr marL="969963" lvl="1" indent="-457200">
              <a:buFont typeface="Wingdings" pitchFamily="2" charset="2"/>
              <a:buNone/>
            </a:pPr>
            <a:r>
              <a:rPr lang="en-US" sz="3300" u="sng" dirty="0" smtClean="0"/>
              <a:t>XXX</a:t>
            </a:r>
            <a:r>
              <a:rPr lang="en-US" sz="3300" dirty="0" smtClean="0"/>
              <a:t>-Female, normal though sometimes less fertile.  </a:t>
            </a:r>
          </a:p>
          <a:p>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Cont..</a:t>
            </a:r>
            <a:endParaRPr lang="en-US" dirty="0"/>
          </a:p>
        </p:txBody>
      </p:sp>
      <p:sp>
        <p:nvSpPr>
          <p:cNvPr id="5123" name="Rectangle 3"/>
          <p:cNvSpPr>
            <a:spLocks noGrp="1" noChangeArrowheads="1"/>
          </p:cNvSpPr>
          <p:nvPr>
            <p:ph type="body" idx="1"/>
          </p:nvPr>
        </p:nvSpPr>
        <p:spPr/>
        <p:txBody>
          <a:bodyPr/>
          <a:lstStyle/>
          <a:p>
            <a:pPr>
              <a:buFont typeface="Wingdings" pitchFamily="2" charset="2"/>
              <a:buNone/>
            </a:pPr>
            <a:r>
              <a:rPr lang="en-US"/>
              <a:t>In </a:t>
            </a:r>
            <a:r>
              <a:rPr lang="en-US" i="1"/>
              <a:t>mammal</a:t>
            </a:r>
            <a:r>
              <a:rPr lang="en-US"/>
              <a:t>s, the default pathway of sexual development is </a:t>
            </a:r>
            <a:r>
              <a:rPr lang="en-US" i="1"/>
              <a:t>female</a:t>
            </a:r>
            <a:r>
              <a:rPr lang="en-US"/>
              <a:t>.</a:t>
            </a:r>
          </a:p>
          <a:p>
            <a:pPr>
              <a:buFont typeface="Wingdings" pitchFamily="2" charset="2"/>
              <a:buNone/>
            </a:pPr>
            <a:endParaRPr lang="en-US"/>
          </a:p>
          <a:p>
            <a:pPr>
              <a:buFont typeface="Wingdings" pitchFamily="2" charset="2"/>
              <a:buNone/>
            </a:pPr>
            <a:r>
              <a:rPr lang="en-US"/>
              <a:t>What this means is that an embryo will develop as a female unless chemical signals are present that indicate it should develop as a male.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Cont…</a:t>
            </a:r>
            <a:endParaRPr lang="en-US" dirty="0"/>
          </a:p>
        </p:txBody>
      </p:sp>
      <p:sp>
        <p:nvSpPr>
          <p:cNvPr id="18435" name="Rectangle 3"/>
          <p:cNvSpPr>
            <a:spLocks noGrp="1" noChangeArrowheads="1"/>
          </p:cNvSpPr>
          <p:nvPr>
            <p:ph type="body" idx="1"/>
          </p:nvPr>
        </p:nvSpPr>
        <p:spPr/>
        <p:txBody>
          <a:bodyPr/>
          <a:lstStyle/>
          <a:p>
            <a:pPr>
              <a:lnSpc>
                <a:spcPct val="90000"/>
              </a:lnSpc>
              <a:buFont typeface="Wingdings" pitchFamily="2" charset="2"/>
              <a:buNone/>
            </a:pPr>
            <a:r>
              <a:rPr lang="en-US"/>
              <a:t>Remember Klinefelter and Turner syndromes? </a:t>
            </a:r>
          </a:p>
          <a:p>
            <a:pPr>
              <a:lnSpc>
                <a:spcPct val="90000"/>
              </a:lnSpc>
              <a:buFont typeface="Wingdings" pitchFamily="2" charset="2"/>
              <a:buNone/>
            </a:pPr>
            <a:endParaRPr lang="en-US"/>
          </a:p>
          <a:p>
            <a:pPr>
              <a:lnSpc>
                <a:spcPct val="90000"/>
              </a:lnSpc>
              <a:buFont typeface="Wingdings" pitchFamily="2" charset="2"/>
              <a:buNone/>
            </a:pPr>
            <a:r>
              <a:rPr lang="en-US"/>
              <a:t>It is the presence of the Y chromosome that determines maleness. </a:t>
            </a:r>
          </a:p>
          <a:p>
            <a:pPr>
              <a:lnSpc>
                <a:spcPct val="90000"/>
              </a:lnSpc>
              <a:buFont typeface="Wingdings" pitchFamily="2" charset="2"/>
              <a:buNone/>
            </a:pPr>
            <a:r>
              <a:rPr lang="en-US"/>
              <a:t>So, no matter how many extra X chromosomes are present in Klinefelter syndrome, the individual is always male. And in Turner syndrome, a single X chromosome is sufficient to determine femaleness.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UV sex chromosomes</a:t>
            </a:r>
            <a:endParaRPr lang="en-US" dirty="0"/>
          </a:p>
        </p:txBody>
      </p:sp>
      <p:sp>
        <p:nvSpPr>
          <p:cNvPr id="3" name="Content Placeholder 2"/>
          <p:cNvSpPr>
            <a:spLocks noGrp="1"/>
          </p:cNvSpPr>
          <p:nvPr>
            <p:ph idx="1"/>
          </p:nvPr>
        </p:nvSpPr>
        <p:spPr/>
        <p:txBody>
          <a:bodyPr>
            <a:normAutofit/>
          </a:bodyPr>
          <a:lstStyle/>
          <a:p>
            <a:r>
              <a:rPr lang="en-US" dirty="0"/>
              <a:t>In some </a:t>
            </a:r>
            <a:r>
              <a:rPr lang="en-US" dirty="0" smtClean="0"/>
              <a:t>Bryophyte</a:t>
            </a:r>
            <a:r>
              <a:rPr lang="en-US" dirty="0"/>
              <a:t> and some </a:t>
            </a:r>
            <a:r>
              <a:rPr lang="en-US" dirty="0" smtClean="0"/>
              <a:t>algae</a:t>
            </a:r>
            <a:r>
              <a:rPr lang="en-US" dirty="0"/>
              <a:t> </a:t>
            </a:r>
            <a:r>
              <a:rPr lang="en-US" dirty="0" smtClean="0"/>
              <a:t>species</a:t>
            </a:r>
            <a:r>
              <a:rPr lang="en-US" dirty="0"/>
              <a:t>, the </a:t>
            </a:r>
            <a:r>
              <a:rPr lang="en-US" dirty="0" smtClean="0"/>
              <a:t>gametophyte</a:t>
            </a:r>
            <a:r>
              <a:rPr lang="en-US" dirty="0"/>
              <a:t> </a:t>
            </a:r>
            <a:r>
              <a:rPr lang="en-US" dirty="0" smtClean="0"/>
              <a:t>stage </a:t>
            </a:r>
            <a:r>
              <a:rPr lang="en-US" dirty="0"/>
              <a:t>of the life cycle, rather than being hermaphrodite, occurs as separate male or female individuals that produce male and female gametes respectively. When meiosis occurs in the </a:t>
            </a:r>
            <a:r>
              <a:rPr lang="en-US" dirty="0" smtClean="0"/>
              <a:t>sporophyte</a:t>
            </a:r>
            <a:r>
              <a:rPr lang="en-US" dirty="0"/>
              <a:t> </a:t>
            </a:r>
            <a:r>
              <a:rPr lang="en-US" dirty="0" smtClean="0"/>
              <a:t>generation </a:t>
            </a:r>
            <a:r>
              <a:rPr lang="en-US" dirty="0"/>
              <a:t>of the life cycle, the sex chromosomes known as U and V assort in spores that carry either the U chromosome and give rise to female gametophytes, or the V chromosome and give rise to male gametophytes</a:t>
            </a:r>
          </a:p>
        </p:txBody>
      </p:sp>
    </p:spTree>
    <p:extLst>
      <p:ext uri="{BB962C8B-B14F-4D97-AF65-F5344CB8AC3E}">
        <p14:creationId xmlns:p14="http://schemas.microsoft.com/office/powerpoint/2010/main" val="780066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body" idx="1"/>
          </p:nvPr>
        </p:nvSpPr>
        <p:spPr/>
        <p:txBody>
          <a:bodyPr/>
          <a:lstStyle/>
          <a:p>
            <a:pPr marL="738188" indent="-738188" eaLnBrk="1" hangingPunct="1">
              <a:buFontTx/>
              <a:buNone/>
            </a:pPr>
            <a:r>
              <a:rPr lang="en-US" dirty="0" smtClean="0"/>
              <a:t>	The Ratio of X Chromosomes to Sets of </a:t>
            </a:r>
            <a:r>
              <a:rPr lang="en-US" dirty="0" err="1" smtClean="0"/>
              <a:t>Autosomes</a:t>
            </a:r>
            <a:r>
              <a:rPr lang="en-US" dirty="0" smtClean="0"/>
              <a:t> Determines Sex in </a:t>
            </a:r>
            <a:r>
              <a:rPr lang="en-US" i="1" dirty="0" smtClean="0"/>
              <a:t>Drosophila</a:t>
            </a:r>
            <a:endParaRPr lang="en-US"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7"/>
          <p:cNvSpPr txBox="1">
            <a:spLocks noChangeArrowheads="1"/>
          </p:cNvSpPr>
          <p:nvPr/>
        </p:nvSpPr>
        <p:spPr bwMode="auto">
          <a:xfrm>
            <a:off x="6172200" y="6488113"/>
            <a:ext cx="2971800" cy="274637"/>
          </a:xfrm>
          <a:prstGeom prst="rect">
            <a:avLst/>
          </a:prstGeom>
          <a:noFill/>
          <a:ln w="9525">
            <a:noFill/>
            <a:miter lim="800000"/>
            <a:headEnd/>
            <a:tailEnd/>
          </a:ln>
        </p:spPr>
        <p:txBody>
          <a:bodyPr rIns="411480">
            <a:spAutoFit/>
          </a:bodyPr>
          <a:lstStyle/>
          <a:p>
            <a:pPr algn="r"/>
            <a:r>
              <a:rPr lang="en-US" sz="1200" b="1">
                <a:solidFill>
                  <a:srgbClr val="D53D21"/>
                </a:solidFill>
                <a:latin typeface="Arial" charset="0"/>
              </a:rPr>
              <a:t>Figure 7.15</a:t>
            </a:r>
          </a:p>
        </p:txBody>
      </p:sp>
      <p:pic>
        <p:nvPicPr>
          <p:cNvPr id="37891" name="Picture 8" descr="07_15Figure-L.jpg                                              0029F33FMacintosh HD                   ABA78158:"/>
          <p:cNvPicPr>
            <a:picLocks noChangeAspect="1" noChangeArrowheads="1"/>
          </p:cNvPicPr>
          <p:nvPr/>
        </p:nvPicPr>
        <p:blipFill>
          <a:blip r:embed="rId2" cstate="print"/>
          <a:srcRect b="4761"/>
          <a:stretch>
            <a:fillRect/>
          </a:stretch>
        </p:blipFill>
        <p:spPr bwMode="auto">
          <a:xfrm>
            <a:off x="1533525" y="379413"/>
            <a:ext cx="6075363" cy="609758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4000" dirty="0" smtClean="0"/>
              <a:t>MECHANISMS OF SEX DETERMINATION</a:t>
            </a:r>
            <a:endParaRPr lang="en-GB" sz="4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5536" y="1052736"/>
            <a:ext cx="8229600" cy="5181525"/>
          </a:xfrm>
        </p:spPr>
        <p:txBody>
          <a:bodyPr/>
          <a:lstStyle/>
          <a:p>
            <a:pPr>
              <a:lnSpc>
                <a:spcPct val="150000"/>
              </a:lnSpc>
            </a:pPr>
            <a:r>
              <a:rPr lang="en-US" b="1" dirty="0" smtClean="0"/>
              <a:t>ZZ/ZW sex determination</a:t>
            </a:r>
            <a:r>
              <a:rPr lang="en-US" dirty="0" smtClean="0"/>
              <a:t>:</a:t>
            </a:r>
          </a:p>
          <a:p>
            <a:pPr lvl="1">
              <a:lnSpc>
                <a:spcPct val="150000"/>
              </a:lnSpc>
            </a:pPr>
            <a:r>
              <a:rPr lang="en-US" dirty="0" smtClean="0"/>
              <a:t>females are the heterogametic (ZW) sex</a:t>
            </a:r>
          </a:p>
          <a:p>
            <a:pPr lvl="1">
              <a:lnSpc>
                <a:spcPct val="150000"/>
              </a:lnSpc>
            </a:pPr>
            <a:r>
              <a:rPr lang="en-US" dirty="0" smtClean="0"/>
              <a:t>males are the homogametic (ZZ) sex</a:t>
            </a:r>
          </a:p>
          <a:p>
            <a:pPr lvl="1">
              <a:lnSpc>
                <a:spcPct val="150000"/>
              </a:lnSpc>
              <a:buNone/>
            </a:pPr>
            <a:r>
              <a:rPr lang="en-US" dirty="0" smtClean="0"/>
              <a:t>Birds, snakes, butterflies, some amphibians, and fishes</a:t>
            </a:r>
          </a:p>
          <a:p>
            <a:pPr lvl="1">
              <a:lnSpc>
                <a:spcPct val="150000"/>
              </a:lnSpc>
              <a:buNone/>
            </a:pPr>
            <a:endParaRPr lang="en-US" dirty="0" smtClean="0"/>
          </a:p>
          <a:p>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7544" y="1412777"/>
            <a:ext cx="7762056" cy="4752528"/>
          </a:xfrm>
        </p:spPr>
        <p:txBody>
          <a:bodyPr/>
          <a:lstStyle/>
          <a:p>
            <a:pPr>
              <a:buFont typeface="Times" charset="0"/>
              <a:buChar char="•"/>
            </a:pPr>
            <a:r>
              <a:rPr lang="en-US" sz="2800" b="1" dirty="0" err="1" smtClean="0"/>
              <a:t>Haplodiploidy</a:t>
            </a:r>
            <a:r>
              <a:rPr lang="en-US" sz="2800" b="1" dirty="0" smtClean="0"/>
              <a:t> system</a:t>
            </a:r>
            <a:r>
              <a:rPr lang="en-US" sz="2800" dirty="0" smtClean="0"/>
              <a:t>:</a:t>
            </a:r>
          </a:p>
          <a:p>
            <a:pPr lvl="1">
              <a:buFont typeface="Times" charset="0"/>
              <a:buChar char="•"/>
            </a:pPr>
            <a:endParaRPr lang="en-US" dirty="0" smtClean="0"/>
          </a:p>
          <a:p>
            <a:pPr lvl="1">
              <a:buFont typeface="Times" charset="0"/>
              <a:buChar char="•"/>
            </a:pPr>
            <a:r>
              <a:rPr lang="en-US" dirty="0" smtClean="0"/>
              <a:t>Haploid set – male</a:t>
            </a:r>
          </a:p>
          <a:p>
            <a:pPr lvl="1">
              <a:buFont typeface="Times" charset="0"/>
              <a:buChar char="•"/>
            </a:pPr>
            <a:r>
              <a:rPr lang="en-US" dirty="0" smtClean="0"/>
              <a:t>Diploid set – female</a:t>
            </a:r>
          </a:p>
          <a:p>
            <a:pPr lvl="1">
              <a:buFont typeface="Times" charset="0"/>
              <a:buChar char="•"/>
            </a:pPr>
            <a:r>
              <a:rPr lang="en-US" dirty="0" smtClean="0"/>
              <a:t>Bees, wasps, and ants</a:t>
            </a:r>
          </a:p>
          <a:p>
            <a:pPr>
              <a:buNone/>
            </a:pPr>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p:cNvPicPr>
          <p:nvPr/>
        </p:nvPicPr>
        <p:blipFill>
          <a:blip r:embed="rId2" cstate="print"/>
          <a:srcRect/>
          <a:stretch>
            <a:fillRect/>
          </a:stretch>
        </p:blipFill>
        <p:spPr bwMode="auto">
          <a:xfrm>
            <a:off x="2286000" y="258763"/>
            <a:ext cx="4832350" cy="6599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5804455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22410819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37338930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36805068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32687507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GB" dirty="0" smtClean="0"/>
              <a:t>Non-genetic sex-determination systems</a:t>
            </a:r>
            <a:br>
              <a:rPr lang="en-GB" dirty="0" smtClean="0"/>
            </a:br>
            <a:endParaRPr lang="en-GB" dirty="0"/>
          </a:p>
        </p:txBody>
      </p:sp>
      <p:sp>
        <p:nvSpPr>
          <p:cNvPr id="3" name="Content Placeholder 2"/>
          <p:cNvSpPr>
            <a:spLocks noGrp="1"/>
          </p:cNvSpPr>
          <p:nvPr>
            <p:ph idx="1"/>
          </p:nvPr>
        </p:nvSpPr>
        <p:spPr/>
        <p:txBody>
          <a:bodyPr/>
          <a:lstStyle/>
          <a:p>
            <a:endParaRPr lang="en-GB" sz="2800" b="1" dirty="0" smtClean="0"/>
          </a:p>
          <a:p>
            <a:r>
              <a:rPr lang="en-GB" sz="2800" b="1" dirty="0" smtClean="0"/>
              <a:t>Environmental variables </a:t>
            </a:r>
            <a:r>
              <a:rPr lang="en-GB" sz="2800" dirty="0" smtClean="0"/>
              <a:t>(such as temperature) </a:t>
            </a:r>
            <a:endParaRPr lang="en-GB" sz="2800" b="1" dirty="0" smtClean="0"/>
          </a:p>
          <a:p>
            <a:endParaRPr lang="en-GB" sz="2800" b="1" dirty="0" smtClean="0"/>
          </a:p>
          <a:p>
            <a:r>
              <a:rPr lang="en-GB" sz="2800" b="1" dirty="0" smtClean="0"/>
              <a:t>Social variables </a:t>
            </a:r>
            <a:r>
              <a:rPr lang="en-GB" sz="2800" dirty="0" smtClean="0"/>
              <a:t>(e.g. the size of an organism relative to other members of its population)</a:t>
            </a:r>
            <a:endParaRPr lang="en-GB" sz="2800" b="1" dirty="0" smtClean="0"/>
          </a:p>
          <a:p>
            <a:endParaRPr lang="en-GB" sz="2800" b="1" dirty="0" smtClean="0"/>
          </a:p>
          <a:p>
            <a:endParaRPr lang="en-GB"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564672"/>
          </a:xfrm>
        </p:spPr>
        <p:txBody>
          <a:bodyPr>
            <a:normAutofit fontScale="90000"/>
          </a:bodyPr>
          <a:lstStyle/>
          <a:p>
            <a:r>
              <a:rPr lang="en-GB" sz="4400" b="1" dirty="0" smtClean="0"/>
              <a:t/>
            </a:r>
            <a:br>
              <a:rPr lang="en-GB" sz="4400" b="1" dirty="0" smtClean="0"/>
            </a:br>
            <a:r>
              <a:rPr lang="en-GB" sz="4000" b="1" dirty="0" smtClean="0"/>
              <a:t>Temperature-dependent sex determination</a:t>
            </a:r>
            <a:endParaRPr lang="en-GB" sz="4000" dirty="0"/>
          </a:p>
        </p:txBody>
      </p:sp>
      <p:sp>
        <p:nvSpPr>
          <p:cNvPr id="5" name="Content Placeholder 4"/>
          <p:cNvSpPr>
            <a:spLocks noGrp="1"/>
          </p:cNvSpPr>
          <p:nvPr>
            <p:ph sz="half" idx="1"/>
          </p:nvPr>
        </p:nvSpPr>
        <p:spPr>
          <a:xfrm>
            <a:off x="457200" y="1700808"/>
            <a:ext cx="8147248" cy="2592287"/>
          </a:xfrm>
        </p:spPr>
        <p:txBody>
          <a:bodyPr>
            <a:normAutofit fontScale="92500" lnSpcReduction="10000"/>
          </a:bodyPr>
          <a:lstStyle/>
          <a:p>
            <a:pPr marL="457200" indent="-457200">
              <a:buNone/>
            </a:pPr>
            <a:r>
              <a:rPr lang="en-GB" sz="2800" dirty="0" smtClean="0"/>
              <a:t>Sex is determined by environmental variables (such as temperature)</a:t>
            </a:r>
            <a:endParaRPr lang="en-US" sz="2800" dirty="0" smtClean="0"/>
          </a:p>
          <a:p>
            <a:pPr marL="457200" indent="-457200">
              <a:buNone/>
            </a:pPr>
            <a:r>
              <a:rPr lang="en-US" sz="2800" dirty="0" smtClean="0"/>
              <a:t>e.g., Turtles use temperature</a:t>
            </a:r>
          </a:p>
          <a:p>
            <a:pPr marL="457200" indent="-457200">
              <a:buFont typeface="Times" charset="0"/>
              <a:buNone/>
            </a:pPr>
            <a:endParaRPr lang="en-US" sz="2800" dirty="0" smtClean="0"/>
          </a:p>
          <a:p>
            <a:pPr marL="457200" indent="-457200">
              <a:buFont typeface="Times" charset="0"/>
              <a:buNone/>
            </a:pPr>
            <a:r>
              <a:rPr lang="en-US" sz="2800" dirty="0" smtClean="0"/>
              <a:t>&gt; 32°C produces females</a:t>
            </a:r>
          </a:p>
          <a:p>
            <a:pPr marL="457200" indent="-457200">
              <a:buFont typeface="Times" charset="0"/>
              <a:buNone/>
            </a:pPr>
            <a:r>
              <a:rPr lang="en-US" sz="2800" dirty="0" smtClean="0"/>
              <a:t>&lt; 28°C produces males</a:t>
            </a:r>
          </a:p>
          <a:p>
            <a:endParaRPr lang="en-GB" dirty="0"/>
          </a:p>
        </p:txBody>
      </p:sp>
      <p:pic>
        <p:nvPicPr>
          <p:cNvPr id="7" name="Picture 5" descr="turtle42"/>
          <p:cNvPicPr>
            <a:picLocks noGrp="1" noChangeAspect="1" noChangeArrowheads="1"/>
          </p:cNvPicPr>
          <p:nvPr>
            <p:ph sz="half" idx="2"/>
          </p:nvPr>
        </p:nvPicPr>
        <p:blipFill>
          <a:blip r:embed="rId2" cstate="print"/>
          <a:srcRect/>
          <a:stretch>
            <a:fillRect/>
          </a:stretch>
        </p:blipFill>
        <p:spPr bwMode="auto">
          <a:xfrm>
            <a:off x="683568" y="4581128"/>
            <a:ext cx="3744416" cy="2085975"/>
          </a:xfrm>
          <a:prstGeom prst="rect">
            <a:avLst/>
          </a:prstGeom>
          <a:noFill/>
          <a:ln w="9525">
            <a:noFill/>
            <a:miter lim="800000"/>
            <a:headEnd/>
            <a:tailEnd/>
          </a:ln>
        </p:spPr>
      </p:pic>
      <p:pic>
        <p:nvPicPr>
          <p:cNvPr id="8" name="Picture 3" descr="REP-TUR-001"/>
          <p:cNvPicPr>
            <a:picLocks noChangeAspect="1" noChangeArrowheads="1"/>
          </p:cNvPicPr>
          <p:nvPr/>
        </p:nvPicPr>
        <p:blipFill>
          <a:blip r:embed="rId3" cstate="print"/>
          <a:srcRect/>
          <a:stretch>
            <a:fillRect/>
          </a:stretch>
        </p:blipFill>
        <p:spPr bwMode="auto">
          <a:xfrm>
            <a:off x="5004048" y="4581128"/>
            <a:ext cx="3816424" cy="1944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Genotypic sex determination</a:t>
            </a:r>
            <a:br>
              <a:rPr lang="en-US" sz="5400" dirty="0" smtClean="0"/>
            </a:br>
            <a:endParaRPr lang="en-GB" dirty="0"/>
          </a:p>
        </p:txBody>
      </p:sp>
      <p:sp>
        <p:nvSpPr>
          <p:cNvPr id="3" name="Content Placeholder 2"/>
          <p:cNvSpPr>
            <a:spLocks noGrp="1"/>
          </p:cNvSpPr>
          <p:nvPr>
            <p:ph idx="1"/>
          </p:nvPr>
        </p:nvSpPr>
        <p:spPr>
          <a:xfrm>
            <a:off x="457200" y="1412776"/>
            <a:ext cx="8229600" cy="4911824"/>
          </a:xfrm>
        </p:spPr>
        <p:txBody>
          <a:bodyPr>
            <a:normAutofit fontScale="70000" lnSpcReduction="20000"/>
          </a:bodyPr>
          <a:lstStyle/>
          <a:p>
            <a:pPr marL="457200" indent="-457200">
              <a:lnSpc>
                <a:spcPct val="150000"/>
              </a:lnSpc>
            </a:pPr>
            <a:r>
              <a:rPr lang="en-GB" sz="2800" dirty="0" smtClean="0"/>
              <a:t>Males and females have different alleles or even different genes that specify their sexual morphology</a:t>
            </a:r>
            <a:endParaRPr lang="en-US" sz="2800" dirty="0" smtClean="0"/>
          </a:p>
          <a:p>
            <a:pPr marL="457200" indent="-457200">
              <a:lnSpc>
                <a:spcPct val="150000"/>
              </a:lnSpc>
            </a:pPr>
            <a:r>
              <a:rPr lang="en-US" sz="2800" dirty="0" smtClean="0"/>
              <a:t>In animals</a:t>
            </a:r>
            <a:r>
              <a:rPr lang="en-GB" sz="2800" dirty="0" smtClean="0"/>
              <a:t> this is often accompanied by chromosomal differences, generally through combinations of </a:t>
            </a:r>
          </a:p>
          <a:p>
            <a:pPr marL="989013" indent="-539750">
              <a:lnSpc>
                <a:spcPct val="150000"/>
              </a:lnSpc>
              <a:buFont typeface="+mj-lt"/>
              <a:buAutoNum type="arabicPeriod"/>
            </a:pPr>
            <a:r>
              <a:rPr lang="en-GB" sz="2800" dirty="0" smtClean="0"/>
              <a:t>XY  (</a:t>
            </a:r>
            <a:r>
              <a:rPr lang="en-GB" sz="2800" b="1" dirty="0" smtClean="0"/>
              <a:t>XX/XY sex-determination system)</a:t>
            </a:r>
            <a:endParaRPr lang="en-GB" sz="2800" dirty="0" smtClean="0"/>
          </a:p>
          <a:p>
            <a:pPr marL="989013" indent="-539750">
              <a:lnSpc>
                <a:spcPct val="150000"/>
              </a:lnSpc>
              <a:buFont typeface="+mj-lt"/>
              <a:buAutoNum type="arabicPeriod"/>
            </a:pPr>
            <a:r>
              <a:rPr lang="en-GB" sz="2800" dirty="0" smtClean="0"/>
              <a:t>ZW  (</a:t>
            </a:r>
            <a:r>
              <a:rPr lang="en-GB" sz="2800" b="1" dirty="0" smtClean="0"/>
              <a:t>ZW sex-determination system)</a:t>
            </a:r>
            <a:endParaRPr lang="en-GB" sz="2800" dirty="0" smtClean="0"/>
          </a:p>
          <a:p>
            <a:pPr marL="982663" indent="-457200">
              <a:lnSpc>
                <a:spcPct val="150000"/>
              </a:lnSpc>
              <a:buFont typeface="+mj-lt"/>
              <a:buAutoNum type="arabicPeriod"/>
            </a:pPr>
            <a:r>
              <a:rPr lang="en-GB" sz="2800" dirty="0" smtClean="0"/>
              <a:t>XO  (</a:t>
            </a:r>
            <a:r>
              <a:rPr lang="en-GB" sz="2800" b="1" dirty="0" smtClean="0"/>
              <a:t>XX/XO sex determination)</a:t>
            </a:r>
            <a:endParaRPr lang="en-GB" sz="2800" dirty="0" smtClean="0"/>
          </a:p>
          <a:p>
            <a:pPr marL="989013" indent="-539750">
              <a:lnSpc>
                <a:spcPct val="150000"/>
              </a:lnSpc>
              <a:buFont typeface="+mj-lt"/>
              <a:buAutoNum type="arabicPeriod"/>
            </a:pPr>
            <a:r>
              <a:rPr lang="en-GB" sz="2800" dirty="0" smtClean="0"/>
              <a:t>ZO chromosomes</a:t>
            </a:r>
          </a:p>
          <a:p>
            <a:pPr marL="989013" indent="-539750">
              <a:lnSpc>
                <a:spcPct val="150000"/>
              </a:lnSpc>
              <a:buFont typeface="+mj-lt"/>
              <a:buAutoNum type="arabicPeriod"/>
            </a:pPr>
            <a:r>
              <a:rPr lang="en-GB" sz="2800" dirty="0" smtClean="0"/>
              <a:t>UV chromosomes</a:t>
            </a:r>
          </a:p>
          <a:p>
            <a:pPr marL="989013" indent="-539750">
              <a:lnSpc>
                <a:spcPct val="150000"/>
              </a:lnSpc>
              <a:buFont typeface="+mj-lt"/>
              <a:buAutoNum type="arabicPeriod"/>
            </a:pPr>
            <a:r>
              <a:rPr lang="en-GB" sz="2800" dirty="0" smtClean="0"/>
              <a:t>Haplodiploidy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factors</a:t>
            </a:r>
            <a:endParaRPr lang="en-GB" dirty="0"/>
          </a:p>
        </p:txBody>
      </p:sp>
      <p:sp>
        <p:nvSpPr>
          <p:cNvPr id="3" name="Content Placeholder 2"/>
          <p:cNvSpPr>
            <a:spLocks noGrp="1"/>
          </p:cNvSpPr>
          <p:nvPr>
            <p:ph idx="1"/>
          </p:nvPr>
        </p:nvSpPr>
        <p:spPr/>
        <p:txBody>
          <a:bodyPr/>
          <a:lstStyle/>
          <a:p>
            <a:r>
              <a:rPr lang="en-GB" dirty="0" smtClean="0"/>
              <a:t>In tropical clown fish, the dominant individual in a group becomes female while the other ones are male.</a:t>
            </a:r>
          </a:p>
          <a:p>
            <a:pPr>
              <a:buNone/>
            </a:pPr>
            <a:r>
              <a:rPr lang="en-GB" dirty="0" smtClean="0"/>
              <a:t> </a:t>
            </a:r>
          </a:p>
          <a:p>
            <a:r>
              <a:rPr lang="en-GB" dirty="0" smtClean="0"/>
              <a:t>In the marine worm (</a:t>
            </a:r>
            <a:r>
              <a:rPr lang="en-GB" i="1" dirty="0" err="1" smtClean="0"/>
              <a:t>Bonellia</a:t>
            </a:r>
            <a:r>
              <a:rPr lang="en-GB" i="1" dirty="0" smtClean="0"/>
              <a:t> </a:t>
            </a:r>
            <a:r>
              <a:rPr lang="en-GB" i="1" dirty="0" err="1" smtClean="0"/>
              <a:t>viridis</a:t>
            </a:r>
            <a:r>
              <a:rPr lang="en-GB" dirty="0" smtClean="0"/>
              <a:t>), larvae become males if they make physical contact with a female, and females if they end up on the bare sea floor.</a:t>
            </a:r>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pic>
        <p:nvPicPr>
          <p:cNvPr id="5" name="Content Placeholder 4" descr="220px-Types_of_sex_determination.png"/>
          <p:cNvPicPr>
            <a:picLocks noGrp="1" noChangeAspect="1"/>
          </p:cNvPicPr>
          <p:nvPr>
            <p:ph idx="1"/>
          </p:nvPr>
        </p:nvPicPr>
        <p:blipFill>
          <a:blip r:embed="rId2" cstate="print"/>
          <a:stretch>
            <a:fillRect/>
          </a:stretch>
        </p:blipFill>
        <p:spPr>
          <a:xfrm>
            <a:off x="467545" y="692696"/>
            <a:ext cx="8208912" cy="5544616"/>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pic>
        <p:nvPicPr>
          <p:cNvPr id="4" name="Picture 4"/>
          <p:cNvPicPr>
            <a:picLocks noGrp="1" noChangeAspect="1" noChangeArrowheads="1"/>
          </p:cNvPicPr>
          <p:nvPr>
            <p:ph sz="half" idx="1"/>
          </p:nvPr>
        </p:nvPicPr>
        <p:blipFill>
          <a:blip r:embed="rId2" cstate="print"/>
          <a:stretch>
            <a:fillRect/>
          </a:stretch>
        </p:blipFill>
        <p:spPr bwMode="auto">
          <a:xfrm>
            <a:off x="323528" y="620688"/>
            <a:ext cx="8424936" cy="2000250"/>
          </a:xfrm>
          <a:prstGeom prst="rect">
            <a:avLst/>
          </a:prstGeom>
          <a:noFill/>
          <a:ln w="9525">
            <a:noFill/>
            <a:miter lim="800000"/>
            <a:headEnd/>
            <a:tailEnd/>
          </a:ln>
        </p:spPr>
      </p:pic>
      <p:sp>
        <p:nvSpPr>
          <p:cNvPr id="6" name="Content Placeholder 5"/>
          <p:cNvSpPr>
            <a:spLocks noGrp="1"/>
          </p:cNvSpPr>
          <p:nvPr>
            <p:ph sz="half" idx="2"/>
          </p:nvPr>
        </p:nvSpPr>
        <p:spPr>
          <a:xfrm>
            <a:off x="539552" y="2852935"/>
            <a:ext cx="8147248" cy="3501989"/>
          </a:xfrm>
        </p:spPr>
        <p:txBody>
          <a:bodyPr>
            <a:normAutofit lnSpcReduction="10000"/>
          </a:bodyPr>
          <a:lstStyle/>
          <a:p>
            <a:pPr>
              <a:buNone/>
            </a:pPr>
            <a:r>
              <a:rPr lang="en-US" b="1" dirty="0" smtClean="0"/>
              <a:t>XX/XO (</a:t>
            </a:r>
            <a:r>
              <a:rPr lang="en-US" b="1" i="1" dirty="0" err="1" smtClean="0"/>
              <a:t>Protenor</a:t>
            </a:r>
            <a:r>
              <a:rPr lang="en-US" b="1" dirty="0" smtClean="0"/>
              <a:t>) mode of sex determination</a:t>
            </a:r>
            <a:endParaRPr lang="en-US" dirty="0" smtClean="0"/>
          </a:p>
          <a:p>
            <a:pPr>
              <a:lnSpc>
                <a:spcPct val="150000"/>
              </a:lnSpc>
            </a:pPr>
            <a:r>
              <a:rPr lang="en-US" dirty="0" smtClean="0"/>
              <a:t>Depends on random distribution of the  chromosome into half of the male gametes. </a:t>
            </a:r>
          </a:p>
          <a:p>
            <a:pPr>
              <a:lnSpc>
                <a:spcPct val="150000"/>
              </a:lnSpc>
            </a:pPr>
            <a:r>
              <a:rPr lang="en-US" dirty="0" smtClean="0"/>
              <a:t>Presence of two X chromosomes in the zygote = female offspring</a:t>
            </a:r>
          </a:p>
          <a:p>
            <a:pPr>
              <a:lnSpc>
                <a:spcPct val="150000"/>
              </a:lnSpc>
            </a:pPr>
            <a:r>
              <a:rPr lang="en-US" dirty="0" smtClean="0"/>
              <a:t>Presence of only one X chromosome = male offspring</a:t>
            </a:r>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
          <p:cNvSpPr txBox="1">
            <a:spLocks noChangeArrowheads="1"/>
          </p:cNvSpPr>
          <p:nvPr/>
        </p:nvSpPr>
        <p:spPr bwMode="auto">
          <a:xfrm>
            <a:off x="6172200" y="6488113"/>
            <a:ext cx="2971800" cy="274637"/>
          </a:xfrm>
          <a:prstGeom prst="rect">
            <a:avLst/>
          </a:prstGeom>
          <a:noFill/>
          <a:ln w="9525">
            <a:noFill/>
            <a:miter lim="800000"/>
            <a:headEnd/>
            <a:tailEnd/>
          </a:ln>
        </p:spPr>
        <p:txBody>
          <a:bodyPr rIns="411480">
            <a:spAutoFit/>
          </a:bodyPr>
          <a:lstStyle/>
          <a:p>
            <a:pPr algn="r"/>
            <a:r>
              <a:rPr lang="en-US" sz="1200" b="1">
                <a:solidFill>
                  <a:srgbClr val="D53D21"/>
                </a:solidFill>
                <a:latin typeface="Arial" charset="0"/>
              </a:rPr>
              <a:t>Figure 7.5a</a:t>
            </a:r>
          </a:p>
        </p:txBody>
      </p:sp>
      <p:pic>
        <p:nvPicPr>
          <p:cNvPr id="12291" name="Picture 11" descr="07_05Figurea-L.jpg                                             0029F33FMacintosh HD                   ABA78158:"/>
          <p:cNvPicPr>
            <a:picLocks noChangeAspect="1" noChangeArrowheads="1"/>
          </p:cNvPicPr>
          <p:nvPr/>
        </p:nvPicPr>
        <p:blipFill>
          <a:blip r:embed="rId3" cstate="print"/>
          <a:srcRect b="3618"/>
          <a:stretch>
            <a:fillRect/>
          </a:stretch>
        </p:blipFill>
        <p:spPr bwMode="auto">
          <a:xfrm>
            <a:off x="1752600" y="341313"/>
            <a:ext cx="5638800" cy="617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body" idx="1"/>
          </p:nvPr>
        </p:nvSpPr>
        <p:spPr>
          <a:xfrm>
            <a:off x="395536" y="2852936"/>
            <a:ext cx="8568952" cy="3805883"/>
          </a:xfrm>
        </p:spPr>
        <p:txBody>
          <a:bodyPr>
            <a:normAutofit/>
          </a:bodyPr>
          <a:lstStyle/>
          <a:p>
            <a:pPr eaLnBrk="1" hangingPunct="1"/>
            <a:r>
              <a:rPr lang="en-US" sz="2800" b="1" dirty="0" smtClean="0"/>
              <a:t>XX/XY (</a:t>
            </a:r>
            <a:r>
              <a:rPr lang="en-US" sz="2800" b="1" i="1" dirty="0" err="1" smtClean="0"/>
              <a:t>Lygaeus</a:t>
            </a:r>
            <a:r>
              <a:rPr lang="en-US" sz="2800" b="1" dirty="0" smtClean="0"/>
              <a:t>) mode of sex determination</a:t>
            </a:r>
            <a:r>
              <a:rPr lang="en-US" sz="2800" dirty="0" smtClean="0"/>
              <a:t>: </a:t>
            </a:r>
          </a:p>
          <a:p>
            <a:pPr lvl="1" eaLnBrk="1" hangingPunct="1"/>
            <a:r>
              <a:rPr lang="en-US" sz="2400" dirty="0" smtClean="0"/>
              <a:t>female gametes all have an X chromosome</a:t>
            </a:r>
          </a:p>
          <a:p>
            <a:pPr lvl="1" eaLnBrk="1" hangingPunct="1"/>
            <a:r>
              <a:rPr lang="en-US" sz="2400" dirty="0" smtClean="0"/>
              <a:t>male gametes have either an X or a Y chromosome </a:t>
            </a:r>
          </a:p>
          <a:p>
            <a:pPr eaLnBrk="1" hangingPunct="1"/>
            <a:r>
              <a:rPr lang="en-US" sz="2800" dirty="0" smtClean="0"/>
              <a:t>Zygotes with two X chromosomes (</a:t>
            </a:r>
            <a:r>
              <a:rPr lang="en-US" sz="2800" b="1" dirty="0" err="1" smtClean="0"/>
              <a:t>homogametous</a:t>
            </a:r>
            <a:r>
              <a:rPr lang="en-US" sz="2800" dirty="0" smtClean="0"/>
              <a:t>) = female offspring</a:t>
            </a:r>
          </a:p>
          <a:p>
            <a:pPr eaLnBrk="1" hangingPunct="1"/>
            <a:r>
              <a:rPr lang="en-US" sz="2800" dirty="0" smtClean="0"/>
              <a:t>Zygotes with one X and one Y chromosome (</a:t>
            </a:r>
            <a:r>
              <a:rPr lang="en-US" sz="2800" b="1" dirty="0" err="1" smtClean="0"/>
              <a:t>heterogametous</a:t>
            </a:r>
            <a:r>
              <a:rPr lang="en-US" sz="2800" dirty="0" smtClean="0"/>
              <a:t>) = male offspring</a:t>
            </a:r>
          </a:p>
        </p:txBody>
      </p:sp>
      <p:pic>
        <p:nvPicPr>
          <p:cNvPr id="13316" name="Picture 4"/>
          <p:cNvPicPr>
            <a:picLocks noChangeAspect="1" noChangeArrowheads="1"/>
          </p:cNvPicPr>
          <p:nvPr/>
        </p:nvPicPr>
        <p:blipFill>
          <a:blip r:embed="rId2" cstate="print"/>
          <a:srcRect/>
          <a:stretch>
            <a:fillRect/>
          </a:stretch>
        </p:blipFill>
        <p:spPr bwMode="auto">
          <a:xfrm>
            <a:off x="395536" y="533400"/>
            <a:ext cx="8564314"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287</TotalTime>
  <Words>1477</Words>
  <Application>Microsoft Office PowerPoint</Application>
  <PresentationFormat>On-screen Show (4:3)</PresentationFormat>
  <Paragraphs>150</Paragraphs>
  <Slides>50</Slides>
  <Notes>2</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Flow</vt:lpstr>
      <vt:lpstr>SEX DETERMINATION</vt:lpstr>
      <vt:lpstr>What is sex?</vt:lpstr>
      <vt:lpstr>SEX DETERMINATION</vt:lpstr>
      <vt:lpstr>MECHANISMS OF SEX DETERMINATION</vt:lpstr>
      <vt:lpstr>Genotypic sex determination </vt:lpstr>
      <vt:lpstr>PowerPoint Presentation</vt:lpstr>
      <vt:lpstr>PowerPoint Presentation</vt:lpstr>
      <vt:lpstr>PowerPoint Presentation</vt:lpstr>
      <vt:lpstr>PowerPoint Presentation</vt:lpstr>
      <vt:lpstr>PowerPoint Presentation</vt:lpstr>
      <vt:lpstr>Contd..</vt:lpstr>
      <vt:lpstr>Contd..</vt:lpstr>
      <vt:lpstr>PowerPoint Presentation</vt:lpstr>
      <vt:lpstr>The Y Chromosome</vt:lpstr>
      <vt:lpstr>Contd..</vt:lpstr>
      <vt:lpstr>Male development in mammals</vt:lpstr>
      <vt:lpstr>Male development in mammals</vt:lpstr>
      <vt:lpstr> Male development in mammals</vt:lpstr>
      <vt:lpstr>Contd..</vt:lpstr>
      <vt:lpstr>Male development in mammals</vt:lpstr>
      <vt:lpstr>The Conclusion</vt:lpstr>
      <vt:lpstr>Dosage Compensation</vt:lpstr>
      <vt:lpstr>Barr Bodies</vt:lpstr>
      <vt:lpstr>Barr Bodies</vt:lpstr>
      <vt:lpstr>Dosage compensation is incomplete</vt:lpstr>
      <vt:lpstr>Dosage compensation is incomplete</vt:lpstr>
      <vt:lpstr>X-Inactivation</vt:lpstr>
      <vt:lpstr>Calico cats: X-inactivation in action</vt:lpstr>
      <vt:lpstr>Calico cats: X-inactivation in action</vt:lpstr>
      <vt:lpstr>PowerPoint Presentation</vt:lpstr>
      <vt:lpstr>The Mechanism of Inactivation</vt:lpstr>
      <vt:lpstr>The Mechanism of Inactivation</vt:lpstr>
      <vt:lpstr>Xist is a strange gene</vt:lpstr>
      <vt:lpstr> Evidence for the Y chromosome mechanism</vt:lpstr>
      <vt:lpstr>Cont..</vt:lpstr>
      <vt:lpstr>Cont…</vt:lpstr>
      <vt:lpstr>UV sex chromosomes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Non-genetic sex-determination systems </vt:lpstr>
      <vt:lpstr> Temperature-dependent sex determination</vt:lpstr>
      <vt:lpstr>Other factors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 DETERMINATION</dc:title>
  <dc:creator>SABA</dc:creator>
  <cp:lastModifiedBy>Samsung</cp:lastModifiedBy>
  <cp:revision>31</cp:revision>
  <dcterms:created xsi:type="dcterms:W3CDTF">2014-11-26T04:52:24Z</dcterms:created>
  <dcterms:modified xsi:type="dcterms:W3CDTF">2019-10-24T04:05:04Z</dcterms:modified>
</cp:coreProperties>
</file>