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66" r:id="rId6"/>
    <p:sldId id="267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C258-2C78-46F2-8A35-E5921B71CF1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339-5F09-4EFD-A9CB-209C3599E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19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C258-2C78-46F2-8A35-E5921B71CF1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339-5F09-4EFD-A9CB-209C3599E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09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C258-2C78-46F2-8A35-E5921B71CF1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339-5F09-4EFD-A9CB-209C3599E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75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C258-2C78-46F2-8A35-E5921B71CF1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339-5F09-4EFD-A9CB-209C3599E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74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C258-2C78-46F2-8A35-E5921B71CF1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339-5F09-4EFD-A9CB-209C3599E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20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C258-2C78-46F2-8A35-E5921B71CF1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339-5F09-4EFD-A9CB-209C3599E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371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C258-2C78-46F2-8A35-E5921B71CF1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339-5F09-4EFD-A9CB-209C3599E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150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C258-2C78-46F2-8A35-E5921B71CF1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339-5F09-4EFD-A9CB-209C3599E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2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C258-2C78-46F2-8A35-E5921B71CF1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339-5F09-4EFD-A9CB-209C3599E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19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C258-2C78-46F2-8A35-E5921B71CF1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339-5F09-4EFD-A9CB-209C3599E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483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9C258-2C78-46F2-8A35-E5921B71CF1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339-5F09-4EFD-A9CB-209C3599E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524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9C258-2C78-46F2-8A35-E5921B71CF10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A9339-5F09-4EFD-A9CB-209C3599E8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91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Microorganism Screening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76513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Approaches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Shotgun- environment </a:t>
            </a:r>
          </a:p>
          <a:p>
            <a:r>
              <a:rPr lang="en-US" b="1" dirty="0" smtClean="0"/>
              <a:t>Objective- target specific</a:t>
            </a:r>
          </a:p>
          <a:p>
            <a:r>
              <a:rPr lang="en-US" b="1" dirty="0"/>
              <a:t>Enrichment cultures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207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9" t="18128" r="11594" b="15870"/>
          <a:stretch/>
        </p:blipFill>
        <p:spPr>
          <a:xfrm>
            <a:off x="965915" y="130404"/>
            <a:ext cx="10654292" cy="6618127"/>
          </a:xfrm>
        </p:spPr>
      </p:pic>
    </p:spTree>
    <p:extLst>
      <p:ext uri="{BB962C8B-B14F-4D97-AF65-F5344CB8AC3E}">
        <p14:creationId xmlns:p14="http://schemas.microsoft.com/office/powerpoint/2010/main" val="1059817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Culture collections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Almost 500 </a:t>
            </a:r>
            <a:r>
              <a:rPr lang="en-US" dirty="0"/>
              <a:t>culture </a:t>
            </a:r>
            <a:r>
              <a:rPr lang="en-US" dirty="0" smtClean="0"/>
              <a:t>collections around </a:t>
            </a:r>
            <a:r>
              <a:rPr lang="en-US" dirty="0"/>
              <a:t>the </a:t>
            </a:r>
            <a:r>
              <a:rPr lang="en-US" dirty="0" smtClean="0"/>
              <a:t>world</a:t>
            </a:r>
          </a:p>
          <a:p>
            <a:r>
              <a:rPr lang="en-US" dirty="0" smtClean="0"/>
              <a:t>UK for </a:t>
            </a:r>
            <a:r>
              <a:rPr lang="en-US" dirty="0"/>
              <a:t>example, the National Culture Collection (UKNCC</a:t>
            </a:r>
            <a:r>
              <a:rPr lang="en-US" dirty="0" smtClean="0"/>
              <a:t>)</a:t>
            </a:r>
          </a:p>
          <a:p>
            <a:r>
              <a:rPr lang="en-US" dirty="0"/>
              <a:t>American Type </a:t>
            </a:r>
            <a:r>
              <a:rPr lang="en-US" dirty="0" smtClean="0"/>
              <a:t>Culture </a:t>
            </a:r>
            <a:r>
              <a:rPr lang="en-US" dirty="0"/>
              <a:t>Collection (ATCC)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852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849" t="8655" r="7789" b="6399"/>
          <a:stretch/>
        </p:blipFill>
        <p:spPr>
          <a:xfrm>
            <a:off x="90152" y="0"/>
            <a:ext cx="11944368" cy="6529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17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515" t="9247" r="7955" b="6695"/>
          <a:stretch/>
        </p:blipFill>
        <p:spPr>
          <a:xfrm>
            <a:off x="386366" y="218941"/>
            <a:ext cx="11601870" cy="6336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118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haroni" panose="02010803020104030203" pitchFamily="2" charset="-79"/>
                <a:cs typeface="Aharoni" panose="02010803020104030203" pitchFamily="2" charset="-79"/>
              </a:rPr>
              <a:t>Industrial </a:t>
            </a:r>
            <a:r>
              <a:rPr lang="en-US" dirty="0" smtClean="0">
                <a:latin typeface="Aharoni" panose="02010803020104030203" pitchFamily="2" charset="-79"/>
                <a:cs typeface="Aharoni" panose="02010803020104030203" pitchFamily="2" charset="-79"/>
              </a:rPr>
              <a:t>strains</a:t>
            </a:r>
            <a:endParaRPr lang="en-US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2434"/>
            <a:ext cx="10894454" cy="47345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1 genetic stability;</a:t>
            </a:r>
          </a:p>
          <a:p>
            <a:pPr marL="0" indent="0">
              <a:buNone/>
            </a:pPr>
            <a:r>
              <a:rPr lang="en-US" b="1" dirty="0"/>
              <a:t>2 efﬁcient production of the target product, </a:t>
            </a:r>
            <a:r>
              <a:rPr lang="en-US" b="1" dirty="0" smtClean="0"/>
              <a:t>whose </a:t>
            </a:r>
            <a:r>
              <a:rPr lang="en-US" dirty="0" smtClean="0"/>
              <a:t>route </a:t>
            </a:r>
            <a:r>
              <a:rPr lang="en-US" dirty="0"/>
              <a:t>of biosynthesis should preferably be well characterized;</a:t>
            </a:r>
          </a:p>
          <a:p>
            <a:pPr marL="0" indent="0">
              <a:buNone/>
            </a:pPr>
            <a:r>
              <a:rPr lang="en-US" b="1" dirty="0" smtClean="0"/>
              <a:t>3 </a:t>
            </a:r>
            <a:r>
              <a:rPr lang="en-US" dirty="0" smtClean="0"/>
              <a:t>limited </a:t>
            </a:r>
            <a:r>
              <a:rPr lang="en-US" dirty="0"/>
              <a:t>or no need for vitamins and additional </a:t>
            </a:r>
            <a:r>
              <a:rPr lang="en-US" dirty="0" smtClean="0"/>
              <a:t>growth factors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b="1" dirty="0"/>
              <a:t>4 utilization of a wide range of low-cost and </a:t>
            </a:r>
            <a:r>
              <a:rPr lang="en-US" b="1" dirty="0" smtClean="0"/>
              <a:t>readily </a:t>
            </a:r>
            <a:r>
              <a:rPr lang="en-US" dirty="0" smtClean="0"/>
              <a:t>available </a:t>
            </a:r>
            <a:r>
              <a:rPr lang="en-US" dirty="0"/>
              <a:t>carbon sources;</a:t>
            </a:r>
          </a:p>
          <a:p>
            <a:pPr marL="0" indent="0">
              <a:buNone/>
            </a:pPr>
            <a:r>
              <a:rPr lang="en-US" b="1" dirty="0"/>
              <a:t>5 amenability to genetic manipulation;</a:t>
            </a:r>
          </a:p>
          <a:p>
            <a:pPr marL="0" indent="0">
              <a:buNone/>
            </a:pPr>
            <a:r>
              <a:rPr lang="en-US" b="1" dirty="0"/>
              <a:t>6 safety, non-pathogenicity and should not </a:t>
            </a:r>
            <a:r>
              <a:rPr lang="en-US" b="1" dirty="0" smtClean="0"/>
              <a:t>produce </a:t>
            </a:r>
            <a:r>
              <a:rPr lang="en-US" dirty="0" smtClean="0"/>
              <a:t>toxic </a:t>
            </a:r>
            <a:r>
              <a:rPr lang="en-US" dirty="0"/>
              <a:t>agents, unless this is the target product;</a:t>
            </a:r>
          </a:p>
          <a:p>
            <a:pPr marL="0" indent="0">
              <a:buNone/>
            </a:pPr>
            <a:r>
              <a:rPr lang="en-US" b="1" dirty="0"/>
              <a:t>7 ready harvesting from the fermentation;</a:t>
            </a:r>
          </a:p>
          <a:p>
            <a:pPr marL="0" indent="0">
              <a:buNone/>
            </a:pPr>
            <a:r>
              <a:rPr lang="en-US" b="1" dirty="0"/>
              <a:t>8 ready breakage, if the target product is intracellular;</a:t>
            </a:r>
          </a:p>
          <a:p>
            <a:pPr marL="0" indent="0">
              <a:buNone/>
            </a:pPr>
            <a:r>
              <a:rPr lang="en-US" b="1" dirty="0"/>
              <a:t>9 production of limited byproducts to ease </a:t>
            </a:r>
            <a:r>
              <a:rPr lang="en-US" b="1" dirty="0" smtClean="0"/>
              <a:t>subsequent </a:t>
            </a:r>
            <a:r>
              <a:rPr lang="en-US" dirty="0" smtClean="0"/>
              <a:t>puriﬁcation </a:t>
            </a:r>
            <a:r>
              <a:rPr lang="en-US" dirty="0"/>
              <a:t>problems</a:t>
            </a:r>
          </a:p>
        </p:txBody>
      </p:sp>
    </p:spTree>
    <p:extLst>
      <p:ext uri="{BB962C8B-B14F-4D97-AF65-F5344CB8AC3E}">
        <p14:creationId xmlns:p14="http://schemas.microsoft.com/office/powerpoint/2010/main" val="3086020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139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Aharoni</vt:lpstr>
      <vt:lpstr>Arial</vt:lpstr>
      <vt:lpstr>Calibri</vt:lpstr>
      <vt:lpstr>Calibri Light</vt:lpstr>
      <vt:lpstr>Office Theme</vt:lpstr>
      <vt:lpstr>Microorganism Screening</vt:lpstr>
      <vt:lpstr>Approaches</vt:lpstr>
      <vt:lpstr>PowerPoint Presentation</vt:lpstr>
      <vt:lpstr>Culture collections</vt:lpstr>
      <vt:lpstr>PowerPoint Presentation</vt:lpstr>
      <vt:lpstr>PowerPoint Presentation</vt:lpstr>
      <vt:lpstr>Industrial strains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Microorganism Screening</dc:title>
  <dc:creator>RESEARCHER</dc:creator>
  <cp:lastModifiedBy>Windows User</cp:lastModifiedBy>
  <cp:revision>29</cp:revision>
  <dcterms:created xsi:type="dcterms:W3CDTF">2019-02-13T04:20:31Z</dcterms:created>
  <dcterms:modified xsi:type="dcterms:W3CDTF">2020-05-13T07:24:11Z</dcterms:modified>
</cp:coreProperties>
</file>