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E9AFDB6-75C2-4454-A3F5-16675BDB98F9}" type="datetimeFigureOut">
              <a:rPr lang="en-US" smtClean="0"/>
              <a:t>5/7/2020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EEB88E8-CDDB-464B-8E40-89D81FF2984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9AFDB6-75C2-4454-A3F5-16675BDB98F9}" type="datetimeFigureOut">
              <a:rPr lang="en-US" smtClean="0"/>
              <a:t>5/7/2020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EB88E8-CDDB-464B-8E40-89D81FF2984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9AFDB6-75C2-4454-A3F5-16675BDB98F9}" type="datetimeFigureOut">
              <a:rPr lang="en-US" smtClean="0"/>
              <a:t>5/7/2020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EB88E8-CDDB-464B-8E40-89D81FF2984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9AFDB6-75C2-4454-A3F5-16675BDB98F9}" type="datetimeFigureOut">
              <a:rPr lang="en-US" smtClean="0"/>
              <a:t>5/7/2020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EB88E8-CDDB-464B-8E40-89D81FF29844}"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E9AFDB6-75C2-4454-A3F5-16675BDB98F9}" type="datetimeFigureOut">
              <a:rPr lang="en-US" smtClean="0"/>
              <a:t>5/7/2020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EEB88E8-CDDB-464B-8E40-89D81FF2984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E9AFDB6-75C2-4454-A3F5-16675BDB98F9}" type="datetimeFigureOut">
              <a:rPr lang="en-US" smtClean="0"/>
              <a:t>5/7/2020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EB88E8-CDDB-464B-8E40-89D81FF29844}"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E9AFDB6-75C2-4454-A3F5-16675BDB98F9}" type="datetimeFigureOut">
              <a:rPr lang="en-US" smtClean="0"/>
              <a:t>5/7/2020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EEB88E8-CDDB-464B-8E40-89D81FF2984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E9AFDB6-75C2-4454-A3F5-16675BDB98F9}" type="datetimeFigureOut">
              <a:rPr lang="en-US" smtClean="0"/>
              <a:t>5/7/2020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EEB88E8-CDDB-464B-8E40-89D81FF29844}"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E9AFDB6-75C2-4454-A3F5-16675BDB98F9}" type="datetimeFigureOut">
              <a:rPr lang="en-US" smtClean="0"/>
              <a:t>5/7/2020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EEB88E8-CDDB-464B-8E40-89D81FF2984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E9AFDB6-75C2-4454-A3F5-16675BDB98F9}" type="datetimeFigureOut">
              <a:rPr lang="en-US" smtClean="0"/>
              <a:t>5/7/2020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EB88E8-CDDB-464B-8E40-89D81FF2984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E9AFDB6-75C2-4454-A3F5-16675BDB98F9}" type="datetimeFigureOut">
              <a:rPr lang="en-US" smtClean="0"/>
              <a:t>5/7/2020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EEB88E8-CDDB-464B-8E40-89D81FF2984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E9AFDB6-75C2-4454-A3F5-16675BDB98F9}" type="datetimeFigureOut">
              <a:rPr lang="en-US" smtClean="0"/>
              <a:t>5/7/2020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EEB88E8-CDDB-464B-8E40-89D81FF2984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268760"/>
            <a:ext cx="7772400" cy="1829761"/>
          </a:xfrm>
        </p:spPr>
        <p:txBody>
          <a:bodyPr>
            <a:normAutofit fontScale="90000"/>
          </a:bodyPr>
          <a:lstStyle/>
          <a:p>
            <a:pPr algn="ctr"/>
            <a:r>
              <a:rPr lang="en-US" dirty="0"/>
              <a:t>Dilation and Curettage (D&amp;C</a:t>
            </a:r>
            <a:r>
              <a:rPr lang="en-US" dirty="0" smtClean="0"/>
              <a:t>) </a:t>
            </a:r>
            <a:br>
              <a:rPr lang="en-US" dirty="0" smtClean="0"/>
            </a:br>
            <a:r>
              <a:rPr lang="en-US" dirty="0" smtClean="0"/>
              <a:t>Procedure of Suction &amp; Evacuation</a:t>
            </a:r>
            <a:endParaRPr lang="en-US" dirty="0"/>
          </a:p>
        </p:txBody>
      </p:sp>
      <p:sp>
        <p:nvSpPr>
          <p:cNvPr id="3" name="Subtitle 2"/>
          <p:cNvSpPr>
            <a:spLocks noGrp="1"/>
          </p:cNvSpPr>
          <p:nvPr>
            <p:ph type="subTitle" idx="1"/>
          </p:nvPr>
        </p:nvSpPr>
        <p:spPr/>
        <p:txBody>
          <a:bodyPr>
            <a:normAutofit fontScale="47500" lnSpcReduction="20000"/>
          </a:bodyPr>
          <a:lstStyle/>
          <a:p>
            <a:pPr algn="ctr">
              <a:lnSpc>
                <a:spcPct val="120000"/>
              </a:lnSpc>
            </a:pPr>
            <a:r>
              <a:rPr lang="en-US" sz="4200" b="1" dirty="0">
                <a:solidFill>
                  <a:schemeClr val="accent3"/>
                </a:solidFill>
                <a:latin typeface="Times New Roman" panose="02020603050405020304" pitchFamily="18" charset="0"/>
                <a:cs typeface="Times New Roman" panose="02020603050405020304" pitchFamily="18" charset="0"/>
              </a:rPr>
              <a:t>Presented By: </a:t>
            </a:r>
            <a:r>
              <a:rPr lang="en-US" sz="4200" b="1" dirty="0" err="1">
                <a:solidFill>
                  <a:schemeClr val="accent3"/>
                </a:solidFill>
                <a:latin typeface="Times New Roman" panose="02020603050405020304" pitchFamily="18" charset="0"/>
                <a:cs typeface="Times New Roman" panose="02020603050405020304" pitchFamily="18" charset="0"/>
              </a:rPr>
              <a:t>Dr</a:t>
            </a:r>
            <a:r>
              <a:rPr lang="en-US" sz="4200" b="1" dirty="0">
                <a:solidFill>
                  <a:schemeClr val="accent3"/>
                </a:solidFill>
                <a:latin typeface="Times New Roman" panose="02020603050405020304" pitchFamily="18" charset="0"/>
                <a:cs typeface="Times New Roman" panose="02020603050405020304" pitchFamily="18" charset="0"/>
              </a:rPr>
              <a:t> </a:t>
            </a:r>
            <a:r>
              <a:rPr lang="en-US" sz="4200" b="1" dirty="0" err="1">
                <a:solidFill>
                  <a:schemeClr val="accent3"/>
                </a:solidFill>
                <a:latin typeface="Times New Roman" panose="02020603050405020304" pitchFamily="18" charset="0"/>
                <a:cs typeface="Times New Roman" panose="02020603050405020304" pitchFamily="18" charset="0"/>
              </a:rPr>
              <a:t>Rida</a:t>
            </a:r>
            <a:r>
              <a:rPr lang="en-US" sz="4200" b="1" dirty="0">
                <a:solidFill>
                  <a:schemeClr val="accent3"/>
                </a:solidFill>
                <a:latin typeface="Times New Roman" panose="02020603050405020304" pitchFamily="18" charset="0"/>
                <a:cs typeface="Times New Roman" panose="02020603050405020304" pitchFamily="18" charset="0"/>
              </a:rPr>
              <a:t> </a:t>
            </a:r>
            <a:r>
              <a:rPr lang="en-US" sz="4200" b="1" dirty="0" smtClean="0">
                <a:solidFill>
                  <a:schemeClr val="accent3"/>
                </a:solidFill>
                <a:latin typeface="Times New Roman" panose="02020603050405020304" pitchFamily="18" charset="0"/>
                <a:cs typeface="Times New Roman" panose="02020603050405020304" pitchFamily="18" charset="0"/>
              </a:rPr>
              <a:t>Zafar</a:t>
            </a:r>
            <a:endParaRPr lang="en-US" sz="4200" b="1" dirty="0">
              <a:solidFill>
                <a:schemeClr val="accent3"/>
              </a:solidFill>
              <a:latin typeface="Times New Roman" panose="02020603050405020304" pitchFamily="18" charset="0"/>
              <a:cs typeface="Times New Roman" panose="02020603050405020304" pitchFamily="18" charset="0"/>
            </a:endParaRPr>
          </a:p>
          <a:p>
            <a:pPr algn="ctr">
              <a:lnSpc>
                <a:spcPct val="120000"/>
              </a:lnSpc>
            </a:pPr>
            <a:r>
              <a:rPr lang="en-US" sz="4200" b="1" dirty="0">
                <a:solidFill>
                  <a:schemeClr val="accent3"/>
                </a:solidFill>
                <a:latin typeface="Times New Roman" panose="02020603050405020304" pitchFamily="18" charset="0"/>
                <a:cs typeface="Times New Roman" panose="02020603050405020304" pitchFamily="18" charset="0"/>
              </a:rPr>
              <a:t>Lecturer (</a:t>
            </a:r>
            <a:r>
              <a:rPr lang="en-US" sz="4200" b="1" dirty="0" err="1">
                <a:solidFill>
                  <a:schemeClr val="accent3"/>
                </a:solidFill>
                <a:latin typeface="Times New Roman" panose="02020603050405020304" pitchFamily="18" charset="0"/>
                <a:cs typeface="Times New Roman" panose="02020603050405020304" pitchFamily="18" charset="0"/>
              </a:rPr>
              <a:t>Obs</a:t>
            </a:r>
            <a:r>
              <a:rPr lang="en-US" sz="4200" b="1" dirty="0">
                <a:solidFill>
                  <a:schemeClr val="accent3"/>
                </a:solidFill>
                <a:latin typeface="Times New Roman" panose="02020603050405020304" pitchFamily="18" charset="0"/>
                <a:cs typeface="Times New Roman" panose="02020603050405020304" pitchFamily="18" charset="0"/>
              </a:rPr>
              <a:t> &amp; </a:t>
            </a:r>
            <a:r>
              <a:rPr lang="en-US" sz="4200" b="1" dirty="0" err="1">
                <a:solidFill>
                  <a:schemeClr val="accent3"/>
                </a:solidFill>
                <a:latin typeface="Times New Roman" panose="02020603050405020304" pitchFamily="18" charset="0"/>
                <a:cs typeface="Times New Roman" panose="02020603050405020304" pitchFamily="18" charset="0"/>
              </a:rPr>
              <a:t>Gynae</a:t>
            </a:r>
            <a:r>
              <a:rPr lang="en-US" sz="4200" b="1" dirty="0" smtClean="0">
                <a:solidFill>
                  <a:schemeClr val="accent3"/>
                </a:solidFill>
                <a:latin typeface="Times New Roman" panose="02020603050405020304" pitchFamily="18" charset="0"/>
                <a:cs typeface="Times New Roman" panose="02020603050405020304" pitchFamily="18" charset="0"/>
              </a:rPr>
              <a:t>)</a:t>
            </a:r>
            <a:endParaRPr lang="en-US" sz="4200" b="1" dirty="0">
              <a:solidFill>
                <a:schemeClr val="accent3"/>
              </a:solidFill>
              <a:latin typeface="Times New Roman" panose="02020603050405020304" pitchFamily="18" charset="0"/>
              <a:cs typeface="Times New Roman" panose="02020603050405020304" pitchFamily="18" charset="0"/>
            </a:endParaRPr>
          </a:p>
          <a:p>
            <a:pPr algn="ctr">
              <a:lnSpc>
                <a:spcPct val="120000"/>
              </a:lnSpc>
            </a:pPr>
            <a:r>
              <a:rPr lang="en-US" sz="4200" b="1" dirty="0">
                <a:solidFill>
                  <a:schemeClr val="accent3"/>
                </a:solidFill>
                <a:latin typeface="Times New Roman" panose="02020603050405020304" pitchFamily="18" charset="0"/>
                <a:cs typeface="Times New Roman" panose="02020603050405020304" pitchFamily="18" charset="0"/>
              </a:rPr>
              <a:t>Sargodha Medical College</a:t>
            </a:r>
          </a:p>
          <a:p>
            <a:endParaRPr lang="en-US" dirty="0"/>
          </a:p>
        </p:txBody>
      </p:sp>
    </p:spTree>
    <p:extLst>
      <p:ext uri="{BB962C8B-B14F-4D97-AF65-F5344CB8AC3E}">
        <p14:creationId xmlns:p14="http://schemas.microsoft.com/office/powerpoint/2010/main" val="7247127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0648"/>
            <a:ext cx="8229600" cy="4525963"/>
          </a:xfrm>
        </p:spPr>
        <p:txBody>
          <a:bodyPr/>
          <a:lstStyle/>
          <a:p>
            <a:r>
              <a:rPr lang="en-US" sz="2800" dirty="0">
                <a:latin typeface="Times New Roman" panose="02020603050405020304" pitchFamily="18" charset="0"/>
                <a:cs typeface="Times New Roman" panose="02020603050405020304" pitchFamily="18" charset="0"/>
              </a:rPr>
              <a:t> Refrain from placing anything inside the vagina until instructed by the doctor because the cervix has been opened and this may allow bacteria to pass up into the uterus. </a:t>
            </a:r>
          </a:p>
          <a:p>
            <a:r>
              <a:rPr lang="en-US" sz="2800" dirty="0">
                <a:latin typeface="Times New Roman" panose="02020603050405020304" pitchFamily="18" charset="0"/>
                <a:cs typeface="Times New Roman" panose="02020603050405020304" pitchFamily="18" charset="0"/>
              </a:rPr>
              <a:t>The endometrium will build up within the next month. The next menstrual cycle may not be regular. It may be late or early.</a:t>
            </a:r>
          </a:p>
          <a:p>
            <a:endParaRPr lang="en-US" dirty="0"/>
          </a:p>
        </p:txBody>
      </p:sp>
    </p:spTree>
    <p:extLst>
      <p:ext uri="{BB962C8B-B14F-4D97-AF65-F5344CB8AC3E}">
        <p14:creationId xmlns:p14="http://schemas.microsoft.com/office/powerpoint/2010/main" val="1816768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76672"/>
            <a:ext cx="8229600" cy="4525963"/>
          </a:xfrm>
        </p:spPr>
        <p:txBody>
          <a:bodyPr>
            <a:noAutofit/>
          </a:bodyPr>
          <a:lstStyle/>
          <a:p>
            <a:r>
              <a:rPr lang="en-US" sz="2400" b="1" dirty="0" smtClean="0">
                <a:solidFill>
                  <a:schemeClr val="bg2">
                    <a:lumMod val="50000"/>
                  </a:schemeClr>
                </a:solidFill>
                <a:latin typeface="Times New Roman" panose="02020603050405020304" pitchFamily="18" charset="0"/>
                <a:cs typeface="Times New Roman" panose="02020603050405020304" pitchFamily="18" charset="0"/>
              </a:rPr>
              <a:t>OUTCOME :</a:t>
            </a: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generally takes a couple of days for your doctor to receive the lab report. At your follow-up visit, your doctor will make recommendations for any additional treatment. Patients can usually return to nonstrenuous work after two or three days. </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000" b="1" dirty="0" smtClean="0">
                <a:solidFill>
                  <a:schemeClr val="bg2">
                    <a:lumMod val="50000"/>
                  </a:schemeClr>
                </a:solidFill>
                <a:latin typeface="Times New Roman" panose="02020603050405020304" pitchFamily="18" charset="0"/>
                <a:cs typeface="Times New Roman" panose="02020603050405020304" pitchFamily="18" charset="0"/>
              </a:rPr>
              <a:t>CALL YOUR DOCTOR IF ANY OF THE FOLLOWING OCCURS :</a:t>
            </a: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Fever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Increasing </a:t>
            </a:r>
            <a:r>
              <a:rPr lang="en-US" sz="2400" dirty="0">
                <a:latin typeface="Times New Roman" panose="02020603050405020304" pitchFamily="18" charset="0"/>
                <a:cs typeface="Times New Roman" panose="02020603050405020304" pitchFamily="18" charset="0"/>
              </a:rPr>
              <a:t>abdominal </a:t>
            </a:r>
            <a:r>
              <a:rPr lang="en-US" sz="2400" dirty="0" smtClean="0">
                <a:latin typeface="Times New Roman" panose="02020603050405020304" pitchFamily="18" charset="0"/>
                <a:cs typeface="Times New Roman" panose="02020603050405020304" pitchFamily="18" charset="0"/>
              </a:rPr>
              <a:t>pain</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Heavy vaginal bleeding (greater than a pad per hour)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Foul </a:t>
            </a:r>
            <a:r>
              <a:rPr lang="en-US" sz="2400" dirty="0">
                <a:latin typeface="Times New Roman" panose="02020603050405020304" pitchFamily="18" charset="0"/>
                <a:cs typeface="Times New Roman" panose="02020603050405020304" pitchFamily="18" charset="0"/>
              </a:rPr>
              <a:t>smelling vaginal discharge</a:t>
            </a:r>
          </a:p>
        </p:txBody>
      </p:sp>
    </p:spTree>
    <p:extLst>
      <p:ext uri="{BB962C8B-B14F-4D97-AF65-F5344CB8AC3E}">
        <p14:creationId xmlns:p14="http://schemas.microsoft.com/office/powerpoint/2010/main" val="821949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endParaRPr lang="en-US" sz="7200" b="1" dirty="0" smtClean="0">
              <a:solidFill>
                <a:schemeClr val="bg2">
                  <a:lumMod val="50000"/>
                </a:schemeClr>
              </a:solidFill>
              <a:latin typeface="Algerian" panose="04020705040A02060702" pitchFamily="82" charset="0"/>
            </a:endParaRPr>
          </a:p>
          <a:p>
            <a:pPr algn="ctr"/>
            <a:r>
              <a:rPr lang="en-US" sz="7200" b="1" dirty="0" smtClean="0">
                <a:solidFill>
                  <a:schemeClr val="bg2">
                    <a:lumMod val="50000"/>
                  </a:schemeClr>
                </a:solidFill>
                <a:latin typeface="Algerian" panose="04020705040A02060702" pitchFamily="82" charset="0"/>
              </a:rPr>
              <a:t>THANKYOU</a:t>
            </a:r>
            <a:endParaRPr lang="en-US" sz="7200" b="1" dirty="0">
              <a:solidFill>
                <a:schemeClr val="bg2">
                  <a:lumMod val="50000"/>
                </a:schemeClr>
              </a:solidFill>
              <a:latin typeface="Algerian" panose="04020705040A02060702" pitchFamily="82" charset="0"/>
            </a:endParaRPr>
          </a:p>
        </p:txBody>
      </p:sp>
    </p:spTree>
    <p:extLst>
      <p:ext uri="{BB962C8B-B14F-4D97-AF65-F5344CB8AC3E}">
        <p14:creationId xmlns:p14="http://schemas.microsoft.com/office/powerpoint/2010/main" val="283041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4544" y="0"/>
            <a:ext cx="9745814" cy="6858000"/>
          </a:xfrm>
        </p:spPr>
      </p:pic>
    </p:spTree>
    <p:extLst>
      <p:ext uri="{BB962C8B-B14F-4D97-AF65-F5344CB8AC3E}">
        <p14:creationId xmlns:p14="http://schemas.microsoft.com/office/powerpoint/2010/main" val="39732448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4525963"/>
          </a:xfrm>
        </p:spPr>
        <p:txBody>
          <a:bodyPr>
            <a:noAutofit/>
          </a:bodyPr>
          <a:lstStyle/>
          <a:p>
            <a:r>
              <a:rPr lang="en-US" sz="2400" b="1" dirty="0" smtClean="0">
                <a:solidFill>
                  <a:schemeClr val="bg2">
                    <a:lumMod val="50000"/>
                  </a:schemeClr>
                </a:solidFill>
                <a:latin typeface="Times New Roman" panose="02020603050405020304" pitchFamily="18" charset="0"/>
                <a:cs typeface="Times New Roman" panose="02020603050405020304" pitchFamily="18" charset="0"/>
              </a:rPr>
              <a:t>DEFINITION :</a:t>
            </a:r>
          </a:p>
          <a:p>
            <a:pPr marL="109728" indent="0">
              <a:buNone/>
            </a:pP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Dilation is done to open and widen the cervix. The cervix is the entrance to the uterus. Curettage is used to sample the lining of the uterus. The lining is known as the endometrium.</a:t>
            </a:r>
          </a:p>
          <a:p>
            <a:pPr marL="0" indent="0">
              <a:buNone/>
            </a:pP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smtClean="0">
              <a:latin typeface="Times New Roman" panose="02020603050405020304" pitchFamily="18" charset="0"/>
              <a:cs typeface="Times New Roman" panose="02020603050405020304" pitchFamily="18" charset="0"/>
            </a:endParaRPr>
          </a:p>
          <a:p>
            <a:r>
              <a:rPr lang="en-US" sz="2400" b="1" dirty="0" smtClean="0">
                <a:solidFill>
                  <a:schemeClr val="bg2">
                    <a:lumMod val="50000"/>
                  </a:schemeClr>
                </a:solidFill>
                <a:latin typeface="Times New Roman" panose="02020603050405020304" pitchFamily="18" charset="0"/>
                <a:cs typeface="Times New Roman" panose="02020603050405020304" pitchFamily="18" charset="0"/>
              </a:rPr>
              <a:t>PARTS OF THE BODY INVOLVED :</a:t>
            </a:r>
          </a:p>
          <a:p>
            <a:pPr marL="109728" indent="0">
              <a:buNone/>
            </a:pP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Vagina </a:t>
            </a:r>
          </a:p>
          <a:p>
            <a:r>
              <a:rPr lang="en-US" sz="2400" dirty="0" smtClean="0">
                <a:latin typeface="Times New Roman" panose="02020603050405020304" pitchFamily="18" charset="0"/>
                <a:cs typeface="Times New Roman" panose="02020603050405020304" pitchFamily="18" charset="0"/>
              </a:rPr>
              <a:t>Cervix </a:t>
            </a:r>
          </a:p>
          <a:p>
            <a:r>
              <a:rPr lang="en-US" sz="2400" dirty="0" smtClean="0">
                <a:latin typeface="Times New Roman" panose="02020603050405020304" pitchFamily="18" charset="0"/>
                <a:cs typeface="Times New Roman" panose="02020603050405020304" pitchFamily="18" charset="0"/>
              </a:rPr>
              <a:t>Uterus</a:t>
            </a:r>
          </a:p>
          <a:p>
            <a:r>
              <a:rPr lang="en-US" sz="2400" dirty="0" smtClean="0">
                <a:latin typeface="Times New Roman" panose="02020603050405020304" pitchFamily="18" charset="0"/>
                <a:cs typeface="Times New Roman" panose="02020603050405020304" pitchFamily="18" charset="0"/>
              </a:rPr>
              <a:t> Dilation and Curettage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8064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266"/>
            <a:ext cx="8229600" cy="5530619"/>
          </a:xfrm>
        </p:spPr>
        <p:txBody>
          <a:bodyPr>
            <a:noAutofit/>
          </a:bodyPr>
          <a:lstStyle/>
          <a:p>
            <a:pPr marL="109728" indent="0" algn="ctr">
              <a:buNone/>
            </a:pPr>
            <a:r>
              <a:rPr lang="en-US" sz="2400" b="1" dirty="0" smtClean="0">
                <a:solidFill>
                  <a:schemeClr val="bg2">
                    <a:lumMod val="50000"/>
                  </a:schemeClr>
                </a:solidFill>
                <a:latin typeface="Times New Roman" panose="02020603050405020304" pitchFamily="18" charset="0"/>
                <a:cs typeface="Times New Roman" panose="02020603050405020304" pitchFamily="18" charset="0"/>
              </a:rPr>
              <a:t>REASONS FOR PROCEDURE</a:t>
            </a:r>
          </a:p>
          <a:p>
            <a:pPr marL="109728" indent="0" algn="just">
              <a:buNone/>
            </a:pPr>
            <a:endParaRPr lang="en-US" sz="2400" dirty="0" smtClean="0">
              <a:latin typeface="Times New Roman" panose="02020603050405020304" pitchFamily="18" charset="0"/>
              <a:cs typeface="Times New Roman" panose="02020603050405020304" pitchFamily="18" charset="0"/>
            </a:endParaRPr>
          </a:p>
          <a:p>
            <a:pPr algn="just"/>
            <a:r>
              <a:rPr lang="en-US" sz="2400" b="1" dirty="0" smtClean="0">
                <a:solidFill>
                  <a:schemeClr val="bg2">
                    <a:lumMod val="50000"/>
                  </a:schemeClr>
                </a:solidFill>
                <a:latin typeface="Times New Roman" panose="02020603050405020304" pitchFamily="18" charset="0"/>
                <a:cs typeface="Times New Roman" panose="02020603050405020304" pitchFamily="18" charset="0"/>
              </a:rPr>
              <a:t>INDICATIONS/CONTRAINDICATIONS :</a:t>
            </a:r>
          </a:p>
          <a:p>
            <a:pPr algn="just"/>
            <a:endParaRPr lang="en-US" sz="2400" b="1" dirty="0" smtClean="0">
              <a:solidFill>
                <a:schemeClr val="bg2">
                  <a:lumMod val="50000"/>
                </a:schemeClr>
              </a:solidFill>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D&amp;C is indicated to determine conditions that cause abnormal bleeding: </a:t>
            </a:r>
          </a:p>
          <a:p>
            <a:pPr algn="just"/>
            <a:r>
              <a:rPr lang="en-US" sz="2400" dirty="0" smtClean="0">
                <a:latin typeface="Times New Roman" panose="02020603050405020304" pitchFamily="18" charset="0"/>
                <a:cs typeface="Times New Roman" panose="02020603050405020304" pitchFamily="18" charset="0"/>
              </a:rPr>
              <a:t>Miscarriage </a:t>
            </a:r>
          </a:p>
          <a:p>
            <a:pPr algn="just"/>
            <a:r>
              <a:rPr lang="en-US" sz="2400" dirty="0" smtClean="0">
                <a:latin typeface="Times New Roman" panose="02020603050405020304" pitchFamily="18" charset="0"/>
                <a:cs typeface="Times New Roman" panose="02020603050405020304" pitchFamily="18" charset="0"/>
              </a:rPr>
              <a:t>Irregularities </a:t>
            </a:r>
            <a:r>
              <a:rPr lang="en-US" sz="2400" dirty="0">
                <a:latin typeface="Times New Roman" panose="02020603050405020304" pitchFamily="18" charset="0"/>
                <a:cs typeface="Times New Roman" panose="02020603050405020304" pitchFamily="18" charset="0"/>
              </a:rPr>
              <a:t>in menstrual </a:t>
            </a:r>
            <a:r>
              <a:rPr lang="en-US" sz="2400" dirty="0" smtClean="0">
                <a:latin typeface="Times New Roman" panose="02020603050405020304" pitchFamily="18" charset="0"/>
                <a:cs typeface="Times New Roman" panose="02020603050405020304" pitchFamily="18" charset="0"/>
              </a:rPr>
              <a:t>bleeding</a:t>
            </a:r>
          </a:p>
          <a:p>
            <a:pPr algn="just"/>
            <a:r>
              <a:rPr lang="en-US" sz="2400" dirty="0" smtClean="0">
                <a:latin typeface="Times New Roman" panose="02020603050405020304" pitchFamily="18" charset="0"/>
                <a:cs typeface="Times New Roman" panose="02020603050405020304" pitchFamily="18" charset="0"/>
              </a:rPr>
              <a:t>Postmenopausal </a:t>
            </a:r>
            <a:r>
              <a:rPr lang="en-US" sz="2400" dirty="0">
                <a:latin typeface="Times New Roman" panose="02020603050405020304" pitchFamily="18" charset="0"/>
                <a:cs typeface="Times New Roman" panose="02020603050405020304" pitchFamily="18" charset="0"/>
              </a:rPr>
              <a:t>bleeding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Endometrial </a:t>
            </a:r>
            <a:r>
              <a:rPr lang="en-US" sz="2400" dirty="0">
                <a:latin typeface="Times New Roman" panose="02020603050405020304" pitchFamily="18" charset="0"/>
                <a:cs typeface="Times New Roman" panose="02020603050405020304" pitchFamily="18" charset="0"/>
              </a:rPr>
              <a:t>polyps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Endometrial </a:t>
            </a:r>
            <a:r>
              <a:rPr lang="en-US" sz="2400" dirty="0">
                <a:latin typeface="Times New Roman" panose="02020603050405020304" pitchFamily="18" charset="0"/>
                <a:cs typeface="Times New Roman" panose="02020603050405020304" pitchFamily="18" charset="0"/>
              </a:rPr>
              <a:t>hyperplasia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Endometrial </a:t>
            </a:r>
            <a:r>
              <a:rPr lang="en-US" sz="2400" dirty="0">
                <a:latin typeface="Times New Roman" panose="02020603050405020304" pitchFamily="18" charset="0"/>
                <a:cs typeface="Times New Roman" panose="02020603050405020304" pitchFamily="18" charset="0"/>
              </a:rPr>
              <a:t>cancer </a:t>
            </a:r>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046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60648"/>
            <a:ext cx="8229600" cy="4525963"/>
          </a:xfrm>
        </p:spPr>
        <p:txBody>
          <a:bodyPr>
            <a:noAutofit/>
          </a:bodyPr>
          <a:lstStyle/>
          <a:p>
            <a:pPr algn="just"/>
            <a:r>
              <a:rPr lang="en-US" sz="2400" dirty="0">
                <a:latin typeface="Times New Roman" panose="02020603050405020304" pitchFamily="18" charset="0"/>
                <a:cs typeface="Times New Roman" panose="02020603050405020304" pitchFamily="18" charset="0"/>
              </a:rPr>
              <a:t>A D&amp;C is contraindicated (</a:t>
            </a:r>
            <a:r>
              <a:rPr lang="en-US" sz="2400" dirty="0" err="1">
                <a:latin typeface="Times New Roman" panose="02020603050405020304" pitchFamily="18" charset="0"/>
                <a:cs typeface="Times New Roman" panose="02020603050405020304" pitchFamily="18" charset="0"/>
              </a:rPr>
              <a:t>ie</a:t>
            </a:r>
            <a:r>
              <a:rPr lang="en-US" sz="2400" dirty="0">
                <a:latin typeface="Times New Roman" panose="02020603050405020304" pitchFamily="18" charset="0"/>
                <a:cs typeface="Times New Roman" panose="02020603050405020304" pitchFamily="18" charset="0"/>
              </a:rPr>
              <a:t>, not advised) in: </a:t>
            </a:r>
          </a:p>
          <a:p>
            <a:pPr algn="just"/>
            <a:r>
              <a:rPr lang="en-US" sz="2400" dirty="0">
                <a:latin typeface="Times New Roman" panose="02020603050405020304" pitchFamily="18" charset="0"/>
                <a:cs typeface="Times New Roman" panose="02020603050405020304" pitchFamily="18" charset="0"/>
              </a:rPr>
              <a:t>Infection of the uterus</a:t>
            </a:r>
          </a:p>
          <a:p>
            <a:pPr algn="just"/>
            <a:r>
              <a:rPr lang="en-US" sz="2400" dirty="0">
                <a:latin typeface="Times New Roman" panose="02020603050405020304" pitchFamily="18" charset="0"/>
                <a:cs typeface="Times New Roman" panose="02020603050405020304" pitchFamily="18" charset="0"/>
              </a:rPr>
              <a:t> Infection of the fallopian </a:t>
            </a:r>
            <a:r>
              <a:rPr lang="en-US" sz="2400" dirty="0" smtClean="0">
                <a:latin typeface="Times New Roman" panose="02020603050405020304" pitchFamily="18" charset="0"/>
                <a:cs typeface="Times New Roman" panose="02020603050405020304" pitchFamily="18" charset="0"/>
              </a:rPr>
              <a:t>tubes</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a:t>
            </a:r>
            <a:r>
              <a:rPr lang="en-US" sz="2400" b="1" dirty="0" smtClean="0">
                <a:solidFill>
                  <a:schemeClr val="bg2">
                    <a:lumMod val="50000"/>
                  </a:schemeClr>
                </a:solidFill>
                <a:latin typeface="Times New Roman" panose="02020603050405020304" pitchFamily="18" charset="0"/>
                <a:cs typeface="Times New Roman" panose="02020603050405020304" pitchFamily="18" charset="0"/>
              </a:rPr>
              <a:t>RISK FACTORS FOR COMPLICATIONS DURING THE PROCEDURE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Pre-existing infection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Pre-existing </a:t>
            </a:r>
            <a:r>
              <a:rPr lang="en-US" sz="2400" dirty="0">
                <a:latin typeface="Times New Roman" panose="02020603050405020304" pitchFamily="18" charset="0"/>
                <a:cs typeface="Times New Roman" panose="02020603050405020304" pitchFamily="18" charset="0"/>
              </a:rPr>
              <a:t>heart or other medical </a:t>
            </a:r>
            <a:r>
              <a:rPr lang="en-US" sz="2400" dirty="0" smtClean="0">
                <a:latin typeface="Times New Roman" panose="02020603050405020304" pitchFamily="18" charset="0"/>
                <a:cs typeface="Times New Roman" panose="02020603050405020304" pitchFamily="18" charset="0"/>
              </a:rPr>
              <a:t>condition</a:t>
            </a:r>
          </a:p>
          <a:p>
            <a:pPr algn="just"/>
            <a:endParaRPr lang="en-US" sz="2400" dirty="0" smtClean="0">
              <a:latin typeface="Times New Roman" panose="02020603050405020304" pitchFamily="18" charset="0"/>
              <a:cs typeface="Times New Roman" panose="02020603050405020304" pitchFamily="18" charset="0"/>
            </a:endParaRPr>
          </a:p>
          <a:p>
            <a:pPr marL="109728" indent="0" algn="ctr">
              <a:buNone/>
            </a:pPr>
            <a:r>
              <a:rPr lang="en-US" sz="2400" b="1" dirty="0" smtClean="0">
                <a:solidFill>
                  <a:schemeClr val="bg2">
                    <a:lumMod val="50000"/>
                  </a:schemeClr>
                </a:solidFill>
                <a:latin typeface="Times New Roman" panose="02020603050405020304" pitchFamily="18" charset="0"/>
                <a:cs typeface="Times New Roman" panose="02020603050405020304" pitchFamily="18" charset="0"/>
              </a:rPr>
              <a:t>WHAT TO EXPECT </a:t>
            </a:r>
          </a:p>
          <a:p>
            <a:pPr marL="109728" indent="0" algn="ctr">
              <a:buNone/>
            </a:pPr>
            <a:endParaRPr lang="en-US" sz="2400" b="1" dirty="0" smtClean="0">
              <a:solidFill>
                <a:schemeClr val="bg2">
                  <a:lumMod val="50000"/>
                </a:schemeClr>
              </a:solidFill>
              <a:latin typeface="Times New Roman" panose="02020603050405020304" pitchFamily="18" charset="0"/>
              <a:cs typeface="Times New Roman" panose="02020603050405020304" pitchFamily="18" charset="0"/>
            </a:endParaRPr>
          </a:p>
          <a:p>
            <a:pPr algn="just"/>
            <a:r>
              <a:rPr lang="en-US" sz="2400" b="1" dirty="0" smtClean="0">
                <a:solidFill>
                  <a:schemeClr val="bg2">
                    <a:lumMod val="50000"/>
                  </a:schemeClr>
                </a:solidFill>
                <a:latin typeface="Times New Roman" panose="02020603050405020304" pitchFamily="18" charset="0"/>
                <a:cs typeface="Times New Roman" panose="02020603050405020304" pitchFamily="18" charset="0"/>
              </a:rPr>
              <a:t>PRIOR TO PROCEDURE</a:t>
            </a:r>
          </a:p>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the days leading up to the procedure, arrange for a ride to and from the procedure. </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4411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76672"/>
            <a:ext cx="8229600" cy="4525963"/>
          </a:xfrm>
        </p:spPr>
        <p:txBody>
          <a:bodyPr>
            <a:noAutofit/>
          </a:bodyPr>
          <a:lstStyle/>
          <a:p>
            <a:r>
              <a:rPr lang="en-US" sz="2400" b="1" dirty="0" smtClean="0">
                <a:solidFill>
                  <a:schemeClr val="bg2">
                    <a:lumMod val="50000"/>
                  </a:schemeClr>
                </a:solidFill>
                <a:latin typeface="Times New Roman" panose="02020603050405020304" pitchFamily="18" charset="0"/>
                <a:cs typeface="Times New Roman" panose="02020603050405020304" pitchFamily="18" charset="0"/>
              </a:rPr>
              <a:t>ANESTHESIA :</a:t>
            </a:r>
          </a:p>
          <a:p>
            <a:endParaRPr lang="en-US" sz="2400" b="1" dirty="0" smtClean="0">
              <a:solidFill>
                <a:schemeClr val="bg2">
                  <a:lumMod val="50000"/>
                </a:schemeClr>
              </a:solidFill>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General </a:t>
            </a:r>
            <a:r>
              <a:rPr lang="en-US" sz="2400" dirty="0">
                <a:latin typeface="Times New Roman" panose="02020603050405020304" pitchFamily="18" charset="0"/>
                <a:cs typeface="Times New Roman" panose="02020603050405020304" pitchFamily="18" charset="0"/>
              </a:rPr>
              <a:t>or local </a:t>
            </a:r>
            <a:r>
              <a:rPr lang="en-US" sz="2400" dirty="0" smtClean="0">
                <a:latin typeface="Times New Roman" panose="02020603050405020304" pitchFamily="18" charset="0"/>
                <a:cs typeface="Times New Roman" panose="02020603050405020304" pitchFamily="18" charset="0"/>
              </a:rPr>
              <a:t>anesthesia</a:t>
            </a:r>
          </a:p>
          <a:p>
            <a:endParaRPr lang="en-US" sz="2400" dirty="0" smtClean="0">
              <a:latin typeface="Times New Roman" panose="02020603050405020304" pitchFamily="18" charset="0"/>
              <a:cs typeface="Times New Roman" panose="02020603050405020304" pitchFamily="18" charset="0"/>
            </a:endParaRPr>
          </a:p>
          <a:p>
            <a:pPr algn="ctr"/>
            <a:r>
              <a:rPr lang="en-US" sz="2400" b="1" dirty="0" smtClean="0">
                <a:solidFill>
                  <a:schemeClr val="bg2">
                    <a:lumMod val="50000"/>
                  </a:schemeClr>
                </a:solidFill>
                <a:latin typeface="Times New Roman" panose="02020603050405020304" pitchFamily="18" charset="0"/>
                <a:cs typeface="Times New Roman" panose="02020603050405020304" pitchFamily="18" charset="0"/>
              </a:rPr>
              <a:t>DESCRIPTION OF THE PROCEDURE </a:t>
            </a:r>
          </a:p>
          <a:p>
            <a:pPr algn="ct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pelvic exam is done to find out the size and location of the uterus. The vagina and cervix is cleaned with an antiseptic solution. A speculum is placed in the vagina. An instrument called a cervical dilator is placed into the cervical canal. A scoop-shaped instrument, called a curette, is inserted. It is used to scrape the uterine lining and remove tissue through the vagina. After sampling the endometrium, the instrument is removed from the cervix. </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141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6632"/>
            <a:ext cx="8229600" cy="4525963"/>
          </a:xfrm>
        </p:spPr>
        <p:txBody>
          <a:bodyPr>
            <a:noAutofit/>
          </a:bodyPr>
          <a:lstStyle/>
          <a:p>
            <a:pPr algn="just"/>
            <a:r>
              <a:rPr lang="en-US" sz="2400" b="1" dirty="0" smtClean="0">
                <a:solidFill>
                  <a:schemeClr val="bg2">
                    <a:lumMod val="50000"/>
                  </a:schemeClr>
                </a:solidFill>
                <a:latin typeface="Times New Roman" panose="02020603050405020304" pitchFamily="18" charset="0"/>
                <a:cs typeface="Times New Roman" panose="02020603050405020304" pitchFamily="18" charset="0"/>
              </a:rPr>
              <a:t>AFTER PROCEDURE :</a:t>
            </a:r>
          </a:p>
          <a:p>
            <a:pPr marL="109728" indent="0" algn="just">
              <a:buNone/>
            </a:pP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tissue is evaluated in a lab. </a:t>
            </a:r>
            <a:endParaRPr lang="en-US" sz="2400" dirty="0" smtClean="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r>
              <a:rPr lang="en-US" sz="2400" b="1" dirty="0" smtClean="0">
                <a:solidFill>
                  <a:schemeClr val="bg2">
                    <a:lumMod val="50000"/>
                  </a:schemeClr>
                </a:solidFill>
                <a:latin typeface="Times New Roman" panose="02020603050405020304" pitchFamily="18" charset="0"/>
                <a:cs typeface="Times New Roman" panose="02020603050405020304" pitchFamily="18" charset="0"/>
              </a:rPr>
              <a:t>HOW LONG WILL IT TAKE? </a:t>
            </a:r>
          </a:p>
          <a:p>
            <a:pPr algn="just"/>
            <a:endParaRPr lang="en-US" sz="2400" dirty="0" smtClean="0">
              <a:solidFill>
                <a:schemeClr val="bg2">
                  <a:lumMod val="50000"/>
                </a:schemeClr>
              </a:solidFill>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About </a:t>
            </a:r>
            <a:r>
              <a:rPr lang="en-US" sz="2400" dirty="0">
                <a:latin typeface="Times New Roman" panose="02020603050405020304" pitchFamily="18" charset="0"/>
                <a:cs typeface="Times New Roman" panose="02020603050405020304" pitchFamily="18" charset="0"/>
              </a:rPr>
              <a:t>10 </a:t>
            </a:r>
            <a:r>
              <a:rPr lang="en-US" sz="2400" dirty="0" smtClean="0">
                <a:latin typeface="Times New Roman" panose="02020603050405020304" pitchFamily="18" charset="0"/>
                <a:cs typeface="Times New Roman" panose="02020603050405020304" pitchFamily="18" charset="0"/>
              </a:rPr>
              <a:t>minutes</a:t>
            </a:r>
          </a:p>
          <a:p>
            <a:pPr algn="just"/>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a:t>
            </a:r>
            <a:r>
              <a:rPr lang="en-US" sz="2400" b="1" dirty="0" smtClean="0">
                <a:solidFill>
                  <a:schemeClr val="bg2">
                    <a:lumMod val="50000"/>
                  </a:schemeClr>
                </a:solidFill>
                <a:latin typeface="Times New Roman" panose="02020603050405020304" pitchFamily="18" charset="0"/>
                <a:cs typeface="Times New Roman" panose="02020603050405020304" pitchFamily="18" charset="0"/>
              </a:rPr>
              <a:t>WILL IT HURT? </a:t>
            </a:r>
          </a:p>
          <a:p>
            <a:pPr lvl="1" algn="just"/>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General </a:t>
            </a:r>
            <a:r>
              <a:rPr lang="en-US" sz="2400" dirty="0">
                <a:latin typeface="Times New Roman" panose="02020603050405020304" pitchFamily="18" charset="0"/>
                <a:cs typeface="Times New Roman" panose="02020603050405020304" pitchFamily="18" charset="0"/>
              </a:rPr>
              <a:t>anesthesia will prevent pain during the D&amp;C. With local anesthetic, most report feeling some cramping and back pain. It may last for a day after the procedure. Over-the-counter pain medications or a mild prescription drug are all that is usually needed to relieve minor discomfort.</a:t>
            </a:r>
          </a:p>
        </p:txBody>
      </p:sp>
    </p:spTree>
    <p:extLst>
      <p:ext uri="{BB962C8B-B14F-4D97-AF65-F5344CB8AC3E}">
        <p14:creationId xmlns:p14="http://schemas.microsoft.com/office/powerpoint/2010/main" val="2085939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8640"/>
            <a:ext cx="8229600" cy="4525963"/>
          </a:xfrm>
        </p:spPr>
        <p:txBody>
          <a:bodyPr>
            <a:noAutofit/>
          </a:bodyPr>
          <a:lstStyle/>
          <a:p>
            <a:pPr algn="ctr"/>
            <a:r>
              <a:rPr lang="en-US" sz="2400" b="1" dirty="0" smtClean="0">
                <a:solidFill>
                  <a:schemeClr val="bg2">
                    <a:lumMod val="50000"/>
                  </a:schemeClr>
                </a:solidFill>
                <a:latin typeface="Times New Roman" panose="02020603050405020304" pitchFamily="18" charset="0"/>
                <a:cs typeface="Times New Roman" panose="02020603050405020304" pitchFamily="18" charset="0"/>
              </a:rPr>
              <a:t>POSSIBLE COMPLICATIONS </a:t>
            </a:r>
          </a:p>
          <a:p>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Complications </a:t>
            </a:r>
            <a:r>
              <a:rPr lang="en-US" sz="2400" dirty="0">
                <a:latin typeface="Times New Roman" panose="02020603050405020304" pitchFamily="18" charset="0"/>
                <a:cs typeface="Times New Roman" panose="02020603050405020304" pitchFamily="18" charset="0"/>
              </a:rPr>
              <a:t>related to the anesthetic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Injury </a:t>
            </a:r>
            <a:r>
              <a:rPr lang="en-US" sz="2400" dirty="0">
                <a:latin typeface="Times New Roman" panose="02020603050405020304" pitchFamily="18" charset="0"/>
                <a:cs typeface="Times New Roman" panose="02020603050405020304" pitchFamily="18" charset="0"/>
              </a:rPr>
              <a:t>to the cervix with cervical </a:t>
            </a:r>
            <a:r>
              <a:rPr lang="en-US" sz="2400" dirty="0" smtClean="0">
                <a:latin typeface="Times New Roman" panose="02020603050405020304" pitchFamily="18" charset="0"/>
                <a:cs typeface="Times New Roman" panose="02020603050405020304" pitchFamily="18" charset="0"/>
              </a:rPr>
              <a:t>laceration</a:t>
            </a:r>
          </a:p>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Scarring of endometrial lining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Infection </a:t>
            </a:r>
            <a:r>
              <a:rPr lang="en-US" sz="2400" dirty="0">
                <a:latin typeface="Times New Roman" panose="02020603050405020304" pitchFamily="18" charset="0"/>
                <a:cs typeface="Times New Roman" panose="02020603050405020304" pitchFamily="18" charset="0"/>
              </a:rPr>
              <a:t>of the uterus or fallopian </a:t>
            </a:r>
            <a:r>
              <a:rPr lang="en-US" sz="2400" dirty="0" smtClean="0">
                <a:latin typeface="Times New Roman" panose="02020603050405020304" pitchFamily="18" charset="0"/>
                <a:cs typeface="Times New Roman" panose="02020603050405020304" pitchFamily="18" charset="0"/>
              </a:rPr>
              <a:t>tubes</a:t>
            </a:r>
          </a:p>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Uterine perforation (hole in the uterus) leading to possible bowel perforation or significant amount of bleeding into the uterus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Hemorrhage </a:t>
            </a:r>
            <a:r>
              <a:rPr lang="en-US" sz="2400" dirty="0">
                <a:latin typeface="Times New Roman" panose="02020603050405020304" pitchFamily="18" charset="0"/>
                <a:cs typeface="Times New Roman" panose="02020603050405020304" pitchFamily="18" charset="0"/>
              </a:rPr>
              <a:t>that may require a blood </a:t>
            </a:r>
            <a:r>
              <a:rPr lang="en-US" sz="2400" dirty="0" smtClean="0">
                <a:latin typeface="Times New Roman" panose="02020603050405020304" pitchFamily="18" charset="0"/>
                <a:cs typeface="Times New Roman" panose="02020603050405020304" pitchFamily="18" charset="0"/>
              </a:rPr>
              <a:t>transfusion</a:t>
            </a:r>
          </a:p>
          <a:p>
            <a:pPr algn="just"/>
            <a:r>
              <a:rPr lang="en-US" sz="2400" dirty="0" smtClean="0">
                <a:latin typeface="Times New Roman" panose="02020603050405020304" pitchFamily="18" charset="0"/>
                <a:cs typeface="Times New Roman" panose="02020603050405020304" pitchFamily="18" charset="0"/>
              </a:rPr>
              <a:t> Damage </a:t>
            </a:r>
            <a:r>
              <a:rPr lang="en-US" sz="2400" dirty="0">
                <a:latin typeface="Times New Roman" panose="02020603050405020304" pitchFamily="18" charset="0"/>
                <a:cs typeface="Times New Roman" panose="02020603050405020304" pitchFamily="18" charset="0"/>
              </a:rPr>
              <a:t>to bowel </a:t>
            </a:r>
            <a:r>
              <a:rPr lang="en-US" sz="2400" dirty="0" err="1">
                <a:latin typeface="Times New Roman" panose="02020603050405020304" pitchFamily="18" charset="0"/>
                <a:cs typeface="Times New Roman" panose="02020603050405020304" pitchFamily="18" charset="0"/>
              </a:rPr>
              <a:t>omentum</a:t>
            </a:r>
            <a:r>
              <a:rPr lang="en-US" sz="2400" dirty="0">
                <a:latin typeface="Times New Roman" panose="02020603050405020304" pitchFamily="18" charset="0"/>
                <a:cs typeface="Times New Roman" panose="02020603050405020304" pitchFamily="18" charset="0"/>
              </a:rPr>
              <a:t>, mesentery, ureter, bladder, and fallopian tube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Puncture </a:t>
            </a:r>
            <a:r>
              <a:rPr lang="en-US" sz="2400" dirty="0">
                <a:latin typeface="Times New Roman" panose="02020603050405020304" pitchFamily="18" charset="0"/>
                <a:cs typeface="Times New Roman" panose="02020603050405020304" pitchFamily="18" charset="0"/>
              </a:rPr>
              <a:t>of the </a:t>
            </a:r>
            <a:r>
              <a:rPr lang="en-US" sz="2400" dirty="0" smtClean="0">
                <a:latin typeface="Times New Roman" panose="02020603050405020304" pitchFamily="18" charset="0"/>
                <a:cs typeface="Times New Roman" panose="02020603050405020304" pitchFamily="18" charset="0"/>
              </a:rPr>
              <a:t>uterus</a:t>
            </a:r>
          </a:p>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case of significant injury or bleeding, </a:t>
            </a:r>
            <a:r>
              <a:rPr lang="en-US" sz="2400" dirty="0" smtClean="0">
                <a:latin typeface="Times New Roman" panose="02020603050405020304" pitchFamily="18" charset="0"/>
                <a:cs typeface="Times New Roman" panose="02020603050405020304" pitchFamily="18" charset="0"/>
              </a:rPr>
              <a:t>possible </a:t>
            </a:r>
            <a:r>
              <a:rPr lang="en-US" sz="2400" dirty="0">
                <a:latin typeface="Times New Roman" panose="02020603050405020304" pitchFamily="18" charset="0"/>
                <a:cs typeface="Times New Roman" panose="02020603050405020304" pitchFamily="18" charset="0"/>
              </a:rPr>
              <a:t>need to open the abdomen and have the uterine wound sutured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Possible </a:t>
            </a:r>
            <a:r>
              <a:rPr lang="en-US" sz="2400" dirty="0">
                <a:latin typeface="Times New Roman" panose="02020603050405020304" pitchFamily="18" charset="0"/>
                <a:cs typeface="Times New Roman" panose="02020603050405020304" pitchFamily="18" charset="0"/>
              </a:rPr>
              <a:t>need to remove the uterus (hysterectomy)</a:t>
            </a:r>
          </a:p>
        </p:txBody>
      </p:sp>
    </p:spTree>
    <p:extLst>
      <p:ext uri="{BB962C8B-B14F-4D97-AF65-F5344CB8AC3E}">
        <p14:creationId xmlns:p14="http://schemas.microsoft.com/office/powerpoint/2010/main" val="1366180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88640"/>
            <a:ext cx="8229600" cy="4525963"/>
          </a:xfrm>
        </p:spPr>
        <p:txBody>
          <a:bodyPr>
            <a:noAutofit/>
          </a:bodyPr>
          <a:lstStyle/>
          <a:p>
            <a:pPr algn="just"/>
            <a:r>
              <a:rPr lang="en-US" sz="2400" b="1" dirty="0" smtClean="0">
                <a:solidFill>
                  <a:schemeClr val="bg2">
                    <a:lumMod val="50000"/>
                  </a:schemeClr>
                </a:solidFill>
                <a:latin typeface="Times New Roman" panose="02020603050405020304" pitchFamily="18" charset="0"/>
                <a:cs typeface="Times New Roman" panose="02020603050405020304" pitchFamily="18" charset="0"/>
              </a:rPr>
              <a:t>AVERAGE HOSPITAL STAY :</a:t>
            </a:r>
          </a:p>
          <a:p>
            <a:pPr algn="just"/>
            <a:endParaRPr lang="en-US" sz="2400" b="1" dirty="0" smtClean="0">
              <a:solidFill>
                <a:schemeClr val="bg2">
                  <a:lumMod val="50000"/>
                </a:schemeClr>
              </a:solidFill>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None</a:t>
            </a:r>
          </a:p>
          <a:p>
            <a:endParaRPr lang="en-US" sz="2400" dirty="0">
              <a:latin typeface="Times New Roman" panose="02020603050405020304" pitchFamily="18" charset="0"/>
              <a:cs typeface="Times New Roman" panose="02020603050405020304" pitchFamily="18" charset="0"/>
            </a:endParaRPr>
          </a:p>
          <a:p>
            <a:pPr algn="ctr"/>
            <a:r>
              <a:rPr lang="en-US" sz="2400" dirty="0" smtClean="0">
                <a:latin typeface="Times New Roman" panose="02020603050405020304" pitchFamily="18" charset="0"/>
                <a:cs typeface="Times New Roman" panose="02020603050405020304" pitchFamily="18" charset="0"/>
              </a:rPr>
              <a:t> </a:t>
            </a:r>
            <a:r>
              <a:rPr lang="en-US" sz="2400" b="1" dirty="0" smtClean="0">
                <a:solidFill>
                  <a:schemeClr val="bg2">
                    <a:lumMod val="50000"/>
                  </a:schemeClr>
                </a:solidFill>
                <a:latin typeface="Times New Roman" panose="02020603050405020304" pitchFamily="18" charset="0"/>
                <a:cs typeface="Times New Roman" panose="02020603050405020304" pitchFamily="18" charset="0"/>
              </a:rPr>
              <a:t>POSTOPERATIVE CARE :</a:t>
            </a:r>
          </a:p>
          <a:p>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After the procedure, you will be taken to the recovery area. After a short period of time you can leave. Plan on having an escort for transport.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There </a:t>
            </a:r>
            <a:r>
              <a:rPr lang="en-US" sz="2400" dirty="0">
                <a:latin typeface="Times New Roman" panose="02020603050405020304" pitchFamily="18" charset="0"/>
                <a:cs typeface="Times New Roman" panose="02020603050405020304" pitchFamily="18" charset="0"/>
              </a:rPr>
              <a:t>may be some nausea from the anesthesia</a:t>
            </a:r>
            <a:r>
              <a:rPr lang="en-US" sz="2400"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Mild uterine cramping may be experienced. The doctor may give pain medication for this discomfort</a:t>
            </a:r>
            <a:r>
              <a:rPr lang="en-US" sz="2400"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It is not uncommon to experience vaginal bleeding and discharge for some time.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Most </a:t>
            </a:r>
            <a:r>
              <a:rPr lang="en-US" sz="2400" dirty="0">
                <a:latin typeface="Times New Roman" panose="02020603050405020304" pitchFamily="18" charset="0"/>
                <a:cs typeface="Times New Roman" panose="02020603050405020304" pitchFamily="18" charset="0"/>
              </a:rPr>
              <a:t>commonly, normal activity may be started after a few days</a:t>
            </a:r>
            <a:r>
              <a:rPr lang="en-US"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5982135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TotalTime>
  <Words>681</Words>
  <Application>Microsoft Office PowerPoint</Application>
  <PresentationFormat>On-screen Show (4:3)</PresentationFormat>
  <Paragraphs>93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Dilation and Curettage (D&amp;C)  Procedure of Suction &amp; Evacuation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UMER CHEEMA</dc:creator>
  <cp:lastModifiedBy>UMER CHEEMA</cp:lastModifiedBy>
  <cp:revision>33</cp:revision>
  <dcterms:created xsi:type="dcterms:W3CDTF">2020-05-07T16:52:55Z</dcterms:created>
  <dcterms:modified xsi:type="dcterms:W3CDTF">2020-05-07T17:40:45Z</dcterms:modified>
</cp:coreProperties>
</file>