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338" r:id="rId3"/>
    <p:sldId id="258" r:id="rId4"/>
    <p:sldId id="259" r:id="rId5"/>
    <p:sldId id="260" r:id="rId6"/>
    <p:sldId id="261" r:id="rId7"/>
    <p:sldId id="262" r:id="rId8"/>
    <p:sldId id="263" r:id="rId9"/>
    <p:sldId id="264" r:id="rId10"/>
    <p:sldId id="298" r:id="rId11"/>
    <p:sldId id="299" r:id="rId12"/>
    <p:sldId id="265" r:id="rId13"/>
    <p:sldId id="266" r:id="rId14"/>
    <p:sldId id="267" r:id="rId15"/>
    <p:sldId id="268" r:id="rId16"/>
    <p:sldId id="269" r:id="rId17"/>
    <p:sldId id="300"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301" r:id="rId41"/>
    <p:sldId id="292" r:id="rId42"/>
    <p:sldId id="293" r:id="rId43"/>
    <p:sldId id="294" r:id="rId44"/>
    <p:sldId id="295" r:id="rId45"/>
    <p:sldId id="296" r:id="rId46"/>
    <p:sldId id="302" r:id="rId47"/>
    <p:sldId id="304" r:id="rId48"/>
    <p:sldId id="257"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ata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4" Type="http://schemas.openxmlformats.org/officeDocument/2006/relationships/image" Target="../media/image3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5457ED-C172-477F-9E6B-D2CE6A723D4E}"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0D10D333-3A84-474E-8EE0-5F7EDB1DE934}">
      <dgm:prSet/>
      <dgm:spPr/>
      <dgm:t>
        <a:bodyPr/>
        <a:lstStyle/>
        <a:p>
          <a:r>
            <a:rPr lang="en-US"/>
            <a:t>Plasma membrane, outer covering of cell</a:t>
          </a:r>
        </a:p>
      </dgm:t>
    </dgm:pt>
    <dgm:pt modelId="{3BF5173A-FBB4-40F8-87E5-688490A951A7}" type="parTrans" cxnId="{DA3138A6-9DE6-4ACA-B1DD-A935F7BA6E2B}">
      <dgm:prSet/>
      <dgm:spPr/>
      <dgm:t>
        <a:bodyPr/>
        <a:lstStyle/>
        <a:p>
          <a:endParaRPr lang="en-US"/>
        </a:p>
      </dgm:t>
    </dgm:pt>
    <dgm:pt modelId="{226E752D-A02A-49D1-85F3-C5E552A8F2AF}" type="sibTrans" cxnId="{DA3138A6-9DE6-4ACA-B1DD-A935F7BA6E2B}">
      <dgm:prSet/>
      <dgm:spPr/>
      <dgm:t>
        <a:bodyPr/>
        <a:lstStyle/>
        <a:p>
          <a:endParaRPr lang="en-US"/>
        </a:p>
      </dgm:t>
    </dgm:pt>
    <dgm:pt modelId="{74CBDA8D-552E-4350-8503-41D1EBD9D9ED}">
      <dgm:prSet/>
      <dgm:spPr/>
      <dgm:t>
        <a:bodyPr/>
        <a:lstStyle/>
        <a:p>
          <a:r>
            <a:rPr lang="en-US"/>
            <a:t>Cytoplasm, containing cell organelles</a:t>
          </a:r>
        </a:p>
      </dgm:t>
    </dgm:pt>
    <dgm:pt modelId="{D8F3F161-9784-4E65-9D14-8E6CB623BD1D}" type="parTrans" cxnId="{9F0447D1-D7BB-44F3-91E5-22DFD59CF7FC}">
      <dgm:prSet/>
      <dgm:spPr/>
      <dgm:t>
        <a:bodyPr/>
        <a:lstStyle/>
        <a:p>
          <a:endParaRPr lang="en-US"/>
        </a:p>
      </dgm:t>
    </dgm:pt>
    <dgm:pt modelId="{C45D21A3-293D-485D-9053-5437D04D8F3C}" type="sibTrans" cxnId="{9F0447D1-D7BB-44F3-91E5-22DFD59CF7FC}">
      <dgm:prSet/>
      <dgm:spPr/>
      <dgm:t>
        <a:bodyPr/>
        <a:lstStyle/>
        <a:p>
          <a:endParaRPr lang="en-US"/>
        </a:p>
      </dgm:t>
    </dgm:pt>
    <dgm:pt modelId="{26EE0D10-0A01-405B-BDCE-C85697803D97}">
      <dgm:prSet/>
      <dgm:spPr/>
      <dgm:t>
        <a:bodyPr/>
        <a:lstStyle/>
        <a:p>
          <a:r>
            <a:rPr lang="en-US"/>
            <a:t>Nucleus, with nuclear or chromatin material</a:t>
          </a:r>
        </a:p>
      </dgm:t>
    </dgm:pt>
    <dgm:pt modelId="{FAF82173-1A28-4537-99BA-63BDDED8BF03}" type="parTrans" cxnId="{D1E6CD81-1F48-4B51-965C-9EB680442C4F}">
      <dgm:prSet/>
      <dgm:spPr/>
      <dgm:t>
        <a:bodyPr/>
        <a:lstStyle/>
        <a:p>
          <a:endParaRPr lang="en-US"/>
        </a:p>
      </dgm:t>
    </dgm:pt>
    <dgm:pt modelId="{A31DBFA8-C296-4936-973E-F250E1E8295C}" type="sibTrans" cxnId="{D1E6CD81-1F48-4B51-965C-9EB680442C4F}">
      <dgm:prSet/>
      <dgm:spPr/>
      <dgm:t>
        <a:bodyPr/>
        <a:lstStyle/>
        <a:p>
          <a:endParaRPr lang="en-US"/>
        </a:p>
      </dgm:t>
    </dgm:pt>
    <dgm:pt modelId="{C6793D6D-BF7F-4900-9AD8-BE35E27B377E}" type="pres">
      <dgm:prSet presAssocID="{A15457ED-C172-477F-9E6B-D2CE6A723D4E}" presName="hierChild1" presStyleCnt="0">
        <dgm:presLayoutVars>
          <dgm:chPref val="1"/>
          <dgm:dir/>
          <dgm:animOne val="branch"/>
          <dgm:animLvl val="lvl"/>
          <dgm:resizeHandles/>
        </dgm:presLayoutVars>
      </dgm:prSet>
      <dgm:spPr/>
    </dgm:pt>
    <dgm:pt modelId="{FCB735FF-C10B-423A-B352-1BAC47D02933}" type="pres">
      <dgm:prSet presAssocID="{0D10D333-3A84-474E-8EE0-5F7EDB1DE934}" presName="hierRoot1" presStyleCnt="0"/>
      <dgm:spPr/>
    </dgm:pt>
    <dgm:pt modelId="{F5AF031F-3817-4689-BFBF-DE7EAAC56010}" type="pres">
      <dgm:prSet presAssocID="{0D10D333-3A84-474E-8EE0-5F7EDB1DE934}" presName="composite" presStyleCnt="0"/>
      <dgm:spPr/>
    </dgm:pt>
    <dgm:pt modelId="{A64E9E6D-2E02-4453-89EF-3DCAB13930DE}" type="pres">
      <dgm:prSet presAssocID="{0D10D333-3A84-474E-8EE0-5F7EDB1DE934}" presName="background" presStyleLbl="node0" presStyleIdx="0" presStyleCnt="3"/>
      <dgm:spPr/>
    </dgm:pt>
    <dgm:pt modelId="{37E4DE67-A67D-4B53-8EEA-B86D88E4578F}" type="pres">
      <dgm:prSet presAssocID="{0D10D333-3A84-474E-8EE0-5F7EDB1DE934}" presName="text" presStyleLbl="fgAcc0" presStyleIdx="0" presStyleCnt="3">
        <dgm:presLayoutVars>
          <dgm:chPref val="3"/>
        </dgm:presLayoutVars>
      </dgm:prSet>
      <dgm:spPr/>
    </dgm:pt>
    <dgm:pt modelId="{8CD83546-E0C6-47F4-BD2D-3F628377709D}" type="pres">
      <dgm:prSet presAssocID="{0D10D333-3A84-474E-8EE0-5F7EDB1DE934}" presName="hierChild2" presStyleCnt="0"/>
      <dgm:spPr/>
    </dgm:pt>
    <dgm:pt modelId="{9AAD7375-D586-419C-9FA9-3ACEF97B73FE}" type="pres">
      <dgm:prSet presAssocID="{74CBDA8D-552E-4350-8503-41D1EBD9D9ED}" presName="hierRoot1" presStyleCnt="0"/>
      <dgm:spPr/>
    </dgm:pt>
    <dgm:pt modelId="{8E047019-6994-4BD1-BF64-6FDFF8CA4764}" type="pres">
      <dgm:prSet presAssocID="{74CBDA8D-552E-4350-8503-41D1EBD9D9ED}" presName="composite" presStyleCnt="0"/>
      <dgm:spPr/>
    </dgm:pt>
    <dgm:pt modelId="{B6C38E9A-0969-41B5-9B9B-782359847EE0}" type="pres">
      <dgm:prSet presAssocID="{74CBDA8D-552E-4350-8503-41D1EBD9D9ED}" presName="background" presStyleLbl="node0" presStyleIdx="1" presStyleCnt="3"/>
      <dgm:spPr/>
    </dgm:pt>
    <dgm:pt modelId="{40C97984-57FF-4D0E-9D8B-942B981557E7}" type="pres">
      <dgm:prSet presAssocID="{74CBDA8D-552E-4350-8503-41D1EBD9D9ED}" presName="text" presStyleLbl="fgAcc0" presStyleIdx="1" presStyleCnt="3">
        <dgm:presLayoutVars>
          <dgm:chPref val="3"/>
        </dgm:presLayoutVars>
      </dgm:prSet>
      <dgm:spPr/>
    </dgm:pt>
    <dgm:pt modelId="{D9E4C739-4C1E-4B9B-90E6-87562F45B0BF}" type="pres">
      <dgm:prSet presAssocID="{74CBDA8D-552E-4350-8503-41D1EBD9D9ED}" presName="hierChild2" presStyleCnt="0"/>
      <dgm:spPr/>
    </dgm:pt>
    <dgm:pt modelId="{0AA33CB6-C385-499B-84E9-CD0984EB8829}" type="pres">
      <dgm:prSet presAssocID="{26EE0D10-0A01-405B-BDCE-C85697803D97}" presName="hierRoot1" presStyleCnt="0"/>
      <dgm:spPr/>
    </dgm:pt>
    <dgm:pt modelId="{474C0440-4D09-43FE-9683-E5596D5595D6}" type="pres">
      <dgm:prSet presAssocID="{26EE0D10-0A01-405B-BDCE-C85697803D97}" presName="composite" presStyleCnt="0"/>
      <dgm:spPr/>
    </dgm:pt>
    <dgm:pt modelId="{CF496FF8-895F-48D2-9354-98A59D135D4B}" type="pres">
      <dgm:prSet presAssocID="{26EE0D10-0A01-405B-BDCE-C85697803D97}" presName="background" presStyleLbl="node0" presStyleIdx="2" presStyleCnt="3"/>
      <dgm:spPr/>
    </dgm:pt>
    <dgm:pt modelId="{3C9E89DC-43EC-43AB-94CF-9CAC16407792}" type="pres">
      <dgm:prSet presAssocID="{26EE0D10-0A01-405B-BDCE-C85697803D97}" presName="text" presStyleLbl="fgAcc0" presStyleIdx="2" presStyleCnt="3">
        <dgm:presLayoutVars>
          <dgm:chPref val="3"/>
        </dgm:presLayoutVars>
      </dgm:prSet>
      <dgm:spPr/>
    </dgm:pt>
    <dgm:pt modelId="{E9A1DDB1-66AB-4CB0-80A4-804D2A04028A}" type="pres">
      <dgm:prSet presAssocID="{26EE0D10-0A01-405B-BDCE-C85697803D97}" presName="hierChild2" presStyleCnt="0"/>
      <dgm:spPr/>
    </dgm:pt>
  </dgm:ptLst>
  <dgm:cxnLst>
    <dgm:cxn modelId="{3E7DEF00-B616-4010-96F8-1CE1C842623C}" type="presOf" srcId="{A15457ED-C172-477F-9E6B-D2CE6A723D4E}" destId="{C6793D6D-BF7F-4900-9AD8-BE35E27B377E}" srcOrd="0" destOrd="0" presId="urn:microsoft.com/office/officeart/2005/8/layout/hierarchy1"/>
    <dgm:cxn modelId="{45057251-098F-4E95-95E0-A75BA1C89B9B}" type="presOf" srcId="{0D10D333-3A84-474E-8EE0-5F7EDB1DE934}" destId="{37E4DE67-A67D-4B53-8EEA-B86D88E4578F}" srcOrd="0" destOrd="0" presId="urn:microsoft.com/office/officeart/2005/8/layout/hierarchy1"/>
    <dgm:cxn modelId="{D1E6CD81-1F48-4B51-965C-9EB680442C4F}" srcId="{A15457ED-C172-477F-9E6B-D2CE6A723D4E}" destId="{26EE0D10-0A01-405B-BDCE-C85697803D97}" srcOrd="2" destOrd="0" parTransId="{FAF82173-1A28-4537-99BA-63BDDED8BF03}" sibTransId="{A31DBFA8-C296-4936-973E-F250E1E8295C}"/>
    <dgm:cxn modelId="{DA3138A6-9DE6-4ACA-B1DD-A935F7BA6E2B}" srcId="{A15457ED-C172-477F-9E6B-D2CE6A723D4E}" destId="{0D10D333-3A84-474E-8EE0-5F7EDB1DE934}" srcOrd="0" destOrd="0" parTransId="{3BF5173A-FBB4-40F8-87E5-688490A951A7}" sibTransId="{226E752D-A02A-49D1-85F3-C5E552A8F2AF}"/>
    <dgm:cxn modelId="{89EFD6B1-E97D-4A88-913A-C7C597D8CFF9}" type="presOf" srcId="{26EE0D10-0A01-405B-BDCE-C85697803D97}" destId="{3C9E89DC-43EC-43AB-94CF-9CAC16407792}" srcOrd="0" destOrd="0" presId="urn:microsoft.com/office/officeart/2005/8/layout/hierarchy1"/>
    <dgm:cxn modelId="{9F0447D1-D7BB-44F3-91E5-22DFD59CF7FC}" srcId="{A15457ED-C172-477F-9E6B-D2CE6A723D4E}" destId="{74CBDA8D-552E-4350-8503-41D1EBD9D9ED}" srcOrd="1" destOrd="0" parTransId="{D8F3F161-9784-4E65-9D14-8E6CB623BD1D}" sibTransId="{C45D21A3-293D-485D-9053-5437D04D8F3C}"/>
    <dgm:cxn modelId="{2E96CAEC-30BF-4A96-AB0F-F59D8B6A60D2}" type="presOf" srcId="{74CBDA8D-552E-4350-8503-41D1EBD9D9ED}" destId="{40C97984-57FF-4D0E-9D8B-942B981557E7}" srcOrd="0" destOrd="0" presId="urn:microsoft.com/office/officeart/2005/8/layout/hierarchy1"/>
    <dgm:cxn modelId="{45050689-8F06-4A2A-8BC0-DBD737F78598}" type="presParOf" srcId="{C6793D6D-BF7F-4900-9AD8-BE35E27B377E}" destId="{FCB735FF-C10B-423A-B352-1BAC47D02933}" srcOrd="0" destOrd="0" presId="urn:microsoft.com/office/officeart/2005/8/layout/hierarchy1"/>
    <dgm:cxn modelId="{5A613106-DC1A-4657-92A2-EF6A7712A1D6}" type="presParOf" srcId="{FCB735FF-C10B-423A-B352-1BAC47D02933}" destId="{F5AF031F-3817-4689-BFBF-DE7EAAC56010}" srcOrd="0" destOrd="0" presId="urn:microsoft.com/office/officeart/2005/8/layout/hierarchy1"/>
    <dgm:cxn modelId="{F4768147-B93C-481D-88ED-B9AEBF55EC77}" type="presParOf" srcId="{F5AF031F-3817-4689-BFBF-DE7EAAC56010}" destId="{A64E9E6D-2E02-4453-89EF-3DCAB13930DE}" srcOrd="0" destOrd="0" presId="urn:microsoft.com/office/officeart/2005/8/layout/hierarchy1"/>
    <dgm:cxn modelId="{8952375A-85E4-4671-AC85-B75FDE587CEE}" type="presParOf" srcId="{F5AF031F-3817-4689-BFBF-DE7EAAC56010}" destId="{37E4DE67-A67D-4B53-8EEA-B86D88E4578F}" srcOrd="1" destOrd="0" presId="urn:microsoft.com/office/officeart/2005/8/layout/hierarchy1"/>
    <dgm:cxn modelId="{860DC1D0-2D18-4E97-9AB6-A2D9213FAFFD}" type="presParOf" srcId="{FCB735FF-C10B-423A-B352-1BAC47D02933}" destId="{8CD83546-E0C6-47F4-BD2D-3F628377709D}" srcOrd="1" destOrd="0" presId="urn:microsoft.com/office/officeart/2005/8/layout/hierarchy1"/>
    <dgm:cxn modelId="{8773EBB6-51DA-4C02-8FE5-D038C1273BD2}" type="presParOf" srcId="{C6793D6D-BF7F-4900-9AD8-BE35E27B377E}" destId="{9AAD7375-D586-419C-9FA9-3ACEF97B73FE}" srcOrd="1" destOrd="0" presId="urn:microsoft.com/office/officeart/2005/8/layout/hierarchy1"/>
    <dgm:cxn modelId="{3CA45FF0-DFB2-4E87-B117-373456905F6F}" type="presParOf" srcId="{9AAD7375-D586-419C-9FA9-3ACEF97B73FE}" destId="{8E047019-6994-4BD1-BF64-6FDFF8CA4764}" srcOrd="0" destOrd="0" presId="urn:microsoft.com/office/officeart/2005/8/layout/hierarchy1"/>
    <dgm:cxn modelId="{BF57E5E1-0F2C-478D-81A2-8EF0D5736708}" type="presParOf" srcId="{8E047019-6994-4BD1-BF64-6FDFF8CA4764}" destId="{B6C38E9A-0969-41B5-9B9B-782359847EE0}" srcOrd="0" destOrd="0" presId="urn:microsoft.com/office/officeart/2005/8/layout/hierarchy1"/>
    <dgm:cxn modelId="{DF0CA767-296C-4700-8A23-A6A84E9D3F82}" type="presParOf" srcId="{8E047019-6994-4BD1-BF64-6FDFF8CA4764}" destId="{40C97984-57FF-4D0E-9D8B-942B981557E7}" srcOrd="1" destOrd="0" presId="urn:microsoft.com/office/officeart/2005/8/layout/hierarchy1"/>
    <dgm:cxn modelId="{F6660D9B-A985-4C20-BD15-99D978A83316}" type="presParOf" srcId="{9AAD7375-D586-419C-9FA9-3ACEF97B73FE}" destId="{D9E4C739-4C1E-4B9B-90E6-87562F45B0BF}" srcOrd="1" destOrd="0" presId="urn:microsoft.com/office/officeart/2005/8/layout/hierarchy1"/>
    <dgm:cxn modelId="{1057E7D5-219D-4B23-A9FA-16245CC6A43F}" type="presParOf" srcId="{C6793D6D-BF7F-4900-9AD8-BE35E27B377E}" destId="{0AA33CB6-C385-499B-84E9-CD0984EB8829}" srcOrd="2" destOrd="0" presId="urn:microsoft.com/office/officeart/2005/8/layout/hierarchy1"/>
    <dgm:cxn modelId="{F01D22B5-E4DF-4E55-882E-3D93A88A6D1E}" type="presParOf" srcId="{0AA33CB6-C385-499B-84E9-CD0984EB8829}" destId="{474C0440-4D09-43FE-9683-E5596D5595D6}" srcOrd="0" destOrd="0" presId="urn:microsoft.com/office/officeart/2005/8/layout/hierarchy1"/>
    <dgm:cxn modelId="{A410B6C5-F556-4ACE-9B52-22D95C635791}" type="presParOf" srcId="{474C0440-4D09-43FE-9683-E5596D5595D6}" destId="{CF496FF8-895F-48D2-9354-98A59D135D4B}" srcOrd="0" destOrd="0" presId="urn:microsoft.com/office/officeart/2005/8/layout/hierarchy1"/>
    <dgm:cxn modelId="{9FA41898-2E27-4E75-B214-FC8576CD6549}" type="presParOf" srcId="{474C0440-4D09-43FE-9683-E5596D5595D6}" destId="{3C9E89DC-43EC-43AB-94CF-9CAC16407792}" srcOrd="1" destOrd="0" presId="urn:microsoft.com/office/officeart/2005/8/layout/hierarchy1"/>
    <dgm:cxn modelId="{946E5FFE-4D3C-4583-BC65-7F51D02FD9AA}" type="presParOf" srcId="{0AA33CB6-C385-499B-84E9-CD0984EB8829}" destId="{E9A1DDB1-66AB-4CB0-80A4-804D2A04028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5C3B17-035E-45AA-8583-FECB498E7E7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2A781BD-4B66-453E-9008-EF9194F6C4EC}">
      <dgm:prSet/>
      <dgm:spPr/>
      <dgm:t>
        <a:bodyPr/>
        <a:lstStyle/>
        <a:p>
          <a:r>
            <a:rPr lang="en-US"/>
            <a:t>Main parts of the chromosome include:</a:t>
          </a:r>
        </a:p>
      </dgm:t>
    </dgm:pt>
    <dgm:pt modelId="{75198A05-2B3C-48FB-BB2F-A5B77D138DE1}" type="parTrans" cxnId="{F3C10B03-10A0-4609-A075-17066D5B3EE0}">
      <dgm:prSet/>
      <dgm:spPr/>
      <dgm:t>
        <a:bodyPr/>
        <a:lstStyle/>
        <a:p>
          <a:endParaRPr lang="en-US"/>
        </a:p>
      </dgm:t>
    </dgm:pt>
    <dgm:pt modelId="{8D30B80E-D06B-43D4-ACD4-6BF4AA7DABC5}" type="sibTrans" cxnId="{F3C10B03-10A0-4609-A075-17066D5B3EE0}">
      <dgm:prSet/>
      <dgm:spPr/>
      <dgm:t>
        <a:bodyPr/>
        <a:lstStyle/>
        <a:p>
          <a:endParaRPr lang="en-US"/>
        </a:p>
      </dgm:t>
    </dgm:pt>
    <dgm:pt modelId="{8462D4A3-A729-4449-BC4F-964AAE743C68}">
      <dgm:prSet/>
      <dgm:spPr/>
      <dgm:t>
        <a:bodyPr/>
        <a:lstStyle/>
        <a:p>
          <a:r>
            <a:rPr lang="en-US"/>
            <a:t>Kinetochores</a:t>
          </a:r>
        </a:p>
      </dgm:t>
    </dgm:pt>
    <dgm:pt modelId="{B90BFC40-E4F8-417B-81FC-E28AD11DF7B3}" type="parTrans" cxnId="{A9E52B14-846F-4A13-ACD2-BF09353FD32E}">
      <dgm:prSet/>
      <dgm:spPr/>
      <dgm:t>
        <a:bodyPr/>
        <a:lstStyle/>
        <a:p>
          <a:endParaRPr lang="en-US"/>
        </a:p>
      </dgm:t>
    </dgm:pt>
    <dgm:pt modelId="{B7196DA9-3D3D-420B-BBC3-C26629C02B8E}" type="sibTrans" cxnId="{A9E52B14-846F-4A13-ACD2-BF09353FD32E}">
      <dgm:prSet/>
      <dgm:spPr/>
      <dgm:t>
        <a:bodyPr/>
        <a:lstStyle/>
        <a:p>
          <a:endParaRPr lang="en-US"/>
        </a:p>
      </dgm:t>
    </dgm:pt>
    <dgm:pt modelId="{D20E38F6-717B-4785-8136-40D8D59A0955}">
      <dgm:prSet/>
      <dgm:spPr/>
      <dgm:t>
        <a:bodyPr/>
        <a:lstStyle/>
        <a:p>
          <a:r>
            <a:rPr lang="en-US"/>
            <a:t>Telomeres</a:t>
          </a:r>
        </a:p>
      </dgm:t>
    </dgm:pt>
    <dgm:pt modelId="{902ED289-7CC3-41A3-A6B5-F670D0B612EC}" type="parTrans" cxnId="{043B62D2-4D78-478D-ADBC-CE02615C35DD}">
      <dgm:prSet/>
      <dgm:spPr/>
      <dgm:t>
        <a:bodyPr/>
        <a:lstStyle/>
        <a:p>
          <a:endParaRPr lang="en-US"/>
        </a:p>
      </dgm:t>
    </dgm:pt>
    <dgm:pt modelId="{73EE8394-4B82-44D8-8DDE-F78096037E07}" type="sibTrans" cxnId="{043B62D2-4D78-478D-ADBC-CE02615C35DD}">
      <dgm:prSet/>
      <dgm:spPr/>
      <dgm:t>
        <a:bodyPr/>
        <a:lstStyle/>
        <a:p>
          <a:endParaRPr lang="en-US"/>
        </a:p>
      </dgm:t>
    </dgm:pt>
    <dgm:pt modelId="{8FD975BE-B2C6-4323-8852-FBF9ED026020}">
      <dgm:prSet/>
      <dgm:spPr/>
      <dgm:t>
        <a:bodyPr/>
        <a:lstStyle/>
        <a:p>
          <a:r>
            <a:rPr lang="en-US"/>
            <a:t>Chromatids (each of which consists of the p and q arm)</a:t>
          </a:r>
        </a:p>
      </dgm:t>
    </dgm:pt>
    <dgm:pt modelId="{4F46456D-A684-40B6-AD50-6E7AAD1C5F0B}" type="parTrans" cxnId="{E7CE5A10-5F7C-4DFD-A71B-658A7A247A57}">
      <dgm:prSet/>
      <dgm:spPr/>
      <dgm:t>
        <a:bodyPr/>
        <a:lstStyle/>
        <a:p>
          <a:endParaRPr lang="en-US"/>
        </a:p>
      </dgm:t>
    </dgm:pt>
    <dgm:pt modelId="{BA964450-E2E7-4203-9392-26D2D6F459C9}" type="sibTrans" cxnId="{E7CE5A10-5F7C-4DFD-A71B-658A7A247A57}">
      <dgm:prSet/>
      <dgm:spPr/>
      <dgm:t>
        <a:bodyPr/>
        <a:lstStyle/>
        <a:p>
          <a:endParaRPr lang="en-US"/>
        </a:p>
      </dgm:t>
    </dgm:pt>
    <dgm:pt modelId="{93729DAA-409B-4C65-A62E-BF22C3F02F9C}" type="pres">
      <dgm:prSet presAssocID="{4F5C3B17-035E-45AA-8583-FECB498E7E73}" presName="root" presStyleCnt="0">
        <dgm:presLayoutVars>
          <dgm:dir/>
          <dgm:resizeHandles val="exact"/>
        </dgm:presLayoutVars>
      </dgm:prSet>
      <dgm:spPr/>
    </dgm:pt>
    <dgm:pt modelId="{07A993BA-35FC-4A07-A4FE-FC7F21244E85}" type="pres">
      <dgm:prSet presAssocID="{12A781BD-4B66-453E-9008-EF9194F6C4EC}" presName="compNode" presStyleCnt="0"/>
      <dgm:spPr/>
    </dgm:pt>
    <dgm:pt modelId="{5F4CBC54-D553-492A-9AC6-DF45E5281698}" type="pres">
      <dgm:prSet presAssocID="{12A781BD-4B66-453E-9008-EF9194F6C4EC}" presName="bgRect" presStyleLbl="bgShp" presStyleIdx="0" presStyleCnt="4"/>
      <dgm:spPr/>
    </dgm:pt>
    <dgm:pt modelId="{0F14CF60-FC88-4694-A51A-14F92AF4B868}" type="pres">
      <dgm:prSet presAssocID="{12A781BD-4B66-453E-9008-EF9194F6C4E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NA"/>
        </a:ext>
      </dgm:extLst>
    </dgm:pt>
    <dgm:pt modelId="{BBF967E5-5DA5-47E0-8F1B-C764337A71BC}" type="pres">
      <dgm:prSet presAssocID="{12A781BD-4B66-453E-9008-EF9194F6C4EC}" presName="spaceRect" presStyleCnt="0"/>
      <dgm:spPr/>
    </dgm:pt>
    <dgm:pt modelId="{F720E19A-410F-48E5-A956-C22ACD56B2AA}" type="pres">
      <dgm:prSet presAssocID="{12A781BD-4B66-453E-9008-EF9194F6C4EC}" presName="parTx" presStyleLbl="revTx" presStyleIdx="0" presStyleCnt="4">
        <dgm:presLayoutVars>
          <dgm:chMax val="0"/>
          <dgm:chPref val="0"/>
        </dgm:presLayoutVars>
      </dgm:prSet>
      <dgm:spPr/>
    </dgm:pt>
    <dgm:pt modelId="{97280721-B313-4007-BF60-70757BCA62B7}" type="pres">
      <dgm:prSet presAssocID="{8D30B80E-D06B-43D4-ACD4-6BF4AA7DABC5}" presName="sibTrans" presStyleCnt="0"/>
      <dgm:spPr/>
    </dgm:pt>
    <dgm:pt modelId="{568B60BC-911A-44B0-86EC-C9083D54A531}" type="pres">
      <dgm:prSet presAssocID="{8462D4A3-A729-4449-BC4F-964AAE743C68}" presName="compNode" presStyleCnt="0"/>
      <dgm:spPr/>
    </dgm:pt>
    <dgm:pt modelId="{653698E0-39CD-44D0-9499-6F6779BC69C3}" type="pres">
      <dgm:prSet presAssocID="{8462D4A3-A729-4449-BC4F-964AAE743C68}" presName="bgRect" presStyleLbl="bgShp" presStyleIdx="1" presStyleCnt="4"/>
      <dgm:spPr/>
    </dgm:pt>
    <dgm:pt modelId="{5D60BBDF-AC49-4524-93FB-EC92885F21C7}" type="pres">
      <dgm:prSet presAssocID="{8462D4A3-A729-4449-BC4F-964AAE743C6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ind Chime"/>
        </a:ext>
      </dgm:extLst>
    </dgm:pt>
    <dgm:pt modelId="{001E1BB3-82CE-4C2A-9A74-045FDCC87672}" type="pres">
      <dgm:prSet presAssocID="{8462D4A3-A729-4449-BC4F-964AAE743C68}" presName="spaceRect" presStyleCnt="0"/>
      <dgm:spPr/>
    </dgm:pt>
    <dgm:pt modelId="{980F2D5A-6B43-4AC2-90C2-58EF0BD9B539}" type="pres">
      <dgm:prSet presAssocID="{8462D4A3-A729-4449-BC4F-964AAE743C68}" presName="parTx" presStyleLbl="revTx" presStyleIdx="1" presStyleCnt="4">
        <dgm:presLayoutVars>
          <dgm:chMax val="0"/>
          <dgm:chPref val="0"/>
        </dgm:presLayoutVars>
      </dgm:prSet>
      <dgm:spPr/>
    </dgm:pt>
    <dgm:pt modelId="{7605840C-23BD-4E6A-9134-60ED2F6AE1E4}" type="pres">
      <dgm:prSet presAssocID="{B7196DA9-3D3D-420B-BBC3-C26629C02B8E}" presName="sibTrans" presStyleCnt="0"/>
      <dgm:spPr/>
    </dgm:pt>
    <dgm:pt modelId="{CC1D930B-91B8-4F15-A149-635C09F89E32}" type="pres">
      <dgm:prSet presAssocID="{D20E38F6-717B-4785-8136-40D8D59A0955}" presName="compNode" presStyleCnt="0"/>
      <dgm:spPr/>
    </dgm:pt>
    <dgm:pt modelId="{2B78FA54-0D02-4089-BB45-FA6171C53B84}" type="pres">
      <dgm:prSet presAssocID="{D20E38F6-717B-4785-8136-40D8D59A0955}" presName="bgRect" presStyleLbl="bgShp" presStyleIdx="2" presStyleCnt="4"/>
      <dgm:spPr/>
    </dgm:pt>
    <dgm:pt modelId="{6CD4546A-8DF5-4E5E-A8A8-5E4186DD283A}" type="pres">
      <dgm:prSet presAssocID="{D20E38F6-717B-4785-8136-40D8D59A095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mster"/>
        </a:ext>
      </dgm:extLst>
    </dgm:pt>
    <dgm:pt modelId="{71FA1344-34D2-4814-85FF-2B1E3FD8C632}" type="pres">
      <dgm:prSet presAssocID="{D20E38F6-717B-4785-8136-40D8D59A0955}" presName="spaceRect" presStyleCnt="0"/>
      <dgm:spPr/>
    </dgm:pt>
    <dgm:pt modelId="{29F59E0A-B835-4F6E-A33E-59CBC81587B2}" type="pres">
      <dgm:prSet presAssocID="{D20E38F6-717B-4785-8136-40D8D59A0955}" presName="parTx" presStyleLbl="revTx" presStyleIdx="2" presStyleCnt="4">
        <dgm:presLayoutVars>
          <dgm:chMax val="0"/>
          <dgm:chPref val="0"/>
        </dgm:presLayoutVars>
      </dgm:prSet>
      <dgm:spPr/>
    </dgm:pt>
    <dgm:pt modelId="{074A7652-A088-49E6-9C7E-BB3577D55423}" type="pres">
      <dgm:prSet presAssocID="{73EE8394-4B82-44D8-8DDE-F78096037E07}" presName="sibTrans" presStyleCnt="0"/>
      <dgm:spPr/>
    </dgm:pt>
    <dgm:pt modelId="{7C0C4EFA-E60F-4AA5-81C0-CEBAE87B26BB}" type="pres">
      <dgm:prSet presAssocID="{8FD975BE-B2C6-4323-8852-FBF9ED026020}" presName="compNode" presStyleCnt="0"/>
      <dgm:spPr/>
    </dgm:pt>
    <dgm:pt modelId="{35F444A5-42CE-49A1-BE98-77CA255F757C}" type="pres">
      <dgm:prSet presAssocID="{8FD975BE-B2C6-4323-8852-FBF9ED026020}" presName="bgRect" presStyleLbl="bgShp" presStyleIdx="3" presStyleCnt="4"/>
      <dgm:spPr/>
    </dgm:pt>
    <dgm:pt modelId="{8D614EB6-CA9D-4A03-8C93-3A5DE90364B7}" type="pres">
      <dgm:prSet presAssocID="{8FD975BE-B2C6-4323-8852-FBF9ED02602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itcoin"/>
        </a:ext>
      </dgm:extLst>
    </dgm:pt>
    <dgm:pt modelId="{CD283DA7-B64E-496D-A7F2-A9A4DDD953E6}" type="pres">
      <dgm:prSet presAssocID="{8FD975BE-B2C6-4323-8852-FBF9ED026020}" presName="spaceRect" presStyleCnt="0"/>
      <dgm:spPr/>
    </dgm:pt>
    <dgm:pt modelId="{0FB3BD54-5524-4BFF-B72D-034B615FC95E}" type="pres">
      <dgm:prSet presAssocID="{8FD975BE-B2C6-4323-8852-FBF9ED026020}" presName="parTx" presStyleLbl="revTx" presStyleIdx="3" presStyleCnt="4">
        <dgm:presLayoutVars>
          <dgm:chMax val="0"/>
          <dgm:chPref val="0"/>
        </dgm:presLayoutVars>
      </dgm:prSet>
      <dgm:spPr/>
    </dgm:pt>
  </dgm:ptLst>
  <dgm:cxnLst>
    <dgm:cxn modelId="{F3C10B03-10A0-4609-A075-17066D5B3EE0}" srcId="{4F5C3B17-035E-45AA-8583-FECB498E7E73}" destId="{12A781BD-4B66-453E-9008-EF9194F6C4EC}" srcOrd="0" destOrd="0" parTransId="{75198A05-2B3C-48FB-BB2F-A5B77D138DE1}" sibTransId="{8D30B80E-D06B-43D4-ACD4-6BF4AA7DABC5}"/>
    <dgm:cxn modelId="{E7CE5A10-5F7C-4DFD-A71B-658A7A247A57}" srcId="{4F5C3B17-035E-45AA-8583-FECB498E7E73}" destId="{8FD975BE-B2C6-4323-8852-FBF9ED026020}" srcOrd="3" destOrd="0" parTransId="{4F46456D-A684-40B6-AD50-6E7AAD1C5F0B}" sibTransId="{BA964450-E2E7-4203-9392-26D2D6F459C9}"/>
    <dgm:cxn modelId="{A9E52B14-846F-4A13-ACD2-BF09353FD32E}" srcId="{4F5C3B17-035E-45AA-8583-FECB498E7E73}" destId="{8462D4A3-A729-4449-BC4F-964AAE743C68}" srcOrd="1" destOrd="0" parTransId="{B90BFC40-E4F8-417B-81FC-E28AD11DF7B3}" sibTransId="{B7196DA9-3D3D-420B-BBC3-C26629C02B8E}"/>
    <dgm:cxn modelId="{77997C20-08F4-4A2A-AFC1-3A3208E03794}" type="presOf" srcId="{4F5C3B17-035E-45AA-8583-FECB498E7E73}" destId="{93729DAA-409B-4C65-A62E-BF22C3F02F9C}" srcOrd="0" destOrd="0" presId="urn:microsoft.com/office/officeart/2018/2/layout/IconVerticalSolidList"/>
    <dgm:cxn modelId="{8BA1FA3A-6540-4F23-95AC-6DE84ED2A1C0}" type="presOf" srcId="{8FD975BE-B2C6-4323-8852-FBF9ED026020}" destId="{0FB3BD54-5524-4BFF-B72D-034B615FC95E}" srcOrd="0" destOrd="0" presId="urn:microsoft.com/office/officeart/2018/2/layout/IconVerticalSolidList"/>
    <dgm:cxn modelId="{C87CE447-EFE3-44E6-A2FB-18F89D7481DD}" type="presOf" srcId="{D20E38F6-717B-4785-8136-40D8D59A0955}" destId="{29F59E0A-B835-4F6E-A33E-59CBC81587B2}" srcOrd="0" destOrd="0" presId="urn:microsoft.com/office/officeart/2018/2/layout/IconVerticalSolidList"/>
    <dgm:cxn modelId="{2AC57E93-E5DD-4B2D-813C-9F751238836B}" type="presOf" srcId="{8462D4A3-A729-4449-BC4F-964AAE743C68}" destId="{980F2D5A-6B43-4AC2-90C2-58EF0BD9B539}" srcOrd="0" destOrd="0" presId="urn:microsoft.com/office/officeart/2018/2/layout/IconVerticalSolidList"/>
    <dgm:cxn modelId="{043B62D2-4D78-478D-ADBC-CE02615C35DD}" srcId="{4F5C3B17-035E-45AA-8583-FECB498E7E73}" destId="{D20E38F6-717B-4785-8136-40D8D59A0955}" srcOrd="2" destOrd="0" parTransId="{902ED289-7CC3-41A3-A6B5-F670D0B612EC}" sibTransId="{73EE8394-4B82-44D8-8DDE-F78096037E07}"/>
    <dgm:cxn modelId="{0E0BAEEB-37B7-4C1B-8C42-F01DC457A134}" type="presOf" srcId="{12A781BD-4B66-453E-9008-EF9194F6C4EC}" destId="{F720E19A-410F-48E5-A956-C22ACD56B2AA}" srcOrd="0" destOrd="0" presId="urn:microsoft.com/office/officeart/2018/2/layout/IconVerticalSolidList"/>
    <dgm:cxn modelId="{E190B361-F414-498F-ADCD-B4C269F46552}" type="presParOf" srcId="{93729DAA-409B-4C65-A62E-BF22C3F02F9C}" destId="{07A993BA-35FC-4A07-A4FE-FC7F21244E85}" srcOrd="0" destOrd="0" presId="urn:microsoft.com/office/officeart/2018/2/layout/IconVerticalSolidList"/>
    <dgm:cxn modelId="{C7B9A203-1FB4-47CB-8284-6FF31D4C3BA1}" type="presParOf" srcId="{07A993BA-35FC-4A07-A4FE-FC7F21244E85}" destId="{5F4CBC54-D553-492A-9AC6-DF45E5281698}" srcOrd="0" destOrd="0" presId="urn:microsoft.com/office/officeart/2018/2/layout/IconVerticalSolidList"/>
    <dgm:cxn modelId="{F8229179-C23D-483E-B33F-B340A244F148}" type="presParOf" srcId="{07A993BA-35FC-4A07-A4FE-FC7F21244E85}" destId="{0F14CF60-FC88-4694-A51A-14F92AF4B868}" srcOrd="1" destOrd="0" presId="urn:microsoft.com/office/officeart/2018/2/layout/IconVerticalSolidList"/>
    <dgm:cxn modelId="{F1309161-6D78-4730-9C81-45175A422B92}" type="presParOf" srcId="{07A993BA-35FC-4A07-A4FE-FC7F21244E85}" destId="{BBF967E5-5DA5-47E0-8F1B-C764337A71BC}" srcOrd="2" destOrd="0" presId="urn:microsoft.com/office/officeart/2018/2/layout/IconVerticalSolidList"/>
    <dgm:cxn modelId="{DCFEB7D2-5687-4416-BC23-8F7632EE7597}" type="presParOf" srcId="{07A993BA-35FC-4A07-A4FE-FC7F21244E85}" destId="{F720E19A-410F-48E5-A956-C22ACD56B2AA}" srcOrd="3" destOrd="0" presId="urn:microsoft.com/office/officeart/2018/2/layout/IconVerticalSolidList"/>
    <dgm:cxn modelId="{1A4E6669-9AEF-4810-866E-815418B8F5AF}" type="presParOf" srcId="{93729DAA-409B-4C65-A62E-BF22C3F02F9C}" destId="{97280721-B313-4007-BF60-70757BCA62B7}" srcOrd="1" destOrd="0" presId="urn:microsoft.com/office/officeart/2018/2/layout/IconVerticalSolidList"/>
    <dgm:cxn modelId="{079D2F12-FFCC-4F88-8262-0A72F4C046EE}" type="presParOf" srcId="{93729DAA-409B-4C65-A62E-BF22C3F02F9C}" destId="{568B60BC-911A-44B0-86EC-C9083D54A531}" srcOrd="2" destOrd="0" presId="urn:microsoft.com/office/officeart/2018/2/layout/IconVerticalSolidList"/>
    <dgm:cxn modelId="{6EE2D566-0000-49B9-BFFE-8FFA98AAA86C}" type="presParOf" srcId="{568B60BC-911A-44B0-86EC-C9083D54A531}" destId="{653698E0-39CD-44D0-9499-6F6779BC69C3}" srcOrd="0" destOrd="0" presId="urn:microsoft.com/office/officeart/2018/2/layout/IconVerticalSolidList"/>
    <dgm:cxn modelId="{720362E3-8319-4BFA-B223-909406B3808C}" type="presParOf" srcId="{568B60BC-911A-44B0-86EC-C9083D54A531}" destId="{5D60BBDF-AC49-4524-93FB-EC92885F21C7}" srcOrd="1" destOrd="0" presId="urn:microsoft.com/office/officeart/2018/2/layout/IconVerticalSolidList"/>
    <dgm:cxn modelId="{66B4464C-5D94-4A19-ADF2-E8D403B94D4E}" type="presParOf" srcId="{568B60BC-911A-44B0-86EC-C9083D54A531}" destId="{001E1BB3-82CE-4C2A-9A74-045FDCC87672}" srcOrd="2" destOrd="0" presId="urn:microsoft.com/office/officeart/2018/2/layout/IconVerticalSolidList"/>
    <dgm:cxn modelId="{8B6C8A68-91E7-4CF5-8648-3DE14DBA4E15}" type="presParOf" srcId="{568B60BC-911A-44B0-86EC-C9083D54A531}" destId="{980F2D5A-6B43-4AC2-90C2-58EF0BD9B539}" srcOrd="3" destOrd="0" presId="urn:microsoft.com/office/officeart/2018/2/layout/IconVerticalSolidList"/>
    <dgm:cxn modelId="{CE1FCD60-DB2E-4209-8C38-D472309BFEB1}" type="presParOf" srcId="{93729DAA-409B-4C65-A62E-BF22C3F02F9C}" destId="{7605840C-23BD-4E6A-9134-60ED2F6AE1E4}" srcOrd="3" destOrd="0" presId="urn:microsoft.com/office/officeart/2018/2/layout/IconVerticalSolidList"/>
    <dgm:cxn modelId="{C65BEF73-5609-428C-9A6D-505E0862108A}" type="presParOf" srcId="{93729DAA-409B-4C65-A62E-BF22C3F02F9C}" destId="{CC1D930B-91B8-4F15-A149-635C09F89E32}" srcOrd="4" destOrd="0" presId="urn:microsoft.com/office/officeart/2018/2/layout/IconVerticalSolidList"/>
    <dgm:cxn modelId="{265A3B6A-FF0A-402A-B2E0-7DC327F3185D}" type="presParOf" srcId="{CC1D930B-91B8-4F15-A149-635C09F89E32}" destId="{2B78FA54-0D02-4089-BB45-FA6171C53B84}" srcOrd="0" destOrd="0" presId="urn:microsoft.com/office/officeart/2018/2/layout/IconVerticalSolidList"/>
    <dgm:cxn modelId="{AC2759EC-8170-4090-BFA7-2E194C19EBA7}" type="presParOf" srcId="{CC1D930B-91B8-4F15-A149-635C09F89E32}" destId="{6CD4546A-8DF5-4E5E-A8A8-5E4186DD283A}" srcOrd="1" destOrd="0" presId="urn:microsoft.com/office/officeart/2018/2/layout/IconVerticalSolidList"/>
    <dgm:cxn modelId="{7F1A84F8-A39B-4FEC-972A-A922DD6E4CB2}" type="presParOf" srcId="{CC1D930B-91B8-4F15-A149-635C09F89E32}" destId="{71FA1344-34D2-4814-85FF-2B1E3FD8C632}" srcOrd="2" destOrd="0" presId="urn:microsoft.com/office/officeart/2018/2/layout/IconVerticalSolidList"/>
    <dgm:cxn modelId="{117E1803-85C3-42D7-926B-6A387A0A4C4E}" type="presParOf" srcId="{CC1D930B-91B8-4F15-A149-635C09F89E32}" destId="{29F59E0A-B835-4F6E-A33E-59CBC81587B2}" srcOrd="3" destOrd="0" presId="urn:microsoft.com/office/officeart/2018/2/layout/IconVerticalSolidList"/>
    <dgm:cxn modelId="{326BE9A4-3D5A-4BC8-A497-004434F96A62}" type="presParOf" srcId="{93729DAA-409B-4C65-A62E-BF22C3F02F9C}" destId="{074A7652-A088-49E6-9C7E-BB3577D55423}" srcOrd="5" destOrd="0" presId="urn:microsoft.com/office/officeart/2018/2/layout/IconVerticalSolidList"/>
    <dgm:cxn modelId="{6F9933CD-169C-4CB4-8A98-DA81FD8F71EF}" type="presParOf" srcId="{93729DAA-409B-4C65-A62E-BF22C3F02F9C}" destId="{7C0C4EFA-E60F-4AA5-81C0-CEBAE87B26BB}" srcOrd="6" destOrd="0" presId="urn:microsoft.com/office/officeart/2018/2/layout/IconVerticalSolidList"/>
    <dgm:cxn modelId="{F11F0E8D-916F-4279-BCF3-12938F23FF25}" type="presParOf" srcId="{7C0C4EFA-E60F-4AA5-81C0-CEBAE87B26BB}" destId="{35F444A5-42CE-49A1-BE98-77CA255F757C}" srcOrd="0" destOrd="0" presId="urn:microsoft.com/office/officeart/2018/2/layout/IconVerticalSolidList"/>
    <dgm:cxn modelId="{1967409C-9F67-4CE0-B7B5-968FA4F241FD}" type="presParOf" srcId="{7C0C4EFA-E60F-4AA5-81C0-CEBAE87B26BB}" destId="{8D614EB6-CA9D-4A03-8C93-3A5DE90364B7}" srcOrd="1" destOrd="0" presId="urn:microsoft.com/office/officeart/2018/2/layout/IconVerticalSolidList"/>
    <dgm:cxn modelId="{AD248202-79C9-4DD8-A1DE-AD5785D7C51C}" type="presParOf" srcId="{7C0C4EFA-E60F-4AA5-81C0-CEBAE87B26BB}" destId="{CD283DA7-B64E-496D-A7F2-A9A4DDD953E6}" srcOrd="2" destOrd="0" presId="urn:microsoft.com/office/officeart/2018/2/layout/IconVerticalSolidList"/>
    <dgm:cxn modelId="{24ECA7D4-0172-4407-BFCF-AD96CCEFAFC4}" type="presParOf" srcId="{7C0C4EFA-E60F-4AA5-81C0-CEBAE87B26BB}" destId="{0FB3BD54-5524-4BFF-B72D-034B615FC95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37E0F9-1C0A-440F-9E2D-1BB0C525539D}"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6D0B4DF-4C75-4A29-8450-2049977FB197}">
      <dgm:prSet/>
      <dgm:spPr/>
      <dgm:t>
        <a:bodyPr/>
        <a:lstStyle/>
        <a:p>
          <a:pPr>
            <a:defRPr cap="all"/>
          </a:pPr>
          <a:r>
            <a:rPr lang="en-US"/>
            <a:t>9-12 percent DNA</a:t>
          </a:r>
        </a:p>
      </dgm:t>
    </dgm:pt>
    <dgm:pt modelId="{ADC5BE55-7F89-489B-A2C9-A84532058920}" type="parTrans" cxnId="{08C04C75-9884-4B3D-8EA4-20EE23665831}">
      <dgm:prSet/>
      <dgm:spPr/>
      <dgm:t>
        <a:bodyPr/>
        <a:lstStyle/>
        <a:p>
          <a:endParaRPr lang="en-US"/>
        </a:p>
      </dgm:t>
    </dgm:pt>
    <dgm:pt modelId="{7DA11E29-BDD9-4D10-9D45-E29DE6D121D7}" type="sibTrans" cxnId="{08C04C75-9884-4B3D-8EA4-20EE23665831}">
      <dgm:prSet/>
      <dgm:spPr/>
      <dgm:t>
        <a:bodyPr/>
        <a:lstStyle/>
        <a:p>
          <a:endParaRPr lang="en-US"/>
        </a:p>
      </dgm:t>
    </dgm:pt>
    <dgm:pt modelId="{E30AD989-973C-42B5-BBBE-A19FBAC133FF}">
      <dgm:prSet/>
      <dgm:spPr/>
      <dgm:t>
        <a:bodyPr/>
        <a:lstStyle/>
        <a:p>
          <a:pPr>
            <a:defRPr cap="all"/>
          </a:pPr>
          <a:r>
            <a:rPr lang="en-US"/>
            <a:t>15 percent histone</a:t>
          </a:r>
        </a:p>
      </dgm:t>
    </dgm:pt>
    <dgm:pt modelId="{1ED7043A-67C5-4BFA-8A4F-CE96D3D111A2}" type="parTrans" cxnId="{F53086B7-E81C-4194-B848-EAF90B614151}">
      <dgm:prSet/>
      <dgm:spPr/>
      <dgm:t>
        <a:bodyPr/>
        <a:lstStyle/>
        <a:p>
          <a:endParaRPr lang="en-US"/>
        </a:p>
      </dgm:t>
    </dgm:pt>
    <dgm:pt modelId="{E4C9E8D6-3E35-4964-9436-B1A06A962794}" type="sibTrans" cxnId="{F53086B7-E81C-4194-B848-EAF90B614151}">
      <dgm:prSet/>
      <dgm:spPr/>
      <dgm:t>
        <a:bodyPr/>
        <a:lstStyle/>
        <a:p>
          <a:endParaRPr lang="en-US"/>
        </a:p>
      </dgm:t>
    </dgm:pt>
    <dgm:pt modelId="{C035F7D7-C00D-43BE-BC1E-C86195ECB88C}">
      <dgm:prSet/>
      <dgm:spPr/>
      <dgm:t>
        <a:bodyPr/>
        <a:lstStyle/>
        <a:p>
          <a:pPr>
            <a:defRPr cap="all"/>
          </a:pPr>
          <a:r>
            <a:rPr lang="en-US"/>
            <a:t>65 percent enzymes, neutral proteins and acid proteins</a:t>
          </a:r>
        </a:p>
      </dgm:t>
    </dgm:pt>
    <dgm:pt modelId="{EE31918C-FDE3-4FD9-A743-43FBA718D04C}" type="parTrans" cxnId="{6D17DF2A-F7E3-47DE-B40A-66A2D9D77BB9}">
      <dgm:prSet/>
      <dgm:spPr/>
      <dgm:t>
        <a:bodyPr/>
        <a:lstStyle/>
        <a:p>
          <a:endParaRPr lang="en-US"/>
        </a:p>
      </dgm:t>
    </dgm:pt>
    <dgm:pt modelId="{349427D5-31AD-4847-B25A-DE6E46EB5748}" type="sibTrans" cxnId="{6D17DF2A-F7E3-47DE-B40A-66A2D9D77BB9}">
      <dgm:prSet/>
      <dgm:spPr/>
      <dgm:t>
        <a:bodyPr/>
        <a:lstStyle/>
        <a:p>
          <a:endParaRPr lang="en-US"/>
        </a:p>
      </dgm:t>
    </dgm:pt>
    <dgm:pt modelId="{C2376510-FAAD-4C7A-8BCF-925AA2340F7A}">
      <dgm:prSet/>
      <dgm:spPr/>
      <dgm:t>
        <a:bodyPr/>
        <a:lstStyle/>
        <a:p>
          <a:pPr>
            <a:defRPr cap="all"/>
          </a:pPr>
          <a:r>
            <a:rPr lang="en-US"/>
            <a:t>5 percent RNA</a:t>
          </a:r>
        </a:p>
      </dgm:t>
    </dgm:pt>
    <dgm:pt modelId="{08BC0C36-FAE5-4836-89F5-FD4259D0DEA8}" type="parTrans" cxnId="{55DDD55D-56E5-4211-95BD-37917E04730D}">
      <dgm:prSet/>
      <dgm:spPr/>
      <dgm:t>
        <a:bodyPr/>
        <a:lstStyle/>
        <a:p>
          <a:endParaRPr lang="en-US"/>
        </a:p>
      </dgm:t>
    </dgm:pt>
    <dgm:pt modelId="{BBAC473A-E156-4A17-B0D1-3258523E0592}" type="sibTrans" cxnId="{55DDD55D-56E5-4211-95BD-37917E04730D}">
      <dgm:prSet/>
      <dgm:spPr/>
      <dgm:t>
        <a:bodyPr/>
        <a:lstStyle/>
        <a:p>
          <a:endParaRPr lang="en-US"/>
        </a:p>
      </dgm:t>
    </dgm:pt>
    <dgm:pt modelId="{36B4F0CA-6B93-4F68-9521-700FEDDD9C02}">
      <dgm:prSet/>
      <dgm:spPr/>
      <dgm:t>
        <a:bodyPr/>
        <a:lstStyle/>
        <a:p>
          <a:pPr>
            <a:defRPr cap="all"/>
          </a:pPr>
          <a:r>
            <a:rPr lang="en-US"/>
            <a:t>3 percent lipids</a:t>
          </a:r>
        </a:p>
      </dgm:t>
    </dgm:pt>
    <dgm:pt modelId="{A3CD8F6F-4421-4BCE-A5EE-E49320E04B5A}" type="parTrans" cxnId="{1C945670-E06B-4141-9EF1-2CB40D096106}">
      <dgm:prSet/>
      <dgm:spPr/>
      <dgm:t>
        <a:bodyPr/>
        <a:lstStyle/>
        <a:p>
          <a:endParaRPr lang="en-US"/>
        </a:p>
      </dgm:t>
    </dgm:pt>
    <dgm:pt modelId="{BA6FC642-4E01-4EEA-8912-8F60A48E452D}" type="sibTrans" cxnId="{1C945670-E06B-4141-9EF1-2CB40D096106}">
      <dgm:prSet/>
      <dgm:spPr/>
      <dgm:t>
        <a:bodyPr/>
        <a:lstStyle/>
        <a:p>
          <a:endParaRPr lang="en-US"/>
        </a:p>
      </dgm:t>
    </dgm:pt>
    <dgm:pt modelId="{76DACD57-5063-458F-9D72-62E2C5D336B8}" type="pres">
      <dgm:prSet presAssocID="{8D37E0F9-1C0A-440F-9E2D-1BB0C525539D}" presName="root" presStyleCnt="0">
        <dgm:presLayoutVars>
          <dgm:dir/>
          <dgm:resizeHandles val="exact"/>
        </dgm:presLayoutVars>
      </dgm:prSet>
      <dgm:spPr/>
    </dgm:pt>
    <dgm:pt modelId="{09D6B146-9604-4776-A8A7-0F1895B47960}" type="pres">
      <dgm:prSet presAssocID="{16D0B4DF-4C75-4A29-8450-2049977FB197}" presName="compNode" presStyleCnt="0"/>
      <dgm:spPr/>
    </dgm:pt>
    <dgm:pt modelId="{2F905114-A036-4901-8D8F-973608137E63}" type="pres">
      <dgm:prSet presAssocID="{16D0B4DF-4C75-4A29-8450-2049977FB197}" presName="iconBgRect" presStyleLbl="bgShp" presStyleIdx="0" presStyleCnt="5"/>
      <dgm:spPr>
        <a:prstGeom prst="round2DiagRect">
          <a:avLst>
            <a:gd name="adj1" fmla="val 29727"/>
            <a:gd name="adj2" fmla="val 0"/>
          </a:avLst>
        </a:prstGeom>
      </dgm:spPr>
    </dgm:pt>
    <dgm:pt modelId="{E33E91BB-63A3-47BB-B8DF-4B415810BCBB}" type="pres">
      <dgm:prSet presAssocID="{16D0B4DF-4C75-4A29-8450-2049977FB19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ngerprint"/>
        </a:ext>
      </dgm:extLst>
    </dgm:pt>
    <dgm:pt modelId="{7AF76301-E3C6-4B24-A135-E9CB0C6A678B}" type="pres">
      <dgm:prSet presAssocID="{16D0B4DF-4C75-4A29-8450-2049977FB197}" presName="spaceRect" presStyleCnt="0"/>
      <dgm:spPr/>
    </dgm:pt>
    <dgm:pt modelId="{C777E51D-A246-4BC7-BA5D-67E20FFCF9EF}" type="pres">
      <dgm:prSet presAssocID="{16D0B4DF-4C75-4A29-8450-2049977FB197}" presName="textRect" presStyleLbl="revTx" presStyleIdx="0" presStyleCnt="5">
        <dgm:presLayoutVars>
          <dgm:chMax val="1"/>
          <dgm:chPref val="1"/>
        </dgm:presLayoutVars>
      </dgm:prSet>
      <dgm:spPr/>
    </dgm:pt>
    <dgm:pt modelId="{03E58AD9-583F-4EDD-B900-AB5BA5B0D0FC}" type="pres">
      <dgm:prSet presAssocID="{7DA11E29-BDD9-4D10-9D45-E29DE6D121D7}" presName="sibTrans" presStyleCnt="0"/>
      <dgm:spPr/>
    </dgm:pt>
    <dgm:pt modelId="{7ABC62B1-E6FE-4A94-AC67-B8F2798690D0}" type="pres">
      <dgm:prSet presAssocID="{E30AD989-973C-42B5-BBBE-A19FBAC133FF}" presName="compNode" presStyleCnt="0"/>
      <dgm:spPr/>
    </dgm:pt>
    <dgm:pt modelId="{626D1A8C-BF45-4AFE-AFB3-A21013E4FFF2}" type="pres">
      <dgm:prSet presAssocID="{E30AD989-973C-42B5-BBBE-A19FBAC133FF}" presName="iconBgRect" presStyleLbl="bgShp" presStyleIdx="1" presStyleCnt="5"/>
      <dgm:spPr>
        <a:prstGeom prst="round2DiagRect">
          <a:avLst>
            <a:gd name="adj1" fmla="val 29727"/>
            <a:gd name="adj2" fmla="val 0"/>
          </a:avLst>
        </a:prstGeom>
      </dgm:spPr>
    </dgm:pt>
    <dgm:pt modelId="{5CADC437-D566-49D0-87F6-E540FB3178B1}" type="pres">
      <dgm:prSet presAssocID="{E30AD989-973C-42B5-BBBE-A19FBAC133F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53F50BBD-D27B-4A7B-9976-9ECD1A444CB1}" type="pres">
      <dgm:prSet presAssocID="{E30AD989-973C-42B5-BBBE-A19FBAC133FF}" presName="spaceRect" presStyleCnt="0"/>
      <dgm:spPr/>
    </dgm:pt>
    <dgm:pt modelId="{024299AB-111A-4C6D-863E-0F0158F3AA09}" type="pres">
      <dgm:prSet presAssocID="{E30AD989-973C-42B5-BBBE-A19FBAC133FF}" presName="textRect" presStyleLbl="revTx" presStyleIdx="1" presStyleCnt="5">
        <dgm:presLayoutVars>
          <dgm:chMax val="1"/>
          <dgm:chPref val="1"/>
        </dgm:presLayoutVars>
      </dgm:prSet>
      <dgm:spPr/>
    </dgm:pt>
    <dgm:pt modelId="{42A12A4D-4E4D-4187-8B1A-FEDA8169B7F8}" type="pres">
      <dgm:prSet presAssocID="{E4C9E8D6-3E35-4964-9436-B1A06A962794}" presName="sibTrans" presStyleCnt="0"/>
      <dgm:spPr/>
    </dgm:pt>
    <dgm:pt modelId="{4DA2FB6E-EC0E-49F1-B6AA-8F739902CD7D}" type="pres">
      <dgm:prSet presAssocID="{C035F7D7-C00D-43BE-BC1E-C86195ECB88C}" presName="compNode" presStyleCnt="0"/>
      <dgm:spPr/>
    </dgm:pt>
    <dgm:pt modelId="{BD044866-53B7-46AF-9B8E-70083AE9ADFA}" type="pres">
      <dgm:prSet presAssocID="{C035F7D7-C00D-43BE-BC1E-C86195ECB88C}" presName="iconBgRect" presStyleLbl="bgShp" presStyleIdx="2" presStyleCnt="5"/>
      <dgm:spPr>
        <a:prstGeom prst="round2DiagRect">
          <a:avLst>
            <a:gd name="adj1" fmla="val 29727"/>
            <a:gd name="adj2" fmla="val 0"/>
          </a:avLst>
        </a:prstGeom>
      </dgm:spPr>
    </dgm:pt>
    <dgm:pt modelId="{2336268B-E39A-4C60-BFFA-784490E527FE}" type="pres">
      <dgm:prSet presAssocID="{C035F7D7-C00D-43BE-BC1E-C86195ECB88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rt"/>
        </a:ext>
      </dgm:extLst>
    </dgm:pt>
    <dgm:pt modelId="{0D1C93D9-B7CB-42B6-B5BF-4E221350EE1F}" type="pres">
      <dgm:prSet presAssocID="{C035F7D7-C00D-43BE-BC1E-C86195ECB88C}" presName="spaceRect" presStyleCnt="0"/>
      <dgm:spPr/>
    </dgm:pt>
    <dgm:pt modelId="{EEE43753-2CC2-4A8A-AFE1-5AC026249FDF}" type="pres">
      <dgm:prSet presAssocID="{C035F7D7-C00D-43BE-BC1E-C86195ECB88C}" presName="textRect" presStyleLbl="revTx" presStyleIdx="2" presStyleCnt="5">
        <dgm:presLayoutVars>
          <dgm:chMax val="1"/>
          <dgm:chPref val="1"/>
        </dgm:presLayoutVars>
      </dgm:prSet>
      <dgm:spPr/>
    </dgm:pt>
    <dgm:pt modelId="{F52E9EDF-69AF-48AE-983E-794940041478}" type="pres">
      <dgm:prSet presAssocID="{349427D5-31AD-4847-B25A-DE6E46EB5748}" presName="sibTrans" presStyleCnt="0"/>
      <dgm:spPr/>
    </dgm:pt>
    <dgm:pt modelId="{EEF8E9FD-3EB8-460F-B2BC-93D4EF77497D}" type="pres">
      <dgm:prSet presAssocID="{C2376510-FAAD-4C7A-8BCF-925AA2340F7A}" presName="compNode" presStyleCnt="0"/>
      <dgm:spPr/>
    </dgm:pt>
    <dgm:pt modelId="{635F19D3-2608-4BDF-AACD-AD80491B0767}" type="pres">
      <dgm:prSet presAssocID="{C2376510-FAAD-4C7A-8BCF-925AA2340F7A}" presName="iconBgRect" presStyleLbl="bgShp" presStyleIdx="3" presStyleCnt="5"/>
      <dgm:spPr>
        <a:prstGeom prst="round2DiagRect">
          <a:avLst>
            <a:gd name="adj1" fmla="val 29727"/>
            <a:gd name="adj2" fmla="val 0"/>
          </a:avLst>
        </a:prstGeom>
      </dgm:spPr>
    </dgm:pt>
    <dgm:pt modelId="{2367BED1-6E29-4758-8170-8741B424895D}" type="pres">
      <dgm:prSet presAssocID="{C2376510-FAAD-4C7A-8BCF-925AA2340F7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de"/>
        </a:ext>
      </dgm:extLst>
    </dgm:pt>
    <dgm:pt modelId="{804F9DEB-CAA6-48AB-9010-22D48DE4557D}" type="pres">
      <dgm:prSet presAssocID="{C2376510-FAAD-4C7A-8BCF-925AA2340F7A}" presName="spaceRect" presStyleCnt="0"/>
      <dgm:spPr/>
    </dgm:pt>
    <dgm:pt modelId="{FA203186-7337-4088-8E33-8E5CE373ADC6}" type="pres">
      <dgm:prSet presAssocID="{C2376510-FAAD-4C7A-8BCF-925AA2340F7A}" presName="textRect" presStyleLbl="revTx" presStyleIdx="3" presStyleCnt="5">
        <dgm:presLayoutVars>
          <dgm:chMax val="1"/>
          <dgm:chPref val="1"/>
        </dgm:presLayoutVars>
      </dgm:prSet>
      <dgm:spPr/>
    </dgm:pt>
    <dgm:pt modelId="{A972DBB3-F96F-4D52-A0B5-71D661863357}" type="pres">
      <dgm:prSet presAssocID="{BBAC473A-E156-4A17-B0D1-3258523E0592}" presName="sibTrans" presStyleCnt="0"/>
      <dgm:spPr/>
    </dgm:pt>
    <dgm:pt modelId="{56CA7193-D708-4D61-AE94-BCDF6323A624}" type="pres">
      <dgm:prSet presAssocID="{36B4F0CA-6B93-4F68-9521-700FEDDD9C02}" presName="compNode" presStyleCnt="0"/>
      <dgm:spPr/>
    </dgm:pt>
    <dgm:pt modelId="{6F0D8567-CB7B-4804-8991-8B3BE255055A}" type="pres">
      <dgm:prSet presAssocID="{36B4F0CA-6B93-4F68-9521-700FEDDD9C02}" presName="iconBgRect" presStyleLbl="bgShp" presStyleIdx="4" presStyleCnt="5"/>
      <dgm:spPr>
        <a:prstGeom prst="round2DiagRect">
          <a:avLst>
            <a:gd name="adj1" fmla="val 29727"/>
            <a:gd name="adj2" fmla="val 0"/>
          </a:avLst>
        </a:prstGeom>
      </dgm:spPr>
    </dgm:pt>
    <dgm:pt modelId="{991463F1-3925-46A9-A4E9-D74D157F700F}" type="pres">
      <dgm:prSet presAssocID="{36B4F0CA-6B93-4F68-9521-700FEDDD9C0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upon"/>
        </a:ext>
      </dgm:extLst>
    </dgm:pt>
    <dgm:pt modelId="{0ED80763-3E50-4ADC-8996-F77F8F5EA518}" type="pres">
      <dgm:prSet presAssocID="{36B4F0CA-6B93-4F68-9521-700FEDDD9C02}" presName="spaceRect" presStyleCnt="0"/>
      <dgm:spPr/>
    </dgm:pt>
    <dgm:pt modelId="{A66B1E7B-06D1-4D25-9DAB-197A80AAA7A5}" type="pres">
      <dgm:prSet presAssocID="{36B4F0CA-6B93-4F68-9521-700FEDDD9C02}" presName="textRect" presStyleLbl="revTx" presStyleIdx="4" presStyleCnt="5">
        <dgm:presLayoutVars>
          <dgm:chMax val="1"/>
          <dgm:chPref val="1"/>
        </dgm:presLayoutVars>
      </dgm:prSet>
      <dgm:spPr/>
    </dgm:pt>
  </dgm:ptLst>
  <dgm:cxnLst>
    <dgm:cxn modelId="{40053E20-2BB7-48E9-840E-5A68A6FD7695}" type="presOf" srcId="{C035F7D7-C00D-43BE-BC1E-C86195ECB88C}" destId="{EEE43753-2CC2-4A8A-AFE1-5AC026249FDF}" srcOrd="0" destOrd="0" presId="urn:microsoft.com/office/officeart/2018/5/layout/IconLeafLabelList"/>
    <dgm:cxn modelId="{6D17DF2A-F7E3-47DE-B40A-66A2D9D77BB9}" srcId="{8D37E0F9-1C0A-440F-9E2D-1BB0C525539D}" destId="{C035F7D7-C00D-43BE-BC1E-C86195ECB88C}" srcOrd="2" destOrd="0" parTransId="{EE31918C-FDE3-4FD9-A743-43FBA718D04C}" sibTransId="{349427D5-31AD-4847-B25A-DE6E46EB5748}"/>
    <dgm:cxn modelId="{55DDD55D-56E5-4211-95BD-37917E04730D}" srcId="{8D37E0F9-1C0A-440F-9E2D-1BB0C525539D}" destId="{C2376510-FAAD-4C7A-8BCF-925AA2340F7A}" srcOrd="3" destOrd="0" parTransId="{08BC0C36-FAE5-4836-89F5-FD4259D0DEA8}" sibTransId="{BBAC473A-E156-4A17-B0D1-3258523E0592}"/>
    <dgm:cxn modelId="{3DA3E241-0F29-4B5F-95D9-BDB9A206F55F}" type="presOf" srcId="{C2376510-FAAD-4C7A-8BCF-925AA2340F7A}" destId="{FA203186-7337-4088-8E33-8E5CE373ADC6}" srcOrd="0" destOrd="0" presId="urn:microsoft.com/office/officeart/2018/5/layout/IconLeafLabelList"/>
    <dgm:cxn modelId="{1C945670-E06B-4141-9EF1-2CB40D096106}" srcId="{8D37E0F9-1C0A-440F-9E2D-1BB0C525539D}" destId="{36B4F0CA-6B93-4F68-9521-700FEDDD9C02}" srcOrd="4" destOrd="0" parTransId="{A3CD8F6F-4421-4BCE-A5EE-E49320E04B5A}" sibTransId="{BA6FC642-4E01-4EEA-8912-8F60A48E452D}"/>
    <dgm:cxn modelId="{08C04C75-9884-4B3D-8EA4-20EE23665831}" srcId="{8D37E0F9-1C0A-440F-9E2D-1BB0C525539D}" destId="{16D0B4DF-4C75-4A29-8450-2049977FB197}" srcOrd="0" destOrd="0" parTransId="{ADC5BE55-7F89-489B-A2C9-A84532058920}" sibTransId="{7DA11E29-BDD9-4D10-9D45-E29DE6D121D7}"/>
    <dgm:cxn modelId="{C9E75E7D-9A30-4A4C-82BF-958D5B9B9BDD}" type="presOf" srcId="{8D37E0F9-1C0A-440F-9E2D-1BB0C525539D}" destId="{76DACD57-5063-458F-9D72-62E2C5D336B8}" srcOrd="0" destOrd="0" presId="urn:microsoft.com/office/officeart/2018/5/layout/IconLeafLabelList"/>
    <dgm:cxn modelId="{088C2694-CB25-4930-B1B8-58DAC3D37597}" type="presOf" srcId="{16D0B4DF-4C75-4A29-8450-2049977FB197}" destId="{C777E51D-A246-4BC7-BA5D-67E20FFCF9EF}" srcOrd="0" destOrd="0" presId="urn:microsoft.com/office/officeart/2018/5/layout/IconLeafLabelList"/>
    <dgm:cxn modelId="{1BD76F9A-0436-4F03-B5FA-2B1A9344B6A9}" type="presOf" srcId="{36B4F0CA-6B93-4F68-9521-700FEDDD9C02}" destId="{A66B1E7B-06D1-4D25-9DAB-197A80AAA7A5}" srcOrd="0" destOrd="0" presId="urn:microsoft.com/office/officeart/2018/5/layout/IconLeafLabelList"/>
    <dgm:cxn modelId="{F53086B7-E81C-4194-B848-EAF90B614151}" srcId="{8D37E0F9-1C0A-440F-9E2D-1BB0C525539D}" destId="{E30AD989-973C-42B5-BBBE-A19FBAC133FF}" srcOrd="1" destOrd="0" parTransId="{1ED7043A-67C5-4BFA-8A4F-CE96D3D111A2}" sibTransId="{E4C9E8D6-3E35-4964-9436-B1A06A962794}"/>
    <dgm:cxn modelId="{688D73DB-E1C8-4206-B497-8765349DC3E7}" type="presOf" srcId="{E30AD989-973C-42B5-BBBE-A19FBAC133FF}" destId="{024299AB-111A-4C6D-863E-0F0158F3AA09}" srcOrd="0" destOrd="0" presId="urn:microsoft.com/office/officeart/2018/5/layout/IconLeafLabelList"/>
    <dgm:cxn modelId="{BF359663-77FF-48AB-A95A-A45A0EAB7C40}" type="presParOf" srcId="{76DACD57-5063-458F-9D72-62E2C5D336B8}" destId="{09D6B146-9604-4776-A8A7-0F1895B47960}" srcOrd="0" destOrd="0" presId="urn:microsoft.com/office/officeart/2018/5/layout/IconLeafLabelList"/>
    <dgm:cxn modelId="{61EA19C0-EB20-4962-A494-76CC8AA559A0}" type="presParOf" srcId="{09D6B146-9604-4776-A8A7-0F1895B47960}" destId="{2F905114-A036-4901-8D8F-973608137E63}" srcOrd="0" destOrd="0" presId="urn:microsoft.com/office/officeart/2018/5/layout/IconLeafLabelList"/>
    <dgm:cxn modelId="{5E4A60E4-57BA-4909-89BE-E23ADD5644F3}" type="presParOf" srcId="{09D6B146-9604-4776-A8A7-0F1895B47960}" destId="{E33E91BB-63A3-47BB-B8DF-4B415810BCBB}" srcOrd="1" destOrd="0" presId="urn:microsoft.com/office/officeart/2018/5/layout/IconLeafLabelList"/>
    <dgm:cxn modelId="{54333E86-3297-4B49-87F1-BF141C8AAA93}" type="presParOf" srcId="{09D6B146-9604-4776-A8A7-0F1895B47960}" destId="{7AF76301-E3C6-4B24-A135-E9CB0C6A678B}" srcOrd="2" destOrd="0" presId="urn:microsoft.com/office/officeart/2018/5/layout/IconLeafLabelList"/>
    <dgm:cxn modelId="{BF1B969B-3462-44A7-A701-8941221AFE92}" type="presParOf" srcId="{09D6B146-9604-4776-A8A7-0F1895B47960}" destId="{C777E51D-A246-4BC7-BA5D-67E20FFCF9EF}" srcOrd="3" destOrd="0" presId="urn:microsoft.com/office/officeart/2018/5/layout/IconLeafLabelList"/>
    <dgm:cxn modelId="{2D6C3BD2-A061-478A-9E1C-2C3BB119169A}" type="presParOf" srcId="{76DACD57-5063-458F-9D72-62E2C5D336B8}" destId="{03E58AD9-583F-4EDD-B900-AB5BA5B0D0FC}" srcOrd="1" destOrd="0" presId="urn:microsoft.com/office/officeart/2018/5/layout/IconLeafLabelList"/>
    <dgm:cxn modelId="{85E659D9-E1C8-4833-B7BA-52CCD943EFA1}" type="presParOf" srcId="{76DACD57-5063-458F-9D72-62E2C5D336B8}" destId="{7ABC62B1-E6FE-4A94-AC67-B8F2798690D0}" srcOrd="2" destOrd="0" presId="urn:microsoft.com/office/officeart/2018/5/layout/IconLeafLabelList"/>
    <dgm:cxn modelId="{47329761-FF16-42FA-8959-0B43054EB8BB}" type="presParOf" srcId="{7ABC62B1-E6FE-4A94-AC67-B8F2798690D0}" destId="{626D1A8C-BF45-4AFE-AFB3-A21013E4FFF2}" srcOrd="0" destOrd="0" presId="urn:microsoft.com/office/officeart/2018/5/layout/IconLeafLabelList"/>
    <dgm:cxn modelId="{69E12A87-4A7B-4109-B57C-9FA4D1CC10C5}" type="presParOf" srcId="{7ABC62B1-E6FE-4A94-AC67-B8F2798690D0}" destId="{5CADC437-D566-49D0-87F6-E540FB3178B1}" srcOrd="1" destOrd="0" presId="urn:microsoft.com/office/officeart/2018/5/layout/IconLeafLabelList"/>
    <dgm:cxn modelId="{AE8744C0-7648-4666-93A6-1A22E4EDA693}" type="presParOf" srcId="{7ABC62B1-E6FE-4A94-AC67-B8F2798690D0}" destId="{53F50BBD-D27B-4A7B-9976-9ECD1A444CB1}" srcOrd="2" destOrd="0" presId="urn:microsoft.com/office/officeart/2018/5/layout/IconLeafLabelList"/>
    <dgm:cxn modelId="{655921B2-2D02-427A-AB19-A53DDFA7434D}" type="presParOf" srcId="{7ABC62B1-E6FE-4A94-AC67-B8F2798690D0}" destId="{024299AB-111A-4C6D-863E-0F0158F3AA09}" srcOrd="3" destOrd="0" presId="urn:microsoft.com/office/officeart/2018/5/layout/IconLeafLabelList"/>
    <dgm:cxn modelId="{9935A75F-9E68-4190-91F5-06285513FE9F}" type="presParOf" srcId="{76DACD57-5063-458F-9D72-62E2C5D336B8}" destId="{42A12A4D-4E4D-4187-8B1A-FEDA8169B7F8}" srcOrd="3" destOrd="0" presId="urn:microsoft.com/office/officeart/2018/5/layout/IconLeafLabelList"/>
    <dgm:cxn modelId="{AC7D1EDD-2FB1-4552-8B71-C25CCAD5F2F2}" type="presParOf" srcId="{76DACD57-5063-458F-9D72-62E2C5D336B8}" destId="{4DA2FB6E-EC0E-49F1-B6AA-8F739902CD7D}" srcOrd="4" destOrd="0" presId="urn:microsoft.com/office/officeart/2018/5/layout/IconLeafLabelList"/>
    <dgm:cxn modelId="{48B8C864-AC1B-46CE-9135-4AAE38731FC2}" type="presParOf" srcId="{4DA2FB6E-EC0E-49F1-B6AA-8F739902CD7D}" destId="{BD044866-53B7-46AF-9B8E-70083AE9ADFA}" srcOrd="0" destOrd="0" presId="urn:microsoft.com/office/officeart/2018/5/layout/IconLeafLabelList"/>
    <dgm:cxn modelId="{954DA009-6CDC-43EF-A925-0297920291AD}" type="presParOf" srcId="{4DA2FB6E-EC0E-49F1-B6AA-8F739902CD7D}" destId="{2336268B-E39A-4C60-BFFA-784490E527FE}" srcOrd="1" destOrd="0" presId="urn:microsoft.com/office/officeart/2018/5/layout/IconLeafLabelList"/>
    <dgm:cxn modelId="{3DCACC8C-B7E1-4E7D-A80A-A6280590926F}" type="presParOf" srcId="{4DA2FB6E-EC0E-49F1-B6AA-8F739902CD7D}" destId="{0D1C93D9-B7CB-42B6-B5BF-4E221350EE1F}" srcOrd="2" destOrd="0" presId="urn:microsoft.com/office/officeart/2018/5/layout/IconLeafLabelList"/>
    <dgm:cxn modelId="{EDE72EB0-0898-44F9-A430-2D1E191E0D95}" type="presParOf" srcId="{4DA2FB6E-EC0E-49F1-B6AA-8F739902CD7D}" destId="{EEE43753-2CC2-4A8A-AFE1-5AC026249FDF}" srcOrd="3" destOrd="0" presId="urn:microsoft.com/office/officeart/2018/5/layout/IconLeafLabelList"/>
    <dgm:cxn modelId="{9B3E7BDF-651F-4DB6-A805-86DC560DD91B}" type="presParOf" srcId="{76DACD57-5063-458F-9D72-62E2C5D336B8}" destId="{F52E9EDF-69AF-48AE-983E-794940041478}" srcOrd="5" destOrd="0" presId="urn:microsoft.com/office/officeart/2018/5/layout/IconLeafLabelList"/>
    <dgm:cxn modelId="{C864CEE2-FA71-4E29-B043-B50A8F934BBA}" type="presParOf" srcId="{76DACD57-5063-458F-9D72-62E2C5D336B8}" destId="{EEF8E9FD-3EB8-460F-B2BC-93D4EF77497D}" srcOrd="6" destOrd="0" presId="urn:microsoft.com/office/officeart/2018/5/layout/IconLeafLabelList"/>
    <dgm:cxn modelId="{E6C86BFD-368C-4460-979D-1EF475621F61}" type="presParOf" srcId="{EEF8E9FD-3EB8-460F-B2BC-93D4EF77497D}" destId="{635F19D3-2608-4BDF-AACD-AD80491B0767}" srcOrd="0" destOrd="0" presId="urn:microsoft.com/office/officeart/2018/5/layout/IconLeafLabelList"/>
    <dgm:cxn modelId="{5B11C0A2-4A14-4158-A23D-D0E218821A1A}" type="presParOf" srcId="{EEF8E9FD-3EB8-460F-B2BC-93D4EF77497D}" destId="{2367BED1-6E29-4758-8170-8741B424895D}" srcOrd="1" destOrd="0" presId="urn:microsoft.com/office/officeart/2018/5/layout/IconLeafLabelList"/>
    <dgm:cxn modelId="{935044B7-0CEF-485F-ACE0-E5237A5378BE}" type="presParOf" srcId="{EEF8E9FD-3EB8-460F-B2BC-93D4EF77497D}" destId="{804F9DEB-CAA6-48AB-9010-22D48DE4557D}" srcOrd="2" destOrd="0" presId="urn:microsoft.com/office/officeart/2018/5/layout/IconLeafLabelList"/>
    <dgm:cxn modelId="{9E5349C7-E9B8-4A10-B04F-9EA5CA198617}" type="presParOf" srcId="{EEF8E9FD-3EB8-460F-B2BC-93D4EF77497D}" destId="{FA203186-7337-4088-8E33-8E5CE373ADC6}" srcOrd="3" destOrd="0" presId="urn:microsoft.com/office/officeart/2018/5/layout/IconLeafLabelList"/>
    <dgm:cxn modelId="{E4BEBA8D-C42D-482E-8D37-91908C978442}" type="presParOf" srcId="{76DACD57-5063-458F-9D72-62E2C5D336B8}" destId="{A972DBB3-F96F-4D52-A0B5-71D661863357}" srcOrd="7" destOrd="0" presId="urn:microsoft.com/office/officeart/2018/5/layout/IconLeafLabelList"/>
    <dgm:cxn modelId="{B48F7267-4052-4E24-969E-2124AAB64A94}" type="presParOf" srcId="{76DACD57-5063-458F-9D72-62E2C5D336B8}" destId="{56CA7193-D708-4D61-AE94-BCDF6323A624}" srcOrd="8" destOrd="0" presId="urn:microsoft.com/office/officeart/2018/5/layout/IconLeafLabelList"/>
    <dgm:cxn modelId="{A412A9A4-C127-4B55-A36F-7057F438D1EF}" type="presParOf" srcId="{56CA7193-D708-4D61-AE94-BCDF6323A624}" destId="{6F0D8567-CB7B-4804-8991-8B3BE255055A}" srcOrd="0" destOrd="0" presId="urn:microsoft.com/office/officeart/2018/5/layout/IconLeafLabelList"/>
    <dgm:cxn modelId="{A804DAEE-E037-4616-92A3-23B132DF3BF1}" type="presParOf" srcId="{56CA7193-D708-4D61-AE94-BCDF6323A624}" destId="{991463F1-3925-46A9-A4E9-D74D157F700F}" srcOrd="1" destOrd="0" presId="urn:microsoft.com/office/officeart/2018/5/layout/IconLeafLabelList"/>
    <dgm:cxn modelId="{6E0685D3-1728-4670-BF53-5D2DED4D9B04}" type="presParOf" srcId="{56CA7193-D708-4D61-AE94-BCDF6323A624}" destId="{0ED80763-3E50-4ADC-8996-F77F8F5EA518}" srcOrd="2" destOrd="0" presId="urn:microsoft.com/office/officeart/2018/5/layout/IconLeafLabelList"/>
    <dgm:cxn modelId="{ADDD8ED3-EC71-42F6-8480-51E41EC3AB9A}" type="presParOf" srcId="{56CA7193-D708-4D61-AE94-BCDF6323A624}" destId="{A66B1E7B-06D1-4D25-9DAB-197A80AAA7A5}"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61BC8F-8CC3-41DD-8166-63E3591F18F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CCB7CCA-8E93-42AF-9261-3A940BFF284B}">
      <dgm:prSet/>
      <dgm:spPr/>
      <dgm:t>
        <a:bodyPr/>
        <a:lstStyle/>
        <a:p>
          <a:r>
            <a:rPr lang="en-US"/>
            <a:t>Lysosomes are membrane-bound organelles found within cells</a:t>
          </a:r>
        </a:p>
      </dgm:t>
    </dgm:pt>
    <dgm:pt modelId="{F7F57451-8085-41A6-8D18-4A9C3A7733CB}" type="parTrans" cxnId="{8EE7ACD2-AB0C-433C-89CC-908798EB684F}">
      <dgm:prSet/>
      <dgm:spPr/>
      <dgm:t>
        <a:bodyPr/>
        <a:lstStyle/>
        <a:p>
          <a:endParaRPr lang="en-US"/>
        </a:p>
      </dgm:t>
    </dgm:pt>
    <dgm:pt modelId="{00E1822A-E68B-424A-9013-B652ED95246B}" type="sibTrans" cxnId="{8EE7ACD2-AB0C-433C-89CC-908798EB684F}">
      <dgm:prSet/>
      <dgm:spPr/>
      <dgm:t>
        <a:bodyPr/>
        <a:lstStyle/>
        <a:p>
          <a:endParaRPr lang="en-US"/>
        </a:p>
      </dgm:t>
    </dgm:pt>
    <dgm:pt modelId="{19DBCF2A-A85C-4959-B81D-9123486668A6}">
      <dgm:prSet/>
      <dgm:spPr/>
      <dgm:t>
        <a:bodyPr/>
        <a:lstStyle/>
        <a:p>
          <a:r>
            <a:rPr lang="en-US"/>
            <a:t>length is almost 1 micrometre.</a:t>
          </a:r>
        </a:p>
      </dgm:t>
    </dgm:pt>
    <dgm:pt modelId="{BCDE6B4C-2E60-4F49-ACF8-CA42C0F469C5}" type="parTrans" cxnId="{6C37D299-D2F8-4803-A325-49081FD6F112}">
      <dgm:prSet/>
      <dgm:spPr/>
      <dgm:t>
        <a:bodyPr/>
        <a:lstStyle/>
        <a:p>
          <a:endParaRPr lang="en-US"/>
        </a:p>
      </dgm:t>
    </dgm:pt>
    <dgm:pt modelId="{0D4EF2DA-948D-4CCE-A071-10A155BF667F}" type="sibTrans" cxnId="{6C37D299-D2F8-4803-A325-49081FD6F112}">
      <dgm:prSet/>
      <dgm:spPr/>
      <dgm:t>
        <a:bodyPr/>
        <a:lstStyle/>
        <a:p>
          <a:endParaRPr lang="en-US"/>
        </a:p>
      </dgm:t>
    </dgm:pt>
    <dgm:pt modelId="{B7503327-0301-4D96-AA21-81770C518628}" type="pres">
      <dgm:prSet presAssocID="{EF61BC8F-8CC3-41DD-8166-63E3591F18F8}" presName="root" presStyleCnt="0">
        <dgm:presLayoutVars>
          <dgm:dir/>
          <dgm:resizeHandles val="exact"/>
        </dgm:presLayoutVars>
      </dgm:prSet>
      <dgm:spPr/>
    </dgm:pt>
    <dgm:pt modelId="{10192CBE-6365-4EF9-B036-5049EA4B3EBB}" type="pres">
      <dgm:prSet presAssocID="{4CCB7CCA-8E93-42AF-9261-3A940BFF284B}" presName="compNode" presStyleCnt="0"/>
      <dgm:spPr/>
    </dgm:pt>
    <dgm:pt modelId="{263944A1-DBAB-483D-9521-ED9408BE77BE}" type="pres">
      <dgm:prSet presAssocID="{4CCB7CCA-8E93-42AF-9261-3A940BFF284B}" presName="bgRect" presStyleLbl="bgShp" presStyleIdx="0" presStyleCnt="2"/>
      <dgm:spPr/>
    </dgm:pt>
    <dgm:pt modelId="{52EC29DD-8141-4D5F-91A3-6B3D9532441E}" type="pres">
      <dgm:prSet presAssocID="{4CCB7CCA-8E93-42AF-9261-3A940BFF284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icroscope"/>
        </a:ext>
      </dgm:extLst>
    </dgm:pt>
    <dgm:pt modelId="{2292F072-E6B2-4382-AF59-CC021C7BEF15}" type="pres">
      <dgm:prSet presAssocID="{4CCB7CCA-8E93-42AF-9261-3A940BFF284B}" presName="spaceRect" presStyleCnt="0"/>
      <dgm:spPr/>
    </dgm:pt>
    <dgm:pt modelId="{D23C9080-4B83-4BBD-9F3B-BAE693B2EE40}" type="pres">
      <dgm:prSet presAssocID="{4CCB7CCA-8E93-42AF-9261-3A940BFF284B}" presName="parTx" presStyleLbl="revTx" presStyleIdx="0" presStyleCnt="2">
        <dgm:presLayoutVars>
          <dgm:chMax val="0"/>
          <dgm:chPref val="0"/>
        </dgm:presLayoutVars>
      </dgm:prSet>
      <dgm:spPr/>
    </dgm:pt>
    <dgm:pt modelId="{F6F68523-53E4-4FFF-B36D-CEF747CAEEEF}" type="pres">
      <dgm:prSet presAssocID="{00E1822A-E68B-424A-9013-B652ED95246B}" presName="sibTrans" presStyleCnt="0"/>
      <dgm:spPr/>
    </dgm:pt>
    <dgm:pt modelId="{D19E6D74-5248-4A36-B767-B18A5685F072}" type="pres">
      <dgm:prSet presAssocID="{19DBCF2A-A85C-4959-B81D-9123486668A6}" presName="compNode" presStyleCnt="0"/>
      <dgm:spPr/>
    </dgm:pt>
    <dgm:pt modelId="{30210F8F-693C-4A70-8D6B-620610C45D51}" type="pres">
      <dgm:prSet presAssocID="{19DBCF2A-A85C-4959-B81D-9123486668A6}" presName="bgRect" presStyleLbl="bgShp" presStyleIdx="1" presStyleCnt="2"/>
      <dgm:spPr/>
    </dgm:pt>
    <dgm:pt modelId="{B36A255B-F315-42C1-9EF1-A9A552356447}" type="pres">
      <dgm:prSet presAssocID="{19DBCF2A-A85C-4959-B81D-9123486668A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2C5EB9DD-1FCE-47B7-B9B5-695EE857AAC1}" type="pres">
      <dgm:prSet presAssocID="{19DBCF2A-A85C-4959-B81D-9123486668A6}" presName="spaceRect" presStyleCnt="0"/>
      <dgm:spPr/>
    </dgm:pt>
    <dgm:pt modelId="{B4F92B59-951B-4C5F-A124-54C024C3010E}" type="pres">
      <dgm:prSet presAssocID="{19DBCF2A-A85C-4959-B81D-9123486668A6}" presName="parTx" presStyleLbl="revTx" presStyleIdx="1" presStyleCnt="2">
        <dgm:presLayoutVars>
          <dgm:chMax val="0"/>
          <dgm:chPref val="0"/>
        </dgm:presLayoutVars>
      </dgm:prSet>
      <dgm:spPr/>
    </dgm:pt>
  </dgm:ptLst>
  <dgm:cxnLst>
    <dgm:cxn modelId="{DB28FE34-4372-490A-B283-CA8C9FE342F1}" type="presOf" srcId="{19DBCF2A-A85C-4959-B81D-9123486668A6}" destId="{B4F92B59-951B-4C5F-A124-54C024C3010E}" srcOrd="0" destOrd="0" presId="urn:microsoft.com/office/officeart/2018/2/layout/IconVerticalSolidList"/>
    <dgm:cxn modelId="{9A705B44-6D71-4B93-BE4A-0788845556A3}" type="presOf" srcId="{EF61BC8F-8CC3-41DD-8166-63E3591F18F8}" destId="{B7503327-0301-4D96-AA21-81770C518628}" srcOrd="0" destOrd="0" presId="urn:microsoft.com/office/officeart/2018/2/layout/IconVerticalSolidList"/>
    <dgm:cxn modelId="{6C37D299-D2F8-4803-A325-49081FD6F112}" srcId="{EF61BC8F-8CC3-41DD-8166-63E3591F18F8}" destId="{19DBCF2A-A85C-4959-B81D-9123486668A6}" srcOrd="1" destOrd="0" parTransId="{BCDE6B4C-2E60-4F49-ACF8-CA42C0F469C5}" sibTransId="{0D4EF2DA-948D-4CCE-A071-10A155BF667F}"/>
    <dgm:cxn modelId="{8EA0E6C0-22FB-47BB-8B08-234BC8950EEA}" type="presOf" srcId="{4CCB7CCA-8E93-42AF-9261-3A940BFF284B}" destId="{D23C9080-4B83-4BBD-9F3B-BAE693B2EE40}" srcOrd="0" destOrd="0" presId="urn:microsoft.com/office/officeart/2018/2/layout/IconVerticalSolidList"/>
    <dgm:cxn modelId="{8EE7ACD2-AB0C-433C-89CC-908798EB684F}" srcId="{EF61BC8F-8CC3-41DD-8166-63E3591F18F8}" destId="{4CCB7CCA-8E93-42AF-9261-3A940BFF284B}" srcOrd="0" destOrd="0" parTransId="{F7F57451-8085-41A6-8D18-4A9C3A7733CB}" sibTransId="{00E1822A-E68B-424A-9013-B652ED95246B}"/>
    <dgm:cxn modelId="{691511FA-043F-4646-9D90-449B0A5720FA}" type="presParOf" srcId="{B7503327-0301-4D96-AA21-81770C518628}" destId="{10192CBE-6365-4EF9-B036-5049EA4B3EBB}" srcOrd="0" destOrd="0" presId="urn:microsoft.com/office/officeart/2018/2/layout/IconVerticalSolidList"/>
    <dgm:cxn modelId="{E26C271F-8A0D-4573-8332-FBE6B26CAB54}" type="presParOf" srcId="{10192CBE-6365-4EF9-B036-5049EA4B3EBB}" destId="{263944A1-DBAB-483D-9521-ED9408BE77BE}" srcOrd="0" destOrd="0" presId="urn:microsoft.com/office/officeart/2018/2/layout/IconVerticalSolidList"/>
    <dgm:cxn modelId="{69EBEB63-B63B-4415-86D1-DA94CCCAECE3}" type="presParOf" srcId="{10192CBE-6365-4EF9-B036-5049EA4B3EBB}" destId="{52EC29DD-8141-4D5F-91A3-6B3D9532441E}" srcOrd="1" destOrd="0" presId="urn:microsoft.com/office/officeart/2018/2/layout/IconVerticalSolidList"/>
    <dgm:cxn modelId="{FCD5FD6F-F159-4A9F-863F-4CFD6A945298}" type="presParOf" srcId="{10192CBE-6365-4EF9-B036-5049EA4B3EBB}" destId="{2292F072-E6B2-4382-AF59-CC021C7BEF15}" srcOrd="2" destOrd="0" presId="urn:microsoft.com/office/officeart/2018/2/layout/IconVerticalSolidList"/>
    <dgm:cxn modelId="{4312CD8E-7084-40C3-92BE-0266A75CA4F1}" type="presParOf" srcId="{10192CBE-6365-4EF9-B036-5049EA4B3EBB}" destId="{D23C9080-4B83-4BBD-9F3B-BAE693B2EE40}" srcOrd="3" destOrd="0" presId="urn:microsoft.com/office/officeart/2018/2/layout/IconVerticalSolidList"/>
    <dgm:cxn modelId="{727F08CF-98B3-4875-9DF9-D483D5A44693}" type="presParOf" srcId="{B7503327-0301-4D96-AA21-81770C518628}" destId="{F6F68523-53E4-4FFF-B36D-CEF747CAEEEF}" srcOrd="1" destOrd="0" presId="urn:microsoft.com/office/officeart/2018/2/layout/IconVerticalSolidList"/>
    <dgm:cxn modelId="{AE92FE5D-B895-453A-A814-84BD9D2FA748}" type="presParOf" srcId="{B7503327-0301-4D96-AA21-81770C518628}" destId="{D19E6D74-5248-4A36-B767-B18A5685F072}" srcOrd="2" destOrd="0" presId="urn:microsoft.com/office/officeart/2018/2/layout/IconVerticalSolidList"/>
    <dgm:cxn modelId="{B9B998E7-D0F9-4882-B84B-F13C71B85C42}" type="presParOf" srcId="{D19E6D74-5248-4A36-B767-B18A5685F072}" destId="{30210F8F-693C-4A70-8D6B-620610C45D51}" srcOrd="0" destOrd="0" presId="urn:microsoft.com/office/officeart/2018/2/layout/IconVerticalSolidList"/>
    <dgm:cxn modelId="{A36F87F4-8805-495A-9E97-F800C30F5E81}" type="presParOf" srcId="{D19E6D74-5248-4A36-B767-B18A5685F072}" destId="{B36A255B-F315-42C1-9EF1-A9A552356447}" srcOrd="1" destOrd="0" presId="urn:microsoft.com/office/officeart/2018/2/layout/IconVerticalSolidList"/>
    <dgm:cxn modelId="{7E968413-6703-4666-8D70-E20B94404DCC}" type="presParOf" srcId="{D19E6D74-5248-4A36-B767-B18A5685F072}" destId="{2C5EB9DD-1FCE-47B7-B9B5-695EE857AAC1}" srcOrd="2" destOrd="0" presId="urn:microsoft.com/office/officeart/2018/2/layout/IconVerticalSolidList"/>
    <dgm:cxn modelId="{A4E7314F-F149-4082-8CE1-01390F91EF31}" type="presParOf" srcId="{D19E6D74-5248-4A36-B767-B18A5685F072}" destId="{B4F92B59-951B-4C5F-A124-54C024C3010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4E9E6D-2E02-4453-89EF-3DCAB13930DE}">
      <dsp:nvSpPr>
        <dsp:cNvPr id="0" name=""/>
        <dsp:cNvSpPr/>
      </dsp:nvSpPr>
      <dsp:spPr>
        <a:xfrm>
          <a:off x="0" y="1041317"/>
          <a:ext cx="2417712" cy="15352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E4DE67-A67D-4B53-8EEA-B86D88E4578F}">
      <dsp:nvSpPr>
        <dsp:cNvPr id="0" name=""/>
        <dsp:cNvSpPr/>
      </dsp:nvSpPr>
      <dsp:spPr>
        <a:xfrm>
          <a:off x="268634" y="1296520"/>
          <a:ext cx="2417712" cy="15352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Plasma membrane, outer covering of cell</a:t>
          </a:r>
        </a:p>
      </dsp:txBody>
      <dsp:txXfrm>
        <a:off x="313600" y="1341486"/>
        <a:ext cx="2327780" cy="1445315"/>
      </dsp:txXfrm>
    </dsp:sp>
    <dsp:sp modelId="{B6C38E9A-0969-41B5-9B9B-782359847EE0}">
      <dsp:nvSpPr>
        <dsp:cNvPr id="0" name=""/>
        <dsp:cNvSpPr/>
      </dsp:nvSpPr>
      <dsp:spPr>
        <a:xfrm>
          <a:off x="2954982" y="1041317"/>
          <a:ext cx="2417712" cy="15352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C97984-57FF-4D0E-9D8B-942B981557E7}">
      <dsp:nvSpPr>
        <dsp:cNvPr id="0" name=""/>
        <dsp:cNvSpPr/>
      </dsp:nvSpPr>
      <dsp:spPr>
        <a:xfrm>
          <a:off x="3223616" y="1296520"/>
          <a:ext cx="2417712" cy="15352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Cytoplasm, containing cell organelles</a:t>
          </a:r>
        </a:p>
      </dsp:txBody>
      <dsp:txXfrm>
        <a:off x="3268582" y="1341486"/>
        <a:ext cx="2327780" cy="1445315"/>
      </dsp:txXfrm>
    </dsp:sp>
    <dsp:sp modelId="{CF496FF8-895F-48D2-9354-98A59D135D4B}">
      <dsp:nvSpPr>
        <dsp:cNvPr id="0" name=""/>
        <dsp:cNvSpPr/>
      </dsp:nvSpPr>
      <dsp:spPr>
        <a:xfrm>
          <a:off x="5909964" y="1041317"/>
          <a:ext cx="2417712" cy="15352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9E89DC-43EC-43AB-94CF-9CAC16407792}">
      <dsp:nvSpPr>
        <dsp:cNvPr id="0" name=""/>
        <dsp:cNvSpPr/>
      </dsp:nvSpPr>
      <dsp:spPr>
        <a:xfrm>
          <a:off x="6178599" y="1296520"/>
          <a:ext cx="2417712" cy="15352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Nucleus, with nuclear or chromatin material</a:t>
          </a:r>
        </a:p>
      </dsp:txBody>
      <dsp:txXfrm>
        <a:off x="6223565" y="1341486"/>
        <a:ext cx="2327780" cy="14453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CBC54-D553-492A-9AC6-DF45E5281698}">
      <dsp:nvSpPr>
        <dsp:cNvPr id="0" name=""/>
        <dsp:cNvSpPr/>
      </dsp:nvSpPr>
      <dsp:spPr>
        <a:xfrm>
          <a:off x="0" y="2066"/>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14CF60-FC88-4694-A51A-14F92AF4B868}">
      <dsp:nvSpPr>
        <dsp:cNvPr id="0" name=""/>
        <dsp:cNvSpPr/>
      </dsp:nvSpPr>
      <dsp:spPr>
        <a:xfrm>
          <a:off x="316857" y="237745"/>
          <a:ext cx="576104" cy="5761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20E19A-410F-48E5-A956-C22ACD56B2AA}">
      <dsp:nvSpPr>
        <dsp:cNvPr id="0" name=""/>
        <dsp:cNvSpPr/>
      </dsp:nvSpPr>
      <dsp:spPr>
        <a:xfrm>
          <a:off x="1209819" y="2066"/>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977900">
            <a:lnSpc>
              <a:spcPct val="90000"/>
            </a:lnSpc>
            <a:spcBef>
              <a:spcPct val="0"/>
            </a:spcBef>
            <a:spcAft>
              <a:spcPct val="35000"/>
            </a:spcAft>
            <a:buNone/>
          </a:pPr>
          <a:r>
            <a:rPr lang="en-US" sz="2200" kern="1200"/>
            <a:t>Main parts of the chromosome include:</a:t>
          </a:r>
        </a:p>
      </dsp:txBody>
      <dsp:txXfrm>
        <a:off x="1209819" y="2066"/>
        <a:ext cx="5418984" cy="1047462"/>
      </dsp:txXfrm>
    </dsp:sp>
    <dsp:sp modelId="{653698E0-39CD-44D0-9499-6F6779BC69C3}">
      <dsp:nvSpPr>
        <dsp:cNvPr id="0" name=""/>
        <dsp:cNvSpPr/>
      </dsp:nvSpPr>
      <dsp:spPr>
        <a:xfrm>
          <a:off x="0" y="1311395"/>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60BBDF-AC49-4524-93FB-EC92885F21C7}">
      <dsp:nvSpPr>
        <dsp:cNvPr id="0" name=""/>
        <dsp:cNvSpPr/>
      </dsp:nvSpPr>
      <dsp:spPr>
        <a:xfrm>
          <a:off x="316857" y="1547074"/>
          <a:ext cx="576104" cy="5761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0F2D5A-6B43-4AC2-90C2-58EF0BD9B539}">
      <dsp:nvSpPr>
        <dsp:cNvPr id="0" name=""/>
        <dsp:cNvSpPr/>
      </dsp:nvSpPr>
      <dsp:spPr>
        <a:xfrm>
          <a:off x="1209819" y="1311395"/>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977900">
            <a:lnSpc>
              <a:spcPct val="90000"/>
            </a:lnSpc>
            <a:spcBef>
              <a:spcPct val="0"/>
            </a:spcBef>
            <a:spcAft>
              <a:spcPct val="35000"/>
            </a:spcAft>
            <a:buNone/>
          </a:pPr>
          <a:r>
            <a:rPr lang="en-US" sz="2200" kern="1200"/>
            <a:t>Kinetochores</a:t>
          </a:r>
        </a:p>
      </dsp:txBody>
      <dsp:txXfrm>
        <a:off x="1209819" y="1311395"/>
        <a:ext cx="5418984" cy="1047462"/>
      </dsp:txXfrm>
    </dsp:sp>
    <dsp:sp modelId="{2B78FA54-0D02-4089-BB45-FA6171C53B84}">
      <dsp:nvSpPr>
        <dsp:cNvPr id="0" name=""/>
        <dsp:cNvSpPr/>
      </dsp:nvSpPr>
      <dsp:spPr>
        <a:xfrm>
          <a:off x="0" y="2620723"/>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D4546A-8DF5-4E5E-A8A8-5E4186DD283A}">
      <dsp:nvSpPr>
        <dsp:cNvPr id="0" name=""/>
        <dsp:cNvSpPr/>
      </dsp:nvSpPr>
      <dsp:spPr>
        <a:xfrm>
          <a:off x="316857" y="2856402"/>
          <a:ext cx="576104" cy="5761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F59E0A-B835-4F6E-A33E-59CBC81587B2}">
      <dsp:nvSpPr>
        <dsp:cNvPr id="0" name=""/>
        <dsp:cNvSpPr/>
      </dsp:nvSpPr>
      <dsp:spPr>
        <a:xfrm>
          <a:off x="1209819" y="2620723"/>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977900">
            <a:lnSpc>
              <a:spcPct val="90000"/>
            </a:lnSpc>
            <a:spcBef>
              <a:spcPct val="0"/>
            </a:spcBef>
            <a:spcAft>
              <a:spcPct val="35000"/>
            </a:spcAft>
            <a:buNone/>
          </a:pPr>
          <a:r>
            <a:rPr lang="en-US" sz="2200" kern="1200"/>
            <a:t>Telomeres</a:t>
          </a:r>
        </a:p>
      </dsp:txBody>
      <dsp:txXfrm>
        <a:off x="1209819" y="2620723"/>
        <a:ext cx="5418984" cy="1047462"/>
      </dsp:txXfrm>
    </dsp:sp>
    <dsp:sp modelId="{35F444A5-42CE-49A1-BE98-77CA255F757C}">
      <dsp:nvSpPr>
        <dsp:cNvPr id="0" name=""/>
        <dsp:cNvSpPr/>
      </dsp:nvSpPr>
      <dsp:spPr>
        <a:xfrm>
          <a:off x="0" y="3930051"/>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614EB6-CA9D-4A03-8C93-3A5DE90364B7}">
      <dsp:nvSpPr>
        <dsp:cNvPr id="0" name=""/>
        <dsp:cNvSpPr/>
      </dsp:nvSpPr>
      <dsp:spPr>
        <a:xfrm>
          <a:off x="316857" y="4165730"/>
          <a:ext cx="576104" cy="5761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B3BD54-5524-4BFF-B72D-034B615FC95E}">
      <dsp:nvSpPr>
        <dsp:cNvPr id="0" name=""/>
        <dsp:cNvSpPr/>
      </dsp:nvSpPr>
      <dsp:spPr>
        <a:xfrm>
          <a:off x="1209819" y="3930051"/>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977900">
            <a:lnSpc>
              <a:spcPct val="90000"/>
            </a:lnSpc>
            <a:spcBef>
              <a:spcPct val="0"/>
            </a:spcBef>
            <a:spcAft>
              <a:spcPct val="35000"/>
            </a:spcAft>
            <a:buNone/>
          </a:pPr>
          <a:r>
            <a:rPr lang="en-US" sz="2200" kern="1200"/>
            <a:t>Chromatids (each of which consists of the p and q arm)</a:t>
          </a:r>
        </a:p>
      </dsp:txBody>
      <dsp:txXfrm>
        <a:off x="1209819" y="3930051"/>
        <a:ext cx="5418984" cy="10474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05114-A036-4901-8D8F-973608137E63}">
      <dsp:nvSpPr>
        <dsp:cNvPr id="0" name=""/>
        <dsp:cNvSpPr/>
      </dsp:nvSpPr>
      <dsp:spPr>
        <a:xfrm>
          <a:off x="650402" y="104790"/>
          <a:ext cx="1098000" cy="1098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3E91BB-63A3-47BB-B8DF-4B415810BCBB}">
      <dsp:nvSpPr>
        <dsp:cNvPr id="0" name=""/>
        <dsp:cNvSpPr/>
      </dsp:nvSpPr>
      <dsp:spPr>
        <a:xfrm>
          <a:off x="884402" y="338790"/>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77E51D-A246-4BC7-BA5D-67E20FFCF9EF}">
      <dsp:nvSpPr>
        <dsp:cNvPr id="0" name=""/>
        <dsp:cNvSpPr/>
      </dsp:nvSpPr>
      <dsp:spPr>
        <a:xfrm>
          <a:off x="299402" y="154479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9-12 percent DNA</a:t>
          </a:r>
        </a:p>
      </dsp:txBody>
      <dsp:txXfrm>
        <a:off x="299402" y="1544790"/>
        <a:ext cx="1800000" cy="720000"/>
      </dsp:txXfrm>
    </dsp:sp>
    <dsp:sp modelId="{626D1A8C-BF45-4AFE-AFB3-A21013E4FFF2}">
      <dsp:nvSpPr>
        <dsp:cNvPr id="0" name=""/>
        <dsp:cNvSpPr/>
      </dsp:nvSpPr>
      <dsp:spPr>
        <a:xfrm>
          <a:off x="2765402" y="104790"/>
          <a:ext cx="1098000" cy="1098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ADC437-D566-49D0-87F6-E540FB3178B1}">
      <dsp:nvSpPr>
        <dsp:cNvPr id="0" name=""/>
        <dsp:cNvSpPr/>
      </dsp:nvSpPr>
      <dsp:spPr>
        <a:xfrm>
          <a:off x="2999402" y="338790"/>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4299AB-111A-4C6D-863E-0F0158F3AA09}">
      <dsp:nvSpPr>
        <dsp:cNvPr id="0" name=""/>
        <dsp:cNvSpPr/>
      </dsp:nvSpPr>
      <dsp:spPr>
        <a:xfrm>
          <a:off x="2414402" y="154479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15 percent histone</a:t>
          </a:r>
        </a:p>
      </dsp:txBody>
      <dsp:txXfrm>
        <a:off x="2414402" y="1544790"/>
        <a:ext cx="1800000" cy="720000"/>
      </dsp:txXfrm>
    </dsp:sp>
    <dsp:sp modelId="{BD044866-53B7-46AF-9B8E-70083AE9ADFA}">
      <dsp:nvSpPr>
        <dsp:cNvPr id="0" name=""/>
        <dsp:cNvSpPr/>
      </dsp:nvSpPr>
      <dsp:spPr>
        <a:xfrm>
          <a:off x="4880401" y="104790"/>
          <a:ext cx="1098000" cy="109800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36268B-E39A-4C60-BFFA-784490E527FE}">
      <dsp:nvSpPr>
        <dsp:cNvPr id="0" name=""/>
        <dsp:cNvSpPr/>
      </dsp:nvSpPr>
      <dsp:spPr>
        <a:xfrm>
          <a:off x="5114401" y="338790"/>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E43753-2CC2-4A8A-AFE1-5AC026249FDF}">
      <dsp:nvSpPr>
        <dsp:cNvPr id="0" name=""/>
        <dsp:cNvSpPr/>
      </dsp:nvSpPr>
      <dsp:spPr>
        <a:xfrm>
          <a:off x="4529402" y="154479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65 percent enzymes, neutral proteins and acid proteins</a:t>
          </a:r>
        </a:p>
      </dsp:txBody>
      <dsp:txXfrm>
        <a:off x="4529402" y="1544790"/>
        <a:ext cx="1800000" cy="720000"/>
      </dsp:txXfrm>
    </dsp:sp>
    <dsp:sp modelId="{635F19D3-2608-4BDF-AACD-AD80491B0767}">
      <dsp:nvSpPr>
        <dsp:cNvPr id="0" name=""/>
        <dsp:cNvSpPr/>
      </dsp:nvSpPr>
      <dsp:spPr>
        <a:xfrm>
          <a:off x="1707902" y="2714790"/>
          <a:ext cx="1098000" cy="109800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67BED1-6E29-4758-8170-8741B424895D}">
      <dsp:nvSpPr>
        <dsp:cNvPr id="0" name=""/>
        <dsp:cNvSpPr/>
      </dsp:nvSpPr>
      <dsp:spPr>
        <a:xfrm>
          <a:off x="1941902" y="2948790"/>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203186-7337-4088-8E33-8E5CE373ADC6}">
      <dsp:nvSpPr>
        <dsp:cNvPr id="0" name=""/>
        <dsp:cNvSpPr/>
      </dsp:nvSpPr>
      <dsp:spPr>
        <a:xfrm>
          <a:off x="1356902" y="415479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5 percent RNA</a:t>
          </a:r>
        </a:p>
      </dsp:txBody>
      <dsp:txXfrm>
        <a:off x="1356902" y="4154790"/>
        <a:ext cx="1800000" cy="720000"/>
      </dsp:txXfrm>
    </dsp:sp>
    <dsp:sp modelId="{6F0D8567-CB7B-4804-8991-8B3BE255055A}">
      <dsp:nvSpPr>
        <dsp:cNvPr id="0" name=""/>
        <dsp:cNvSpPr/>
      </dsp:nvSpPr>
      <dsp:spPr>
        <a:xfrm>
          <a:off x="3822902" y="2714790"/>
          <a:ext cx="1098000" cy="1098000"/>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1463F1-3925-46A9-A4E9-D74D157F700F}">
      <dsp:nvSpPr>
        <dsp:cNvPr id="0" name=""/>
        <dsp:cNvSpPr/>
      </dsp:nvSpPr>
      <dsp:spPr>
        <a:xfrm>
          <a:off x="4056902" y="2948790"/>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6B1E7B-06D1-4D25-9DAB-197A80AAA7A5}">
      <dsp:nvSpPr>
        <dsp:cNvPr id="0" name=""/>
        <dsp:cNvSpPr/>
      </dsp:nvSpPr>
      <dsp:spPr>
        <a:xfrm>
          <a:off x="3471902" y="415479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3 percent lipids</a:t>
          </a:r>
        </a:p>
      </dsp:txBody>
      <dsp:txXfrm>
        <a:off x="3471902" y="4154790"/>
        <a:ext cx="180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944A1-DBAB-483D-9521-ED9408BE77BE}">
      <dsp:nvSpPr>
        <dsp:cNvPr id="0" name=""/>
        <dsp:cNvSpPr/>
      </dsp:nvSpPr>
      <dsp:spPr>
        <a:xfrm>
          <a:off x="0" y="809181"/>
          <a:ext cx="6628804" cy="149387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EC29DD-8141-4D5F-91A3-6B3D9532441E}">
      <dsp:nvSpPr>
        <dsp:cNvPr id="0" name=""/>
        <dsp:cNvSpPr/>
      </dsp:nvSpPr>
      <dsp:spPr>
        <a:xfrm>
          <a:off x="451896" y="1145303"/>
          <a:ext cx="821630" cy="8216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3C9080-4B83-4BBD-9F3B-BAE693B2EE40}">
      <dsp:nvSpPr>
        <dsp:cNvPr id="0" name=""/>
        <dsp:cNvSpPr/>
      </dsp:nvSpPr>
      <dsp:spPr>
        <a:xfrm>
          <a:off x="1725424" y="809181"/>
          <a:ext cx="4903379" cy="1493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02" tIns="158102" rIns="158102" bIns="158102" numCol="1" spcCol="1270" anchor="ctr" anchorCtr="0">
          <a:noAutofit/>
        </a:bodyPr>
        <a:lstStyle/>
        <a:p>
          <a:pPr marL="0" lvl="0" indent="0" algn="l" defTabSz="1111250">
            <a:lnSpc>
              <a:spcPct val="90000"/>
            </a:lnSpc>
            <a:spcBef>
              <a:spcPct val="0"/>
            </a:spcBef>
            <a:spcAft>
              <a:spcPct val="35000"/>
            </a:spcAft>
            <a:buNone/>
          </a:pPr>
          <a:r>
            <a:rPr lang="en-US" sz="2500" kern="1200"/>
            <a:t>Lysosomes are membrane-bound organelles found within cells</a:t>
          </a:r>
        </a:p>
      </dsp:txBody>
      <dsp:txXfrm>
        <a:off x="1725424" y="809181"/>
        <a:ext cx="4903379" cy="1493874"/>
      </dsp:txXfrm>
    </dsp:sp>
    <dsp:sp modelId="{30210F8F-693C-4A70-8D6B-620610C45D51}">
      <dsp:nvSpPr>
        <dsp:cNvPr id="0" name=""/>
        <dsp:cNvSpPr/>
      </dsp:nvSpPr>
      <dsp:spPr>
        <a:xfrm>
          <a:off x="0" y="2676524"/>
          <a:ext cx="6628804" cy="149387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6A255B-F315-42C1-9EF1-A9A552356447}">
      <dsp:nvSpPr>
        <dsp:cNvPr id="0" name=""/>
        <dsp:cNvSpPr/>
      </dsp:nvSpPr>
      <dsp:spPr>
        <a:xfrm>
          <a:off x="451896" y="3012646"/>
          <a:ext cx="821630" cy="8216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F92B59-951B-4C5F-A124-54C024C3010E}">
      <dsp:nvSpPr>
        <dsp:cNvPr id="0" name=""/>
        <dsp:cNvSpPr/>
      </dsp:nvSpPr>
      <dsp:spPr>
        <a:xfrm>
          <a:off x="1725424" y="2676524"/>
          <a:ext cx="4903379" cy="1493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02" tIns="158102" rIns="158102" bIns="158102" numCol="1" spcCol="1270" anchor="ctr" anchorCtr="0">
          <a:noAutofit/>
        </a:bodyPr>
        <a:lstStyle/>
        <a:p>
          <a:pPr marL="0" lvl="0" indent="0" algn="l" defTabSz="1111250">
            <a:lnSpc>
              <a:spcPct val="90000"/>
            </a:lnSpc>
            <a:spcBef>
              <a:spcPct val="0"/>
            </a:spcBef>
            <a:spcAft>
              <a:spcPct val="35000"/>
            </a:spcAft>
            <a:buNone/>
          </a:pPr>
          <a:r>
            <a:rPr lang="en-US" sz="2500" kern="1200"/>
            <a:t>length is almost 1 micrometre.</a:t>
          </a:r>
        </a:p>
      </dsp:txBody>
      <dsp:txXfrm>
        <a:off x="1725424" y="2676524"/>
        <a:ext cx="4903379" cy="149387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84274-5472-4E7A-A921-4872C35FAB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2E64AA-DFCC-49FA-8356-CCDA4535B7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014263-F419-48B5-B42C-52C2D24520B4}"/>
              </a:ext>
            </a:extLst>
          </p:cNvPr>
          <p:cNvSpPr>
            <a:spLocks noGrp="1"/>
          </p:cNvSpPr>
          <p:nvPr>
            <p:ph type="dt" sz="half" idx="10"/>
          </p:nvPr>
        </p:nvSpPr>
        <p:spPr/>
        <p:txBody>
          <a:bodyPr/>
          <a:lstStyle/>
          <a:p>
            <a:fld id="{954A12A7-E544-4B84-8A3C-36949AF90B83}" type="datetimeFigureOut">
              <a:rPr lang="en-US" smtClean="0"/>
              <a:t>4/26/2020</a:t>
            </a:fld>
            <a:endParaRPr lang="en-US"/>
          </a:p>
        </p:txBody>
      </p:sp>
      <p:sp>
        <p:nvSpPr>
          <p:cNvPr id="5" name="Footer Placeholder 4">
            <a:extLst>
              <a:ext uri="{FF2B5EF4-FFF2-40B4-BE49-F238E27FC236}">
                <a16:creationId xmlns:a16="http://schemas.microsoft.com/office/drawing/2014/main" id="{95C2CCDE-2B16-412B-8874-A8FB7DBC9E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6BB6B0-A933-440D-8268-1F067398AAA1}"/>
              </a:ext>
            </a:extLst>
          </p:cNvPr>
          <p:cNvSpPr>
            <a:spLocks noGrp="1"/>
          </p:cNvSpPr>
          <p:nvPr>
            <p:ph type="sldNum" sz="quarter" idx="12"/>
          </p:nvPr>
        </p:nvSpPr>
        <p:spPr/>
        <p:txBody>
          <a:bodyPr/>
          <a:lstStyle/>
          <a:p>
            <a:fld id="{CB4B692E-D2AF-4E49-AB3C-48B33AFC464F}" type="slidenum">
              <a:rPr lang="en-US" smtClean="0"/>
              <a:t>‹#›</a:t>
            </a:fld>
            <a:endParaRPr lang="en-US"/>
          </a:p>
        </p:txBody>
      </p:sp>
    </p:spTree>
    <p:extLst>
      <p:ext uri="{BB962C8B-B14F-4D97-AF65-F5344CB8AC3E}">
        <p14:creationId xmlns:p14="http://schemas.microsoft.com/office/powerpoint/2010/main" val="2598288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1C993-E27C-432C-8191-D59512CE3F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6C6444-EA64-4A92-A4B4-2CD09B3838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94A854-15E8-4171-866D-8B5F1A737C6B}"/>
              </a:ext>
            </a:extLst>
          </p:cNvPr>
          <p:cNvSpPr>
            <a:spLocks noGrp="1"/>
          </p:cNvSpPr>
          <p:nvPr>
            <p:ph type="dt" sz="half" idx="10"/>
          </p:nvPr>
        </p:nvSpPr>
        <p:spPr/>
        <p:txBody>
          <a:bodyPr/>
          <a:lstStyle/>
          <a:p>
            <a:fld id="{954A12A7-E544-4B84-8A3C-36949AF90B83}" type="datetimeFigureOut">
              <a:rPr lang="en-US" smtClean="0"/>
              <a:t>4/26/2020</a:t>
            </a:fld>
            <a:endParaRPr lang="en-US"/>
          </a:p>
        </p:txBody>
      </p:sp>
      <p:sp>
        <p:nvSpPr>
          <p:cNvPr id="5" name="Footer Placeholder 4">
            <a:extLst>
              <a:ext uri="{FF2B5EF4-FFF2-40B4-BE49-F238E27FC236}">
                <a16:creationId xmlns:a16="http://schemas.microsoft.com/office/drawing/2014/main" id="{A99252F9-DFF5-4710-A1EC-C98899898B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33B2AB-F13A-4DD7-BF81-C071CDFCA6C9}"/>
              </a:ext>
            </a:extLst>
          </p:cNvPr>
          <p:cNvSpPr>
            <a:spLocks noGrp="1"/>
          </p:cNvSpPr>
          <p:nvPr>
            <p:ph type="sldNum" sz="quarter" idx="12"/>
          </p:nvPr>
        </p:nvSpPr>
        <p:spPr/>
        <p:txBody>
          <a:bodyPr/>
          <a:lstStyle/>
          <a:p>
            <a:fld id="{CB4B692E-D2AF-4E49-AB3C-48B33AFC464F}" type="slidenum">
              <a:rPr lang="en-US" smtClean="0"/>
              <a:t>‹#›</a:t>
            </a:fld>
            <a:endParaRPr lang="en-US"/>
          </a:p>
        </p:txBody>
      </p:sp>
    </p:spTree>
    <p:extLst>
      <p:ext uri="{BB962C8B-B14F-4D97-AF65-F5344CB8AC3E}">
        <p14:creationId xmlns:p14="http://schemas.microsoft.com/office/powerpoint/2010/main" val="268749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5ED491-566D-4D4A-93AD-DBF16A6F28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064EF4-4AD8-421B-93F3-009FE100FF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C8EF60-57F4-49CA-BFD5-C65390B55653}"/>
              </a:ext>
            </a:extLst>
          </p:cNvPr>
          <p:cNvSpPr>
            <a:spLocks noGrp="1"/>
          </p:cNvSpPr>
          <p:nvPr>
            <p:ph type="dt" sz="half" idx="10"/>
          </p:nvPr>
        </p:nvSpPr>
        <p:spPr/>
        <p:txBody>
          <a:bodyPr/>
          <a:lstStyle/>
          <a:p>
            <a:fld id="{954A12A7-E544-4B84-8A3C-36949AF90B83}" type="datetimeFigureOut">
              <a:rPr lang="en-US" smtClean="0"/>
              <a:t>4/26/2020</a:t>
            </a:fld>
            <a:endParaRPr lang="en-US"/>
          </a:p>
        </p:txBody>
      </p:sp>
      <p:sp>
        <p:nvSpPr>
          <p:cNvPr id="5" name="Footer Placeholder 4">
            <a:extLst>
              <a:ext uri="{FF2B5EF4-FFF2-40B4-BE49-F238E27FC236}">
                <a16:creationId xmlns:a16="http://schemas.microsoft.com/office/drawing/2014/main" id="{78DFA1F7-E4B4-4FC3-B981-404D1B79A1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8CCA53-E08A-4A83-A6A5-4BF35319399C}"/>
              </a:ext>
            </a:extLst>
          </p:cNvPr>
          <p:cNvSpPr>
            <a:spLocks noGrp="1"/>
          </p:cNvSpPr>
          <p:nvPr>
            <p:ph type="sldNum" sz="quarter" idx="12"/>
          </p:nvPr>
        </p:nvSpPr>
        <p:spPr/>
        <p:txBody>
          <a:bodyPr/>
          <a:lstStyle/>
          <a:p>
            <a:fld id="{CB4B692E-D2AF-4E49-AB3C-48B33AFC464F}" type="slidenum">
              <a:rPr lang="en-US" smtClean="0"/>
              <a:t>‹#›</a:t>
            </a:fld>
            <a:endParaRPr lang="en-US"/>
          </a:p>
        </p:txBody>
      </p:sp>
    </p:spTree>
    <p:extLst>
      <p:ext uri="{BB962C8B-B14F-4D97-AF65-F5344CB8AC3E}">
        <p14:creationId xmlns:p14="http://schemas.microsoft.com/office/powerpoint/2010/main" val="3147851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9A79B-804E-4784-94B9-B9FD660337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136499-F9B8-4ED2-99CC-E74DD52C83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3D8834-B1D6-4E60-9D4F-7712FA0A842C}"/>
              </a:ext>
            </a:extLst>
          </p:cNvPr>
          <p:cNvSpPr>
            <a:spLocks noGrp="1"/>
          </p:cNvSpPr>
          <p:nvPr>
            <p:ph type="dt" sz="half" idx="10"/>
          </p:nvPr>
        </p:nvSpPr>
        <p:spPr/>
        <p:txBody>
          <a:bodyPr/>
          <a:lstStyle/>
          <a:p>
            <a:fld id="{954A12A7-E544-4B84-8A3C-36949AF90B83}" type="datetimeFigureOut">
              <a:rPr lang="en-US" smtClean="0"/>
              <a:t>4/26/2020</a:t>
            </a:fld>
            <a:endParaRPr lang="en-US"/>
          </a:p>
        </p:txBody>
      </p:sp>
      <p:sp>
        <p:nvSpPr>
          <p:cNvPr id="5" name="Footer Placeholder 4">
            <a:extLst>
              <a:ext uri="{FF2B5EF4-FFF2-40B4-BE49-F238E27FC236}">
                <a16:creationId xmlns:a16="http://schemas.microsoft.com/office/drawing/2014/main" id="{19FDD372-2F9F-4647-B958-C6ABF130A6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7D854E-B1DF-49EC-A555-C22B26CCD17A}"/>
              </a:ext>
            </a:extLst>
          </p:cNvPr>
          <p:cNvSpPr>
            <a:spLocks noGrp="1"/>
          </p:cNvSpPr>
          <p:nvPr>
            <p:ph type="sldNum" sz="quarter" idx="12"/>
          </p:nvPr>
        </p:nvSpPr>
        <p:spPr/>
        <p:txBody>
          <a:bodyPr/>
          <a:lstStyle/>
          <a:p>
            <a:fld id="{CB4B692E-D2AF-4E49-AB3C-48B33AFC464F}" type="slidenum">
              <a:rPr lang="en-US" smtClean="0"/>
              <a:t>‹#›</a:t>
            </a:fld>
            <a:endParaRPr lang="en-US"/>
          </a:p>
        </p:txBody>
      </p:sp>
    </p:spTree>
    <p:extLst>
      <p:ext uri="{BB962C8B-B14F-4D97-AF65-F5344CB8AC3E}">
        <p14:creationId xmlns:p14="http://schemas.microsoft.com/office/powerpoint/2010/main" val="1467617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5DCCF-4F48-4908-B3B2-AB5EA4BD94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6196EA-FAA4-47F9-B9F7-04855C7B66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F7C8A2-7AE5-4442-808E-779948F6F6E3}"/>
              </a:ext>
            </a:extLst>
          </p:cNvPr>
          <p:cNvSpPr>
            <a:spLocks noGrp="1"/>
          </p:cNvSpPr>
          <p:nvPr>
            <p:ph type="dt" sz="half" idx="10"/>
          </p:nvPr>
        </p:nvSpPr>
        <p:spPr/>
        <p:txBody>
          <a:bodyPr/>
          <a:lstStyle/>
          <a:p>
            <a:fld id="{954A12A7-E544-4B84-8A3C-36949AF90B83}" type="datetimeFigureOut">
              <a:rPr lang="en-US" smtClean="0"/>
              <a:t>4/26/2020</a:t>
            </a:fld>
            <a:endParaRPr lang="en-US"/>
          </a:p>
        </p:txBody>
      </p:sp>
      <p:sp>
        <p:nvSpPr>
          <p:cNvPr id="5" name="Footer Placeholder 4">
            <a:extLst>
              <a:ext uri="{FF2B5EF4-FFF2-40B4-BE49-F238E27FC236}">
                <a16:creationId xmlns:a16="http://schemas.microsoft.com/office/drawing/2014/main" id="{AD577D3B-332B-482C-8141-0F88F407A0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644E9-7A62-4C32-AAE6-33913E80C2CF}"/>
              </a:ext>
            </a:extLst>
          </p:cNvPr>
          <p:cNvSpPr>
            <a:spLocks noGrp="1"/>
          </p:cNvSpPr>
          <p:nvPr>
            <p:ph type="sldNum" sz="quarter" idx="12"/>
          </p:nvPr>
        </p:nvSpPr>
        <p:spPr/>
        <p:txBody>
          <a:bodyPr/>
          <a:lstStyle/>
          <a:p>
            <a:fld id="{CB4B692E-D2AF-4E49-AB3C-48B33AFC464F}" type="slidenum">
              <a:rPr lang="en-US" smtClean="0"/>
              <a:t>‹#›</a:t>
            </a:fld>
            <a:endParaRPr lang="en-US"/>
          </a:p>
        </p:txBody>
      </p:sp>
    </p:spTree>
    <p:extLst>
      <p:ext uri="{BB962C8B-B14F-4D97-AF65-F5344CB8AC3E}">
        <p14:creationId xmlns:p14="http://schemas.microsoft.com/office/powerpoint/2010/main" val="154968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DA11E-CAA8-45E5-B4F4-8AA574F7B9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9C7CDF-9163-483C-807B-A8B6245602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4A1312-FDC2-44AC-A51B-B908BE117B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B46E30-7562-45C8-B8D3-201ABF0F78A1}"/>
              </a:ext>
            </a:extLst>
          </p:cNvPr>
          <p:cNvSpPr>
            <a:spLocks noGrp="1"/>
          </p:cNvSpPr>
          <p:nvPr>
            <p:ph type="dt" sz="half" idx="10"/>
          </p:nvPr>
        </p:nvSpPr>
        <p:spPr/>
        <p:txBody>
          <a:bodyPr/>
          <a:lstStyle/>
          <a:p>
            <a:fld id="{954A12A7-E544-4B84-8A3C-36949AF90B83}" type="datetimeFigureOut">
              <a:rPr lang="en-US" smtClean="0"/>
              <a:t>4/26/2020</a:t>
            </a:fld>
            <a:endParaRPr lang="en-US"/>
          </a:p>
        </p:txBody>
      </p:sp>
      <p:sp>
        <p:nvSpPr>
          <p:cNvPr id="6" name="Footer Placeholder 5">
            <a:extLst>
              <a:ext uri="{FF2B5EF4-FFF2-40B4-BE49-F238E27FC236}">
                <a16:creationId xmlns:a16="http://schemas.microsoft.com/office/drawing/2014/main" id="{FF0C80D1-F7FC-4247-86C1-B5B87294CD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528778-68C6-4223-98CB-355B77318145}"/>
              </a:ext>
            </a:extLst>
          </p:cNvPr>
          <p:cNvSpPr>
            <a:spLocks noGrp="1"/>
          </p:cNvSpPr>
          <p:nvPr>
            <p:ph type="sldNum" sz="quarter" idx="12"/>
          </p:nvPr>
        </p:nvSpPr>
        <p:spPr/>
        <p:txBody>
          <a:bodyPr/>
          <a:lstStyle/>
          <a:p>
            <a:fld id="{CB4B692E-D2AF-4E49-AB3C-48B33AFC464F}" type="slidenum">
              <a:rPr lang="en-US" smtClean="0"/>
              <a:t>‹#›</a:t>
            </a:fld>
            <a:endParaRPr lang="en-US"/>
          </a:p>
        </p:txBody>
      </p:sp>
    </p:spTree>
    <p:extLst>
      <p:ext uri="{BB962C8B-B14F-4D97-AF65-F5344CB8AC3E}">
        <p14:creationId xmlns:p14="http://schemas.microsoft.com/office/powerpoint/2010/main" val="771750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24369-40AC-4424-9B3A-11B16EB01A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F009A5-81E5-47D9-B5CA-5F12D3E275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BED97C-0ABE-4B6A-862A-4D76D0D316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6CE516-BB89-4E9D-B0CE-0531690C0D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47A380-8F1E-427F-B04A-6FA7A512DA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3D3110-7707-4FCE-A447-37B730FB269A}"/>
              </a:ext>
            </a:extLst>
          </p:cNvPr>
          <p:cNvSpPr>
            <a:spLocks noGrp="1"/>
          </p:cNvSpPr>
          <p:nvPr>
            <p:ph type="dt" sz="half" idx="10"/>
          </p:nvPr>
        </p:nvSpPr>
        <p:spPr/>
        <p:txBody>
          <a:bodyPr/>
          <a:lstStyle/>
          <a:p>
            <a:fld id="{954A12A7-E544-4B84-8A3C-36949AF90B83}" type="datetimeFigureOut">
              <a:rPr lang="en-US" smtClean="0"/>
              <a:t>4/26/2020</a:t>
            </a:fld>
            <a:endParaRPr lang="en-US"/>
          </a:p>
        </p:txBody>
      </p:sp>
      <p:sp>
        <p:nvSpPr>
          <p:cNvPr id="8" name="Footer Placeholder 7">
            <a:extLst>
              <a:ext uri="{FF2B5EF4-FFF2-40B4-BE49-F238E27FC236}">
                <a16:creationId xmlns:a16="http://schemas.microsoft.com/office/drawing/2014/main" id="{96BA157A-9EFD-4FEF-9492-2581BFE549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90CBC5-4B99-4A57-8C79-A570C310D53A}"/>
              </a:ext>
            </a:extLst>
          </p:cNvPr>
          <p:cNvSpPr>
            <a:spLocks noGrp="1"/>
          </p:cNvSpPr>
          <p:nvPr>
            <p:ph type="sldNum" sz="quarter" idx="12"/>
          </p:nvPr>
        </p:nvSpPr>
        <p:spPr/>
        <p:txBody>
          <a:bodyPr/>
          <a:lstStyle/>
          <a:p>
            <a:fld id="{CB4B692E-D2AF-4E49-AB3C-48B33AFC464F}" type="slidenum">
              <a:rPr lang="en-US" smtClean="0"/>
              <a:t>‹#›</a:t>
            </a:fld>
            <a:endParaRPr lang="en-US"/>
          </a:p>
        </p:txBody>
      </p:sp>
    </p:spTree>
    <p:extLst>
      <p:ext uri="{BB962C8B-B14F-4D97-AF65-F5344CB8AC3E}">
        <p14:creationId xmlns:p14="http://schemas.microsoft.com/office/powerpoint/2010/main" val="2883820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C9C39-D36C-4E2D-A036-57E6243422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9F3966-8585-4700-8D8E-ECC01EC95EA0}"/>
              </a:ext>
            </a:extLst>
          </p:cNvPr>
          <p:cNvSpPr>
            <a:spLocks noGrp="1"/>
          </p:cNvSpPr>
          <p:nvPr>
            <p:ph type="dt" sz="half" idx="10"/>
          </p:nvPr>
        </p:nvSpPr>
        <p:spPr/>
        <p:txBody>
          <a:bodyPr/>
          <a:lstStyle/>
          <a:p>
            <a:fld id="{954A12A7-E544-4B84-8A3C-36949AF90B83}" type="datetimeFigureOut">
              <a:rPr lang="en-US" smtClean="0"/>
              <a:t>4/26/2020</a:t>
            </a:fld>
            <a:endParaRPr lang="en-US"/>
          </a:p>
        </p:txBody>
      </p:sp>
      <p:sp>
        <p:nvSpPr>
          <p:cNvPr id="4" name="Footer Placeholder 3">
            <a:extLst>
              <a:ext uri="{FF2B5EF4-FFF2-40B4-BE49-F238E27FC236}">
                <a16:creationId xmlns:a16="http://schemas.microsoft.com/office/drawing/2014/main" id="{D8C2C732-2E76-427B-BA7D-F03D8DCE5D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3F7091-CADD-43A0-8C94-C6D42197D12D}"/>
              </a:ext>
            </a:extLst>
          </p:cNvPr>
          <p:cNvSpPr>
            <a:spLocks noGrp="1"/>
          </p:cNvSpPr>
          <p:nvPr>
            <p:ph type="sldNum" sz="quarter" idx="12"/>
          </p:nvPr>
        </p:nvSpPr>
        <p:spPr/>
        <p:txBody>
          <a:bodyPr/>
          <a:lstStyle/>
          <a:p>
            <a:fld id="{CB4B692E-D2AF-4E49-AB3C-48B33AFC464F}" type="slidenum">
              <a:rPr lang="en-US" smtClean="0"/>
              <a:t>‹#›</a:t>
            </a:fld>
            <a:endParaRPr lang="en-US"/>
          </a:p>
        </p:txBody>
      </p:sp>
    </p:spTree>
    <p:extLst>
      <p:ext uri="{BB962C8B-B14F-4D97-AF65-F5344CB8AC3E}">
        <p14:creationId xmlns:p14="http://schemas.microsoft.com/office/powerpoint/2010/main" val="4277789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304FAF-55BE-49DA-9A0E-754E0A8197D1}"/>
              </a:ext>
            </a:extLst>
          </p:cNvPr>
          <p:cNvSpPr>
            <a:spLocks noGrp="1"/>
          </p:cNvSpPr>
          <p:nvPr>
            <p:ph type="dt" sz="half" idx="10"/>
          </p:nvPr>
        </p:nvSpPr>
        <p:spPr/>
        <p:txBody>
          <a:bodyPr/>
          <a:lstStyle/>
          <a:p>
            <a:fld id="{954A12A7-E544-4B84-8A3C-36949AF90B83}" type="datetimeFigureOut">
              <a:rPr lang="en-US" smtClean="0"/>
              <a:t>4/26/2020</a:t>
            </a:fld>
            <a:endParaRPr lang="en-US"/>
          </a:p>
        </p:txBody>
      </p:sp>
      <p:sp>
        <p:nvSpPr>
          <p:cNvPr id="3" name="Footer Placeholder 2">
            <a:extLst>
              <a:ext uri="{FF2B5EF4-FFF2-40B4-BE49-F238E27FC236}">
                <a16:creationId xmlns:a16="http://schemas.microsoft.com/office/drawing/2014/main" id="{919EC71C-6DE1-4A13-90F8-EDF137B960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A981C6-85D2-4B67-B735-C603C00C98DD}"/>
              </a:ext>
            </a:extLst>
          </p:cNvPr>
          <p:cNvSpPr>
            <a:spLocks noGrp="1"/>
          </p:cNvSpPr>
          <p:nvPr>
            <p:ph type="sldNum" sz="quarter" idx="12"/>
          </p:nvPr>
        </p:nvSpPr>
        <p:spPr/>
        <p:txBody>
          <a:bodyPr/>
          <a:lstStyle/>
          <a:p>
            <a:fld id="{CB4B692E-D2AF-4E49-AB3C-48B33AFC464F}" type="slidenum">
              <a:rPr lang="en-US" smtClean="0"/>
              <a:t>‹#›</a:t>
            </a:fld>
            <a:endParaRPr lang="en-US"/>
          </a:p>
        </p:txBody>
      </p:sp>
    </p:spTree>
    <p:extLst>
      <p:ext uri="{BB962C8B-B14F-4D97-AF65-F5344CB8AC3E}">
        <p14:creationId xmlns:p14="http://schemas.microsoft.com/office/powerpoint/2010/main" val="3624782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C3A7B-A4A2-4987-8E41-FCEAE7F620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8DC234-4D2F-47C8-913E-5C0F67A110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DFE76B-29FA-4CA5-9615-0EBDE6C266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AEB9F3-9885-4B62-91A7-EC016A16C53D}"/>
              </a:ext>
            </a:extLst>
          </p:cNvPr>
          <p:cNvSpPr>
            <a:spLocks noGrp="1"/>
          </p:cNvSpPr>
          <p:nvPr>
            <p:ph type="dt" sz="half" idx="10"/>
          </p:nvPr>
        </p:nvSpPr>
        <p:spPr/>
        <p:txBody>
          <a:bodyPr/>
          <a:lstStyle/>
          <a:p>
            <a:fld id="{954A12A7-E544-4B84-8A3C-36949AF90B83}" type="datetimeFigureOut">
              <a:rPr lang="en-US" smtClean="0"/>
              <a:t>4/26/2020</a:t>
            </a:fld>
            <a:endParaRPr lang="en-US"/>
          </a:p>
        </p:txBody>
      </p:sp>
      <p:sp>
        <p:nvSpPr>
          <p:cNvPr id="6" name="Footer Placeholder 5">
            <a:extLst>
              <a:ext uri="{FF2B5EF4-FFF2-40B4-BE49-F238E27FC236}">
                <a16:creationId xmlns:a16="http://schemas.microsoft.com/office/drawing/2014/main" id="{384A676E-BBF9-468B-B1E8-A215FC995B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0DAB11-FDEA-4074-9E93-B32D2F4865F5}"/>
              </a:ext>
            </a:extLst>
          </p:cNvPr>
          <p:cNvSpPr>
            <a:spLocks noGrp="1"/>
          </p:cNvSpPr>
          <p:nvPr>
            <p:ph type="sldNum" sz="quarter" idx="12"/>
          </p:nvPr>
        </p:nvSpPr>
        <p:spPr/>
        <p:txBody>
          <a:bodyPr/>
          <a:lstStyle/>
          <a:p>
            <a:fld id="{CB4B692E-D2AF-4E49-AB3C-48B33AFC464F}" type="slidenum">
              <a:rPr lang="en-US" smtClean="0"/>
              <a:t>‹#›</a:t>
            </a:fld>
            <a:endParaRPr lang="en-US"/>
          </a:p>
        </p:txBody>
      </p:sp>
    </p:spTree>
    <p:extLst>
      <p:ext uri="{BB962C8B-B14F-4D97-AF65-F5344CB8AC3E}">
        <p14:creationId xmlns:p14="http://schemas.microsoft.com/office/powerpoint/2010/main" val="3598601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C50BC-AEA1-4A2B-92D2-6D0A4F628A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6BF958-3ACE-41C9-B81E-BC3E8BCB0B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CFF1A8-BFD4-4EAD-9831-2E68A80D39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1BF352-00FB-44C0-820B-59009AAFCD8A}"/>
              </a:ext>
            </a:extLst>
          </p:cNvPr>
          <p:cNvSpPr>
            <a:spLocks noGrp="1"/>
          </p:cNvSpPr>
          <p:nvPr>
            <p:ph type="dt" sz="half" idx="10"/>
          </p:nvPr>
        </p:nvSpPr>
        <p:spPr/>
        <p:txBody>
          <a:bodyPr/>
          <a:lstStyle/>
          <a:p>
            <a:fld id="{954A12A7-E544-4B84-8A3C-36949AF90B83}" type="datetimeFigureOut">
              <a:rPr lang="en-US" smtClean="0"/>
              <a:t>4/26/2020</a:t>
            </a:fld>
            <a:endParaRPr lang="en-US"/>
          </a:p>
        </p:txBody>
      </p:sp>
      <p:sp>
        <p:nvSpPr>
          <p:cNvPr id="6" name="Footer Placeholder 5">
            <a:extLst>
              <a:ext uri="{FF2B5EF4-FFF2-40B4-BE49-F238E27FC236}">
                <a16:creationId xmlns:a16="http://schemas.microsoft.com/office/drawing/2014/main" id="{251C4F4E-1DCE-4447-B8DB-086A5FC8E0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60725-B8F0-4D4A-A90E-039E0FEF535E}"/>
              </a:ext>
            </a:extLst>
          </p:cNvPr>
          <p:cNvSpPr>
            <a:spLocks noGrp="1"/>
          </p:cNvSpPr>
          <p:nvPr>
            <p:ph type="sldNum" sz="quarter" idx="12"/>
          </p:nvPr>
        </p:nvSpPr>
        <p:spPr/>
        <p:txBody>
          <a:bodyPr/>
          <a:lstStyle/>
          <a:p>
            <a:fld id="{CB4B692E-D2AF-4E49-AB3C-48B33AFC464F}" type="slidenum">
              <a:rPr lang="en-US" smtClean="0"/>
              <a:t>‹#›</a:t>
            </a:fld>
            <a:endParaRPr lang="en-US"/>
          </a:p>
        </p:txBody>
      </p:sp>
    </p:spTree>
    <p:extLst>
      <p:ext uri="{BB962C8B-B14F-4D97-AF65-F5344CB8AC3E}">
        <p14:creationId xmlns:p14="http://schemas.microsoft.com/office/powerpoint/2010/main" val="3268753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189D31-9E33-4F14-8F68-2C2FD9405B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92F816-B6B3-47AE-A66C-97904BAD24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528AD1-A1FF-4A02-9B59-523CE889AD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A12A7-E544-4B84-8A3C-36949AF90B83}" type="datetimeFigureOut">
              <a:rPr lang="en-US" smtClean="0"/>
              <a:t>4/26/2020</a:t>
            </a:fld>
            <a:endParaRPr lang="en-US"/>
          </a:p>
        </p:txBody>
      </p:sp>
      <p:sp>
        <p:nvSpPr>
          <p:cNvPr id="5" name="Footer Placeholder 4">
            <a:extLst>
              <a:ext uri="{FF2B5EF4-FFF2-40B4-BE49-F238E27FC236}">
                <a16:creationId xmlns:a16="http://schemas.microsoft.com/office/drawing/2014/main" id="{AFAD1E03-0F34-4EF6-BFE4-A02D15A86C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7EA025-5AE4-46AC-867C-043391CD9A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4B692E-D2AF-4E49-AB3C-48B33AFC464F}" type="slidenum">
              <a:rPr lang="en-US" smtClean="0"/>
              <a:t>‹#›</a:t>
            </a:fld>
            <a:endParaRPr lang="en-US"/>
          </a:p>
        </p:txBody>
      </p:sp>
    </p:spTree>
    <p:extLst>
      <p:ext uri="{BB962C8B-B14F-4D97-AF65-F5344CB8AC3E}">
        <p14:creationId xmlns:p14="http://schemas.microsoft.com/office/powerpoint/2010/main" val="350313140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le 1">
            <a:extLst>
              <a:ext uri="{FF2B5EF4-FFF2-40B4-BE49-F238E27FC236}">
                <a16:creationId xmlns:a16="http://schemas.microsoft.com/office/drawing/2014/main" id="{06866841-AE44-4644-A0F4-ADA59F3CCCAB}"/>
              </a:ext>
            </a:extLst>
          </p:cNvPr>
          <p:cNvSpPr>
            <a:spLocks noGrp="1"/>
          </p:cNvSpPr>
          <p:nvPr>
            <p:ph type="ctrTitle"/>
          </p:nvPr>
        </p:nvSpPr>
        <p:spPr>
          <a:xfrm>
            <a:off x="753925" y="2076450"/>
            <a:ext cx="10684151" cy="1345134"/>
          </a:xfrm>
        </p:spPr>
        <p:txBody>
          <a:bodyPr anchor="ctr">
            <a:normAutofit/>
          </a:bodyPr>
          <a:lstStyle/>
          <a:p>
            <a:r>
              <a:rPr lang="en-US" sz="5600">
                <a:solidFill>
                  <a:srgbClr val="FFFFFF"/>
                </a:solidFill>
              </a:rPr>
              <a:t>Animal and Plant cell structure</a:t>
            </a:r>
          </a:p>
        </p:txBody>
      </p:sp>
      <p:sp>
        <p:nvSpPr>
          <p:cNvPr id="3" name="Subtitle 2">
            <a:extLst>
              <a:ext uri="{FF2B5EF4-FFF2-40B4-BE49-F238E27FC236}">
                <a16:creationId xmlns:a16="http://schemas.microsoft.com/office/drawing/2014/main" id="{0C7E68D7-5265-44C1-AC0B-435AB4BB71C7}"/>
              </a:ext>
            </a:extLst>
          </p:cNvPr>
          <p:cNvSpPr>
            <a:spLocks noGrp="1"/>
          </p:cNvSpPr>
          <p:nvPr>
            <p:ph type="subTitle" idx="1"/>
          </p:nvPr>
        </p:nvSpPr>
        <p:spPr>
          <a:xfrm>
            <a:off x="1171575" y="4473360"/>
            <a:ext cx="9469211" cy="865639"/>
          </a:xfrm>
        </p:spPr>
        <p:txBody>
          <a:bodyPr anchor="ctr">
            <a:normAutofit/>
          </a:bodyPr>
          <a:lstStyle/>
          <a:p>
            <a:endParaRPr lang="en-US" sz="2800" dirty="0">
              <a:solidFill>
                <a:srgbClr val="000000"/>
              </a:solidFill>
            </a:endParaRPr>
          </a:p>
        </p:txBody>
      </p:sp>
    </p:spTree>
    <p:extLst>
      <p:ext uri="{BB962C8B-B14F-4D97-AF65-F5344CB8AC3E}">
        <p14:creationId xmlns:p14="http://schemas.microsoft.com/office/powerpoint/2010/main" val="3489923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3F38CD-12DB-425F-83F1-D1F9EA37B67B}"/>
              </a:ext>
            </a:extLst>
          </p:cNvPr>
          <p:cNvSpPr>
            <a:spLocks noGrp="1"/>
          </p:cNvSpPr>
          <p:nvPr>
            <p:ph type="title"/>
          </p:nvPr>
        </p:nvSpPr>
        <p:spPr/>
        <p:txBody>
          <a:bodyPr>
            <a:normAutofit/>
          </a:bodyPr>
          <a:lstStyle/>
          <a:p>
            <a:r>
              <a:rPr lang="en-US" sz="4400" b="1" u="sng" dirty="0"/>
              <a:t>Plasma membrane structure</a:t>
            </a:r>
          </a:p>
        </p:txBody>
      </p:sp>
      <p:sp>
        <p:nvSpPr>
          <p:cNvPr id="5" name="Text Placeholder 4">
            <a:extLst>
              <a:ext uri="{FF2B5EF4-FFF2-40B4-BE49-F238E27FC236}">
                <a16:creationId xmlns:a16="http://schemas.microsoft.com/office/drawing/2014/main" id="{AFF9A75D-F318-45AB-81A9-2AEBFC019A3E}"/>
              </a:ext>
            </a:extLst>
          </p:cNvPr>
          <p:cNvSpPr>
            <a:spLocks noGrp="1"/>
          </p:cNvSpPr>
          <p:nvPr>
            <p:ph type="body" idx="1"/>
          </p:nvPr>
        </p:nvSpPr>
        <p:spPr/>
        <p:txBody>
          <a:bodyPr/>
          <a:lstStyle/>
          <a:p>
            <a:r>
              <a:rPr lang="en-US" dirty="0"/>
              <a:t>Fluid mosaic model</a:t>
            </a:r>
          </a:p>
        </p:txBody>
      </p:sp>
      <p:pic>
        <p:nvPicPr>
          <p:cNvPr id="3074" name="Picture 2" descr="Structure of the plasma membrane (article) | Khan Academy">
            <a:extLst>
              <a:ext uri="{FF2B5EF4-FFF2-40B4-BE49-F238E27FC236}">
                <a16:creationId xmlns:a16="http://schemas.microsoft.com/office/drawing/2014/main" id="{B9409273-4894-4F15-B7E2-DBA6A32B50D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5745" y="2967828"/>
            <a:ext cx="3626380" cy="2876381"/>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a:extLst>
              <a:ext uri="{FF2B5EF4-FFF2-40B4-BE49-F238E27FC236}">
                <a16:creationId xmlns:a16="http://schemas.microsoft.com/office/drawing/2014/main" id="{1806955A-6BB1-4C31-A4D6-9EE54F073E49}"/>
              </a:ext>
            </a:extLst>
          </p:cNvPr>
          <p:cNvSpPr>
            <a:spLocks noGrp="1"/>
          </p:cNvSpPr>
          <p:nvPr>
            <p:ph type="body" sz="quarter" idx="3"/>
          </p:nvPr>
        </p:nvSpPr>
        <p:spPr/>
        <p:txBody>
          <a:bodyPr/>
          <a:lstStyle/>
          <a:p>
            <a:r>
              <a:rPr lang="en-US" dirty="0"/>
              <a:t>Lipid bilayer </a:t>
            </a:r>
          </a:p>
        </p:txBody>
      </p:sp>
      <p:pic>
        <p:nvPicPr>
          <p:cNvPr id="3076" name="Picture 4" descr="Top 3 Theories of Plasma Membrane">
            <a:extLst>
              <a:ext uri="{FF2B5EF4-FFF2-40B4-BE49-F238E27FC236}">
                <a16:creationId xmlns:a16="http://schemas.microsoft.com/office/drawing/2014/main" id="{DE5114D1-74E1-4827-9087-89EAC104D86D}"/>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088073" y="2977767"/>
            <a:ext cx="4186237" cy="2733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975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C3E2E-B549-4AFF-9378-5C1639F026E2}"/>
              </a:ext>
            </a:extLst>
          </p:cNvPr>
          <p:cNvSpPr>
            <a:spLocks noGrp="1"/>
          </p:cNvSpPr>
          <p:nvPr>
            <p:ph type="title"/>
          </p:nvPr>
        </p:nvSpPr>
        <p:spPr/>
        <p:txBody>
          <a:bodyPr>
            <a:normAutofit/>
          </a:bodyPr>
          <a:lstStyle/>
          <a:p>
            <a:r>
              <a:rPr lang="en-US" sz="6000" b="1" u="sng" dirty="0"/>
              <a:t>cytoplasm</a:t>
            </a:r>
          </a:p>
        </p:txBody>
      </p:sp>
      <p:sp>
        <p:nvSpPr>
          <p:cNvPr id="3" name="Content Placeholder 2">
            <a:extLst>
              <a:ext uri="{FF2B5EF4-FFF2-40B4-BE49-F238E27FC236}">
                <a16:creationId xmlns:a16="http://schemas.microsoft.com/office/drawing/2014/main" id="{82146A78-C85C-4E13-9E28-9C6BC22FED2A}"/>
              </a:ext>
            </a:extLst>
          </p:cNvPr>
          <p:cNvSpPr>
            <a:spLocks noGrp="1"/>
          </p:cNvSpPr>
          <p:nvPr>
            <p:ph idx="1"/>
          </p:nvPr>
        </p:nvSpPr>
        <p:spPr>
          <a:xfrm>
            <a:off x="677334" y="1930400"/>
            <a:ext cx="8596668" cy="3880773"/>
          </a:xfrm>
        </p:spPr>
        <p:txBody>
          <a:bodyPr/>
          <a:lstStyle/>
          <a:p>
            <a:pPr marL="0" indent="0">
              <a:buNone/>
            </a:pPr>
            <a:r>
              <a:rPr lang="en-US" sz="2800" u="sng" dirty="0"/>
              <a:t>Definition </a:t>
            </a:r>
          </a:p>
          <a:p>
            <a:r>
              <a:rPr lang="en-US" sz="2000" dirty="0"/>
              <a:t>A jelly-like material which contains all the cell organelles, enclosed within the cell membrane. The soluble part of the cytoplasm is called cytosol. Cytosol is 90% water.</a:t>
            </a:r>
          </a:p>
          <a:p>
            <a:pPr marL="0" indent="0">
              <a:buNone/>
            </a:pPr>
            <a:r>
              <a:rPr lang="en-US" sz="2400" b="1" u="sng" dirty="0"/>
              <a:t>Structure of Cytoplasm</a:t>
            </a:r>
            <a:endParaRPr lang="en-US" sz="2400" b="1" dirty="0"/>
          </a:p>
          <a:p>
            <a:r>
              <a:rPr lang="en-US" sz="2000" dirty="0"/>
              <a:t>The cytoplasm can be divided into three components:</a:t>
            </a:r>
          </a:p>
          <a:p>
            <a:pPr lvl="0"/>
            <a:r>
              <a:rPr lang="en-US" sz="2000" dirty="0"/>
              <a:t>The cytoskeleton with its associated motor proteins</a:t>
            </a:r>
          </a:p>
          <a:p>
            <a:pPr lvl="0"/>
            <a:r>
              <a:rPr lang="en-US" sz="2000" dirty="0"/>
              <a:t>Organelles and other large multi-protein complexes.</a:t>
            </a:r>
          </a:p>
          <a:p>
            <a:pPr lvl="0"/>
            <a:r>
              <a:rPr lang="en-US" sz="2000" dirty="0"/>
              <a:t>Cytoplasmic inclusions and dissolved solutes</a:t>
            </a:r>
          </a:p>
          <a:p>
            <a:endParaRPr lang="en-US" dirty="0"/>
          </a:p>
        </p:txBody>
      </p:sp>
    </p:spTree>
    <p:extLst>
      <p:ext uri="{BB962C8B-B14F-4D97-AF65-F5344CB8AC3E}">
        <p14:creationId xmlns:p14="http://schemas.microsoft.com/office/powerpoint/2010/main" val="555371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4DF9E-7521-4D4D-9CAE-41DFD2A061E2}"/>
              </a:ext>
            </a:extLst>
          </p:cNvPr>
          <p:cNvSpPr>
            <a:spLocks noGrp="1"/>
          </p:cNvSpPr>
          <p:nvPr>
            <p:ph type="title"/>
          </p:nvPr>
        </p:nvSpPr>
        <p:spPr/>
        <p:txBody>
          <a:bodyPr vert="horz" lIns="91440" tIns="45720" rIns="91440" bIns="45720" rtlCol="0" anchor="t">
            <a:normAutofit/>
          </a:bodyPr>
          <a:lstStyle/>
          <a:p>
            <a:r>
              <a:rPr lang="en-US" sz="4800" b="1" u="sng" dirty="0"/>
              <a:t>Function of cytoplasm</a:t>
            </a:r>
          </a:p>
        </p:txBody>
      </p:sp>
      <p:sp>
        <p:nvSpPr>
          <p:cNvPr id="3" name="Content Placeholder 2">
            <a:extLst>
              <a:ext uri="{FF2B5EF4-FFF2-40B4-BE49-F238E27FC236}">
                <a16:creationId xmlns:a16="http://schemas.microsoft.com/office/drawing/2014/main" id="{806D3662-41F3-4B63-96D2-C886B584EACC}"/>
              </a:ext>
            </a:extLst>
          </p:cNvPr>
          <p:cNvSpPr>
            <a:spLocks noGrp="1"/>
          </p:cNvSpPr>
          <p:nvPr>
            <p:ph sz="half" idx="1"/>
          </p:nvPr>
        </p:nvSpPr>
        <p:spPr>
          <a:xfrm>
            <a:off x="677334" y="2160590"/>
            <a:ext cx="5220430" cy="3701270"/>
          </a:xfrm>
        </p:spPr>
        <p:txBody>
          <a:bodyPr vert="horz" lIns="91440" tIns="45720" rIns="91440" bIns="45720" rtlCol="0">
            <a:normAutofit/>
          </a:bodyPr>
          <a:lstStyle/>
          <a:p>
            <a:r>
              <a:rPr lang="en-US" sz="2800" dirty="0"/>
              <a:t>The most important function of cytoplasm is to act as a store house of all chemicals</a:t>
            </a:r>
          </a:p>
          <a:p>
            <a:r>
              <a:rPr lang="en-US" sz="2800" dirty="0"/>
              <a:t>It is the site for certain metabolic processes such as glycolysis</a:t>
            </a:r>
          </a:p>
          <a:p>
            <a:r>
              <a:rPr lang="en-US" sz="2800" dirty="0"/>
              <a:t>Cytoplasm is responsible for giving a cell its shape.</a:t>
            </a:r>
          </a:p>
          <a:p>
            <a:endParaRPr lang="en-US" sz="2800" dirty="0"/>
          </a:p>
        </p:txBody>
      </p:sp>
      <p:pic>
        <p:nvPicPr>
          <p:cNvPr id="4098" name="Picture 2" descr="Animal Cell. - ppt download">
            <a:extLst>
              <a:ext uri="{FF2B5EF4-FFF2-40B4-BE49-F238E27FC236}">
                <a16:creationId xmlns:a16="http://schemas.microsoft.com/office/drawing/2014/main" id="{66B4EEF7-ECF4-4F61-9D61-5563FFA0AED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087417" y="2159000"/>
            <a:ext cx="3145536" cy="3176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096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4404E-AC0D-4B31-A5BD-32834FA94958}"/>
              </a:ext>
            </a:extLst>
          </p:cNvPr>
          <p:cNvSpPr>
            <a:spLocks noGrp="1"/>
          </p:cNvSpPr>
          <p:nvPr>
            <p:ph type="title"/>
          </p:nvPr>
        </p:nvSpPr>
        <p:spPr/>
        <p:txBody>
          <a:bodyPr vert="horz" lIns="91440" tIns="45720" rIns="91440" bIns="45720" rtlCol="0" anchor="t">
            <a:normAutofit/>
          </a:bodyPr>
          <a:lstStyle/>
          <a:p>
            <a:r>
              <a:rPr lang="en-US" sz="4800" b="1" u="sng" dirty="0"/>
              <a:t>Nucleus </a:t>
            </a:r>
          </a:p>
        </p:txBody>
      </p:sp>
      <p:sp>
        <p:nvSpPr>
          <p:cNvPr id="3" name="Content Placeholder 2">
            <a:extLst>
              <a:ext uri="{FF2B5EF4-FFF2-40B4-BE49-F238E27FC236}">
                <a16:creationId xmlns:a16="http://schemas.microsoft.com/office/drawing/2014/main" id="{C7BF15D3-5249-4F24-B66A-8B5F836FC5E5}"/>
              </a:ext>
            </a:extLst>
          </p:cNvPr>
          <p:cNvSpPr>
            <a:spLocks noGrp="1"/>
          </p:cNvSpPr>
          <p:nvPr>
            <p:ph sz="half" idx="1"/>
          </p:nvPr>
        </p:nvSpPr>
        <p:spPr>
          <a:xfrm>
            <a:off x="677334" y="1722783"/>
            <a:ext cx="4089400" cy="4318579"/>
          </a:xfrm>
        </p:spPr>
        <p:txBody>
          <a:bodyPr vert="horz" lIns="91440" tIns="45720" rIns="91440" bIns="45720" rtlCol="0">
            <a:normAutofit/>
          </a:bodyPr>
          <a:lstStyle/>
          <a:p>
            <a:r>
              <a:rPr lang="en-US" sz="2400" dirty="0"/>
              <a:t>The nucleus is a membrane-bound organelle that contains genetic material (DNA) of eukaryotic organisms.</a:t>
            </a:r>
          </a:p>
          <a:p>
            <a:r>
              <a:rPr lang="en-US" sz="2400" dirty="0"/>
              <a:t> It serves to maintain the integrity of the cell by facilitating transcription and replication processes</a:t>
            </a:r>
          </a:p>
          <a:p>
            <a:endParaRPr lang="en-US" sz="2400" dirty="0"/>
          </a:p>
        </p:txBody>
      </p:sp>
      <p:pic>
        <p:nvPicPr>
          <p:cNvPr id="5124" name="Picture 4" descr="Molecular Expressions Cell Biology: Animal Cell Structure - Nucleus">
            <a:extLst>
              <a:ext uri="{FF2B5EF4-FFF2-40B4-BE49-F238E27FC236}">
                <a16:creationId xmlns:a16="http://schemas.microsoft.com/office/drawing/2014/main" id="{84BC5A97-2A92-496C-A91D-4E8F95BF44C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534959" y="2226365"/>
            <a:ext cx="3491024" cy="3176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155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3D8A8-4BE2-4417-B945-894E9421D655}"/>
              </a:ext>
            </a:extLst>
          </p:cNvPr>
          <p:cNvSpPr>
            <a:spLocks noGrp="1"/>
          </p:cNvSpPr>
          <p:nvPr>
            <p:ph type="title"/>
          </p:nvPr>
        </p:nvSpPr>
        <p:spPr/>
        <p:txBody>
          <a:bodyPr>
            <a:normAutofit/>
          </a:bodyPr>
          <a:lstStyle/>
          <a:p>
            <a:r>
              <a:rPr lang="en-US" sz="4800" b="1" u="sng" dirty="0"/>
              <a:t>Structure of nucleus</a:t>
            </a:r>
          </a:p>
        </p:txBody>
      </p:sp>
      <p:sp>
        <p:nvSpPr>
          <p:cNvPr id="3" name="Content Placeholder 2">
            <a:extLst>
              <a:ext uri="{FF2B5EF4-FFF2-40B4-BE49-F238E27FC236}">
                <a16:creationId xmlns:a16="http://schemas.microsoft.com/office/drawing/2014/main" id="{45186575-A8A5-4D78-8D93-73F2A7A62FB8}"/>
              </a:ext>
            </a:extLst>
          </p:cNvPr>
          <p:cNvSpPr>
            <a:spLocks noGrp="1"/>
          </p:cNvSpPr>
          <p:nvPr>
            <p:ph idx="1"/>
          </p:nvPr>
        </p:nvSpPr>
        <p:spPr>
          <a:xfrm>
            <a:off x="677334" y="1749771"/>
            <a:ext cx="8596668" cy="3880773"/>
          </a:xfrm>
        </p:spPr>
        <p:txBody>
          <a:bodyPr>
            <a:noAutofit/>
          </a:bodyPr>
          <a:lstStyle/>
          <a:p>
            <a:r>
              <a:rPr lang="en-US" sz="2000" dirty="0"/>
              <a:t>It's the largest organelle inside the cell taking up about a tenth of the entire cell volume. This makes it one of the easiest organelles to identify under the microscope.</a:t>
            </a:r>
          </a:p>
          <a:p>
            <a:r>
              <a:rPr lang="en-US" sz="2000" dirty="0"/>
              <a:t> Some of the other main components of a nucleus include:</a:t>
            </a:r>
          </a:p>
          <a:p>
            <a:pPr lvl="0"/>
            <a:r>
              <a:rPr lang="en-US" sz="2000" dirty="0"/>
              <a:t>A phospholipid bilayer membrane</a:t>
            </a:r>
          </a:p>
          <a:p>
            <a:pPr lvl="0"/>
            <a:r>
              <a:rPr lang="en-US" sz="2000" dirty="0"/>
              <a:t>Nucleoplasm</a:t>
            </a:r>
          </a:p>
          <a:p>
            <a:pPr lvl="0"/>
            <a:r>
              <a:rPr lang="en-US" sz="2000" dirty="0"/>
              <a:t>Nucleolus</a:t>
            </a:r>
          </a:p>
          <a:p>
            <a:pPr lvl="0"/>
            <a:r>
              <a:rPr lang="en-US" sz="2000" dirty="0"/>
              <a:t>Chromatin</a:t>
            </a:r>
          </a:p>
          <a:p>
            <a:r>
              <a:rPr lang="en-US" sz="2000" dirty="0"/>
              <a:t>Some eukaryotic cells lack a nucleus and are referred to as enucleate cells (e.g. erythrocytes) while others may have more than one nucleus (e.g. slime molds)</a:t>
            </a:r>
          </a:p>
          <a:p>
            <a:endParaRPr lang="en-US" sz="2000" dirty="0"/>
          </a:p>
        </p:txBody>
      </p:sp>
    </p:spTree>
    <p:extLst>
      <p:ext uri="{BB962C8B-B14F-4D97-AF65-F5344CB8AC3E}">
        <p14:creationId xmlns:p14="http://schemas.microsoft.com/office/powerpoint/2010/main" val="369931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DD636-9591-46F2-9C0D-C6FBFD4B02FA}"/>
              </a:ext>
            </a:extLst>
          </p:cNvPr>
          <p:cNvSpPr>
            <a:spLocks noGrp="1"/>
          </p:cNvSpPr>
          <p:nvPr>
            <p:ph type="title"/>
          </p:nvPr>
        </p:nvSpPr>
        <p:spPr/>
        <p:txBody>
          <a:bodyPr>
            <a:normAutofit/>
          </a:bodyPr>
          <a:lstStyle/>
          <a:p>
            <a:r>
              <a:rPr lang="en-US" sz="4400" b="1" u="sng" dirty="0"/>
              <a:t>Nuclear membrane </a:t>
            </a:r>
          </a:p>
        </p:txBody>
      </p:sp>
      <p:sp>
        <p:nvSpPr>
          <p:cNvPr id="3" name="Content Placeholder 2">
            <a:extLst>
              <a:ext uri="{FF2B5EF4-FFF2-40B4-BE49-F238E27FC236}">
                <a16:creationId xmlns:a16="http://schemas.microsoft.com/office/drawing/2014/main" id="{33E6535F-E5B5-46F7-86BF-EB0ACE67C883}"/>
              </a:ext>
            </a:extLst>
          </p:cNvPr>
          <p:cNvSpPr>
            <a:spLocks noGrp="1"/>
          </p:cNvSpPr>
          <p:nvPr>
            <p:ph sz="half" idx="1"/>
          </p:nvPr>
        </p:nvSpPr>
        <p:spPr>
          <a:xfrm>
            <a:off x="677334" y="1616765"/>
            <a:ext cx="4184035" cy="4424596"/>
          </a:xfrm>
        </p:spPr>
        <p:txBody>
          <a:bodyPr>
            <a:noAutofit/>
          </a:bodyPr>
          <a:lstStyle/>
          <a:p>
            <a:pPr marL="0" lvl="0" indent="0">
              <a:buNone/>
            </a:pPr>
            <a:endParaRPr lang="en-US" sz="2000" dirty="0"/>
          </a:p>
          <a:p>
            <a:r>
              <a:rPr lang="en-US" sz="2000" dirty="0"/>
              <a:t>The nuclear membrane is one of the aspects that distinguish eukaryotic cells from prokaryotic</a:t>
            </a:r>
            <a:r>
              <a:rPr lang="en-US" sz="2000" u="sng" dirty="0"/>
              <a:t> </a:t>
            </a:r>
            <a:r>
              <a:rPr lang="en-US" sz="2000" dirty="0"/>
              <a:t>cells. Whereas animal cells have a nucleus bound membrane. </a:t>
            </a:r>
          </a:p>
          <a:p>
            <a:r>
              <a:rPr lang="en-US" sz="2000" dirty="0"/>
              <a:t>The nuclear membrane, like the cell membrane, is a double-layered structure that consists of phospholipids (forming the lipid bilayer nucleus envelope).</a:t>
            </a:r>
          </a:p>
          <a:p>
            <a:endParaRPr lang="en-US" sz="2000" dirty="0"/>
          </a:p>
        </p:txBody>
      </p:sp>
      <p:pic>
        <p:nvPicPr>
          <p:cNvPr id="6146" name="Picture 2" descr="Nuclear Membrane: Definition &amp; Functions - Video &amp; Lesson ...">
            <a:extLst>
              <a:ext uri="{FF2B5EF4-FFF2-40B4-BE49-F238E27FC236}">
                <a16:creationId xmlns:a16="http://schemas.microsoft.com/office/drawing/2014/main" id="{7E7DA03F-18C3-4FDF-BB3C-927FF2EE442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7334250" y="3201194"/>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481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4A5CD-5E97-4B5B-BC6C-BF1546F85391}"/>
              </a:ext>
            </a:extLst>
          </p:cNvPr>
          <p:cNvSpPr>
            <a:spLocks noGrp="1"/>
          </p:cNvSpPr>
          <p:nvPr>
            <p:ph type="title"/>
          </p:nvPr>
        </p:nvSpPr>
        <p:spPr/>
        <p:txBody>
          <a:bodyPr>
            <a:normAutofit/>
          </a:bodyPr>
          <a:lstStyle/>
          <a:p>
            <a:r>
              <a:rPr lang="en-US" sz="4800" b="1" u="sng" dirty="0"/>
              <a:t>Nuclear pores</a:t>
            </a:r>
          </a:p>
        </p:txBody>
      </p:sp>
      <p:sp>
        <p:nvSpPr>
          <p:cNvPr id="3" name="Content Placeholder 2">
            <a:extLst>
              <a:ext uri="{FF2B5EF4-FFF2-40B4-BE49-F238E27FC236}">
                <a16:creationId xmlns:a16="http://schemas.microsoft.com/office/drawing/2014/main" id="{41F01701-92FF-4DFC-8B66-6B1681789AF6}"/>
              </a:ext>
            </a:extLst>
          </p:cNvPr>
          <p:cNvSpPr>
            <a:spLocks noGrp="1"/>
          </p:cNvSpPr>
          <p:nvPr>
            <p:ph idx="1"/>
          </p:nvPr>
        </p:nvSpPr>
        <p:spPr>
          <a:xfrm>
            <a:off x="677334" y="1815548"/>
            <a:ext cx="8596668" cy="5042451"/>
          </a:xfrm>
        </p:spPr>
        <p:txBody>
          <a:bodyPr>
            <a:noAutofit/>
          </a:bodyPr>
          <a:lstStyle/>
          <a:p>
            <a:r>
              <a:rPr lang="en-US" sz="2400" dirty="0"/>
              <a:t>Present on the nuclear membrane are nuclear pores (made up of proteins) through which substances enter or leave the cell (RNA, proteins, etc.).</a:t>
            </a:r>
          </a:p>
          <a:p>
            <a:r>
              <a:rPr lang="en-US" sz="2400" dirty="0"/>
              <a:t> While the lipid bi-layers are separated by a thin space between them. </a:t>
            </a:r>
          </a:p>
          <a:p>
            <a:r>
              <a:rPr lang="en-US" sz="2400" dirty="0"/>
              <a:t>Nuclear membrane pores are occupied by dense granules/fibrillar material arranged in a cylindrical manner.</a:t>
            </a:r>
          </a:p>
          <a:p>
            <a:r>
              <a:rPr lang="en-US" sz="2400" dirty="0"/>
              <a:t>The nuclear membrane is connected to the endoplasmic reticulum in a manner that creates continuity between the nucleus and the external environment</a:t>
            </a:r>
          </a:p>
        </p:txBody>
      </p:sp>
    </p:spTree>
    <p:extLst>
      <p:ext uri="{BB962C8B-B14F-4D97-AF65-F5344CB8AC3E}">
        <p14:creationId xmlns:p14="http://schemas.microsoft.com/office/powerpoint/2010/main" val="1436239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ology Mr. Karns Biology Cells. - ppt download">
            <a:extLst>
              <a:ext uri="{FF2B5EF4-FFF2-40B4-BE49-F238E27FC236}">
                <a16:creationId xmlns:a16="http://schemas.microsoft.com/office/drawing/2014/main" id="{3155A4E5-BD07-4A68-BF65-9030F3B8510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8302" t="8744" r="4477" b="9223"/>
          <a:stretch/>
        </p:blipFill>
        <p:spPr bwMode="auto">
          <a:xfrm>
            <a:off x="1955799" y="480059"/>
            <a:ext cx="6751841" cy="5301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341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EAE8D-4A80-4C98-B70A-08CF0DBC125C}"/>
              </a:ext>
            </a:extLst>
          </p:cNvPr>
          <p:cNvSpPr>
            <a:spLocks noGrp="1"/>
          </p:cNvSpPr>
          <p:nvPr>
            <p:ph type="title"/>
          </p:nvPr>
        </p:nvSpPr>
        <p:spPr/>
        <p:txBody>
          <a:bodyPr>
            <a:normAutofit/>
          </a:bodyPr>
          <a:lstStyle/>
          <a:p>
            <a:r>
              <a:rPr lang="en-US" sz="4800" b="1" u="sng" dirty="0"/>
              <a:t>Nucleoplasm </a:t>
            </a:r>
          </a:p>
        </p:txBody>
      </p:sp>
      <p:sp>
        <p:nvSpPr>
          <p:cNvPr id="3" name="Content Placeholder 2">
            <a:extLst>
              <a:ext uri="{FF2B5EF4-FFF2-40B4-BE49-F238E27FC236}">
                <a16:creationId xmlns:a16="http://schemas.microsoft.com/office/drawing/2014/main" id="{3D8CD107-E56D-4509-8CF4-4CF06A0C56F4}"/>
              </a:ext>
            </a:extLst>
          </p:cNvPr>
          <p:cNvSpPr>
            <a:spLocks noGrp="1"/>
          </p:cNvSpPr>
          <p:nvPr>
            <p:ph sz="half" idx="1"/>
          </p:nvPr>
        </p:nvSpPr>
        <p:spPr>
          <a:xfrm>
            <a:off x="677334" y="1930400"/>
            <a:ext cx="4184035" cy="4110961"/>
          </a:xfrm>
        </p:spPr>
        <p:txBody>
          <a:bodyPr>
            <a:normAutofit fontScale="85000" lnSpcReduction="20000"/>
          </a:bodyPr>
          <a:lstStyle/>
          <a:p>
            <a:pPr marL="0" lvl="0" indent="0">
              <a:buNone/>
            </a:pPr>
            <a:endParaRPr lang="en-US" b="1" dirty="0"/>
          </a:p>
          <a:p>
            <a:r>
              <a:rPr lang="en-US" dirty="0"/>
              <a:t>Also known as karyoplasm/nucleus sap </a:t>
            </a:r>
          </a:p>
          <a:p>
            <a:r>
              <a:rPr lang="en-US" dirty="0"/>
              <a:t>The nucleoplasm is a type of cytoplasm composed of enzymes, dissolved salts, and several organic molecules.</a:t>
            </a:r>
          </a:p>
          <a:p>
            <a:r>
              <a:rPr lang="en-US" dirty="0"/>
              <a:t> The nucleoplasm helps cushion and thus protect the nucleolus and chromosomes while also helping maintain the general shape of the nucleus.</a:t>
            </a:r>
          </a:p>
          <a:p>
            <a:endParaRPr lang="en-US" dirty="0"/>
          </a:p>
        </p:txBody>
      </p:sp>
      <p:pic>
        <p:nvPicPr>
          <p:cNvPr id="7170" name="Picture 2" descr="Nucleoplasm - Difference Between Cytoplasm And Nucleoplasm">
            <a:extLst>
              <a:ext uri="{FF2B5EF4-FFF2-40B4-BE49-F238E27FC236}">
                <a16:creationId xmlns:a16="http://schemas.microsoft.com/office/drawing/2014/main" id="{9961CC11-7FF9-47E7-8159-CC559939CD0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420139" y="1930401"/>
            <a:ext cx="3617844" cy="386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956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CB241-6611-4F50-AA61-E7644A80B194}"/>
              </a:ext>
            </a:extLst>
          </p:cNvPr>
          <p:cNvSpPr>
            <a:spLocks noGrp="1"/>
          </p:cNvSpPr>
          <p:nvPr>
            <p:ph type="title"/>
          </p:nvPr>
        </p:nvSpPr>
        <p:spPr/>
        <p:txBody>
          <a:bodyPr>
            <a:normAutofit/>
          </a:bodyPr>
          <a:lstStyle/>
          <a:p>
            <a:r>
              <a:rPr lang="en-US" sz="5400" b="1" u="sng" dirty="0"/>
              <a:t>Nucleolus</a:t>
            </a:r>
          </a:p>
        </p:txBody>
      </p:sp>
      <p:sp>
        <p:nvSpPr>
          <p:cNvPr id="3" name="Content Placeholder 2">
            <a:extLst>
              <a:ext uri="{FF2B5EF4-FFF2-40B4-BE49-F238E27FC236}">
                <a16:creationId xmlns:a16="http://schemas.microsoft.com/office/drawing/2014/main" id="{0C4077E0-48F9-42BC-8B0B-DBEFD60D87D3}"/>
              </a:ext>
            </a:extLst>
          </p:cNvPr>
          <p:cNvSpPr>
            <a:spLocks noGrp="1"/>
          </p:cNvSpPr>
          <p:nvPr>
            <p:ph idx="1"/>
          </p:nvPr>
        </p:nvSpPr>
        <p:spPr>
          <a:xfrm>
            <a:off x="677334" y="1391478"/>
            <a:ext cx="8596668" cy="4649885"/>
          </a:xfrm>
        </p:spPr>
        <p:txBody>
          <a:bodyPr>
            <a:noAutofit/>
          </a:bodyPr>
          <a:lstStyle/>
          <a:p>
            <a:pPr marL="0" lvl="0" indent="0">
              <a:buNone/>
            </a:pPr>
            <a:endParaRPr lang="en-US" sz="2000" b="1" dirty="0"/>
          </a:p>
          <a:p>
            <a:r>
              <a:rPr lang="en-US" sz="2000" dirty="0"/>
              <a:t>In the same way that the nucleus is the most prominent organelle of the cell, the nucleolus is the most prominent structure of the nucleus.</a:t>
            </a:r>
          </a:p>
          <a:p>
            <a:r>
              <a:rPr lang="en-US" sz="2000" dirty="0"/>
              <a:t> Unlike the nucleus, this dense structure lacks its own membrane.</a:t>
            </a:r>
          </a:p>
          <a:p>
            <a:r>
              <a:rPr lang="en-US" sz="2000" dirty="0"/>
              <a:t>During cell division (mitosis), the nucleolus breaks up and reform after mitosis.</a:t>
            </a:r>
          </a:p>
          <a:p>
            <a:r>
              <a:rPr lang="en-US" sz="2000" dirty="0"/>
              <a:t> Although the nucleolus is the most prominent structures of the nucleus, its size is largely dependent on the level of ribosome production.</a:t>
            </a:r>
          </a:p>
          <a:p>
            <a:r>
              <a:rPr lang="en-US" sz="2000" dirty="0"/>
              <a:t>The nucleolus is the site of transcription and ribosomal RNA is synthesized and stored in nucleolus. Ribosomes are </a:t>
            </a:r>
            <a:r>
              <a:rPr lang="en-US" sz="2000" dirty="0" err="1"/>
              <a:t>assemebled</a:t>
            </a:r>
            <a:r>
              <a:rPr lang="en-US" sz="2000" dirty="0"/>
              <a:t> in nucleolus and exported to cytoplasm via nuclear pores </a:t>
            </a:r>
          </a:p>
          <a:p>
            <a:r>
              <a:rPr lang="en-US" sz="2000" dirty="0"/>
              <a:t>In some organisms, the nucleus contains more than one nucleoli.</a:t>
            </a:r>
            <a:br>
              <a:rPr lang="en-US" sz="2000" u="sng" dirty="0"/>
            </a:br>
            <a:endParaRPr lang="en-US" sz="2000" dirty="0"/>
          </a:p>
          <a:p>
            <a:endParaRPr lang="en-US" sz="2000" dirty="0"/>
          </a:p>
        </p:txBody>
      </p:sp>
    </p:spTree>
    <p:extLst>
      <p:ext uri="{BB962C8B-B14F-4D97-AF65-F5344CB8AC3E}">
        <p14:creationId xmlns:p14="http://schemas.microsoft.com/office/powerpoint/2010/main" val="3401114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C9732429-38EE-4F50-B134-707644FED89E}"/>
              </a:ext>
            </a:extLst>
          </p:cNvPr>
          <p:cNvSpPr>
            <a:spLocks noGrp="1"/>
          </p:cNvSpPr>
          <p:nvPr>
            <p:ph type="ctrTitle"/>
          </p:nvPr>
        </p:nvSpPr>
        <p:spPr>
          <a:xfrm>
            <a:off x="3045368" y="2043663"/>
            <a:ext cx="6105194" cy="2031055"/>
          </a:xfrm>
        </p:spPr>
        <p:txBody>
          <a:bodyPr>
            <a:normAutofit/>
          </a:bodyPr>
          <a:lstStyle/>
          <a:p>
            <a:r>
              <a:rPr lang="en-US" dirty="0">
                <a:solidFill>
                  <a:srgbClr val="FFFFFF"/>
                </a:solidFill>
              </a:rPr>
              <a:t>Animal cell structure</a:t>
            </a:r>
          </a:p>
        </p:txBody>
      </p:sp>
      <p:sp>
        <p:nvSpPr>
          <p:cNvPr id="5" name="Subtitle 4">
            <a:extLst>
              <a:ext uri="{FF2B5EF4-FFF2-40B4-BE49-F238E27FC236}">
                <a16:creationId xmlns:a16="http://schemas.microsoft.com/office/drawing/2014/main" id="{C3392F05-869E-45B7-A36D-2F3041F40F36}"/>
              </a:ext>
            </a:extLst>
          </p:cNvPr>
          <p:cNvSpPr>
            <a:spLocks noGrp="1"/>
          </p:cNvSpPr>
          <p:nvPr>
            <p:ph type="subTitle" idx="1"/>
          </p:nvPr>
        </p:nvSpPr>
        <p:spPr>
          <a:xfrm>
            <a:off x="3045368" y="4074718"/>
            <a:ext cx="6105194" cy="682079"/>
          </a:xfrm>
        </p:spPr>
        <p:txBody>
          <a:bodyPr>
            <a:normAutofit/>
          </a:bodyPr>
          <a:lstStyle/>
          <a:p>
            <a:endParaRPr lang="en-US">
              <a:solidFill>
                <a:srgbClr val="FFFFFF"/>
              </a:solidFill>
            </a:endParaRPr>
          </a:p>
        </p:txBody>
      </p:sp>
    </p:spTree>
    <p:extLst>
      <p:ext uri="{BB962C8B-B14F-4D97-AF65-F5344CB8AC3E}">
        <p14:creationId xmlns:p14="http://schemas.microsoft.com/office/powerpoint/2010/main" val="402609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3EEFE-FAD6-47E7-BEAE-7062D51CC19A}"/>
              </a:ext>
            </a:extLst>
          </p:cNvPr>
          <p:cNvSpPr>
            <a:spLocks noGrp="1"/>
          </p:cNvSpPr>
          <p:nvPr>
            <p:ph type="title"/>
          </p:nvPr>
        </p:nvSpPr>
        <p:spPr/>
        <p:txBody>
          <a:bodyPr vert="horz" lIns="91440" tIns="45720" rIns="91440" bIns="45720" rtlCol="0" anchor="t">
            <a:normAutofit/>
          </a:bodyPr>
          <a:lstStyle/>
          <a:p>
            <a:r>
              <a:rPr lang="en-US" sz="5400" b="1" u="sng" dirty="0"/>
              <a:t>Chromosomes </a:t>
            </a:r>
          </a:p>
        </p:txBody>
      </p:sp>
      <p:sp>
        <p:nvSpPr>
          <p:cNvPr id="3" name="Content Placeholder 2">
            <a:extLst>
              <a:ext uri="{FF2B5EF4-FFF2-40B4-BE49-F238E27FC236}">
                <a16:creationId xmlns:a16="http://schemas.microsoft.com/office/drawing/2014/main" id="{AA88F07F-008B-48E7-80FD-ECED57B02AEE}"/>
              </a:ext>
            </a:extLst>
          </p:cNvPr>
          <p:cNvSpPr>
            <a:spLocks noGrp="1"/>
          </p:cNvSpPr>
          <p:nvPr>
            <p:ph sz="half" idx="1"/>
          </p:nvPr>
        </p:nvSpPr>
        <p:spPr>
          <a:xfrm>
            <a:off x="677334" y="2160589"/>
            <a:ext cx="3957349" cy="3880773"/>
          </a:xfrm>
        </p:spPr>
        <p:txBody>
          <a:bodyPr vert="horz" lIns="91440" tIns="45720" rIns="91440" bIns="45720" rtlCol="0">
            <a:normAutofit/>
          </a:bodyPr>
          <a:lstStyle/>
          <a:p>
            <a:pPr marL="0" indent="0"/>
            <a:endParaRPr lang="en-US" sz="2400" dirty="0"/>
          </a:p>
          <a:p>
            <a:r>
              <a:rPr lang="en-US" sz="2400" dirty="0"/>
              <a:t>In the nucleus, chromosomes are thread-like structures made up of strands of DNA and the histone proteins</a:t>
            </a:r>
          </a:p>
        </p:txBody>
      </p:sp>
      <p:pic>
        <p:nvPicPr>
          <p:cNvPr id="8196" name="Picture 4" descr="What are chromosomes? - Easy exam revision notes for GSCE Biology">
            <a:extLst>
              <a:ext uri="{FF2B5EF4-FFF2-40B4-BE49-F238E27FC236}">
                <a16:creationId xmlns:a16="http://schemas.microsoft.com/office/drawing/2014/main" id="{47FA1B3E-8888-4FA2-8A59-391FD288E76D}"/>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4375" r="13039" b="2"/>
          <a:stretch/>
        </p:blipFill>
        <p:spPr bwMode="auto">
          <a:xfrm>
            <a:off x="4857451" y="2159331"/>
            <a:ext cx="4415050" cy="388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060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191FE-6243-4197-BBCA-F596528348B6}"/>
              </a:ext>
            </a:extLst>
          </p:cNvPr>
          <p:cNvSpPr>
            <a:spLocks noGrp="1"/>
          </p:cNvSpPr>
          <p:nvPr>
            <p:ph type="title"/>
          </p:nvPr>
        </p:nvSpPr>
        <p:spPr>
          <a:xfrm>
            <a:off x="652481" y="1382486"/>
            <a:ext cx="3547581" cy="4093028"/>
          </a:xfrm>
        </p:spPr>
        <p:txBody>
          <a:bodyPr anchor="ctr">
            <a:normAutofit/>
          </a:bodyPr>
          <a:lstStyle/>
          <a:p>
            <a:r>
              <a:rPr lang="en-US" sz="4100"/>
              <a:t>Components of chromosomes </a:t>
            </a:r>
          </a:p>
        </p:txBody>
      </p:sp>
      <p:graphicFrame>
        <p:nvGraphicFramePr>
          <p:cNvPr id="5" name="Content Placeholder 2">
            <a:extLst>
              <a:ext uri="{FF2B5EF4-FFF2-40B4-BE49-F238E27FC236}">
                <a16:creationId xmlns:a16="http://schemas.microsoft.com/office/drawing/2014/main" id="{1E59DE6F-C21B-4EEB-9D65-E97DE067A4A7}"/>
              </a:ext>
            </a:extLst>
          </p:cNvPr>
          <p:cNvGraphicFramePr>
            <a:graphicFrameLocks noGrp="1"/>
          </p:cNvGraphicFramePr>
          <p:nvPr>
            <p:ph idx="1"/>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6128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C86A2-2B13-4720-ABA7-2B105C762ED4}"/>
              </a:ext>
            </a:extLst>
          </p:cNvPr>
          <p:cNvSpPr>
            <a:spLocks noGrp="1"/>
          </p:cNvSpPr>
          <p:nvPr>
            <p:ph type="title"/>
          </p:nvPr>
        </p:nvSpPr>
        <p:spPr>
          <a:xfrm>
            <a:off x="652481" y="1382486"/>
            <a:ext cx="3547581" cy="4093028"/>
          </a:xfrm>
        </p:spPr>
        <p:txBody>
          <a:bodyPr anchor="ctr">
            <a:normAutofit/>
          </a:bodyPr>
          <a:lstStyle/>
          <a:p>
            <a:r>
              <a:rPr lang="en-US" sz="4400" b="1" u="sng"/>
              <a:t>Chemical composition of nucleus</a:t>
            </a:r>
          </a:p>
        </p:txBody>
      </p:sp>
      <p:graphicFrame>
        <p:nvGraphicFramePr>
          <p:cNvPr id="5" name="Content Placeholder 2">
            <a:extLst>
              <a:ext uri="{FF2B5EF4-FFF2-40B4-BE49-F238E27FC236}">
                <a16:creationId xmlns:a16="http://schemas.microsoft.com/office/drawing/2014/main" id="{EA3C57CE-7440-4D46-B735-8E48A7FAEA69}"/>
              </a:ext>
            </a:extLst>
          </p:cNvPr>
          <p:cNvGraphicFramePr>
            <a:graphicFrameLocks noGrp="1"/>
          </p:cNvGraphicFramePr>
          <p:nvPr>
            <p:ph idx="1"/>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7454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A8E62-3427-4CA0-8CA6-87D1D5977998}"/>
              </a:ext>
            </a:extLst>
          </p:cNvPr>
          <p:cNvSpPr>
            <a:spLocks noGrp="1"/>
          </p:cNvSpPr>
          <p:nvPr>
            <p:ph type="title"/>
          </p:nvPr>
        </p:nvSpPr>
        <p:spPr/>
        <p:txBody>
          <a:bodyPr>
            <a:normAutofit/>
          </a:bodyPr>
          <a:lstStyle/>
          <a:p>
            <a:r>
              <a:rPr lang="en-US" sz="5400" b="1" u="sng" dirty="0"/>
              <a:t>Functions of nucleus</a:t>
            </a:r>
          </a:p>
        </p:txBody>
      </p:sp>
      <p:sp>
        <p:nvSpPr>
          <p:cNvPr id="3" name="Content Placeholder 2">
            <a:extLst>
              <a:ext uri="{FF2B5EF4-FFF2-40B4-BE49-F238E27FC236}">
                <a16:creationId xmlns:a16="http://schemas.microsoft.com/office/drawing/2014/main" id="{2D636C39-7432-4D02-A9EE-D3378253B3A1}"/>
              </a:ext>
            </a:extLst>
          </p:cNvPr>
          <p:cNvSpPr>
            <a:spLocks noGrp="1"/>
          </p:cNvSpPr>
          <p:nvPr>
            <p:ph idx="1"/>
          </p:nvPr>
        </p:nvSpPr>
        <p:spPr>
          <a:xfrm>
            <a:off x="677334" y="1829285"/>
            <a:ext cx="8596668" cy="3880773"/>
          </a:xfrm>
        </p:spPr>
        <p:txBody>
          <a:bodyPr>
            <a:normAutofit/>
          </a:bodyPr>
          <a:lstStyle/>
          <a:p>
            <a:r>
              <a:rPr lang="en-US" sz="2400" dirty="0">
                <a:solidFill>
                  <a:schemeClr val="tx1"/>
                </a:solidFill>
              </a:rPr>
              <a:t>Some of the main functions of the nucleus include:</a:t>
            </a:r>
          </a:p>
          <a:p>
            <a:r>
              <a:rPr lang="en-US" sz="2400" dirty="0">
                <a:solidFill>
                  <a:schemeClr val="tx1"/>
                </a:solidFill>
              </a:rPr>
              <a:t>Protein synthesis, cell division, and differentiation</a:t>
            </a:r>
          </a:p>
          <a:p>
            <a:r>
              <a:rPr lang="en-US" sz="2400" dirty="0">
                <a:solidFill>
                  <a:schemeClr val="tx1"/>
                </a:solidFill>
              </a:rPr>
              <a:t>Control the synthesis of enzymes involved in cellular metabolism</a:t>
            </a:r>
          </a:p>
          <a:p>
            <a:r>
              <a:rPr lang="en-US" sz="2400" dirty="0">
                <a:solidFill>
                  <a:schemeClr val="tx1"/>
                </a:solidFill>
              </a:rPr>
              <a:t> Controlling hereditary traits of the organism</a:t>
            </a:r>
          </a:p>
          <a:p>
            <a:r>
              <a:rPr lang="en-US" sz="2400" dirty="0">
                <a:solidFill>
                  <a:schemeClr val="tx1"/>
                </a:solidFill>
              </a:rPr>
              <a:t> Store DNA strands, proteins, and RNA</a:t>
            </a:r>
          </a:p>
          <a:p>
            <a:r>
              <a:rPr lang="en-US" sz="2400" dirty="0">
                <a:solidFill>
                  <a:schemeClr val="tx1"/>
                </a:solidFill>
              </a:rPr>
              <a:t>Site of RNA transcription - e.g. mRNA required for protein synthesis</a:t>
            </a:r>
          </a:p>
          <a:p>
            <a:endParaRPr lang="en-US" sz="2400" dirty="0">
              <a:solidFill>
                <a:schemeClr val="tx1"/>
              </a:solidFill>
            </a:endParaRPr>
          </a:p>
        </p:txBody>
      </p:sp>
    </p:spTree>
    <p:extLst>
      <p:ext uri="{BB962C8B-B14F-4D97-AF65-F5344CB8AC3E}">
        <p14:creationId xmlns:p14="http://schemas.microsoft.com/office/powerpoint/2010/main" val="1022714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FAB74-21C1-4A38-B2E3-B3153E4356BB}"/>
              </a:ext>
            </a:extLst>
          </p:cNvPr>
          <p:cNvSpPr>
            <a:spLocks noGrp="1"/>
          </p:cNvSpPr>
          <p:nvPr>
            <p:ph type="title"/>
          </p:nvPr>
        </p:nvSpPr>
        <p:spPr>
          <a:xfrm>
            <a:off x="676746" y="609600"/>
            <a:ext cx="3729076" cy="1320800"/>
          </a:xfrm>
        </p:spPr>
        <p:txBody>
          <a:bodyPr vert="horz" lIns="91440" tIns="45720" rIns="91440" bIns="45720" rtlCol="0" anchor="ctr">
            <a:normAutofit/>
          </a:bodyPr>
          <a:lstStyle/>
          <a:p>
            <a:r>
              <a:rPr lang="en-US" sz="4800" b="1" u="sng" dirty="0"/>
              <a:t>Centrosome </a:t>
            </a:r>
          </a:p>
        </p:txBody>
      </p:sp>
      <p:sp>
        <p:nvSpPr>
          <p:cNvPr id="3" name="Content Placeholder 2">
            <a:extLst>
              <a:ext uri="{FF2B5EF4-FFF2-40B4-BE49-F238E27FC236}">
                <a16:creationId xmlns:a16="http://schemas.microsoft.com/office/drawing/2014/main" id="{C681FD10-28BB-46CD-8EE9-84CA5D5E386B}"/>
              </a:ext>
            </a:extLst>
          </p:cNvPr>
          <p:cNvSpPr>
            <a:spLocks noGrp="1"/>
          </p:cNvSpPr>
          <p:nvPr>
            <p:ph sz="half" idx="1"/>
          </p:nvPr>
        </p:nvSpPr>
        <p:spPr>
          <a:xfrm>
            <a:off x="685166" y="2160589"/>
            <a:ext cx="4291007" cy="3560733"/>
          </a:xfrm>
        </p:spPr>
        <p:txBody>
          <a:bodyPr vert="horz" lIns="91440" tIns="45720" rIns="91440" bIns="45720" rtlCol="0">
            <a:normAutofit/>
          </a:bodyPr>
          <a:lstStyle/>
          <a:p>
            <a:pPr marL="0" indent="0">
              <a:lnSpc>
                <a:spcPct val="90000"/>
              </a:lnSpc>
            </a:pPr>
            <a:endParaRPr lang="en-US" sz="2000" dirty="0"/>
          </a:p>
          <a:p>
            <a:pPr>
              <a:lnSpc>
                <a:spcPct val="90000"/>
              </a:lnSpc>
            </a:pPr>
            <a:r>
              <a:rPr lang="en-US" sz="2000" b="1" dirty="0"/>
              <a:t>Centrosome is a microtubule-organizing centre in animal cells.</a:t>
            </a:r>
            <a:endParaRPr lang="en-US" sz="2000" dirty="0"/>
          </a:p>
          <a:p>
            <a:pPr>
              <a:lnSpc>
                <a:spcPct val="90000"/>
              </a:lnSpc>
            </a:pPr>
            <a:r>
              <a:rPr lang="en-US" sz="2000" dirty="0"/>
              <a:t>Centrosomes are structures that are found inside of cells. They are only found inside of eukaryotic cells. Centrosomes are comprised of two centrioles that are essentially just rings of microtubules. </a:t>
            </a:r>
          </a:p>
        </p:txBody>
      </p:sp>
      <p:pic>
        <p:nvPicPr>
          <p:cNvPr id="9218" name="Picture 2" descr="Centrosome | Talking Glossary of Genetic Terms | NHGRI">
            <a:extLst>
              <a:ext uri="{FF2B5EF4-FFF2-40B4-BE49-F238E27FC236}">
                <a16:creationId xmlns:a16="http://schemas.microsoft.com/office/drawing/2014/main" id="{359C8D26-D3CC-4C8D-AEC9-D286B16D20C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54035" y="1617195"/>
            <a:ext cx="4602747" cy="3119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575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DB25F-1224-4D61-832C-BE22FB412E64}"/>
              </a:ext>
            </a:extLst>
          </p:cNvPr>
          <p:cNvSpPr>
            <a:spLocks noGrp="1"/>
          </p:cNvSpPr>
          <p:nvPr>
            <p:ph type="title"/>
          </p:nvPr>
        </p:nvSpPr>
        <p:spPr>
          <a:xfrm>
            <a:off x="677334" y="609600"/>
            <a:ext cx="8596668" cy="825306"/>
          </a:xfrm>
        </p:spPr>
        <p:txBody>
          <a:bodyPr>
            <a:normAutofit/>
          </a:bodyPr>
          <a:lstStyle/>
          <a:p>
            <a:r>
              <a:rPr lang="en-US" sz="4800" b="1" u="sng" dirty="0"/>
              <a:t>Structure of  centrosome</a:t>
            </a:r>
          </a:p>
        </p:txBody>
      </p:sp>
      <p:sp>
        <p:nvSpPr>
          <p:cNvPr id="3" name="Content Placeholder 2">
            <a:extLst>
              <a:ext uri="{FF2B5EF4-FFF2-40B4-BE49-F238E27FC236}">
                <a16:creationId xmlns:a16="http://schemas.microsoft.com/office/drawing/2014/main" id="{BE093EB2-BB1F-4CA3-ADF1-5FCC75606D2B}"/>
              </a:ext>
            </a:extLst>
          </p:cNvPr>
          <p:cNvSpPr>
            <a:spLocks noGrp="1"/>
          </p:cNvSpPr>
          <p:nvPr>
            <p:ph idx="1"/>
          </p:nvPr>
        </p:nvSpPr>
        <p:spPr>
          <a:xfrm>
            <a:off x="677334" y="1434906"/>
            <a:ext cx="8596668" cy="4813494"/>
          </a:xfrm>
        </p:spPr>
        <p:txBody>
          <a:bodyPr>
            <a:noAutofit/>
          </a:bodyPr>
          <a:lstStyle/>
          <a:p>
            <a:r>
              <a:rPr lang="en-US" sz="2400" dirty="0"/>
              <a:t>The centrosome is made up of two perpendicular centrioles, a daughter centriole, and a mother centriole.</a:t>
            </a:r>
          </a:p>
          <a:p>
            <a:r>
              <a:rPr lang="en-US" sz="2400" dirty="0"/>
              <a:t>Centrosome in the animal cells is very much like DNA.</a:t>
            </a:r>
          </a:p>
          <a:p>
            <a:r>
              <a:rPr lang="en-US" sz="2400" dirty="0"/>
              <a:t>During cell division, one centrosome from the parent cell is transferred to each daughter cell.</a:t>
            </a:r>
          </a:p>
          <a:p>
            <a:r>
              <a:rPr lang="en-US" sz="2400" dirty="0"/>
              <a:t> In proliferating cells, the centrosome starts dividing.</a:t>
            </a:r>
          </a:p>
          <a:p>
            <a:r>
              <a:rPr lang="en-US" sz="2400" dirty="0"/>
              <a:t>In post-mitotic cells, the centrosome consists of a mature centriole and an immature centriole, known as the mother centriole and daughter centriole respectively</a:t>
            </a:r>
          </a:p>
          <a:p>
            <a:endParaRPr lang="en-US" sz="2400" dirty="0"/>
          </a:p>
        </p:txBody>
      </p:sp>
    </p:spTree>
    <p:extLst>
      <p:ext uri="{BB962C8B-B14F-4D97-AF65-F5344CB8AC3E}">
        <p14:creationId xmlns:p14="http://schemas.microsoft.com/office/powerpoint/2010/main" val="489659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EBA70-B3D2-4C7B-95EE-F68D0BF19169}"/>
              </a:ext>
            </a:extLst>
          </p:cNvPr>
          <p:cNvSpPr>
            <a:spLocks noGrp="1"/>
          </p:cNvSpPr>
          <p:nvPr>
            <p:ph type="title"/>
          </p:nvPr>
        </p:nvSpPr>
        <p:spPr/>
        <p:txBody>
          <a:bodyPr>
            <a:normAutofit/>
          </a:bodyPr>
          <a:lstStyle/>
          <a:p>
            <a:r>
              <a:rPr lang="en-US" sz="5400" b="1" u="sng" dirty="0"/>
              <a:t>Function of centrosome</a:t>
            </a:r>
          </a:p>
        </p:txBody>
      </p:sp>
      <p:sp>
        <p:nvSpPr>
          <p:cNvPr id="3" name="Content Placeholder 2">
            <a:extLst>
              <a:ext uri="{FF2B5EF4-FFF2-40B4-BE49-F238E27FC236}">
                <a16:creationId xmlns:a16="http://schemas.microsoft.com/office/drawing/2014/main" id="{A9D50814-8502-4B14-9DF0-7CFBD100B5E6}"/>
              </a:ext>
            </a:extLst>
          </p:cNvPr>
          <p:cNvSpPr>
            <a:spLocks noGrp="1"/>
          </p:cNvSpPr>
          <p:nvPr>
            <p:ph idx="1"/>
          </p:nvPr>
        </p:nvSpPr>
        <p:spPr>
          <a:xfrm>
            <a:off x="677334" y="1461867"/>
            <a:ext cx="8596668" cy="3934266"/>
          </a:xfrm>
        </p:spPr>
        <p:txBody>
          <a:bodyPr>
            <a:normAutofit/>
          </a:bodyPr>
          <a:lstStyle/>
          <a:p>
            <a:pPr marL="0" indent="0">
              <a:buNone/>
            </a:pPr>
            <a:endParaRPr lang="en-US" sz="2400" dirty="0"/>
          </a:p>
          <a:p>
            <a:r>
              <a:rPr lang="en-US" sz="2400" dirty="0"/>
              <a:t>The purpose of the centrosome is to help organize microtubules to be utilized during cell division. </a:t>
            </a:r>
          </a:p>
          <a:p>
            <a:r>
              <a:rPr lang="en-US" sz="2400" dirty="0"/>
              <a:t>It also works to use the microtubules to create part of the cytoskeleton of the cell. This helps give the cell its structure. </a:t>
            </a:r>
          </a:p>
          <a:p>
            <a:r>
              <a:rPr lang="en-US" sz="2400" dirty="0"/>
              <a:t>The centrosome helps to stabilize the structure of the cell.</a:t>
            </a:r>
          </a:p>
          <a:p>
            <a:endParaRPr lang="en-US" sz="2400" dirty="0"/>
          </a:p>
        </p:txBody>
      </p:sp>
    </p:spTree>
    <p:extLst>
      <p:ext uri="{BB962C8B-B14F-4D97-AF65-F5344CB8AC3E}">
        <p14:creationId xmlns:p14="http://schemas.microsoft.com/office/powerpoint/2010/main" val="4015755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53489-5768-4BC5-98A7-242B8F097956}"/>
              </a:ext>
            </a:extLst>
          </p:cNvPr>
          <p:cNvSpPr>
            <a:spLocks noGrp="1"/>
          </p:cNvSpPr>
          <p:nvPr>
            <p:ph type="title"/>
          </p:nvPr>
        </p:nvSpPr>
        <p:spPr/>
        <p:txBody>
          <a:bodyPr vert="horz" lIns="91440" tIns="45720" rIns="91440" bIns="45720" rtlCol="0" anchor="t">
            <a:normAutofit/>
          </a:bodyPr>
          <a:lstStyle/>
          <a:p>
            <a:r>
              <a:rPr lang="en-US" sz="4800" b="1" u="sng" dirty="0"/>
              <a:t>Lysosome(cell vesicles)</a:t>
            </a:r>
          </a:p>
        </p:txBody>
      </p:sp>
      <p:sp>
        <p:nvSpPr>
          <p:cNvPr id="3" name="Content Placeholder 2">
            <a:extLst>
              <a:ext uri="{FF2B5EF4-FFF2-40B4-BE49-F238E27FC236}">
                <a16:creationId xmlns:a16="http://schemas.microsoft.com/office/drawing/2014/main" id="{7D112C8B-F400-4317-BB7C-FBB7A5CE04C4}"/>
              </a:ext>
            </a:extLst>
          </p:cNvPr>
          <p:cNvSpPr>
            <a:spLocks noGrp="1"/>
          </p:cNvSpPr>
          <p:nvPr>
            <p:ph sz="half" idx="1"/>
          </p:nvPr>
        </p:nvSpPr>
        <p:spPr>
          <a:xfrm>
            <a:off x="688485" y="1554827"/>
            <a:ext cx="3957349" cy="3880773"/>
          </a:xfrm>
        </p:spPr>
        <p:txBody>
          <a:bodyPr vert="horz" lIns="91440" tIns="45720" rIns="91440" bIns="45720" rtlCol="0">
            <a:noAutofit/>
          </a:bodyPr>
          <a:lstStyle/>
          <a:p>
            <a:pPr marL="0" indent="0"/>
            <a:endParaRPr lang="en-US" sz="2800" dirty="0"/>
          </a:p>
          <a:p>
            <a:r>
              <a:rPr lang="en-US" sz="2800" dirty="0"/>
              <a:t>They are round organelle surrounded by a membrane comprising of digestive enzymes which help in digestion, excretion and in the cell renewal process.</a:t>
            </a:r>
          </a:p>
          <a:p>
            <a:endParaRPr lang="en-US" sz="2800" dirty="0"/>
          </a:p>
        </p:txBody>
      </p:sp>
      <p:pic>
        <p:nvPicPr>
          <p:cNvPr id="10242" name="Picture 2" descr="Lysosome - Definition, Function &amp; Structure | Biology Dictionary">
            <a:extLst>
              <a:ext uri="{FF2B5EF4-FFF2-40B4-BE49-F238E27FC236}">
                <a16:creationId xmlns:a16="http://schemas.microsoft.com/office/drawing/2014/main" id="{D3DAAE6E-8276-40A5-A98C-B4F72AE1CBB8}"/>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6816" r="6709" b="3"/>
          <a:stretch/>
        </p:blipFill>
        <p:spPr bwMode="auto">
          <a:xfrm>
            <a:off x="4885587" y="2159331"/>
            <a:ext cx="4415050" cy="388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795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E97E8-6B58-4AB3-9472-9AA492903BC7}"/>
              </a:ext>
            </a:extLst>
          </p:cNvPr>
          <p:cNvSpPr>
            <a:spLocks noGrp="1"/>
          </p:cNvSpPr>
          <p:nvPr>
            <p:ph type="title"/>
          </p:nvPr>
        </p:nvSpPr>
        <p:spPr>
          <a:xfrm>
            <a:off x="652481" y="1382486"/>
            <a:ext cx="3547581" cy="4093028"/>
          </a:xfrm>
        </p:spPr>
        <p:txBody>
          <a:bodyPr anchor="ctr">
            <a:normAutofit/>
          </a:bodyPr>
          <a:lstStyle/>
          <a:p>
            <a:r>
              <a:rPr lang="en-US" sz="4400" b="1" u="sng"/>
              <a:t>Structure of lysosome</a:t>
            </a:r>
          </a:p>
        </p:txBody>
      </p:sp>
      <p:graphicFrame>
        <p:nvGraphicFramePr>
          <p:cNvPr id="5" name="Content Placeholder 2">
            <a:extLst>
              <a:ext uri="{FF2B5EF4-FFF2-40B4-BE49-F238E27FC236}">
                <a16:creationId xmlns:a16="http://schemas.microsoft.com/office/drawing/2014/main" id="{21A38ABA-8DF8-4036-80D7-4FB72365C4C4}"/>
              </a:ext>
            </a:extLst>
          </p:cNvPr>
          <p:cNvGraphicFramePr>
            <a:graphicFrameLocks noGrp="1"/>
          </p:cNvGraphicFramePr>
          <p:nvPr>
            <p:ph idx="1"/>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7564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41D4F-0B22-426A-B123-4F743DC631A4}"/>
              </a:ext>
            </a:extLst>
          </p:cNvPr>
          <p:cNvSpPr>
            <a:spLocks noGrp="1"/>
          </p:cNvSpPr>
          <p:nvPr>
            <p:ph type="title"/>
          </p:nvPr>
        </p:nvSpPr>
        <p:spPr/>
        <p:txBody>
          <a:bodyPr>
            <a:normAutofit/>
          </a:bodyPr>
          <a:lstStyle/>
          <a:p>
            <a:r>
              <a:rPr lang="en-US" sz="4400" b="1" u="sng" dirty="0"/>
              <a:t>Function of lysosomes </a:t>
            </a:r>
          </a:p>
        </p:txBody>
      </p:sp>
      <p:sp>
        <p:nvSpPr>
          <p:cNvPr id="3" name="Content Placeholder 2">
            <a:extLst>
              <a:ext uri="{FF2B5EF4-FFF2-40B4-BE49-F238E27FC236}">
                <a16:creationId xmlns:a16="http://schemas.microsoft.com/office/drawing/2014/main" id="{DD30764C-FD7E-4B9A-A84C-85299D657FF9}"/>
              </a:ext>
            </a:extLst>
          </p:cNvPr>
          <p:cNvSpPr>
            <a:spLocks noGrp="1"/>
          </p:cNvSpPr>
          <p:nvPr>
            <p:ph idx="1"/>
          </p:nvPr>
        </p:nvSpPr>
        <p:spPr>
          <a:xfrm>
            <a:off x="677334" y="1590746"/>
            <a:ext cx="8596668" cy="4795986"/>
          </a:xfrm>
        </p:spPr>
        <p:txBody>
          <a:bodyPr>
            <a:normAutofit/>
          </a:bodyPr>
          <a:lstStyle/>
          <a:p>
            <a:r>
              <a:rPr lang="en-US" sz="2400" dirty="0"/>
              <a:t> Their primary function is intracellular digestion.</a:t>
            </a:r>
          </a:p>
          <a:p>
            <a:r>
              <a:rPr lang="en-US" sz="2400" dirty="0"/>
              <a:t> Lysosomes contain numerous hydrolytic enzymes which catalyze hydrolysis reactions.</a:t>
            </a:r>
          </a:p>
          <a:p>
            <a:r>
              <a:rPr lang="en-US" sz="2400" dirty="0"/>
              <a:t> The membrane surrounding the lysosome is vital to ensure these enzymes do not leak out into the cytoplasm and damage the cell.</a:t>
            </a:r>
          </a:p>
          <a:p>
            <a:r>
              <a:rPr lang="en-US" sz="2400" dirty="0"/>
              <a:t>Lysosomes play an important role in phagocytosis.</a:t>
            </a:r>
          </a:p>
          <a:p>
            <a:r>
              <a:rPr lang="en-US" sz="2400" dirty="0"/>
              <a:t>The hydrolytic enzymes contained within the lysosome allow foreign particles to be destroyed. These enzymes are critical in oxygen-independent killing mechanisms.</a:t>
            </a:r>
          </a:p>
          <a:p>
            <a:r>
              <a:rPr lang="en-US" sz="2400" dirty="0"/>
              <a:t>Lysosomes also help to defend against pathogen entry via endocytosis by degrading pathogens before they reach the cytoplasm.</a:t>
            </a:r>
          </a:p>
          <a:p>
            <a:endParaRPr lang="en-US" dirty="0"/>
          </a:p>
        </p:txBody>
      </p:sp>
    </p:spTree>
    <p:extLst>
      <p:ext uri="{BB962C8B-B14F-4D97-AF65-F5344CB8AC3E}">
        <p14:creationId xmlns:p14="http://schemas.microsoft.com/office/powerpoint/2010/main" val="1171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91147-7AAF-4175-B8DE-A67B6EACD085}"/>
              </a:ext>
            </a:extLst>
          </p:cNvPr>
          <p:cNvSpPr>
            <a:spLocks noGrp="1"/>
          </p:cNvSpPr>
          <p:nvPr>
            <p:ph type="title"/>
          </p:nvPr>
        </p:nvSpPr>
        <p:spPr>
          <a:xfrm>
            <a:off x="676746" y="609600"/>
            <a:ext cx="3729076" cy="1320800"/>
          </a:xfrm>
        </p:spPr>
        <p:txBody>
          <a:bodyPr vert="horz" lIns="91440" tIns="45720" rIns="91440" bIns="45720" rtlCol="0" anchor="ctr">
            <a:normAutofit/>
          </a:bodyPr>
          <a:lstStyle/>
          <a:p>
            <a:r>
              <a:rPr lang="en-US" sz="4800" dirty="0"/>
              <a:t>What is cell?</a:t>
            </a:r>
          </a:p>
        </p:txBody>
      </p:sp>
      <p:sp>
        <p:nvSpPr>
          <p:cNvPr id="3" name="Content Placeholder 2">
            <a:extLst>
              <a:ext uri="{FF2B5EF4-FFF2-40B4-BE49-F238E27FC236}">
                <a16:creationId xmlns:a16="http://schemas.microsoft.com/office/drawing/2014/main" id="{C390BC06-E4A1-4050-9385-EEA0ACAA7589}"/>
              </a:ext>
            </a:extLst>
          </p:cNvPr>
          <p:cNvSpPr>
            <a:spLocks noGrp="1"/>
          </p:cNvSpPr>
          <p:nvPr>
            <p:ph sz="half" idx="1"/>
          </p:nvPr>
        </p:nvSpPr>
        <p:spPr>
          <a:xfrm>
            <a:off x="685167" y="2160589"/>
            <a:ext cx="3720916" cy="3560733"/>
          </a:xfrm>
        </p:spPr>
        <p:txBody>
          <a:bodyPr vert="horz" lIns="91440" tIns="45720" rIns="91440" bIns="45720" rtlCol="0">
            <a:normAutofit/>
          </a:bodyPr>
          <a:lstStyle/>
          <a:p>
            <a:pPr marL="0" indent="0">
              <a:buNone/>
            </a:pPr>
            <a:r>
              <a:rPr lang="en-US" b="1" dirty="0"/>
              <a:t> </a:t>
            </a:r>
            <a:r>
              <a:rPr lang="en-US" sz="2800" b="1" u="sng" dirty="0"/>
              <a:t>Cell</a:t>
            </a:r>
          </a:p>
          <a:p>
            <a:pPr marL="0" indent="0"/>
            <a:r>
              <a:rPr lang="en-US" sz="2000" dirty="0"/>
              <a:t>      Structural and functional unit of life.</a:t>
            </a:r>
          </a:p>
          <a:p>
            <a:pPr marL="0" indent="0">
              <a:buNone/>
            </a:pPr>
            <a:r>
              <a:rPr lang="en-US" sz="2000" dirty="0"/>
              <a:t>For examples: bone cell, muscle cell and nerve cell etc.</a:t>
            </a:r>
          </a:p>
        </p:txBody>
      </p:sp>
      <p:pic>
        <p:nvPicPr>
          <p:cNvPr id="1026" name="Picture 2" descr="What Is An Animal Cell? Facts, Pictures &amp; Info For Kids &amp; Students.">
            <a:extLst>
              <a:ext uri="{FF2B5EF4-FFF2-40B4-BE49-F238E27FC236}">
                <a16:creationId xmlns:a16="http://schemas.microsoft.com/office/drawing/2014/main" id="{7C8835D7-B29C-4A10-8B51-512321FAF2E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54035" y="1645275"/>
            <a:ext cx="4602747" cy="3062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944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E5CB0-B68C-41B6-BF42-4F1167D5885D}"/>
              </a:ext>
            </a:extLst>
          </p:cNvPr>
          <p:cNvSpPr>
            <a:spLocks noGrp="1"/>
          </p:cNvSpPr>
          <p:nvPr>
            <p:ph type="title"/>
          </p:nvPr>
        </p:nvSpPr>
        <p:spPr>
          <a:xfrm>
            <a:off x="677334" y="609600"/>
            <a:ext cx="8596668" cy="879013"/>
          </a:xfrm>
        </p:spPr>
        <p:txBody>
          <a:bodyPr>
            <a:normAutofit/>
          </a:bodyPr>
          <a:lstStyle/>
          <a:p>
            <a:r>
              <a:rPr lang="en-US" sz="4800" b="1" u="sng" dirty="0"/>
              <a:t>Golgi apparatus</a:t>
            </a:r>
          </a:p>
        </p:txBody>
      </p:sp>
      <p:sp>
        <p:nvSpPr>
          <p:cNvPr id="3" name="Content Placeholder 2">
            <a:extLst>
              <a:ext uri="{FF2B5EF4-FFF2-40B4-BE49-F238E27FC236}">
                <a16:creationId xmlns:a16="http://schemas.microsoft.com/office/drawing/2014/main" id="{7181690E-14EA-43A1-8885-C32DB12BFBAC}"/>
              </a:ext>
            </a:extLst>
          </p:cNvPr>
          <p:cNvSpPr>
            <a:spLocks noGrp="1"/>
          </p:cNvSpPr>
          <p:nvPr>
            <p:ph idx="1"/>
          </p:nvPr>
        </p:nvSpPr>
        <p:spPr>
          <a:xfrm>
            <a:off x="677334" y="1488613"/>
            <a:ext cx="8596668" cy="4759787"/>
          </a:xfrm>
        </p:spPr>
        <p:txBody>
          <a:bodyPr>
            <a:normAutofit/>
          </a:bodyPr>
          <a:lstStyle/>
          <a:p>
            <a:r>
              <a:rPr lang="en-US" sz="2800" dirty="0"/>
              <a:t>A flat, smooth layered, sac-like organelle which is located near the nucleus and involved in manufacturing, storing, packing and transporting the particles throughout the cell.</a:t>
            </a:r>
          </a:p>
          <a:p>
            <a:r>
              <a:rPr lang="en-US" sz="2800" dirty="0"/>
              <a:t>Golgi apparatus was discovered by Golgi in 1898.</a:t>
            </a:r>
          </a:p>
          <a:p>
            <a:r>
              <a:rPr lang="en-US" sz="2800" dirty="0"/>
              <a:t>It is a complex system of interconnected tubules.</a:t>
            </a:r>
          </a:p>
          <a:p>
            <a:r>
              <a:rPr lang="en-US" sz="2800" b="1" dirty="0"/>
              <a:t>Golgi apparatus</a:t>
            </a:r>
            <a:r>
              <a:rPr lang="en-US" sz="2800" dirty="0"/>
              <a:t>, also called </a:t>
            </a:r>
            <a:r>
              <a:rPr lang="en-US" sz="2800" b="1" dirty="0"/>
              <a:t>Golgi complex</a:t>
            </a:r>
            <a:r>
              <a:rPr lang="en-US" sz="2800" dirty="0"/>
              <a:t> or </a:t>
            </a:r>
            <a:r>
              <a:rPr lang="en-US" sz="2800" b="1" dirty="0"/>
              <a:t>Golgi body</a:t>
            </a:r>
            <a:r>
              <a:rPr lang="en-US" sz="2800" dirty="0"/>
              <a:t>, membrane-bound organelle that is made up of a series of flattened, stacked pouches called cisternae.</a:t>
            </a:r>
          </a:p>
        </p:txBody>
      </p:sp>
    </p:spTree>
    <p:extLst>
      <p:ext uri="{BB962C8B-B14F-4D97-AF65-F5344CB8AC3E}">
        <p14:creationId xmlns:p14="http://schemas.microsoft.com/office/powerpoint/2010/main" val="33474080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ABFD5-26A8-4D6D-9EC8-EF2E676205AA}"/>
              </a:ext>
            </a:extLst>
          </p:cNvPr>
          <p:cNvSpPr>
            <a:spLocks noGrp="1"/>
          </p:cNvSpPr>
          <p:nvPr>
            <p:ph type="title"/>
          </p:nvPr>
        </p:nvSpPr>
        <p:spPr/>
        <p:txBody>
          <a:bodyPr>
            <a:normAutofit/>
          </a:bodyPr>
          <a:lstStyle/>
          <a:p>
            <a:r>
              <a:rPr lang="en-US" sz="4400" b="1" u="sng" dirty="0"/>
              <a:t>Functions of Golgi apparatus </a:t>
            </a:r>
          </a:p>
        </p:txBody>
      </p:sp>
      <p:sp>
        <p:nvSpPr>
          <p:cNvPr id="3" name="Content Placeholder 2">
            <a:extLst>
              <a:ext uri="{FF2B5EF4-FFF2-40B4-BE49-F238E27FC236}">
                <a16:creationId xmlns:a16="http://schemas.microsoft.com/office/drawing/2014/main" id="{B2711630-B3E6-4C4D-9D25-0F0AB1969851}"/>
              </a:ext>
            </a:extLst>
          </p:cNvPr>
          <p:cNvSpPr>
            <a:spLocks noGrp="1"/>
          </p:cNvSpPr>
          <p:nvPr>
            <p:ph idx="1"/>
          </p:nvPr>
        </p:nvSpPr>
        <p:spPr>
          <a:xfrm>
            <a:off x="677334" y="1617250"/>
            <a:ext cx="8596668" cy="4942576"/>
          </a:xfrm>
        </p:spPr>
        <p:txBody>
          <a:bodyPr>
            <a:normAutofit/>
          </a:bodyPr>
          <a:lstStyle/>
          <a:p>
            <a:r>
              <a:rPr lang="en-US" sz="2800" dirty="0"/>
              <a:t>The Golgi apparatus has many discrete functions.</a:t>
            </a:r>
          </a:p>
          <a:p>
            <a:r>
              <a:rPr lang="en-US" sz="2800" dirty="0"/>
              <a:t>all functions are associated with moving molecules from the endoplasmic reticulum to their final destination</a:t>
            </a:r>
          </a:p>
          <a:p>
            <a:r>
              <a:rPr lang="en-US" sz="2800" dirty="0"/>
              <a:t>The multiple sacs of the Golgi serve as different chambers for chemical reactions. </a:t>
            </a:r>
          </a:p>
          <a:p>
            <a:r>
              <a:rPr lang="en-US" sz="2800" dirty="0"/>
              <a:t>The many sacs and folds of the Golgi apparatus allow for many reactions to take place at the same time, increasing the speed at which an organism can produce products.</a:t>
            </a:r>
          </a:p>
          <a:p>
            <a:endParaRPr lang="en-US" sz="2800" dirty="0"/>
          </a:p>
        </p:txBody>
      </p:sp>
    </p:spTree>
    <p:extLst>
      <p:ext uri="{BB962C8B-B14F-4D97-AF65-F5344CB8AC3E}">
        <p14:creationId xmlns:p14="http://schemas.microsoft.com/office/powerpoint/2010/main" val="1274767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C51BC-7829-4C11-96B2-323C21054666}"/>
              </a:ext>
            </a:extLst>
          </p:cNvPr>
          <p:cNvSpPr>
            <a:spLocks noGrp="1"/>
          </p:cNvSpPr>
          <p:nvPr>
            <p:ph type="title"/>
          </p:nvPr>
        </p:nvSpPr>
        <p:spPr/>
        <p:txBody>
          <a:bodyPr>
            <a:normAutofit/>
          </a:bodyPr>
          <a:lstStyle/>
          <a:p>
            <a:r>
              <a:rPr lang="en-US" sz="5400" b="1" u="sng" dirty="0"/>
              <a:t>Mitochondria </a:t>
            </a:r>
          </a:p>
        </p:txBody>
      </p:sp>
      <p:sp>
        <p:nvSpPr>
          <p:cNvPr id="3" name="Content Placeholder 2">
            <a:extLst>
              <a:ext uri="{FF2B5EF4-FFF2-40B4-BE49-F238E27FC236}">
                <a16:creationId xmlns:a16="http://schemas.microsoft.com/office/drawing/2014/main" id="{87D249FB-282D-4CE6-99C3-DECE21248374}"/>
              </a:ext>
            </a:extLst>
          </p:cNvPr>
          <p:cNvSpPr>
            <a:spLocks noGrp="1"/>
          </p:cNvSpPr>
          <p:nvPr>
            <p:ph sz="half" idx="1"/>
          </p:nvPr>
        </p:nvSpPr>
        <p:spPr>
          <a:xfrm>
            <a:off x="677334" y="1930400"/>
            <a:ext cx="4184035" cy="4110961"/>
          </a:xfrm>
        </p:spPr>
        <p:txBody>
          <a:bodyPr>
            <a:normAutofit fontScale="92500" lnSpcReduction="20000"/>
          </a:bodyPr>
          <a:lstStyle/>
          <a:p>
            <a:r>
              <a:rPr lang="en-US" dirty="0"/>
              <a:t>Mitochondria are organelles that produce adenosine triphosphate (ATP), the main energy molecule used by the cell.</a:t>
            </a:r>
          </a:p>
          <a:p>
            <a:r>
              <a:rPr lang="en-US" dirty="0"/>
              <a:t>the mitochondrion is sometimes referred to as “the powerhouse of the cell”. Mitochondria are found in all eukaryotes, which are all living things that are not bacteria or archaea.</a:t>
            </a:r>
          </a:p>
          <a:p>
            <a:endParaRPr lang="en-US" dirty="0"/>
          </a:p>
        </p:txBody>
      </p:sp>
      <p:pic>
        <p:nvPicPr>
          <p:cNvPr id="5" name="Content Placeholder 4" descr="A basic diagram of a mitochondrion">
            <a:extLst>
              <a:ext uri="{FF2B5EF4-FFF2-40B4-BE49-F238E27FC236}">
                <a16:creationId xmlns:a16="http://schemas.microsoft.com/office/drawing/2014/main" id="{CE1EC309-CD86-45DF-B3B9-46745FD4F65C}"/>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89352" y="2160589"/>
            <a:ext cx="4184650" cy="3165117"/>
          </a:xfrm>
          <a:prstGeom prst="rect">
            <a:avLst/>
          </a:prstGeom>
          <a:noFill/>
          <a:ln>
            <a:noFill/>
          </a:ln>
        </p:spPr>
      </p:pic>
    </p:spTree>
    <p:extLst>
      <p:ext uri="{BB962C8B-B14F-4D97-AF65-F5344CB8AC3E}">
        <p14:creationId xmlns:p14="http://schemas.microsoft.com/office/powerpoint/2010/main" val="1294075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FCCD5-4688-4309-8F92-A956C693353A}"/>
              </a:ext>
            </a:extLst>
          </p:cNvPr>
          <p:cNvSpPr>
            <a:spLocks noGrp="1"/>
          </p:cNvSpPr>
          <p:nvPr>
            <p:ph type="title"/>
          </p:nvPr>
        </p:nvSpPr>
        <p:spPr/>
        <p:txBody>
          <a:bodyPr>
            <a:normAutofit/>
          </a:bodyPr>
          <a:lstStyle/>
          <a:p>
            <a:r>
              <a:rPr lang="en-US" sz="4800" b="1" u="sng" dirty="0"/>
              <a:t>Evolution of mitochondria</a:t>
            </a:r>
          </a:p>
        </p:txBody>
      </p:sp>
      <p:sp>
        <p:nvSpPr>
          <p:cNvPr id="3" name="Content Placeholder 2">
            <a:extLst>
              <a:ext uri="{FF2B5EF4-FFF2-40B4-BE49-F238E27FC236}">
                <a16:creationId xmlns:a16="http://schemas.microsoft.com/office/drawing/2014/main" id="{4ED9C0D6-FC81-4A6B-9BBA-C2FEBCC8B0ED}"/>
              </a:ext>
            </a:extLst>
          </p:cNvPr>
          <p:cNvSpPr>
            <a:spLocks noGrp="1"/>
          </p:cNvSpPr>
          <p:nvPr>
            <p:ph sz="half" idx="1"/>
          </p:nvPr>
        </p:nvSpPr>
        <p:spPr>
          <a:xfrm>
            <a:off x="677334" y="1488614"/>
            <a:ext cx="4184035" cy="3880772"/>
          </a:xfrm>
        </p:spPr>
        <p:txBody>
          <a:bodyPr>
            <a:normAutofit/>
          </a:bodyPr>
          <a:lstStyle/>
          <a:p>
            <a:pPr marL="0" indent="0">
              <a:buNone/>
            </a:pPr>
            <a:endParaRPr lang="en-US" sz="2400" dirty="0"/>
          </a:p>
          <a:p>
            <a:r>
              <a:rPr lang="en-US" sz="2400" dirty="0"/>
              <a:t>It is thought that mitochondria arose from once free-living bacteria that were incorporated into cells. The idea that mitochondria evolved this way is called Endosymbiotic theory. </a:t>
            </a:r>
          </a:p>
          <a:p>
            <a:endParaRPr lang="en-US" sz="2400" dirty="0"/>
          </a:p>
        </p:txBody>
      </p:sp>
      <p:pic>
        <p:nvPicPr>
          <p:cNvPr id="12290" name="Picture 2" descr="The endo-symbiotic theory of mitochondrial evolution: Implications ...">
            <a:extLst>
              <a:ext uri="{FF2B5EF4-FFF2-40B4-BE49-F238E27FC236}">
                <a16:creationId xmlns:a16="http://schemas.microsoft.com/office/drawing/2014/main" id="{523B00E1-65FA-4106-BDD4-75E7FC507D5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89352" y="1755620"/>
            <a:ext cx="4184650" cy="3346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3684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1929F-7C75-43D9-9DD8-B4FF63B544DA}"/>
              </a:ext>
            </a:extLst>
          </p:cNvPr>
          <p:cNvSpPr>
            <a:spLocks noGrp="1"/>
          </p:cNvSpPr>
          <p:nvPr>
            <p:ph type="title"/>
          </p:nvPr>
        </p:nvSpPr>
        <p:spPr/>
        <p:txBody>
          <a:bodyPr>
            <a:normAutofit/>
          </a:bodyPr>
          <a:lstStyle/>
          <a:p>
            <a:r>
              <a:rPr lang="en-US" sz="4400" b="1" u="sng" dirty="0"/>
              <a:t>Functions of mitochondria</a:t>
            </a:r>
          </a:p>
        </p:txBody>
      </p:sp>
      <p:sp>
        <p:nvSpPr>
          <p:cNvPr id="3" name="Content Placeholder 2">
            <a:extLst>
              <a:ext uri="{FF2B5EF4-FFF2-40B4-BE49-F238E27FC236}">
                <a16:creationId xmlns:a16="http://schemas.microsoft.com/office/drawing/2014/main" id="{7091E64A-D5AE-4C84-B3E9-54B700152AFD}"/>
              </a:ext>
            </a:extLst>
          </p:cNvPr>
          <p:cNvSpPr>
            <a:spLocks noGrp="1"/>
          </p:cNvSpPr>
          <p:nvPr>
            <p:ph idx="1"/>
          </p:nvPr>
        </p:nvSpPr>
        <p:spPr>
          <a:xfrm>
            <a:off x="677334" y="1670258"/>
            <a:ext cx="8596668" cy="3880773"/>
          </a:xfrm>
        </p:spPr>
        <p:txBody>
          <a:bodyPr>
            <a:noAutofit/>
          </a:bodyPr>
          <a:lstStyle/>
          <a:p>
            <a:pPr lvl="0"/>
            <a:r>
              <a:rPr lang="en-US" sz="2000" dirty="0"/>
              <a:t>Regulates the metabolic activity of the cell</a:t>
            </a:r>
          </a:p>
          <a:p>
            <a:pPr lvl="0"/>
            <a:r>
              <a:rPr lang="en-US" sz="2000" dirty="0"/>
              <a:t>Promotes the growth of new cells and cell multiplication</a:t>
            </a:r>
          </a:p>
          <a:p>
            <a:pPr lvl="0"/>
            <a:r>
              <a:rPr lang="en-US" sz="2000" dirty="0"/>
              <a:t>Helps in detoxifying ammonia in the liver cells</a:t>
            </a:r>
          </a:p>
          <a:p>
            <a:pPr lvl="0"/>
            <a:r>
              <a:rPr lang="en-US" sz="2000" dirty="0"/>
              <a:t>Plays an important role in apoptosis or programmed cell death</a:t>
            </a:r>
          </a:p>
          <a:p>
            <a:pPr lvl="0"/>
            <a:r>
              <a:rPr lang="en-US" sz="2000" dirty="0"/>
              <a:t>Responsible for building certain parts of the blood and various hormones like testosterone and estrogen</a:t>
            </a:r>
          </a:p>
          <a:p>
            <a:pPr lvl="0"/>
            <a:r>
              <a:rPr lang="en-US" sz="2000" dirty="0"/>
              <a:t>Helps in maintaining an adequate concentration of calcium ions within the compartments of the cell</a:t>
            </a:r>
          </a:p>
          <a:p>
            <a:pPr lvl="0"/>
            <a:r>
              <a:rPr lang="en-US" sz="2000" dirty="0"/>
              <a:t>It is also involved in various cellular activities like cellular differentiation, cell signaling, cell senescence, controlling the cell cycle and also in cell growth.</a:t>
            </a:r>
          </a:p>
          <a:p>
            <a:endParaRPr lang="en-US" sz="2000" dirty="0"/>
          </a:p>
        </p:txBody>
      </p:sp>
    </p:spTree>
    <p:extLst>
      <p:ext uri="{BB962C8B-B14F-4D97-AF65-F5344CB8AC3E}">
        <p14:creationId xmlns:p14="http://schemas.microsoft.com/office/powerpoint/2010/main" val="1140690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68466-29CD-48B3-9E8F-26EC5D9CE50C}"/>
              </a:ext>
            </a:extLst>
          </p:cNvPr>
          <p:cNvSpPr>
            <a:spLocks noGrp="1"/>
          </p:cNvSpPr>
          <p:nvPr>
            <p:ph type="title"/>
          </p:nvPr>
        </p:nvSpPr>
        <p:spPr/>
        <p:txBody>
          <a:bodyPr>
            <a:normAutofit/>
          </a:bodyPr>
          <a:lstStyle/>
          <a:p>
            <a:r>
              <a:rPr lang="en-US" sz="4800" b="1" u="sng" dirty="0"/>
              <a:t>Ribosomes </a:t>
            </a:r>
          </a:p>
        </p:txBody>
      </p:sp>
      <p:sp>
        <p:nvSpPr>
          <p:cNvPr id="3" name="Content Placeholder 2">
            <a:extLst>
              <a:ext uri="{FF2B5EF4-FFF2-40B4-BE49-F238E27FC236}">
                <a16:creationId xmlns:a16="http://schemas.microsoft.com/office/drawing/2014/main" id="{E0D4A093-49F9-4985-8CC5-3D8F40DB4F6A}"/>
              </a:ext>
            </a:extLst>
          </p:cNvPr>
          <p:cNvSpPr>
            <a:spLocks noGrp="1"/>
          </p:cNvSpPr>
          <p:nvPr>
            <p:ph sz="half" idx="1"/>
          </p:nvPr>
        </p:nvSpPr>
        <p:spPr>
          <a:xfrm>
            <a:off x="677334" y="1683511"/>
            <a:ext cx="4184035" cy="3880772"/>
          </a:xfrm>
        </p:spPr>
        <p:txBody>
          <a:bodyPr>
            <a:noAutofit/>
          </a:bodyPr>
          <a:lstStyle/>
          <a:p>
            <a:r>
              <a:rPr lang="en-US" sz="2800" dirty="0"/>
              <a:t>They are small organelles made up of RNA-rich cytoplasmic granules and they are the sites of protein synthesis. Ribosomes are tiny granular structure</a:t>
            </a:r>
          </a:p>
          <a:p>
            <a:r>
              <a:rPr lang="en-US" sz="2800" b="1" dirty="0"/>
              <a:t>Palade</a:t>
            </a:r>
            <a:r>
              <a:rPr lang="en-US" sz="2800" dirty="0"/>
              <a:t> was the first person to study them.</a:t>
            </a:r>
          </a:p>
          <a:p>
            <a:endParaRPr lang="en-US" sz="2800" dirty="0"/>
          </a:p>
        </p:txBody>
      </p:sp>
      <p:pic>
        <p:nvPicPr>
          <p:cNvPr id="13322" name="Picture 10" descr="Ribosomes">
            <a:extLst>
              <a:ext uri="{FF2B5EF4-FFF2-40B4-BE49-F238E27FC236}">
                <a16:creationId xmlns:a16="http://schemas.microsoft.com/office/drawing/2014/main" id="{4C83392E-EB26-4F17-A6C3-406E56881E3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89525" y="1683511"/>
            <a:ext cx="4184650" cy="4020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65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B3C6A-BD4E-420D-AD17-91152C7ED245}"/>
              </a:ext>
            </a:extLst>
          </p:cNvPr>
          <p:cNvSpPr>
            <a:spLocks noGrp="1"/>
          </p:cNvSpPr>
          <p:nvPr>
            <p:ph type="title"/>
          </p:nvPr>
        </p:nvSpPr>
        <p:spPr/>
        <p:txBody>
          <a:bodyPr>
            <a:normAutofit/>
          </a:bodyPr>
          <a:lstStyle/>
          <a:p>
            <a:r>
              <a:rPr lang="en-US" sz="5400" b="1" u="sng" dirty="0"/>
              <a:t>Structure of ribosomes</a:t>
            </a:r>
          </a:p>
        </p:txBody>
      </p:sp>
      <p:sp>
        <p:nvSpPr>
          <p:cNvPr id="3" name="Content Placeholder 2">
            <a:extLst>
              <a:ext uri="{FF2B5EF4-FFF2-40B4-BE49-F238E27FC236}">
                <a16:creationId xmlns:a16="http://schemas.microsoft.com/office/drawing/2014/main" id="{886EFCE8-0BC4-4E16-9888-A47B808AFEE6}"/>
              </a:ext>
            </a:extLst>
          </p:cNvPr>
          <p:cNvSpPr>
            <a:spLocks noGrp="1"/>
          </p:cNvSpPr>
          <p:nvPr>
            <p:ph idx="1"/>
          </p:nvPr>
        </p:nvSpPr>
        <p:spPr>
          <a:xfrm>
            <a:off x="677334" y="1640084"/>
            <a:ext cx="8596668" cy="3880773"/>
          </a:xfrm>
        </p:spPr>
        <p:txBody>
          <a:bodyPr>
            <a:noAutofit/>
          </a:bodyPr>
          <a:lstStyle/>
          <a:p>
            <a:pPr lvl="0"/>
            <a:r>
              <a:rPr lang="en-US" sz="2000" dirty="0"/>
              <a:t>Situated in two areas of the cytoplasm.</a:t>
            </a:r>
          </a:p>
          <a:p>
            <a:pPr lvl="0"/>
            <a:r>
              <a:rPr lang="en-US" sz="2000" dirty="0"/>
              <a:t>They are seen scattered in the cytoplasm and a few are connected to the endoplasmic reticulum.</a:t>
            </a:r>
          </a:p>
          <a:p>
            <a:pPr lvl="0"/>
            <a:r>
              <a:rPr lang="en-US" sz="2000" dirty="0"/>
              <a:t>Whenever joined to the ER they are called the rough endoplasmic reticulum</a:t>
            </a:r>
          </a:p>
          <a:p>
            <a:pPr lvl="0"/>
            <a:r>
              <a:rPr lang="en-US" sz="2000" dirty="0"/>
              <a:t>The free and the bound ribosomes are very much alike in structure and are associated with protein synthesis.</a:t>
            </a:r>
          </a:p>
          <a:p>
            <a:pPr lvl="0"/>
            <a:r>
              <a:rPr lang="en-US" sz="2000" dirty="0"/>
              <a:t>Around 37 to 62% of RNA is comprised of RNA and the rest is proteins.</a:t>
            </a:r>
          </a:p>
          <a:p>
            <a:pPr lvl="0"/>
            <a:r>
              <a:rPr lang="en-US" sz="2000" dirty="0"/>
              <a:t>Prokaryotes have 70S ribosomes respectively subunits comprising the little subunit of 30S and the bigger subunit of 50S.  </a:t>
            </a:r>
          </a:p>
          <a:p>
            <a:pPr lvl="0"/>
            <a:r>
              <a:rPr lang="en-US" sz="2000" dirty="0"/>
              <a:t>Eukaryotes have 80S ribosomes respectively comprising of little (40S) and substantial (60S) subunits.</a:t>
            </a:r>
          </a:p>
          <a:p>
            <a:endParaRPr lang="en-US" sz="2000" dirty="0"/>
          </a:p>
        </p:txBody>
      </p:sp>
    </p:spTree>
    <p:extLst>
      <p:ext uri="{BB962C8B-B14F-4D97-AF65-F5344CB8AC3E}">
        <p14:creationId xmlns:p14="http://schemas.microsoft.com/office/powerpoint/2010/main" val="31760014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0FE3-3551-41E0-9FBD-C6698AF223FE}"/>
              </a:ext>
            </a:extLst>
          </p:cNvPr>
          <p:cNvSpPr>
            <a:spLocks noGrp="1"/>
          </p:cNvSpPr>
          <p:nvPr>
            <p:ph type="title"/>
          </p:nvPr>
        </p:nvSpPr>
        <p:spPr/>
        <p:txBody>
          <a:bodyPr>
            <a:normAutofit/>
          </a:bodyPr>
          <a:lstStyle/>
          <a:p>
            <a:r>
              <a:rPr lang="en-US" sz="5400" b="1" u="sng" dirty="0"/>
              <a:t>Functions of ribosomes </a:t>
            </a:r>
          </a:p>
        </p:txBody>
      </p:sp>
      <p:sp>
        <p:nvSpPr>
          <p:cNvPr id="3" name="Content Placeholder 2">
            <a:extLst>
              <a:ext uri="{FF2B5EF4-FFF2-40B4-BE49-F238E27FC236}">
                <a16:creationId xmlns:a16="http://schemas.microsoft.com/office/drawing/2014/main" id="{256A8494-120B-47F0-BA40-D75C5BD4E789}"/>
              </a:ext>
            </a:extLst>
          </p:cNvPr>
          <p:cNvSpPr>
            <a:spLocks noGrp="1"/>
          </p:cNvSpPr>
          <p:nvPr>
            <p:ph sz="half" idx="1"/>
          </p:nvPr>
        </p:nvSpPr>
        <p:spPr/>
        <p:txBody>
          <a:bodyPr>
            <a:normAutofit/>
          </a:bodyPr>
          <a:lstStyle/>
          <a:p>
            <a:r>
              <a:rPr lang="en-US" sz="2000" dirty="0"/>
              <a:t>The main functions of ribosomes, is bringing together amino acids to form particular protein, which are important for completing the cell's activities.</a:t>
            </a:r>
          </a:p>
          <a:p>
            <a:r>
              <a:rPr lang="en-US" sz="2000" dirty="0"/>
              <a:t>Protein is required for numerous cell functions, for example, directing chemical processes or fixing the damage. </a:t>
            </a:r>
          </a:p>
          <a:p>
            <a:endParaRPr lang="en-US" sz="2000" dirty="0"/>
          </a:p>
        </p:txBody>
      </p:sp>
      <p:pic>
        <p:nvPicPr>
          <p:cNvPr id="5" name="Content Placeholder 4" descr="Animal Cell - Definition, Structure, Parts, Functions and Diagram">
            <a:extLst>
              <a:ext uri="{FF2B5EF4-FFF2-40B4-BE49-F238E27FC236}">
                <a16:creationId xmlns:a16="http://schemas.microsoft.com/office/drawing/2014/main" id="{473941C6-CC33-4E7B-9CEB-C10761707EF6}"/>
              </a:ext>
            </a:extLst>
          </p:cNvPr>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089525" y="1930400"/>
            <a:ext cx="4184650" cy="3880772"/>
          </a:xfrm>
          <a:prstGeom prst="rect">
            <a:avLst/>
          </a:prstGeom>
          <a:noFill/>
          <a:ln>
            <a:noFill/>
          </a:ln>
        </p:spPr>
      </p:pic>
    </p:spTree>
    <p:extLst>
      <p:ext uri="{BB962C8B-B14F-4D97-AF65-F5344CB8AC3E}">
        <p14:creationId xmlns:p14="http://schemas.microsoft.com/office/powerpoint/2010/main" val="1562644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76BEE-B767-49E3-9374-0F58719A42DD}"/>
              </a:ext>
            </a:extLst>
          </p:cNvPr>
          <p:cNvSpPr>
            <a:spLocks noGrp="1"/>
          </p:cNvSpPr>
          <p:nvPr>
            <p:ph type="title"/>
          </p:nvPr>
        </p:nvSpPr>
        <p:spPr/>
        <p:txBody>
          <a:bodyPr>
            <a:normAutofit/>
          </a:bodyPr>
          <a:lstStyle/>
          <a:p>
            <a:r>
              <a:rPr lang="en-US" sz="4800" b="1" u="sng" dirty="0"/>
              <a:t>Endoplasmic Reticulum (ER)</a:t>
            </a:r>
            <a:endParaRPr lang="en-US" sz="4800" u="sng" dirty="0"/>
          </a:p>
        </p:txBody>
      </p:sp>
      <p:sp>
        <p:nvSpPr>
          <p:cNvPr id="3" name="Content Placeholder 2">
            <a:extLst>
              <a:ext uri="{FF2B5EF4-FFF2-40B4-BE49-F238E27FC236}">
                <a16:creationId xmlns:a16="http://schemas.microsoft.com/office/drawing/2014/main" id="{E61381AD-F76A-440F-8690-8779EE0C20A8}"/>
              </a:ext>
            </a:extLst>
          </p:cNvPr>
          <p:cNvSpPr>
            <a:spLocks noGrp="1"/>
          </p:cNvSpPr>
          <p:nvPr>
            <p:ph idx="1"/>
          </p:nvPr>
        </p:nvSpPr>
        <p:spPr>
          <a:xfrm>
            <a:off x="677334" y="1724490"/>
            <a:ext cx="8596668" cy="3880773"/>
          </a:xfrm>
        </p:spPr>
        <p:txBody>
          <a:bodyPr>
            <a:normAutofit/>
          </a:bodyPr>
          <a:lstStyle/>
          <a:p>
            <a:r>
              <a:rPr lang="en-US" sz="2400" dirty="0"/>
              <a:t>This cellular organelle is composed of a thin, winding network of membranous sacs originating from the nucleus.</a:t>
            </a:r>
          </a:p>
          <a:p>
            <a:r>
              <a:rPr lang="en-US" sz="2400" dirty="0"/>
              <a:t> The endoplasmic reticulum plays an important role in the biosynthesis, processing, and transport of proteins and lipids.</a:t>
            </a:r>
          </a:p>
          <a:p>
            <a:r>
              <a:rPr lang="en-US" sz="2400" dirty="0"/>
              <a:t>Endoplasmic reticulum has two major regions:</a:t>
            </a:r>
          </a:p>
          <a:p>
            <a:pPr lvl="0"/>
            <a:r>
              <a:rPr lang="en-US" sz="2400" dirty="0"/>
              <a:t>smooth endoplasmic reticulum </a:t>
            </a:r>
          </a:p>
          <a:p>
            <a:pPr lvl="0"/>
            <a:r>
              <a:rPr lang="en-US" sz="2400" dirty="0"/>
              <a:t>rough endoplasmic reticulum</a:t>
            </a:r>
          </a:p>
          <a:p>
            <a:endParaRPr lang="en-US" sz="2400" dirty="0"/>
          </a:p>
        </p:txBody>
      </p:sp>
    </p:spTree>
    <p:extLst>
      <p:ext uri="{BB962C8B-B14F-4D97-AF65-F5344CB8AC3E}">
        <p14:creationId xmlns:p14="http://schemas.microsoft.com/office/powerpoint/2010/main" val="42718745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EDC4E-B7D9-453A-8027-A1FF50C44D67}"/>
              </a:ext>
            </a:extLst>
          </p:cNvPr>
          <p:cNvSpPr>
            <a:spLocks noGrp="1"/>
          </p:cNvSpPr>
          <p:nvPr>
            <p:ph type="title"/>
          </p:nvPr>
        </p:nvSpPr>
        <p:spPr>
          <a:xfrm>
            <a:off x="677334" y="470451"/>
            <a:ext cx="8596668" cy="463826"/>
          </a:xfrm>
        </p:spPr>
        <p:txBody>
          <a:bodyPr>
            <a:normAutofit fontScale="90000"/>
          </a:bodyPr>
          <a:lstStyle/>
          <a:p>
            <a:r>
              <a:rPr lang="en-US" dirty="0"/>
              <a:t>Rough endoplasmic reticulum</a:t>
            </a:r>
          </a:p>
        </p:txBody>
      </p:sp>
      <p:sp>
        <p:nvSpPr>
          <p:cNvPr id="3" name="Content Placeholder 2">
            <a:extLst>
              <a:ext uri="{FF2B5EF4-FFF2-40B4-BE49-F238E27FC236}">
                <a16:creationId xmlns:a16="http://schemas.microsoft.com/office/drawing/2014/main" id="{5D433C35-68EB-46A2-B1EE-A03DD6A35A9C}"/>
              </a:ext>
            </a:extLst>
          </p:cNvPr>
          <p:cNvSpPr>
            <a:spLocks noGrp="1"/>
          </p:cNvSpPr>
          <p:nvPr>
            <p:ph idx="1"/>
          </p:nvPr>
        </p:nvSpPr>
        <p:spPr>
          <a:xfrm>
            <a:off x="677334" y="1113183"/>
            <a:ext cx="8596668" cy="5274366"/>
          </a:xfrm>
        </p:spPr>
        <p:txBody>
          <a:bodyPr>
            <a:normAutofit fontScale="62500" lnSpcReduction="20000"/>
          </a:bodyPr>
          <a:lstStyle/>
          <a:p>
            <a:r>
              <a:rPr lang="en-US" dirty="0">
                <a:solidFill>
                  <a:schemeClr val="tx1"/>
                </a:solidFill>
              </a:rPr>
              <a:t>The rough endoplasmic reticulum is made up of membranes which have ribosomes attached to it.</a:t>
            </a:r>
          </a:p>
          <a:p>
            <a:r>
              <a:rPr lang="en-US" dirty="0">
                <a:solidFill>
                  <a:schemeClr val="tx1"/>
                </a:solidFill>
              </a:rPr>
              <a:t>This gives it the rough appearance.</a:t>
            </a:r>
          </a:p>
          <a:p>
            <a:r>
              <a:rPr lang="en-US" dirty="0">
                <a:solidFill>
                  <a:schemeClr val="tx1"/>
                </a:solidFill>
              </a:rPr>
              <a:t>Its main function is to produce proteins.</a:t>
            </a:r>
            <a:br>
              <a:rPr lang="en-US" dirty="0">
                <a:solidFill>
                  <a:schemeClr val="tx1"/>
                </a:solidFill>
              </a:rPr>
            </a:br>
            <a:endParaRPr lang="en-US" dirty="0">
              <a:solidFill>
                <a:schemeClr val="tx1"/>
              </a:solidFill>
            </a:endParaRPr>
          </a:p>
          <a:p>
            <a:r>
              <a:rPr lang="en-US" dirty="0">
                <a:solidFill>
                  <a:schemeClr val="tx1"/>
                </a:solidFill>
              </a:rPr>
              <a:t>It is made up of cisternae, tubules and vesicles. </a:t>
            </a:r>
          </a:p>
          <a:p>
            <a:r>
              <a:rPr lang="en-US" dirty="0">
                <a:solidFill>
                  <a:schemeClr val="tx1"/>
                </a:solidFill>
              </a:rPr>
              <a:t>The cisternae are made up of flattened membrane disks, which are involved in the modification of proteins. </a:t>
            </a:r>
          </a:p>
          <a:p>
            <a:r>
              <a:rPr lang="en-US" dirty="0">
                <a:solidFill>
                  <a:schemeClr val="tx1"/>
                </a:solidFill>
              </a:rPr>
              <a:t>These ribosomes are constantly being attached and detached from the ER because they are not part of the stable organelle. They attach when the ribosome begins to synthesis a protein which is going to be secreted.</a:t>
            </a:r>
          </a:p>
          <a:p>
            <a:r>
              <a:rPr lang="en-US" dirty="0">
                <a:solidFill>
                  <a:schemeClr val="tx1"/>
                </a:solidFill>
              </a:rPr>
              <a:t> One of the main functions of the rough endoplasmic reticulum is to produce and process specific proteins. After they are exported via membrane vesicles, they can be sent to the Golgi Apparatus to be further processed or to organelles. </a:t>
            </a:r>
          </a:p>
          <a:p>
            <a:r>
              <a:rPr lang="en-US" dirty="0">
                <a:solidFill>
                  <a:schemeClr val="tx1"/>
                </a:solidFill>
              </a:rPr>
              <a:t>They can even be exported to outside the cell and into another part of the body. </a:t>
            </a:r>
          </a:p>
          <a:p>
            <a:r>
              <a:rPr lang="en-US" dirty="0">
                <a:solidFill>
                  <a:schemeClr val="tx1"/>
                </a:solidFill>
              </a:rPr>
              <a:t>Ribosomes also create proteins which are embedded into the rough endoplasmic reticulum for further processing (integral membrane proteins).</a:t>
            </a:r>
          </a:p>
          <a:p>
            <a:r>
              <a:rPr lang="en-US" dirty="0">
                <a:solidFill>
                  <a:schemeClr val="tx1"/>
                </a:solidFill>
              </a:rPr>
              <a:t> Water soluble proteins are created too.</a:t>
            </a:r>
          </a:p>
          <a:p>
            <a:endParaRPr lang="en-US" dirty="0">
              <a:solidFill>
                <a:schemeClr val="tx1"/>
              </a:solidFill>
            </a:endParaRPr>
          </a:p>
        </p:txBody>
      </p:sp>
    </p:spTree>
    <p:extLst>
      <p:ext uri="{BB962C8B-B14F-4D97-AF65-F5344CB8AC3E}">
        <p14:creationId xmlns:p14="http://schemas.microsoft.com/office/powerpoint/2010/main" val="1697063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7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5CD8A18-1D46-482B-8EFB-39BE821259FD}"/>
              </a:ext>
            </a:extLst>
          </p:cNvPr>
          <p:cNvSpPr>
            <a:spLocks noGrp="1"/>
          </p:cNvSpPr>
          <p:nvPr>
            <p:ph type="title"/>
          </p:nvPr>
        </p:nvSpPr>
        <p:spPr>
          <a:xfrm>
            <a:off x="6094105" y="802955"/>
            <a:ext cx="4977976" cy="1454051"/>
          </a:xfrm>
        </p:spPr>
        <p:txBody>
          <a:bodyPr vert="horz" lIns="91440" tIns="45720" rIns="91440" bIns="45720" rtlCol="0" anchor="ctr">
            <a:normAutofit/>
          </a:bodyPr>
          <a:lstStyle/>
          <a:p>
            <a:r>
              <a:rPr lang="en-US">
                <a:solidFill>
                  <a:srgbClr val="000000"/>
                </a:solidFill>
              </a:rPr>
              <a:t>What is animal cell?</a:t>
            </a:r>
          </a:p>
        </p:txBody>
      </p:sp>
      <p:sp>
        <p:nvSpPr>
          <p:cNvPr id="205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Cell structure and organisation">
            <a:extLst>
              <a:ext uri="{FF2B5EF4-FFF2-40B4-BE49-F238E27FC236}">
                <a16:creationId xmlns:a16="http://schemas.microsoft.com/office/drawing/2014/main" id="{3FAEE54F-2471-47EA-A91B-3F7264D14940}"/>
              </a:ext>
            </a:extLst>
          </p:cNvPr>
          <p:cNvPicPr>
            <a:picLocks noGrp="1" noChangeAspect="1" noChangeArrowheads="1"/>
          </p:cNvPicPr>
          <p:nvPr>
            <p:ph sz="half" idx="2"/>
          </p:nvPr>
        </p:nvPicPr>
        <p:blipFill rotWithShape="1">
          <a:blip r:embed="rId3">
            <a:alphaModFix/>
            <a:extLst>
              <a:ext uri="{28A0092B-C50C-407E-A947-70E740481C1C}">
                <a14:useLocalDpi xmlns:a14="http://schemas.microsoft.com/office/drawing/2010/main" val="0"/>
              </a:ext>
            </a:extLst>
          </a:blip>
          <a:srcRect l="16058" r="12378" b="1"/>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6F6AC80-5A75-4EDF-8A73-F72894BE436D}"/>
              </a:ext>
            </a:extLst>
          </p:cNvPr>
          <p:cNvSpPr>
            <a:spLocks noGrp="1"/>
          </p:cNvSpPr>
          <p:nvPr>
            <p:ph sz="half" idx="1"/>
          </p:nvPr>
        </p:nvSpPr>
        <p:spPr>
          <a:xfrm>
            <a:off x="6090574" y="2421682"/>
            <a:ext cx="4977578" cy="3639289"/>
          </a:xfrm>
        </p:spPr>
        <p:txBody>
          <a:bodyPr vert="horz" lIns="91440" tIns="45720" rIns="91440" bIns="45720" rtlCol="0" anchor="ctr">
            <a:normAutofit/>
          </a:bodyPr>
          <a:lstStyle/>
          <a:p>
            <a:pPr marL="0"/>
            <a:endParaRPr lang="en-US" sz="2000">
              <a:solidFill>
                <a:srgbClr val="000000"/>
              </a:solidFill>
            </a:endParaRPr>
          </a:p>
          <a:p>
            <a:pPr marL="0"/>
            <a:r>
              <a:rPr lang="en-US" sz="2000">
                <a:solidFill>
                  <a:srgbClr val="000000"/>
                </a:solidFill>
              </a:rPr>
              <a:t>Animal cells are the basic unit of life in organisms of the kingdom Animalia.</a:t>
            </a:r>
          </a:p>
          <a:p>
            <a:pPr marL="0"/>
            <a:r>
              <a:rPr lang="en-US" sz="2000">
                <a:solidFill>
                  <a:srgbClr val="000000"/>
                </a:solidFill>
              </a:rPr>
              <a:t> They are eukaryotic cells, meaning that they have a true nucleus and specialized structures called organelles that carry out different functions.</a:t>
            </a:r>
          </a:p>
          <a:p>
            <a:pPr marL="0"/>
            <a:r>
              <a:rPr lang="en-US" sz="2000">
                <a:solidFill>
                  <a:srgbClr val="000000"/>
                </a:solidFill>
              </a:rPr>
              <a:t> Animal cells do not have cell walls or chloroplasts, the organelle that carries out photosynthesis.</a:t>
            </a:r>
          </a:p>
          <a:p>
            <a:pPr marL="0"/>
            <a:endParaRPr lang="en-US" sz="2000">
              <a:solidFill>
                <a:srgbClr val="000000"/>
              </a:solidFill>
            </a:endParaRPr>
          </a:p>
          <a:p>
            <a:endParaRPr lang="en-US" sz="2000">
              <a:solidFill>
                <a:srgbClr val="000000"/>
              </a:solidFill>
            </a:endParaRPr>
          </a:p>
        </p:txBody>
      </p:sp>
    </p:spTree>
    <p:extLst>
      <p:ext uri="{BB962C8B-B14F-4D97-AF65-F5344CB8AC3E}">
        <p14:creationId xmlns:p14="http://schemas.microsoft.com/office/powerpoint/2010/main" val="12714100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A07CBF1-2EED-4837-8439-33E3431ED93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51970" y="1131994"/>
            <a:ext cx="7490172"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014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937CA-4E6D-4507-A268-14F5D50417E1}"/>
              </a:ext>
            </a:extLst>
          </p:cNvPr>
          <p:cNvSpPr>
            <a:spLocks noGrp="1"/>
          </p:cNvSpPr>
          <p:nvPr>
            <p:ph type="title"/>
          </p:nvPr>
        </p:nvSpPr>
        <p:spPr/>
        <p:txBody>
          <a:bodyPr/>
          <a:lstStyle/>
          <a:p>
            <a:r>
              <a:rPr lang="en-US" dirty="0"/>
              <a:t>Smooth endoplasmic reticulum</a:t>
            </a:r>
          </a:p>
        </p:txBody>
      </p:sp>
      <p:sp>
        <p:nvSpPr>
          <p:cNvPr id="3" name="Content Placeholder 2">
            <a:extLst>
              <a:ext uri="{FF2B5EF4-FFF2-40B4-BE49-F238E27FC236}">
                <a16:creationId xmlns:a16="http://schemas.microsoft.com/office/drawing/2014/main" id="{05449AC7-74B4-4506-96F3-9AB29804846B}"/>
              </a:ext>
            </a:extLst>
          </p:cNvPr>
          <p:cNvSpPr>
            <a:spLocks noGrp="1"/>
          </p:cNvSpPr>
          <p:nvPr>
            <p:ph sz="half" idx="1"/>
          </p:nvPr>
        </p:nvSpPr>
        <p:spPr/>
        <p:txBody>
          <a:bodyPr>
            <a:normAutofit/>
          </a:bodyPr>
          <a:lstStyle/>
          <a:p>
            <a:r>
              <a:rPr lang="en-US" sz="2400" dirty="0"/>
              <a:t>Ribosomes are not attached to SER.</a:t>
            </a:r>
          </a:p>
          <a:p>
            <a:r>
              <a:rPr lang="en-US" sz="2400" dirty="0"/>
              <a:t>Smooth ER is largely associated with lipid (fat) manufacture and metabolism and steroid production hormone production. It also has a detoxification function.</a:t>
            </a:r>
          </a:p>
        </p:txBody>
      </p:sp>
      <p:pic>
        <p:nvPicPr>
          <p:cNvPr id="3074" name="Picture 2" descr="Image result for smooth endoplasmic reticulum">
            <a:extLst>
              <a:ext uri="{FF2B5EF4-FFF2-40B4-BE49-F238E27FC236}">
                <a16:creationId xmlns:a16="http://schemas.microsoft.com/office/drawing/2014/main" id="{6FF60F8B-89DE-4B16-8D3E-501FC578E0C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275385" y="2363372"/>
            <a:ext cx="3998617" cy="3235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973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348A5-7D28-4AEE-B0AB-C9D4A8C6B7F4}"/>
              </a:ext>
            </a:extLst>
          </p:cNvPr>
          <p:cNvSpPr>
            <a:spLocks noGrp="1"/>
          </p:cNvSpPr>
          <p:nvPr>
            <p:ph type="title"/>
          </p:nvPr>
        </p:nvSpPr>
        <p:spPr/>
        <p:txBody>
          <a:bodyPr>
            <a:normAutofit/>
          </a:bodyPr>
          <a:lstStyle/>
          <a:p>
            <a:r>
              <a:rPr lang="en-US" sz="5400" b="1" u="sng" dirty="0"/>
              <a:t>Vacuole</a:t>
            </a:r>
          </a:p>
        </p:txBody>
      </p:sp>
      <p:sp>
        <p:nvSpPr>
          <p:cNvPr id="3" name="Content Placeholder 2">
            <a:extLst>
              <a:ext uri="{FF2B5EF4-FFF2-40B4-BE49-F238E27FC236}">
                <a16:creationId xmlns:a16="http://schemas.microsoft.com/office/drawing/2014/main" id="{452A7D56-D378-4850-9956-ECDC1F5EE074}"/>
              </a:ext>
            </a:extLst>
          </p:cNvPr>
          <p:cNvSpPr>
            <a:spLocks noGrp="1"/>
          </p:cNvSpPr>
          <p:nvPr>
            <p:ph sz="half" idx="1"/>
          </p:nvPr>
        </p:nvSpPr>
        <p:spPr/>
        <p:txBody>
          <a:bodyPr>
            <a:normAutofit/>
          </a:bodyPr>
          <a:lstStyle/>
          <a:p>
            <a:pPr marL="0" indent="0">
              <a:buNone/>
            </a:pPr>
            <a:endParaRPr lang="en-US" sz="2400" dirty="0"/>
          </a:p>
          <a:p>
            <a:r>
              <a:rPr lang="en-US" sz="2400" dirty="0"/>
              <a:t>A membrane-bound organelle present inside a cell involved in maintaining shape and storing water, food, wastes, etc.</a:t>
            </a:r>
          </a:p>
          <a:p>
            <a:endParaRPr lang="en-US" sz="2400" dirty="0"/>
          </a:p>
        </p:txBody>
      </p:sp>
      <p:pic>
        <p:nvPicPr>
          <p:cNvPr id="11266" name="Picture 2" descr="The Fascinating World of Cell Organelles and Their Functions ...">
            <a:extLst>
              <a:ext uri="{FF2B5EF4-FFF2-40B4-BE49-F238E27FC236}">
                <a16:creationId xmlns:a16="http://schemas.microsoft.com/office/drawing/2014/main" id="{3C4AF004-48A8-464A-84BC-E419BA49B46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89967" y="1930400"/>
            <a:ext cx="4184035" cy="4094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3273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9377B-D78B-4F89-8F2B-5E0D64BD92E9}"/>
              </a:ext>
            </a:extLst>
          </p:cNvPr>
          <p:cNvSpPr>
            <a:spLocks noGrp="1"/>
          </p:cNvSpPr>
          <p:nvPr>
            <p:ph type="title"/>
          </p:nvPr>
        </p:nvSpPr>
        <p:spPr/>
        <p:txBody>
          <a:bodyPr>
            <a:normAutofit/>
          </a:bodyPr>
          <a:lstStyle/>
          <a:p>
            <a:r>
              <a:rPr lang="en-US" sz="4800" b="1" u="sng" dirty="0"/>
              <a:t>Functions of vacuole</a:t>
            </a:r>
          </a:p>
        </p:txBody>
      </p:sp>
      <p:sp>
        <p:nvSpPr>
          <p:cNvPr id="3" name="Content Placeholder 2">
            <a:extLst>
              <a:ext uri="{FF2B5EF4-FFF2-40B4-BE49-F238E27FC236}">
                <a16:creationId xmlns:a16="http://schemas.microsoft.com/office/drawing/2014/main" id="{D5E2F9EA-C13E-47AE-BC53-12E7FA5176CC}"/>
              </a:ext>
            </a:extLst>
          </p:cNvPr>
          <p:cNvSpPr>
            <a:spLocks noGrp="1"/>
          </p:cNvSpPr>
          <p:nvPr>
            <p:ph idx="1"/>
          </p:nvPr>
        </p:nvSpPr>
        <p:spPr>
          <a:xfrm>
            <a:off x="677334" y="1766693"/>
            <a:ext cx="8596668" cy="3880773"/>
          </a:xfrm>
        </p:spPr>
        <p:txBody>
          <a:bodyPr>
            <a:noAutofit/>
          </a:bodyPr>
          <a:lstStyle/>
          <a:p>
            <a:pPr lvl="0"/>
            <a:r>
              <a:rPr lang="en-US" sz="2400" dirty="0"/>
              <a:t>Storing water</a:t>
            </a:r>
          </a:p>
          <a:p>
            <a:pPr lvl="0"/>
            <a:r>
              <a:rPr lang="en-US" sz="2400" dirty="0"/>
              <a:t>Providing a barrier for substances that need to be separated from the rest of the cell</a:t>
            </a:r>
          </a:p>
          <a:p>
            <a:pPr lvl="0"/>
            <a:r>
              <a:rPr lang="en-US" sz="2400" dirty="0"/>
              <a:t>Removing, destroying or storing toxic substances or  waste products to protect the rest of the cell</a:t>
            </a:r>
          </a:p>
          <a:p>
            <a:pPr lvl="0"/>
            <a:r>
              <a:rPr lang="en-US" sz="2400" dirty="0"/>
              <a:t>Removing improperly folded proteins from the cell</a:t>
            </a:r>
          </a:p>
          <a:p>
            <a:pPr lvl="0"/>
            <a:r>
              <a:rPr lang="en-US" sz="2400" dirty="0"/>
              <a:t>There are two kinds of transportation that the vacuoles provide: </a:t>
            </a:r>
            <a:r>
              <a:rPr lang="en-US" sz="2400" i="1" dirty="0"/>
              <a:t>exocytosis</a:t>
            </a:r>
            <a:r>
              <a:rPr lang="en-US" sz="2400" dirty="0"/>
              <a:t> and </a:t>
            </a:r>
            <a:r>
              <a:rPr lang="en-US" sz="2400" i="1" dirty="0"/>
              <a:t>endocytosis</a:t>
            </a:r>
            <a:r>
              <a:rPr lang="en-US" sz="2400" dirty="0"/>
              <a:t>.</a:t>
            </a:r>
          </a:p>
          <a:p>
            <a:endParaRPr lang="en-US" sz="2400" dirty="0"/>
          </a:p>
        </p:txBody>
      </p:sp>
    </p:spTree>
    <p:extLst>
      <p:ext uri="{BB962C8B-B14F-4D97-AF65-F5344CB8AC3E}">
        <p14:creationId xmlns:p14="http://schemas.microsoft.com/office/powerpoint/2010/main" val="29078776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61D84-DE9E-40C9-8012-4C053D9AC12F}"/>
              </a:ext>
            </a:extLst>
          </p:cNvPr>
          <p:cNvSpPr>
            <a:spLocks noGrp="1"/>
          </p:cNvSpPr>
          <p:nvPr>
            <p:ph type="title"/>
          </p:nvPr>
        </p:nvSpPr>
        <p:spPr/>
        <p:txBody>
          <a:bodyPr>
            <a:noAutofit/>
          </a:bodyPr>
          <a:lstStyle/>
          <a:p>
            <a:r>
              <a:rPr lang="en-US" sz="4800" u="sng" dirty="0"/>
              <a:t>Peroxisome</a:t>
            </a:r>
            <a:br>
              <a:rPr lang="en-US" sz="4800" u="sng" dirty="0"/>
            </a:br>
            <a:endParaRPr lang="en-US" sz="4800" u="sng" dirty="0"/>
          </a:p>
        </p:txBody>
      </p:sp>
      <p:sp>
        <p:nvSpPr>
          <p:cNvPr id="3" name="Content Placeholder 2">
            <a:extLst>
              <a:ext uri="{FF2B5EF4-FFF2-40B4-BE49-F238E27FC236}">
                <a16:creationId xmlns:a16="http://schemas.microsoft.com/office/drawing/2014/main" id="{9E0E7A3F-1914-4083-B3C0-7612B922F140}"/>
              </a:ext>
            </a:extLst>
          </p:cNvPr>
          <p:cNvSpPr>
            <a:spLocks noGrp="1"/>
          </p:cNvSpPr>
          <p:nvPr>
            <p:ph idx="1"/>
          </p:nvPr>
        </p:nvSpPr>
        <p:spPr>
          <a:xfrm>
            <a:off x="677334" y="1643754"/>
            <a:ext cx="8596668" cy="3880773"/>
          </a:xfrm>
        </p:spPr>
        <p:txBody>
          <a:bodyPr>
            <a:noAutofit/>
          </a:bodyPr>
          <a:lstStyle/>
          <a:p>
            <a:r>
              <a:rPr lang="en-US" sz="2000" dirty="0"/>
              <a:t>De Duve and coworker discovered peroxisomes in 1965. </a:t>
            </a:r>
          </a:p>
          <a:p>
            <a:r>
              <a:rPr lang="en-US" sz="2000" dirty="0"/>
              <a:t>Peroxisomes, sometimes called microbodies are generally small (about 0.1 – 1.0 µm in diameter) organelles found in animal and plant cells. </a:t>
            </a:r>
          </a:p>
          <a:p>
            <a:r>
              <a:rPr lang="en-US" sz="2000" dirty="0"/>
              <a:t>They can vary in size within the same organism. </a:t>
            </a:r>
          </a:p>
          <a:p>
            <a:r>
              <a:rPr lang="en-US" sz="2000" dirty="0"/>
              <a:t>These are single membrane enclosed cytoplasmic organelle.</a:t>
            </a:r>
          </a:p>
          <a:p>
            <a:r>
              <a:rPr lang="en-US" sz="2000" dirty="0"/>
              <a:t>Peroxisomes break down organic molecules by the process of oxidation to produce hydrogen peroxide. This is then quickly converted to oxygen and water. </a:t>
            </a:r>
          </a:p>
          <a:p>
            <a:r>
              <a:rPr lang="en-US" sz="2000" dirty="0"/>
              <a:t>Peroxisomes produce cholesterol and phospholipids found in brain and heart tissue. </a:t>
            </a:r>
          </a:p>
          <a:p>
            <a:r>
              <a:rPr lang="en-US" sz="2000" dirty="0"/>
              <a:t>A peroxisome protein is involved in preventing one cause of kidney stones</a:t>
            </a:r>
          </a:p>
          <a:p>
            <a:endParaRPr lang="en-US" sz="2000" dirty="0"/>
          </a:p>
        </p:txBody>
      </p:sp>
    </p:spTree>
    <p:extLst>
      <p:ext uri="{BB962C8B-B14F-4D97-AF65-F5344CB8AC3E}">
        <p14:creationId xmlns:p14="http://schemas.microsoft.com/office/powerpoint/2010/main" val="2458526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7242-005A-467B-8DF8-78098E3762DE}"/>
              </a:ext>
            </a:extLst>
          </p:cNvPr>
          <p:cNvSpPr>
            <a:spLocks noGrp="1"/>
          </p:cNvSpPr>
          <p:nvPr>
            <p:ph type="title"/>
          </p:nvPr>
        </p:nvSpPr>
        <p:spPr/>
        <p:txBody>
          <a:bodyPr>
            <a:normAutofit/>
          </a:bodyPr>
          <a:lstStyle/>
          <a:p>
            <a:r>
              <a:rPr lang="en-US" sz="5400" b="1" u="sng" dirty="0"/>
              <a:t>Cytoskeleton </a:t>
            </a:r>
          </a:p>
        </p:txBody>
      </p:sp>
      <p:sp>
        <p:nvSpPr>
          <p:cNvPr id="3" name="Content Placeholder 2">
            <a:extLst>
              <a:ext uri="{FF2B5EF4-FFF2-40B4-BE49-F238E27FC236}">
                <a16:creationId xmlns:a16="http://schemas.microsoft.com/office/drawing/2014/main" id="{D1081903-6C64-417D-83EA-77516CD2FC9C}"/>
              </a:ext>
            </a:extLst>
          </p:cNvPr>
          <p:cNvSpPr>
            <a:spLocks noGrp="1"/>
          </p:cNvSpPr>
          <p:nvPr>
            <p:ph sz="half" idx="1"/>
          </p:nvPr>
        </p:nvSpPr>
        <p:spPr/>
        <p:txBody>
          <a:bodyPr>
            <a:normAutofit/>
          </a:bodyPr>
          <a:lstStyle/>
          <a:p>
            <a:r>
              <a:rPr lang="en-US" sz="2400" dirty="0"/>
              <a:t> The cytoskeleton is actually a collective term for three separate structures inside an animal cell. Animal cytoskeletons consist of:</a:t>
            </a:r>
          </a:p>
          <a:p>
            <a:r>
              <a:rPr lang="en-US" sz="2400" dirty="0"/>
              <a:t> microfilaments</a:t>
            </a:r>
          </a:p>
          <a:p>
            <a:r>
              <a:rPr lang="en-US" sz="2400" dirty="0"/>
              <a:t> intermediate filaments</a:t>
            </a:r>
          </a:p>
          <a:p>
            <a:r>
              <a:rPr lang="en-US" sz="2400" dirty="0"/>
              <a:t> microtubules </a:t>
            </a:r>
          </a:p>
        </p:txBody>
      </p:sp>
      <p:pic>
        <p:nvPicPr>
          <p:cNvPr id="5" name="Content Placeholder 4" descr="A tour of the cell: 4.2 The cytoskeleton - OpenLearn - Open ...">
            <a:extLst>
              <a:ext uri="{FF2B5EF4-FFF2-40B4-BE49-F238E27FC236}">
                <a16:creationId xmlns:a16="http://schemas.microsoft.com/office/drawing/2014/main" id="{5075F6DE-6A9C-4C83-ACCD-5B687A9A6571}"/>
              </a:ext>
            </a:extLst>
          </p:cNvPr>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329362" y="2305844"/>
            <a:ext cx="4867275" cy="3390900"/>
          </a:xfrm>
          <a:prstGeom prst="rect">
            <a:avLst/>
          </a:prstGeom>
          <a:noFill/>
          <a:ln>
            <a:noFill/>
          </a:ln>
        </p:spPr>
      </p:pic>
    </p:spTree>
    <p:extLst>
      <p:ext uri="{BB962C8B-B14F-4D97-AF65-F5344CB8AC3E}">
        <p14:creationId xmlns:p14="http://schemas.microsoft.com/office/powerpoint/2010/main" val="22145271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11B7F68-97FA-457D-A8B2-2A7B553800A1}"/>
              </a:ext>
            </a:extLst>
          </p:cNvPr>
          <p:cNvSpPr>
            <a:spLocks noGrp="1"/>
          </p:cNvSpPr>
          <p:nvPr>
            <p:ph type="title"/>
          </p:nvPr>
        </p:nvSpPr>
        <p:spPr>
          <a:xfrm>
            <a:off x="677334" y="609600"/>
            <a:ext cx="8596668" cy="45719"/>
          </a:xfrm>
        </p:spPr>
        <p:txBody>
          <a:bodyPr>
            <a:normAutofit fontScale="90000"/>
          </a:bodyPr>
          <a:lstStyle/>
          <a:p>
            <a:endParaRPr lang="en-US" dirty="0"/>
          </a:p>
        </p:txBody>
      </p:sp>
      <p:sp>
        <p:nvSpPr>
          <p:cNvPr id="6" name="Content Placeholder 5">
            <a:extLst>
              <a:ext uri="{FF2B5EF4-FFF2-40B4-BE49-F238E27FC236}">
                <a16:creationId xmlns:a16="http://schemas.microsoft.com/office/drawing/2014/main" id="{DC9CF61A-3F95-4DDC-A34D-DD8255A8B495}"/>
              </a:ext>
            </a:extLst>
          </p:cNvPr>
          <p:cNvSpPr>
            <a:spLocks noGrp="1"/>
          </p:cNvSpPr>
          <p:nvPr>
            <p:ph idx="1"/>
          </p:nvPr>
        </p:nvSpPr>
        <p:spPr>
          <a:xfrm>
            <a:off x="677334" y="1126434"/>
            <a:ext cx="8596668" cy="5121965"/>
          </a:xfrm>
        </p:spPr>
        <p:txBody>
          <a:bodyPr>
            <a:normAutofit fontScale="77500" lnSpcReduction="20000"/>
          </a:bodyPr>
          <a:lstStyle/>
          <a:p>
            <a:r>
              <a:rPr lang="en-US" dirty="0"/>
              <a:t>Microtubules are long unbranched slender tubulin protein structures. Main function is assembly and disassembly of spindle structure during mitosis</a:t>
            </a:r>
          </a:p>
          <a:p>
            <a:r>
              <a:rPr lang="en-US" dirty="0"/>
              <a:t> Microfilaments are typically found just inside the cell. They're strong, yet flexible and are able to resist crushing forces from outside the cell. There's usually a thick tangle of microfilaments just under the cell membrane of most animal cells. Microfilaments are made of a protein called actin, and in humans this filament is essential for muscle contraction, which allows us to move and to move things through our bodies like blood and food.</a:t>
            </a:r>
          </a:p>
          <a:p>
            <a:r>
              <a:rPr lang="en-US" dirty="0"/>
              <a:t>Intermediate filaments are a little larger than microfilaments (hence the name 'intermediate') and can be made of several types of proteins depending on the cell. Often, its composed of tough, durable proteins like keratin, the protein found in your hair and fingernails. That's because intermediate filaments are really strong and are used to protect really important parts of the cell, like the nucleus. Intermediate filaments are so durable and help in maintenance of cell shape.</a:t>
            </a:r>
          </a:p>
          <a:p>
            <a:endParaRPr lang="en-US" dirty="0"/>
          </a:p>
        </p:txBody>
      </p:sp>
    </p:spTree>
    <p:extLst>
      <p:ext uri="{BB962C8B-B14F-4D97-AF65-F5344CB8AC3E}">
        <p14:creationId xmlns:p14="http://schemas.microsoft.com/office/powerpoint/2010/main" val="29762111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E90BA-3645-48F6-856D-4A7725D8890C}"/>
              </a:ext>
            </a:extLst>
          </p:cNvPr>
          <p:cNvSpPr>
            <a:spLocks noGrp="1"/>
          </p:cNvSpPr>
          <p:nvPr>
            <p:ph type="ctrTitle"/>
          </p:nvPr>
        </p:nvSpPr>
        <p:spPr>
          <a:xfrm>
            <a:off x="1298713" y="1447800"/>
            <a:ext cx="8681900" cy="2448339"/>
          </a:xfrm>
        </p:spPr>
        <p:txBody>
          <a:bodyPr/>
          <a:lstStyle/>
          <a:p>
            <a:r>
              <a:rPr lang="en-US" sz="6000" dirty="0"/>
              <a:t>PLANT CELL STRUCTURE</a:t>
            </a:r>
          </a:p>
        </p:txBody>
      </p:sp>
    </p:spTree>
    <p:extLst>
      <p:ext uri="{BB962C8B-B14F-4D97-AF65-F5344CB8AC3E}">
        <p14:creationId xmlns:p14="http://schemas.microsoft.com/office/powerpoint/2010/main" val="23287318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16148-F205-43BB-8530-373CE78F3E5B}"/>
              </a:ext>
            </a:extLst>
          </p:cNvPr>
          <p:cNvSpPr>
            <a:spLocks noGrp="1"/>
          </p:cNvSpPr>
          <p:nvPr>
            <p:ph type="title"/>
          </p:nvPr>
        </p:nvSpPr>
        <p:spPr/>
        <p:txBody>
          <a:bodyPr/>
          <a:lstStyle/>
          <a:p>
            <a:r>
              <a:rPr lang="en-US" dirty="0"/>
              <a:t>     INTRODUCTION</a:t>
            </a:r>
          </a:p>
        </p:txBody>
      </p:sp>
      <p:sp>
        <p:nvSpPr>
          <p:cNvPr id="3" name="Content Placeholder 2">
            <a:extLst>
              <a:ext uri="{FF2B5EF4-FFF2-40B4-BE49-F238E27FC236}">
                <a16:creationId xmlns:a16="http://schemas.microsoft.com/office/drawing/2014/main" id="{6ED60897-1185-4703-8F5F-D386F07A0749}"/>
              </a:ext>
            </a:extLst>
          </p:cNvPr>
          <p:cNvSpPr>
            <a:spLocks noGrp="1"/>
          </p:cNvSpPr>
          <p:nvPr>
            <p:ph idx="1"/>
          </p:nvPr>
        </p:nvSpPr>
        <p:spPr/>
        <p:txBody>
          <a:bodyPr>
            <a:normAutofit/>
          </a:bodyPr>
          <a:lstStyle/>
          <a:p>
            <a:r>
              <a:rPr lang="en-US" sz="2800" dirty="0"/>
              <a:t>A cell is the simplest unit of living organisms and they are responsible for keeping an organism alive and functioning. Plant cells are eukaryotic cells present in green plants. The cell was first discovered and named by Robert Hooke in 1665.He actually saw the dead cell walls of plant cells (cork) as it appeared under the microscope.</a:t>
            </a:r>
          </a:p>
        </p:txBody>
      </p:sp>
    </p:spTree>
    <p:extLst>
      <p:ext uri="{BB962C8B-B14F-4D97-AF65-F5344CB8AC3E}">
        <p14:creationId xmlns:p14="http://schemas.microsoft.com/office/powerpoint/2010/main" val="8839229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9695192-B587-4A1A-BF5F-7CD4A7E92663}"/>
              </a:ext>
            </a:extLst>
          </p:cNvPr>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43076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62C46-C63F-4317-8C00-FCA8FD8FE90A}"/>
              </a:ext>
            </a:extLst>
          </p:cNvPr>
          <p:cNvSpPr>
            <a:spLocks noGrp="1"/>
          </p:cNvSpPr>
          <p:nvPr>
            <p:ph type="title"/>
          </p:nvPr>
        </p:nvSpPr>
        <p:spPr/>
        <p:txBody>
          <a:bodyPr>
            <a:normAutofit/>
          </a:bodyPr>
          <a:lstStyle/>
          <a:p>
            <a:r>
              <a:rPr lang="en-US" sz="4800" b="1" u="sng" dirty="0"/>
              <a:t>Animal cell structure</a:t>
            </a:r>
          </a:p>
        </p:txBody>
      </p:sp>
      <p:sp>
        <p:nvSpPr>
          <p:cNvPr id="3" name="Content Placeholder 2">
            <a:extLst>
              <a:ext uri="{FF2B5EF4-FFF2-40B4-BE49-F238E27FC236}">
                <a16:creationId xmlns:a16="http://schemas.microsoft.com/office/drawing/2014/main" id="{F0B5259E-94CC-4656-810A-4107E7F6B19F}"/>
              </a:ext>
            </a:extLst>
          </p:cNvPr>
          <p:cNvSpPr>
            <a:spLocks noGrp="1"/>
          </p:cNvSpPr>
          <p:nvPr>
            <p:ph idx="1"/>
          </p:nvPr>
        </p:nvSpPr>
        <p:spPr>
          <a:xfrm>
            <a:off x="677334" y="1800666"/>
            <a:ext cx="8596668" cy="4447734"/>
          </a:xfrm>
        </p:spPr>
        <p:txBody>
          <a:bodyPr>
            <a:noAutofit/>
          </a:bodyPr>
          <a:lstStyle/>
          <a:p>
            <a:r>
              <a:rPr lang="en-US" sz="2400" dirty="0">
                <a:solidFill>
                  <a:schemeClr val="tx1"/>
                </a:solidFill>
              </a:rPr>
              <a:t>Animal cells are considered heterotrophic, as opposed to autotrophic plant cells.</a:t>
            </a:r>
          </a:p>
          <a:p>
            <a:r>
              <a:rPr lang="en-US" sz="2400" dirty="0">
                <a:solidFill>
                  <a:schemeClr val="tx1"/>
                </a:solidFill>
              </a:rPr>
              <a:t>Animal cells must obtain nutrients from other sources, by eating plant cells or other animal cells. </a:t>
            </a:r>
          </a:p>
          <a:p>
            <a:r>
              <a:rPr lang="en-US" sz="2400" dirty="0">
                <a:solidFill>
                  <a:schemeClr val="tx1"/>
                </a:solidFill>
              </a:rPr>
              <a:t>Like all eukaryotic cells, animal cells have mitochondria. These organelles are used to create ATP from various sources of energy including carbohydrates, fats, and proteins.</a:t>
            </a:r>
          </a:p>
          <a:p>
            <a:r>
              <a:rPr lang="en-US" sz="2400" dirty="0">
                <a:solidFill>
                  <a:schemeClr val="tx1"/>
                </a:solidFill>
              </a:rPr>
              <a:t>Besides mitochondria many other organelles are found within animal cells which help them carry out the many functions required for life.</a:t>
            </a:r>
          </a:p>
          <a:p>
            <a:endParaRPr lang="en-US" sz="2400" dirty="0"/>
          </a:p>
        </p:txBody>
      </p:sp>
    </p:spTree>
    <p:extLst>
      <p:ext uri="{BB962C8B-B14F-4D97-AF65-F5344CB8AC3E}">
        <p14:creationId xmlns:p14="http://schemas.microsoft.com/office/powerpoint/2010/main" val="25949069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B09D8-7C03-404D-9A78-8E175E659A0D}"/>
              </a:ext>
            </a:extLst>
          </p:cNvPr>
          <p:cNvSpPr>
            <a:spLocks noGrp="1"/>
          </p:cNvSpPr>
          <p:nvPr>
            <p:ph type="title"/>
          </p:nvPr>
        </p:nvSpPr>
        <p:spPr/>
        <p:txBody>
          <a:bodyPr/>
          <a:lstStyle/>
          <a:p>
            <a:r>
              <a:rPr lang="en-US" dirty="0"/>
              <a:t>Structure of Plant Cell</a:t>
            </a:r>
          </a:p>
        </p:txBody>
      </p:sp>
      <p:sp>
        <p:nvSpPr>
          <p:cNvPr id="3" name="Content Placeholder 2">
            <a:extLst>
              <a:ext uri="{FF2B5EF4-FFF2-40B4-BE49-F238E27FC236}">
                <a16:creationId xmlns:a16="http://schemas.microsoft.com/office/drawing/2014/main" id="{32A22329-6A20-4ACD-95DE-AC492E4A3AE0}"/>
              </a:ext>
            </a:extLst>
          </p:cNvPr>
          <p:cNvSpPr>
            <a:spLocks noGrp="1"/>
          </p:cNvSpPr>
          <p:nvPr>
            <p:ph idx="1"/>
          </p:nvPr>
        </p:nvSpPr>
        <p:spPr>
          <a:xfrm>
            <a:off x="1104293" y="1853249"/>
            <a:ext cx="8946541" cy="4421656"/>
          </a:xfrm>
        </p:spPr>
        <p:txBody>
          <a:bodyPr/>
          <a:lstStyle/>
          <a:p>
            <a:r>
              <a:rPr lang="en-US" sz="2400" dirty="0"/>
              <a:t>A plant cell consists of three distinct components:</a:t>
            </a:r>
          </a:p>
          <a:p>
            <a:pPr marL="0" indent="0">
              <a:buNone/>
            </a:pPr>
            <a:r>
              <a:rPr lang="en-US" sz="2400" dirty="0"/>
              <a:t>(</a:t>
            </a:r>
            <a:r>
              <a:rPr lang="en-US" sz="2400" dirty="0" err="1"/>
              <a:t>i</a:t>
            </a:r>
            <a:r>
              <a:rPr lang="en-US" sz="2400" dirty="0"/>
              <a:t>) Cell wall</a:t>
            </a:r>
          </a:p>
          <a:p>
            <a:pPr marL="0" indent="0">
              <a:buNone/>
            </a:pPr>
            <a:r>
              <a:rPr lang="en-US" sz="2400" dirty="0"/>
              <a:t>(ii) Protoplasm, and</a:t>
            </a:r>
          </a:p>
          <a:p>
            <a:pPr marL="0" indent="0">
              <a:buNone/>
            </a:pPr>
            <a:r>
              <a:rPr lang="en-US" sz="2400" dirty="0"/>
              <a:t>(iii) Vacuole</a:t>
            </a:r>
          </a:p>
          <a:p>
            <a:pPr marL="0" indent="0">
              <a:buNone/>
            </a:pPr>
            <a:r>
              <a:rPr lang="en-US" sz="2400" b="1" dirty="0"/>
              <a:t>    Three structures unique to a plant cell</a:t>
            </a:r>
          </a:p>
          <a:p>
            <a:r>
              <a:rPr lang="en-US" sz="2400" dirty="0"/>
              <a:t>The plant cell has a cell wall, plastids, and a central vacuole—structures not found in animal cells.</a:t>
            </a:r>
          </a:p>
          <a:p>
            <a:endParaRPr lang="en-US" sz="2400" dirty="0"/>
          </a:p>
          <a:p>
            <a:endParaRPr lang="en-US" dirty="0"/>
          </a:p>
        </p:txBody>
      </p:sp>
    </p:spTree>
    <p:extLst>
      <p:ext uri="{BB962C8B-B14F-4D97-AF65-F5344CB8AC3E}">
        <p14:creationId xmlns:p14="http://schemas.microsoft.com/office/powerpoint/2010/main" val="24160128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B41CAE-9367-4E3F-A649-3EF2D147F64A}"/>
              </a:ext>
            </a:extLst>
          </p:cNvPr>
          <p:cNvSpPr>
            <a:spLocks noGrp="1"/>
          </p:cNvSpPr>
          <p:nvPr>
            <p:ph idx="1"/>
          </p:nvPr>
        </p:nvSpPr>
        <p:spPr>
          <a:xfrm>
            <a:off x="1103312" y="795130"/>
            <a:ext cx="8946541" cy="5453269"/>
          </a:xfrm>
        </p:spPr>
        <p:txBody>
          <a:bodyPr>
            <a:normAutofit/>
          </a:bodyPr>
          <a:lstStyle/>
          <a:p>
            <a:pPr marL="0" indent="0">
              <a:buNone/>
            </a:pPr>
            <a:r>
              <a:rPr lang="en-US" sz="2800" b="1" dirty="0"/>
              <a:t>1.Cell wall:</a:t>
            </a:r>
          </a:p>
          <a:p>
            <a:r>
              <a:rPr lang="en-US" sz="2800" dirty="0"/>
              <a:t>Cell wall is the non-living protective layer outside the plasma membrane in the plant </a:t>
            </a:r>
            <a:r>
              <a:rPr lang="en-US" sz="2800" dirty="0" err="1"/>
              <a:t>cells.In</a:t>
            </a:r>
            <a:r>
              <a:rPr lang="en-US" sz="2800" dirty="0"/>
              <a:t> most algae, fungi and all plant cells, the cell-wall is formed of cellulose. </a:t>
            </a:r>
          </a:p>
          <a:p>
            <a:pPr marL="0" indent="0">
              <a:buNone/>
            </a:pPr>
            <a:r>
              <a:rPr lang="en-US" sz="2800" b="1" dirty="0"/>
              <a:t>    Functions:</a:t>
            </a:r>
          </a:p>
          <a:p>
            <a:r>
              <a:rPr lang="en-US" sz="2800" dirty="0"/>
              <a:t>Cell wall provides mechanical support and gives a definite shape to the cell. </a:t>
            </a:r>
          </a:p>
          <a:p>
            <a:r>
              <a:rPr lang="en-US" sz="2800" dirty="0"/>
              <a:t>It protects plasma membrane and helps in imbibition’s of water and movement of </a:t>
            </a:r>
            <a:r>
              <a:rPr lang="en-US" sz="2800" dirty="0" err="1"/>
              <a:t>soutes</a:t>
            </a:r>
            <a:r>
              <a:rPr lang="en-US" sz="2800" dirty="0"/>
              <a:t> towards </a:t>
            </a:r>
            <a:r>
              <a:rPr lang="en-US" sz="2800" dirty="0" err="1"/>
              <a:t>protoplam</a:t>
            </a:r>
            <a:endParaRPr lang="en-US" sz="2800" dirty="0"/>
          </a:p>
        </p:txBody>
      </p:sp>
    </p:spTree>
    <p:extLst>
      <p:ext uri="{BB962C8B-B14F-4D97-AF65-F5344CB8AC3E}">
        <p14:creationId xmlns:p14="http://schemas.microsoft.com/office/powerpoint/2010/main" val="10929283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FF28-BE01-47E5-85A6-5E5ACF9E9B5A}"/>
              </a:ext>
            </a:extLst>
          </p:cNvPr>
          <p:cNvSpPr>
            <a:spLocks noGrp="1"/>
          </p:cNvSpPr>
          <p:nvPr>
            <p:ph type="title"/>
          </p:nvPr>
        </p:nvSpPr>
        <p:spPr>
          <a:xfrm>
            <a:off x="646111" y="609600"/>
            <a:ext cx="9404723" cy="1243647"/>
          </a:xfrm>
        </p:spPr>
        <p:txBody>
          <a:bodyPr/>
          <a:lstStyle/>
          <a:p>
            <a:r>
              <a:rPr lang="en-US" dirty="0"/>
              <a:t>   CELL WALL STRUCTURE</a:t>
            </a:r>
          </a:p>
        </p:txBody>
      </p:sp>
      <p:sp>
        <p:nvSpPr>
          <p:cNvPr id="3" name="Content Placeholder 2">
            <a:extLst>
              <a:ext uri="{FF2B5EF4-FFF2-40B4-BE49-F238E27FC236}">
                <a16:creationId xmlns:a16="http://schemas.microsoft.com/office/drawing/2014/main" id="{7B0C603A-8021-4993-819F-73B6FD328332}"/>
              </a:ext>
            </a:extLst>
          </p:cNvPr>
          <p:cNvSpPr>
            <a:spLocks noGrp="1"/>
          </p:cNvSpPr>
          <p:nvPr>
            <p:ph idx="1"/>
          </p:nvPr>
        </p:nvSpPr>
        <p:spPr>
          <a:xfrm>
            <a:off x="1103312" y="1696278"/>
            <a:ext cx="8946541" cy="4704522"/>
          </a:xfrm>
        </p:spPr>
        <p:txBody>
          <a:bodyPr>
            <a:noAutofit/>
          </a:bodyPr>
          <a:lstStyle/>
          <a:p>
            <a:r>
              <a:rPr lang="en-US" sz="2400" dirty="0"/>
              <a:t>The plant cell wall is multi-layered and consists of up to three sections.</a:t>
            </a:r>
          </a:p>
          <a:p>
            <a:pPr marL="0" indent="0">
              <a:buNone/>
            </a:pPr>
            <a:r>
              <a:rPr lang="en-US" sz="2400" b="1" dirty="0"/>
              <a:t>(</a:t>
            </a:r>
            <a:r>
              <a:rPr lang="en-US" sz="2400" b="1" dirty="0" err="1"/>
              <a:t>i</a:t>
            </a:r>
            <a:r>
              <a:rPr lang="en-US" sz="2400" b="1" dirty="0"/>
              <a:t>)Middle lamella</a:t>
            </a:r>
            <a:r>
              <a:rPr lang="en-US" sz="2400" dirty="0"/>
              <a:t>: This outer cell wall layer contains polysaccharides called </a:t>
            </a:r>
            <a:r>
              <a:rPr lang="en-US" sz="2400" dirty="0" err="1"/>
              <a:t>pectins</a:t>
            </a:r>
            <a:r>
              <a:rPr lang="en-US" sz="2400" dirty="0"/>
              <a:t>. </a:t>
            </a:r>
            <a:r>
              <a:rPr lang="en-US" sz="2400" dirty="0" err="1"/>
              <a:t>Pectins</a:t>
            </a:r>
            <a:r>
              <a:rPr lang="en-US" sz="2400" dirty="0"/>
              <a:t> aid in cell adhesion by helping the cell walls of adjacent cells to bind to one another.</a:t>
            </a:r>
          </a:p>
          <a:p>
            <a:pPr marL="0" indent="0">
              <a:buNone/>
            </a:pPr>
            <a:r>
              <a:rPr lang="en-US" sz="2400" b="1" dirty="0"/>
              <a:t>(ii)Primary cell wall</a:t>
            </a:r>
            <a:r>
              <a:rPr lang="en-US" sz="2400" dirty="0"/>
              <a:t>: This layer is formed between the middle lamella and plasma membrane in growing plant cells. It is primarily composed of cellulose microfibrils contained within a gel-like matrix. The primary cell wall provides the strength and flexibility needed to allow for cell growth.</a:t>
            </a:r>
          </a:p>
        </p:txBody>
      </p:sp>
    </p:spTree>
    <p:extLst>
      <p:ext uri="{BB962C8B-B14F-4D97-AF65-F5344CB8AC3E}">
        <p14:creationId xmlns:p14="http://schemas.microsoft.com/office/powerpoint/2010/main" val="14169038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E77B06-B97F-488E-B041-68811E7F9A35}"/>
              </a:ext>
            </a:extLst>
          </p:cNvPr>
          <p:cNvPicPr>
            <a:picLocks noChangeAspect="1"/>
          </p:cNvPicPr>
          <p:nvPr/>
        </p:nvPicPr>
        <p:blipFill>
          <a:blip r:embed="rId2"/>
          <a:stretch>
            <a:fillRect/>
          </a:stretch>
        </p:blipFill>
        <p:spPr>
          <a:xfrm>
            <a:off x="564285" y="1645920"/>
            <a:ext cx="3700593" cy="4470821"/>
          </a:xfrm>
          <a:prstGeom prst="rect">
            <a:avLst/>
          </a:prstGeom>
        </p:spPr>
      </p:pic>
      <p:sp>
        <p:nvSpPr>
          <p:cNvPr id="2" name="Title 1">
            <a:extLst>
              <a:ext uri="{FF2B5EF4-FFF2-40B4-BE49-F238E27FC236}">
                <a16:creationId xmlns:a16="http://schemas.microsoft.com/office/drawing/2014/main" id="{A6957BF1-622B-4F11-BDFB-AC37F0FC05D5}"/>
              </a:ext>
            </a:extLst>
          </p:cNvPr>
          <p:cNvSpPr>
            <a:spLocks noGrp="1"/>
          </p:cNvSpPr>
          <p:nvPr>
            <p:ph type="title"/>
          </p:nvPr>
        </p:nvSpPr>
        <p:spPr>
          <a:xfrm>
            <a:off x="653143" y="1645920"/>
            <a:ext cx="3522879" cy="4470821"/>
          </a:xfrm>
        </p:spPr>
        <p:txBody>
          <a:bodyPr>
            <a:normAutofit/>
          </a:bodyPr>
          <a:lstStyle/>
          <a:p>
            <a:pPr algn="r"/>
            <a:endParaRPr lang="en-US" dirty="0">
              <a:solidFill>
                <a:srgbClr val="FFFFFF"/>
              </a:solidFill>
            </a:endParaRPr>
          </a:p>
        </p:txBody>
      </p:sp>
      <p:sp>
        <p:nvSpPr>
          <p:cNvPr id="3" name="Content Placeholder 2">
            <a:extLst>
              <a:ext uri="{FF2B5EF4-FFF2-40B4-BE49-F238E27FC236}">
                <a16:creationId xmlns:a16="http://schemas.microsoft.com/office/drawing/2014/main" id="{241783F7-CAE3-4C4F-BE11-6DFF9A02AFA0}"/>
              </a:ext>
            </a:extLst>
          </p:cNvPr>
          <p:cNvSpPr>
            <a:spLocks noGrp="1"/>
          </p:cNvSpPr>
          <p:nvPr>
            <p:ph idx="1"/>
          </p:nvPr>
        </p:nvSpPr>
        <p:spPr>
          <a:xfrm>
            <a:off x="5204109" y="1645920"/>
            <a:ext cx="5919503" cy="4470821"/>
          </a:xfrm>
        </p:spPr>
        <p:txBody>
          <a:bodyPr>
            <a:normAutofit lnSpcReduction="10000"/>
          </a:bodyPr>
          <a:lstStyle/>
          <a:p>
            <a:r>
              <a:rPr lang="en-US" dirty="0"/>
              <a:t>•	Secondary cell wall: This layer is formed between the primary cell wall and plasma membrane in some plant cell.</a:t>
            </a:r>
          </a:p>
          <a:p>
            <a:r>
              <a:rPr lang="en-US" dirty="0"/>
              <a:t>Once the primary cell wall has stopped dividing and growing, it may thicken to form a secondary cell wall, some secondary cell walls contain lignin.</a:t>
            </a:r>
          </a:p>
          <a:p>
            <a:r>
              <a:rPr lang="en-US" dirty="0"/>
              <a:t> Lignin strengthens the cell wall and aids in water conductivity in plant vascular tissue cells</a:t>
            </a:r>
          </a:p>
        </p:txBody>
      </p:sp>
    </p:spTree>
    <p:extLst>
      <p:ext uri="{BB962C8B-B14F-4D97-AF65-F5344CB8AC3E}">
        <p14:creationId xmlns:p14="http://schemas.microsoft.com/office/powerpoint/2010/main" val="25822843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DAA19-FC36-4E87-A801-3A298517AB80}"/>
              </a:ext>
            </a:extLst>
          </p:cNvPr>
          <p:cNvSpPr>
            <a:spLocks noGrp="1"/>
          </p:cNvSpPr>
          <p:nvPr>
            <p:ph type="title"/>
          </p:nvPr>
        </p:nvSpPr>
        <p:spPr>
          <a:xfrm>
            <a:off x="646111" y="759654"/>
            <a:ext cx="9404723" cy="1093593"/>
          </a:xfrm>
        </p:spPr>
        <p:txBody>
          <a:bodyPr/>
          <a:lstStyle/>
          <a:p>
            <a:r>
              <a:rPr lang="en-US" dirty="0"/>
              <a:t>    2.Protoplasm: </a:t>
            </a:r>
          </a:p>
        </p:txBody>
      </p:sp>
      <p:sp>
        <p:nvSpPr>
          <p:cNvPr id="3" name="Content Placeholder 2">
            <a:extLst>
              <a:ext uri="{FF2B5EF4-FFF2-40B4-BE49-F238E27FC236}">
                <a16:creationId xmlns:a16="http://schemas.microsoft.com/office/drawing/2014/main" id="{4A9B9970-0C53-4AD5-AB09-9C68F007F080}"/>
              </a:ext>
            </a:extLst>
          </p:cNvPr>
          <p:cNvSpPr>
            <a:spLocks noGrp="1"/>
          </p:cNvSpPr>
          <p:nvPr>
            <p:ph idx="1"/>
          </p:nvPr>
        </p:nvSpPr>
        <p:spPr/>
        <p:txBody>
          <a:bodyPr>
            <a:normAutofit/>
          </a:bodyPr>
          <a:lstStyle/>
          <a:p>
            <a:r>
              <a:rPr lang="en-US" sz="2400" dirty="0"/>
              <a:t>Protoplasm is the living, </a:t>
            </a:r>
            <a:r>
              <a:rPr lang="en-US" sz="2400" dirty="0" err="1"/>
              <a:t>colourless</a:t>
            </a:r>
            <a:r>
              <a:rPr lang="en-US" sz="2400" dirty="0"/>
              <a:t>, elastic, colloidal semi fluid substance present in the cell. Protoplasm with non-living inclusions is called protoplast. Water is the chief constituent of an active protoplast and normally constitutes 90% of the system. The remaining parts are organic and inorganic materials.</a:t>
            </a:r>
          </a:p>
          <a:p>
            <a:r>
              <a:rPr lang="en-US" sz="2400" dirty="0"/>
              <a:t>Each protoplast keeps itself in communication with </a:t>
            </a:r>
            <a:r>
              <a:rPr lang="en-US" sz="2400" dirty="0" err="1"/>
              <a:t>neighbouring</a:t>
            </a:r>
            <a:r>
              <a:rPr lang="en-US" sz="2400" dirty="0"/>
              <a:t> protoplasts through small openings in the cell wall known as plasmodesmata. Protoplasm consists of cytoplasm and nucleus and is externally bounded by the cell membrane or plasmalemma.</a:t>
            </a:r>
          </a:p>
          <a:p>
            <a:endParaRPr lang="en-US" dirty="0"/>
          </a:p>
        </p:txBody>
      </p:sp>
    </p:spTree>
    <p:extLst>
      <p:ext uri="{BB962C8B-B14F-4D97-AF65-F5344CB8AC3E}">
        <p14:creationId xmlns:p14="http://schemas.microsoft.com/office/powerpoint/2010/main" val="37299004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C82D1-D454-4C2B-BEB1-0C9A17C46F09}"/>
              </a:ext>
            </a:extLst>
          </p:cNvPr>
          <p:cNvSpPr>
            <a:spLocks noGrp="1"/>
          </p:cNvSpPr>
          <p:nvPr>
            <p:ph type="title"/>
          </p:nvPr>
        </p:nvSpPr>
        <p:spPr>
          <a:xfrm>
            <a:off x="646111" y="609600"/>
            <a:ext cx="9404723" cy="1243647"/>
          </a:xfrm>
        </p:spPr>
        <p:txBody>
          <a:bodyPr/>
          <a:lstStyle/>
          <a:p>
            <a:r>
              <a:rPr lang="en-US" dirty="0"/>
              <a:t>3. Cell membrane: </a:t>
            </a:r>
          </a:p>
        </p:txBody>
      </p:sp>
      <p:sp>
        <p:nvSpPr>
          <p:cNvPr id="3" name="Content Placeholder 2">
            <a:extLst>
              <a:ext uri="{FF2B5EF4-FFF2-40B4-BE49-F238E27FC236}">
                <a16:creationId xmlns:a16="http://schemas.microsoft.com/office/drawing/2014/main" id="{2DB109AD-B1F3-4808-AD2B-9D52F2622E43}"/>
              </a:ext>
            </a:extLst>
          </p:cNvPr>
          <p:cNvSpPr>
            <a:spLocks noGrp="1"/>
          </p:cNvSpPr>
          <p:nvPr>
            <p:ph idx="1"/>
          </p:nvPr>
        </p:nvSpPr>
        <p:spPr>
          <a:xfrm>
            <a:off x="1103312" y="1853248"/>
            <a:ext cx="8946541" cy="4395151"/>
          </a:xfrm>
        </p:spPr>
        <p:txBody>
          <a:bodyPr>
            <a:normAutofit lnSpcReduction="10000"/>
          </a:bodyPr>
          <a:lstStyle/>
          <a:p>
            <a:r>
              <a:rPr lang="en-US" sz="2200" dirty="0"/>
              <a:t>It is a thin film like pliable membrane, and serves as protective covering of the cell.</a:t>
            </a:r>
          </a:p>
          <a:p>
            <a:pPr marL="0" indent="0">
              <a:buNone/>
            </a:pPr>
            <a:r>
              <a:rPr lang="en-US" sz="2200" b="1" dirty="0"/>
              <a:t>FUNCTIONS</a:t>
            </a:r>
          </a:p>
          <a:p>
            <a:pPr marL="0" indent="0">
              <a:buNone/>
            </a:pPr>
            <a:r>
              <a:rPr lang="en-US" sz="2200" dirty="0"/>
              <a:t>•	Cell membrane mainly consists of proteins and lipids but in certain cases, </a:t>
            </a:r>
            <a:r>
              <a:rPr lang="en-US" sz="2200" dirty="0" err="1"/>
              <a:t>polysachharides</a:t>
            </a:r>
            <a:r>
              <a:rPr lang="en-US" sz="2200" dirty="0"/>
              <a:t> have also been found. </a:t>
            </a:r>
          </a:p>
          <a:p>
            <a:pPr marL="0" indent="0">
              <a:buNone/>
            </a:pPr>
            <a:r>
              <a:rPr lang="en-US" sz="2200" dirty="0"/>
              <a:t>•	It facilitates the entrance of nutrients into the cells and allows exit of nitrogenous wastes, regulates the passage of materials into and out of the cells. </a:t>
            </a:r>
          </a:p>
          <a:p>
            <a:pPr marL="0" indent="0">
              <a:buNone/>
            </a:pPr>
            <a:r>
              <a:rPr lang="en-US" sz="2200" dirty="0"/>
              <a:t>•	It controls and maintains differential distribution of ions inside and outside the cell. </a:t>
            </a:r>
          </a:p>
          <a:p>
            <a:pPr marL="0" indent="0">
              <a:buNone/>
            </a:pPr>
            <a:r>
              <a:rPr lang="en-US" sz="2200" dirty="0"/>
              <a:t>•	The function of the cell membrane in the plant cell is to separate the interior parts of the cell from the cell wall, and to block off what the cell wall can't.</a:t>
            </a:r>
          </a:p>
          <a:p>
            <a:endParaRPr lang="en-US" dirty="0"/>
          </a:p>
        </p:txBody>
      </p:sp>
    </p:spTree>
    <p:extLst>
      <p:ext uri="{BB962C8B-B14F-4D97-AF65-F5344CB8AC3E}">
        <p14:creationId xmlns:p14="http://schemas.microsoft.com/office/powerpoint/2010/main" val="35480747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ED76D-3D44-4484-AF8C-02A1416F6FB3}"/>
              </a:ext>
            </a:extLst>
          </p:cNvPr>
          <p:cNvSpPr>
            <a:spLocks noGrp="1"/>
          </p:cNvSpPr>
          <p:nvPr>
            <p:ph type="title"/>
          </p:nvPr>
        </p:nvSpPr>
        <p:spPr/>
        <p:txBody>
          <a:bodyPr/>
          <a:lstStyle/>
          <a:p>
            <a:r>
              <a:rPr lang="en-US" dirty="0"/>
              <a:t>4.Cytoplasm: </a:t>
            </a:r>
          </a:p>
        </p:txBody>
      </p:sp>
      <p:sp>
        <p:nvSpPr>
          <p:cNvPr id="3" name="Content Placeholder 2">
            <a:extLst>
              <a:ext uri="{FF2B5EF4-FFF2-40B4-BE49-F238E27FC236}">
                <a16:creationId xmlns:a16="http://schemas.microsoft.com/office/drawing/2014/main" id="{027D2675-3810-4130-9EAD-CE4FE2388FA2}"/>
              </a:ext>
            </a:extLst>
          </p:cNvPr>
          <p:cNvSpPr>
            <a:spLocks noGrp="1"/>
          </p:cNvSpPr>
          <p:nvPr>
            <p:ph idx="1"/>
          </p:nvPr>
        </p:nvSpPr>
        <p:spPr/>
        <p:txBody>
          <a:bodyPr>
            <a:normAutofit/>
          </a:bodyPr>
          <a:lstStyle/>
          <a:p>
            <a:r>
              <a:rPr lang="en-US" sz="2800" dirty="0"/>
              <a:t>It is a jelly like fluid mass of protoplasm excluding the nucleus and surrounded by plasma membrane on the outside. It is semi permeable in nature</a:t>
            </a:r>
          </a:p>
          <a:p>
            <a:pPr marL="0" indent="0">
              <a:buNone/>
            </a:pPr>
            <a:r>
              <a:rPr lang="en-US" sz="2800" b="1" dirty="0"/>
              <a:t>    Cytoplasmic inclusions</a:t>
            </a:r>
          </a:p>
          <a:p>
            <a:r>
              <a:rPr lang="en-US" sz="2800" dirty="0"/>
              <a:t>The stored food and secretory substances of the cell remain suspended in the cytoplasmic </a:t>
            </a:r>
            <a:r>
              <a:rPr lang="en-US" sz="2800" dirty="0" err="1"/>
              <a:t>matirx</a:t>
            </a:r>
            <a:r>
              <a:rPr lang="en-US" sz="2800" dirty="0"/>
              <a:t> in the form of refractile granules forming the cytoplasmic </a:t>
            </a:r>
            <a:r>
              <a:rPr lang="en-US" sz="2800" dirty="0" err="1"/>
              <a:t>inclusions,which</a:t>
            </a:r>
            <a:r>
              <a:rPr lang="en-US" sz="2800" dirty="0"/>
              <a:t> includes starch grains in plant cell. </a:t>
            </a:r>
          </a:p>
          <a:p>
            <a:endParaRPr lang="en-US" dirty="0"/>
          </a:p>
        </p:txBody>
      </p:sp>
    </p:spTree>
    <p:extLst>
      <p:ext uri="{BB962C8B-B14F-4D97-AF65-F5344CB8AC3E}">
        <p14:creationId xmlns:p14="http://schemas.microsoft.com/office/powerpoint/2010/main" val="27362889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4721F-6E89-42CA-B519-E5926B9E0E55}"/>
              </a:ext>
            </a:extLst>
          </p:cNvPr>
          <p:cNvSpPr>
            <a:spLocks noGrp="1"/>
          </p:cNvSpPr>
          <p:nvPr>
            <p:ph type="title"/>
          </p:nvPr>
        </p:nvSpPr>
        <p:spPr/>
        <p:txBody>
          <a:bodyPr/>
          <a:lstStyle/>
          <a:p>
            <a:r>
              <a:rPr lang="en-US" dirty="0"/>
              <a:t>Cytoplasmic organelles</a:t>
            </a:r>
          </a:p>
        </p:txBody>
      </p:sp>
      <p:sp>
        <p:nvSpPr>
          <p:cNvPr id="3" name="Content Placeholder 2">
            <a:extLst>
              <a:ext uri="{FF2B5EF4-FFF2-40B4-BE49-F238E27FC236}">
                <a16:creationId xmlns:a16="http://schemas.microsoft.com/office/drawing/2014/main" id="{7F1CDA54-7F49-48E8-8134-17D19D7835BE}"/>
              </a:ext>
            </a:extLst>
          </p:cNvPr>
          <p:cNvSpPr>
            <a:spLocks noGrp="1"/>
          </p:cNvSpPr>
          <p:nvPr>
            <p:ph idx="1"/>
          </p:nvPr>
        </p:nvSpPr>
        <p:spPr/>
        <p:txBody>
          <a:bodyPr>
            <a:normAutofit/>
          </a:bodyPr>
          <a:lstStyle/>
          <a:p>
            <a:r>
              <a:rPr lang="en-US" sz="2800" dirty="0"/>
              <a:t>Living portion of cytoplasm contain organelles each of which have a specific structure and performs a specific function and are discussed below:</a:t>
            </a:r>
          </a:p>
          <a:p>
            <a:pPr marL="0" indent="0">
              <a:buNone/>
            </a:pPr>
            <a:r>
              <a:rPr lang="en-US" sz="2800" b="1" dirty="0"/>
              <a:t>(</a:t>
            </a:r>
            <a:r>
              <a:rPr lang="en-US" sz="2800" b="1" dirty="0" err="1"/>
              <a:t>i</a:t>
            </a:r>
            <a:r>
              <a:rPr lang="en-US" sz="2800" b="1" dirty="0"/>
              <a:t>) Plastids: </a:t>
            </a:r>
          </a:p>
          <a:p>
            <a:r>
              <a:rPr lang="en-US" sz="2800" dirty="0"/>
              <a:t>Plastids occur only in the plant cells. They contain pigments and may synthesize and accumulate various substances</a:t>
            </a:r>
          </a:p>
          <a:p>
            <a:r>
              <a:rPr lang="en-US" sz="2800" dirty="0"/>
              <a:t>Three main  types of plastids are: </a:t>
            </a:r>
            <a:r>
              <a:rPr lang="en-US" sz="2800" dirty="0" err="1"/>
              <a:t>leucoplast,chromoplast,chloroplast</a:t>
            </a:r>
            <a:r>
              <a:rPr lang="en-US" sz="2800" dirty="0"/>
              <a:t>. </a:t>
            </a:r>
          </a:p>
          <a:p>
            <a:endParaRPr lang="en-US" dirty="0"/>
          </a:p>
        </p:txBody>
      </p:sp>
    </p:spTree>
    <p:extLst>
      <p:ext uri="{BB962C8B-B14F-4D97-AF65-F5344CB8AC3E}">
        <p14:creationId xmlns:p14="http://schemas.microsoft.com/office/powerpoint/2010/main" val="8496439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756D9-F8B5-42C4-B26B-EEC0113078A5}"/>
              </a:ext>
            </a:extLst>
          </p:cNvPr>
          <p:cNvSpPr>
            <a:spLocks noGrp="1"/>
          </p:cNvSpPr>
          <p:nvPr>
            <p:ph type="title"/>
          </p:nvPr>
        </p:nvSpPr>
        <p:spPr>
          <a:xfrm>
            <a:off x="646111" y="660400"/>
            <a:ext cx="9404723" cy="1041400"/>
          </a:xfrm>
        </p:spPr>
        <p:txBody>
          <a:bodyPr/>
          <a:lstStyle/>
          <a:p>
            <a:r>
              <a:rPr lang="en-US" dirty="0"/>
              <a:t>•	Leucoplast:</a:t>
            </a:r>
          </a:p>
        </p:txBody>
      </p:sp>
      <p:sp>
        <p:nvSpPr>
          <p:cNvPr id="3" name="Content Placeholder 2">
            <a:extLst>
              <a:ext uri="{FF2B5EF4-FFF2-40B4-BE49-F238E27FC236}">
                <a16:creationId xmlns:a16="http://schemas.microsoft.com/office/drawing/2014/main" id="{8279C4DE-670D-43EA-AD11-F98CD69E013D}"/>
              </a:ext>
            </a:extLst>
          </p:cNvPr>
          <p:cNvSpPr>
            <a:spLocks noGrp="1"/>
          </p:cNvSpPr>
          <p:nvPr>
            <p:ph idx="1"/>
          </p:nvPr>
        </p:nvSpPr>
        <p:spPr>
          <a:xfrm>
            <a:off x="1103312" y="1701800"/>
            <a:ext cx="8946541" cy="4660900"/>
          </a:xfrm>
        </p:spPr>
        <p:txBody>
          <a:bodyPr>
            <a:noAutofit/>
          </a:bodyPr>
          <a:lstStyle/>
          <a:p>
            <a:r>
              <a:rPr lang="en-US" sz="2800" dirty="0"/>
              <a:t>These are </a:t>
            </a:r>
            <a:r>
              <a:rPr lang="en-US" sz="2800" dirty="0" err="1"/>
              <a:t>colourless</a:t>
            </a:r>
            <a:r>
              <a:rPr lang="en-US" sz="2800" dirty="0"/>
              <a:t> plastids found in storage organs where light is not available e.g. underground stem, roots and deeper tissues. Plastids without pigments are called </a:t>
            </a:r>
            <a:r>
              <a:rPr lang="en-US" sz="2800" dirty="0" err="1"/>
              <a:t>leucoplasts.Amyloplasts</a:t>
            </a:r>
            <a:r>
              <a:rPr lang="en-US" sz="2800" dirty="0"/>
              <a:t> are specifically a type of leucoplast, and is colorless, non-pigment-containing plastids. Amyloplasts are found in roots and storage tissues and store and synthesize starch for the plant through the polymerization of glucose.</a:t>
            </a:r>
          </a:p>
        </p:txBody>
      </p:sp>
    </p:spTree>
    <p:extLst>
      <p:ext uri="{BB962C8B-B14F-4D97-AF65-F5344CB8AC3E}">
        <p14:creationId xmlns:p14="http://schemas.microsoft.com/office/powerpoint/2010/main" val="21945479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1283E0-526D-4DFF-A6D7-E2D6A30355F1}"/>
              </a:ext>
            </a:extLst>
          </p:cNvPr>
          <p:cNvSpPr>
            <a:spLocks noGrp="1"/>
          </p:cNvSpPr>
          <p:nvPr>
            <p:ph idx="1"/>
          </p:nvPr>
        </p:nvSpPr>
        <p:spPr>
          <a:xfrm>
            <a:off x="1103312" y="990600"/>
            <a:ext cx="8946541" cy="5257799"/>
          </a:xfrm>
        </p:spPr>
        <p:txBody>
          <a:bodyPr>
            <a:normAutofit/>
          </a:bodyPr>
          <a:lstStyle/>
          <a:p>
            <a:r>
              <a:rPr lang="en-US" sz="2400" b="1" dirty="0"/>
              <a:t>Chromoplast:</a:t>
            </a:r>
          </a:p>
          <a:p>
            <a:pPr marL="0" indent="0">
              <a:buNone/>
            </a:pPr>
            <a:r>
              <a:rPr lang="en-US" sz="2400" dirty="0"/>
              <a:t>  </a:t>
            </a:r>
            <a:r>
              <a:rPr lang="en-US" sz="2400" dirty="0" err="1"/>
              <a:t>Coloured</a:t>
            </a:r>
            <a:r>
              <a:rPr lang="en-US" sz="2400" dirty="0"/>
              <a:t> plastids are called chromoplasts. These may contain red,     yellow, brown, purple, blue or green pigments. These are mostly found  in petals of flowers and fruits.</a:t>
            </a:r>
          </a:p>
          <a:p>
            <a:r>
              <a:rPr lang="en-US" sz="2400" b="1" dirty="0"/>
              <a:t>Chloroplast:</a:t>
            </a:r>
          </a:p>
          <a:p>
            <a:pPr marL="0" indent="0">
              <a:buNone/>
            </a:pPr>
            <a:r>
              <a:rPr lang="en-US" sz="2400" dirty="0"/>
              <a:t>In a plant cell, chloroplasts are the most prominent forms of plastids that contain chlorophyll, the green pigment. The chlorophyll enables the chloroplast to harness kinetic solar energy and trap it in the form of potential energy. All living organisms directly or indirectly depend on them for energy. Chloroplast in enclosed in two smooth membranes separated by a distinct </a:t>
            </a:r>
            <a:r>
              <a:rPr lang="en-US" sz="2400" dirty="0" err="1"/>
              <a:t>periplastidial</a:t>
            </a:r>
            <a:r>
              <a:rPr lang="en-US" sz="2400" dirty="0"/>
              <a:t> space. The interior of chloroplast is differentiated into two parts— The Stroma and the Grana.</a:t>
            </a:r>
          </a:p>
          <a:p>
            <a:endParaRPr lang="en-US" dirty="0"/>
          </a:p>
        </p:txBody>
      </p:sp>
    </p:spTree>
    <p:extLst>
      <p:ext uri="{BB962C8B-B14F-4D97-AF65-F5344CB8AC3E}">
        <p14:creationId xmlns:p14="http://schemas.microsoft.com/office/powerpoint/2010/main" val="3559213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A7C51-AAD6-4076-8C7A-B86F4C87B9A2}"/>
              </a:ext>
            </a:extLst>
          </p:cNvPr>
          <p:cNvSpPr>
            <a:spLocks noGrp="1"/>
          </p:cNvSpPr>
          <p:nvPr>
            <p:ph type="title"/>
          </p:nvPr>
        </p:nvSpPr>
        <p:spPr/>
        <p:txBody>
          <a:bodyPr>
            <a:noAutofit/>
          </a:bodyPr>
          <a:lstStyle/>
          <a:p>
            <a:r>
              <a:rPr lang="en-US" sz="4400" u="sng" dirty="0"/>
              <a:t>Important components of animal cell</a:t>
            </a:r>
          </a:p>
        </p:txBody>
      </p:sp>
      <p:graphicFrame>
        <p:nvGraphicFramePr>
          <p:cNvPr id="5" name="Content Placeholder 2">
            <a:extLst>
              <a:ext uri="{FF2B5EF4-FFF2-40B4-BE49-F238E27FC236}">
                <a16:creationId xmlns:a16="http://schemas.microsoft.com/office/drawing/2014/main" id="{798D8267-CDBC-4563-A039-43709E3E4D9B}"/>
              </a:ext>
            </a:extLst>
          </p:cNvPr>
          <p:cNvGraphicFramePr>
            <a:graphicFrameLocks noGrp="1"/>
          </p:cNvGraphicFramePr>
          <p:nvPr>
            <p:ph idx="1"/>
          </p:nvPr>
        </p:nvGraphicFramePr>
        <p:xfrm>
          <a:off x="677690" y="1930400"/>
          <a:ext cx="8596312" cy="3873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31478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A9E552-4F30-4D6F-A138-00295EAF66A3}"/>
              </a:ext>
            </a:extLst>
          </p:cNvPr>
          <p:cNvPicPr>
            <a:picLocks noChangeAspect="1"/>
          </p:cNvPicPr>
          <p:nvPr/>
        </p:nvPicPr>
        <p:blipFill>
          <a:blip r:embed="rId2"/>
          <a:stretch>
            <a:fillRect/>
          </a:stretch>
        </p:blipFill>
        <p:spPr>
          <a:xfrm>
            <a:off x="6093992" y="1616910"/>
            <a:ext cx="5449889" cy="3624177"/>
          </a:xfrm>
          <a:prstGeom prst="rect">
            <a:avLst/>
          </a:prstGeom>
          <a:effectLst/>
        </p:spPr>
      </p:pic>
      <p:sp>
        <p:nvSpPr>
          <p:cNvPr id="3" name="Content Placeholder 2">
            <a:extLst>
              <a:ext uri="{FF2B5EF4-FFF2-40B4-BE49-F238E27FC236}">
                <a16:creationId xmlns:a16="http://schemas.microsoft.com/office/drawing/2014/main" id="{58D423FB-79CA-46A8-89EF-F375129C85D8}"/>
              </a:ext>
            </a:extLst>
          </p:cNvPr>
          <p:cNvSpPr>
            <a:spLocks noGrp="1"/>
          </p:cNvSpPr>
          <p:nvPr>
            <p:ph idx="1"/>
          </p:nvPr>
        </p:nvSpPr>
        <p:spPr>
          <a:xfrm>
            <a:off x="648931" y="825500"/>
            <a:ext cx="4166509" cy="5626100"/>
          </a:xfrm>
        </p:spPr>
        <p:txBody>
          <a:bodyPr>
            <a:noAutofit/>
          </a:bodyPr>
          <a:lstStyle/>
          <a:p>
            <a:pPr>
              <a:lnSpc>
                <a:spcPct val="90000"/>
              </a:lnSpc>
            </a:pPr>
            <a:r>
              <a:rPr lang="en-US" sz="2400" dirty="0">
                <a:solidFill>
                  <a:srgbClr val="EBEBEB"/>
                </a:solidFill>
              </a:rPr>
              <a:t>Stroma is the </a:t>
            </a:r>
            <a:r>
              <a:rPr lang="en-US" sz="2400" dirty="0" err="1">
                <a:solidFill>
                  <a:srgbClr val="EBEBEB"/>
                </a:solidFill>
              </a:rPr>
              <a:t>colourless</a:t>
            </a:r>
            <a:r>
              <a:rPr lang="en-US" sz="2400" dirty="0">
                <a:solidFill>
                  <a:srgbClr val="EBEBEB"/>
                </a:solidFill>
              </a:rPr>
              <a:t> ground substance that fills the chloroplast. It contains </a:t>
            </a:r>
            <a:r>
              <a:rPr lang="en-US" sz="2400" dirty="0" err="1">
                <a:solidFill>
                  <a:srgbClr val="EBEBEB"/>
                </a:solidFill>
              </a:rPr>
              <a:t>cholorophyll</a:t>
            </a:r>
            <a:r>
              <a:rPr lang="en-US" sz="2400" dirty="0">
                <a:solidFill>
                  <a:srgbClr val="EBEBEB"/>
                </a:solidFill>
              </a:rPr>
              <a:t> bearing double membranes lamellae that form flattened sac like structures called </a:t>
            </a:r>
            <a:r>
              <a:rPr lang="en-US" sz="2400" dirty="0" err="1">
                <a:solidFill>
                  <a:srgbClr val="EBEBEB"/>
                </a:solidFill>
              </a:rPr>
              <a:t>thylakoides</a:t>
            </a:r>
            <a:r>
              <a:rPr lang="en-US" sz="2400" dirty="0">
                <a:solidFill>
                  <a:srgbClr val="EBEBEB"/>
                </a:solidFill>
              </a:rPr>
              <a:t> collectively called Grana. </a:t>
            </a:r>
            <a:r>
              <a:rPr lang="en-US" sz="2400" dirty="0" err="1">
                <a:solidFill>
                  <a:srgbClr val="EBEBEB"/>
                </a:solidFill>
              </a:rPr>
              <a:t>Quantasomes</a:t>
            </a:r>
            <a:r>
              <a:rPr lang="en-US" sz="2400" dirty="0">
                <a:solidFill>
                  <a:srgbClr val="EBEBEB"/>
                </a:solidFill>
              </a:rPr>
              <a:t> are the smallest units present on the inner surface of </a:t>
            </a:r>
            <a:r>
              <a:rPr lang="en-US" sz="2400" dirty="0" err="1">
                <a:solidFill>
                  <a:srgbClr val="EBEBEB"/>
                </a:solidFill>
              </a:rPr>
              <a:t>thylakoides</a:t>
            </a:r>
            <a:r>
              <a:rPr lang="en-US" sz="2400" dirty="0">
                <a:solidFill>
                  <a:srgbClr val="EBEBEB"/>
                </a:solidFill>
              </a:rPr>
              <a:t> capable of carrying out photochemical reactions.</a:t>
            </a:r>
          </a:p>
        </p:txBody>
      </p:sp>
    </p:spTree>
    <p:extLst>
      <p:ext uri="{BB962C8B-B14F-4D97-AF65-F5344CB8AC3E}">
        <p14:creationId xmlns:p14="http://schemas.microsoft.com/office/powerpoint/2010/main" val="42561203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B861C-131C-4BB5-82AA-E5309CA09714}"/>
              </a:ext>
            </a:extLst>
          </p:cNvPr>
          <p:cNvSpPr>
            <a:spLocks noGrp="1"/>
          </p:cNvSpPr>
          <p:nvPr>
            <p:ph type="title"/>
          </p:nvPr>
        </p:nvSpPr>
        <p:spPr>
          <a:xfrm>
            <a:off x="646111" y="863600"/>
            <a:ext cx="9404723" cy="989648"/>
          </a:xfrm>
        </p:spPr>
        <p:txBody>
          <a:bodyPr/>
          <a:lstStyle/>
          <a:p>
            <a:r>
              <a:rPr lang="en-US" dirty="0"/>
              <a:t>(ii) Vacuoles: </a:t>
            </a:r>
          </a:p>
        </p:txBody>
      </p:sp>
      <p:sp>
        <p:nvSpPr>
          <p:cNvPr id="3" name="Content Placeholder 2">
            <a:extLst>
              <a:ext uri="{FF2B5EF4-FFF2-40B4-BE49-F238E27FC236}">
                <a16:creationId xmlns:a16="http://schemas.microsoft.com/office/drawing/2014/main" id="{4F2FFFE0-6035-4E2C-BEC1-ED61ECB01AA1}"/>
              </a:ext>
            </a:extLst>
          </p:cNvPr>
          <p:cNvSpPr>
            <a:spLocks noGrp="1"/>
          </p:cNvSpPr>
          <p:nvPr>
            <p:ph idx="1"/>
          </p:nvPr>
        </p:nvSpPr>
        <p:spPr/>
        <p:txBody>
          <a:bodyPr>
            <a:normAutofit/>
          </a:bodyPr>
          <a:lstStyle/>
          <a:p>
            <a:r>
              <a:rPr lang="en-US" sz="2400" dirty="0"/>
              <a:t>Vacuoles are one type of microscopic cellular structure called an organelle. Both plant and animal cells can contain vacuoles, but vacuoles are far more prevalent in plant cells. Plants make use of vacuoles differently than animals or other organisms. </a:t>
            </a:r>
          </a:p>
          <a:p>
            <a:r>
              <a:rPr lang="en-US" sz="2400" dirty="0"/>
              <a:t>Plant cells commonly contain one large vacuole that fills more space within the cell than any other organelle. The plant cell vacuole consists of the </a:t>
            </a:r>
            <a:r>
              <a:rPr lang="en-US" sz="2400" dirty="0" err="1"/>
              <a:t>the</a:t>
            </a:r>
            <a:r>
              <a:rPr lang="en-US" sz="2400" dirty="0"/>
              <a:t> tonoplast, which forms a sac around a fluid called cell sap. Cell sap contains water and a number of other substances. These can </a:t>
            </a:r>
            <a:r>
              <a:rPr lang="en-US" sz="2400" dirty="0" err="1"/>
              <a:t>include;Salts,Enzymes,Sugars</a:t>
            </a:r>
            <a:r>
              <a:rPr lang="en-US" sz="2400" dirty="0"/>
              <a:t> and other </a:t>
            </a:r>
            <a:r>
              <a:rPr lang="en-US" sz="2400" dirty="0" err="1"/>
              <a:t>carbohydrates,Lipids,Ions</a:t>
            </a:r>
            <a:endParaRPr lang="en-US" sz="2400" dirty="0"/>
          </a:p>
          <a:p>
            <a:endParaRPr lang="en-US" dirty="0"/>
          </a:p>
        </p:txBody>
      </p:sp>
    </p:spTree>
    <p:extLst>
      <p:ext uri="{BB962C8B-B14F-4D97-AF65-F5344CB8AC3E}">
        <p14:creationId xmlns:p14="http://schemas.microsoft.com/office/powerpoint/2010/main" val="9581114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A7B3-AA4C-4C63-BD17-0A601EC55F31}"/>
              </a:ext>
            </a:extLst>
          </p:cNvPr>
          <p:cNvSpPr>
            <a:spLocks noGrp="1"/>
          </p:cNvSpPr>
          <p:nvPr>
            <p:ph type="title"/>
          </p:nvPr>
        </p:nvSpPr>
        <p:spPr>
          <a:xfrm>
            <a:off x="646111" y="609600"/>
            <a:ext cx="9404723" cy="1142047"/>
          </a:xfrm>
        </p:spPr>
        <p:txBody>
          <a:bodyPr/>
          <a:lstStyle/>
          <a:p>
            <a:r>
              <a:rPr lang="en-US" dirty="0"/>
              <a:t>Functions of Vacuole</a:t>
            </a:r>
          </a:p>
        </p:txBody>
      </p:sp>
      <p:sp>
        <p:nvSpPr>
          <p:cNvPr id="3" name="Content Placeholder 2">
            <a:extLst>
              <a:ext uri="{FF2B5EF4-FFF2-40B4-BE49-F238E27FC236}">
                <a16:creationId xmlns:a16="http://schemas.microsoft.com/office/drawing/2014/main" id="{5C814C8E-8A8E-473A-B6A3-BF4019405EC2}"/>
              </a:ext>
            </a:extLst>
          </p:cNvPr>
          <p:cNvSpPr>
            <a:spLocks noGrp="1"/>
          </p:cNvSpPr>
          <p:nvPr>
            <p:ph idx="1"/>
          </p:nvPr>
        </p:nvSpPr>
        <p:spPr>
          <a:xfrm>
            <a:off x="1103312" y="1751647"/>
            <a:ext cx="8946541" cy="4699953"/>
          </a:xfrm>
        </p:spPr>
        <p:txBody>
          <a:bodyPr>
            <a:normAutofit fontScale="92500" lnSpcReduction="20000"/>
          </a:bodyPr>
          <a:lstStyle/>
          <a:p>
            <a:r>
              <a:rPr lang="en-US" dirty="0"/>
              <a:t>The unique functions of vacuoles in plant cells help plants to do many things, such as grow upward on firm stalks</a:t>
            </a:r>
          </a:p>
          <a:p>
            <a:r>
              <a:rPr lang="en-US" dirty="0"/>
              <a:t>Isolating materials that might be harmful or a threat to the cell</a:t>
            </a:r>
          </a:p>
          <a:p>
            <a:r>
              <a:rPr lang="en-US" dirty="0"/>
              <a:t>Containing waste products</a:t>
            </a:r>
          </a:p>
          <a:p>
            <a:r>
              <a:rPr lang="en-US" dirty="0"/>
              <a:t>Containing water in plant cells</a:t>
            </a:r>
          </a:p>
          <a:p>
            <a:r>
              <a:rPr lang="en-US" dirty="0"/>
              <a:t>Maintaining internal hydrostatic pressure or turgor within the cell</a:t>
            </a:r>
          </a:p>
          <a:p>
            <a:r>
              <a:rPr lang="en-US" dirty="0"/>
              <a:t>Maintaining an acidic internal pH</a:t>
            </a:r>
          </a:p>
          <a:p>
            <a:r>
              <a:rPr lang="en-US" dirty="0"/>
              <a:t>Maintain cell structure, by crowding other organelles into their optimal locations within the cell.</a:t>
            </a:r>
          </a:p>
          <a:p>
            <a:r>
              <a:rPr lang="en-US" dirty="0"/>
              <a:t>The large vacuole also serves the function of maintaining cell structure, by crowding other organelles into their optimal locations within the cell. </a:t>
            </a:r>
          </a:p>
          <a:p>
            <a:endParaRPr lang="en-US" dirty="0"/>
          </a:p>
        </p:txBody>
      </p:sp>
    </p:spTree>
    <p:extLst>
      <p:ext uri="{BB962C8B-B14F-4D97-AF65-F5344CB8AC3E}">
        <p14:creationId xmlns:p14="http://schemas.microsoft.com/office/powerpoint/2010/main" val="15287108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884EE-0B62-48AA-9212-4B8670F5EE21}"/>
              </a:ext>
            </a:extLst>
          </p:cNvPr>
          <p:cNvSpPr>
            <a:spLocks noGrp="1"/>
          </p:cNvSpPr>
          <p:nvPr>
            <p:ph type="title"/>
          </p:nvPr>
        </p:nvSpPr>
        <p:spPr/>
        <p:txBody>
          <a:bodyPr/>
          <a:lstStyle/>
          <a:p>
            <a:r>
              <a:rPr lang="en-US" dirty="0"/>
              <a:t>(iii) Mitochondria: </a:t>
            </a:r>
          </a:p>
        </p:txBody>
      </p:sp>
      <p:sp>
        <p:nvSpPr>
          <p:cNvPr id="3" name="Content Placeholder 2">
            <a:extLst>
              <a:ext uri="{FF2B5EF4-FFF2-40B4-BE49-F238E27FC236}">
                <a16:creationId xmlns:a16="http://schemas.microsoft.com/office/drawing/2014/main" id="{A7E57ADA-C7DE-47E0-8D03-45C439CC2E09}"/>
              </a:ext>
            </a:extLst>
          </p:cNvPr>
          <p:cNvSpPr>
            <a:spLocks noGrp="1"/>
          </p:cNvSpPr>
          <p:nvPr>
            <p:ph idx="1"/>
          </p:nvPr>
        </p:nvSpPr>
        <p:spPr/>
        <p:txBody>
          <a:bodyPr>
            <a:normAutofit/>
          </a:bodyPr>
          <a:lstStyle/>
          <a:p>
            <a:r>
              <a:rPr lang="en-US" sz="2400" dirty="0"/>
              <a:t>Mitochondria (or mitochondrion, if there is only one) are small, organ-like structures inside of cells (known as organelles), and they are the power house of the cell. </a:t>
            </a:r>
          </a:p>
          <a:p>
            <a:pPr marL="0" indent="0">
              <a:buNone/>
            </a:pPr>
            <a:r>
              <a:rPr lang="en-US" sz="2400" b="1" dirty="0"/>
              <a:t>    FUNCTION</a:t>
            </a:r>
          </a:p>
          <a:p>
            <a:r>
              <a:rPr lang="en-US" sz="2400" dirty="0"/>
              <a:t>They take raw material and transform it into a form of energy that the plant can easily use. </a:t>
            </a:r>
          </a:p>
          <a:p>
            <a:r>
              <a:rPr lang="en-US" sz="2400" dirty="0"/>
              <a:t>Mitochondria are made up of three main sections: the outer membrane, the inner membrane, and the matrix, which is located inside the inner </a:t>
            </a:r>
            <a:r>
              <a:rPr lang="en-US" sz="2400" dirty="0" err="1"/>
              <a:t>membrane,and</a:t>
            </a:r>
            <a:r>
              <a:rPr lang="en-US" sz="2400" dirty="0"/>
              <a:t> each plays an important role in plant cell.</a:t>
            </a:r>
          </a:p>
        </p:txBody>
      </p:sp>
    </p:spTree>
    <p:extLst>
      <p:ext uri="{BB962C8B-B14F-4D97-AF65-F5344CB8AC3E}">
        <p14:creationId xmlns:p14="http://schemas.microsoft.com/office/powerpoint/2010/main" val="15055206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B9BA46-9858-4F23-A895-B1A830165F6C}"/>
              </a:ext>
            </a:extLst>
          </p:cNvPr>
          <p:cNvPicPr>
            <a:picLocks noChangeAspect="1"/>
          </p:cNvPicPr>
          <p:nvPr/>
        </p:nvPicPr>
        <p:blipFill>
          <a:blip r:embed="rId2"/>
          <a:stretch>
            <a:fillRect/>
          </a:stretch>
        </p:blipFill>
        <p:spPr>
          <a:xfrm>
            <a:off x="5766692" y="1142999"/>
            <a:ext cx="5777190" cy="5245101"/>
          </a:xfrm>
          <a:prstGeom prst="rect">
            <a:avLst/>
          </a:prstGeom>
          <a:effectLst/>
        </p:spPr>
      </p:pic>
      <p:sp>
        <p:nvSpPr>
          <p:cNvPr id="2" name="Title 1">
            <a:extLst>
              <a:ext uri="{FF2B5EF4-FFF2-40B4-BE49-F238E27FC236}">
                <a16:creationId xmlns:a16="http://schemas.microsoft.com/office/drawing/2014/main" id="{8671F523-0458-42F4-B0E8-5D592602417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81EA088-55AB-41AD-972B-F1DECA3506BF}"/>
              </a:ext>
            </a:extLst>
          </p:cNvPr>
          <p:cNvSpPr>
            <a:spLocks noGrp="1"/>
          </p:cNvSpPr>
          <p:nvPr>
            <p:ph sz="half" idx="1"/>
          </p:nvPr>
        </p:nvSpPr>
        <p:spPr/>
        <p:txBody>
          <a:bodyPr>
            <a:noAutofit/>
          </a:bodyPr>
          <a:lstStyle/>
          <a:p>
            <a:pPr marL="0" indent="0">
              <a:lnSpc>
                <a:spcPct val="90000"/>
              </a:lnSpc>
              <a:buNone/>
            </a:pPr>
            <a:r>
              <a:rPr lang="en-US" sz="2400" b="1" dirty="0">
                <a:solidFill>
                  <a:srgbClr val="EBEBEB"/>
                </a:solidFill>
              </a:rPr>
              <a:t>The Membranes of Mitochondria</a:t>
            </a:r>
          </a:p>
          <a:p>
            <a:pPr>
              <a:lnSpc>
                <a:spcPct val="90000"/>
              </a:lnSpc>
            </a:pPr>
            <a:r>
              <a:rPr lang="en-US" sz="2400" dirty="0">
                <a:solidFill>
                  <a:srgbClr val="EBEBEB"/>
                </a:solidFill>
              </a:rPr>
              <a:t>Mitochondria are double-membrane bound organelles. The spaces between these two membranes are known as </a:t>
            </a:r>
            <a:r>
              <a:rPr lang="en-US" sz="2400" dirty="0" err="1">
                <a:solidFill>
                  <a:srgbClr val="EBEBEB"/>
                </a:solidFill>
              </a:rPr>
              <a:t>perimitochondrial</a:t>
            </a:r>
            <a:r>
              <a:rPr lang="en-US" sz="2400" dirty="0">
                <a:solidFill>
                  <a:srgbClr val="EBEBEB"/>
                </a:solidFill>
              </a:rPr>
              <a:t> space, which means they have two sets of membranes. </a:t>
            </a:r>
          </a:p>
          <a:p>
            <a:pPr>
              <a:lnSpc>
                <a:spcPct val="90000"/>
              </a:lnSpc>
            </a:pPr>
            <a:r>
              <a:rPr lang="en-US" sz="2400" dirty="0">
                <a:solidFill>
                  <a:srgbClr val="EBEBEB"/>
                </a:solidFill>
              </a:rPr>
              <a:t>The </a:t>
            </a:r>
            <a:r>
              <a:rPr lang="en-US" sz="2400" b="1" dirty="0">
                <a:solidFill>
                  <a:srgbClr val="EBEBEB"/>
                </a:solidFill>
              </a:rPr>
              <a:t>outer membrane </a:t>
            </a:r>
            <a:r>
              <a:rPr lang="en-US" sz="2400" dirty="0">
                <a:solidFill>
                  <a:srgbClr val="EBEBEB"/>
                </a:solidFill>
              </a:rPr>
              <a:t>is smooth and permeable, meaning that small molecules can pass freely through it in either direction.</a:t>
            </a:r>
          </a:p>
        </p:txBody>
      </p:sp>
      <p:sp>
        <p:nvSpPr>
          <p:cNvPr id="5" name="Content Placeholder 4">
            <a:extLst>
              <a:ext uri="{FF2B5EF4-FFF2-40B4-BE49-F238E27FC236}">
                <a16:creationId xmlns:a16="http://schemas.microsoft.com/office/drawing/2014/main" id="{CF9EE328-42DF-4C15-A66A-1338E9E58297}"/>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1053584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E876F5-2936-4440-9686-98137ADBC31C}"/>
              </a:ext>
            </a:extLst>
          </p:cNvPr>
          <p:cNvSpPr>
            <a:spLocks noGrp="1"/>
          </p:cNvSpPr>
          <p:nvPr>
            <p:ph idx="1"/>
          </p:nvPr>
        </p:nvSpPr>
        <p:spPr>
          <a:xfrm>
            <a:off x="1103312" y="1066800"/>
            <a:ext cx="8946541" cy="4965700"/>
          </a:xfrm>
        </p:spPr>
        <p:txBody>
          <a:bodyPr>
            <a:noAutofit/>
          </a:bodyPr>
          <a:lstStyle/>
          <a:p>
            <a:r>
              <a:rPr lang="en-US" sz="2800" dirty="0"/>
              <a:t>The </a:t>
            </a:r>
            <a:r>
              <a:rPr lang="en-US" sz="2800" b="1" dirty="0"/>
              <a:t>inner membrane </a:t>
            </a:r>
            <a:r>
              <a:rPr lang="en-US" sz="2800" dirty="0"/>
              <a:t>is less permeable than the outer membrane. It is folded many times (think of an accordion) to increase the surface area and allow for a higher rate of ATP production.</a:t>
            </a:r>
          </a:p>
          <a:p>
            <a:r>
              <a:rPr lang="en-US" sz="2800" dirty="0"/>
              <a:t> The space formed by the folds of the inner membrane is known as the cristae, and it is in the cristae that the reactions to produce ATP take place.</a:t>
            </a:r>
          </a:p>
          <a:p>
            <a:r>
              <a:rPr lang="en-US" sz="2800" dirty="0"/>
              <a:t> Inner membrane is covered with special particles called </a:t>
            </a:r>
            <a:r>
              <a:rPr lang="en-US" sz="2800" dirty="0" err="1"/>
              <a:t>Oxysomes</a:t>
            </a:r>
            <a:r>
              <a:rPr lang="en-US" sz="2800" dirty="0"/>
              <a:t>, these are the sites of aerobic respiration</a:t>
            </a:r>
          </a:p>
        </p:txBody>
      </p:sp>
    </p:spTree>
    <p:extLst>
      <p:ext uri="{BB962C8B-B14F-4D97-AF65-F5344CB8AC3E}">
        <p14:creationId xmlns:p14="http://schemas.microsoft.com/office/powerpoint/2010/main" val="32459610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699EE-FEBC-47B5-97A3-DA83F9ADC9CC}"/>
              </a:ext>
            </a:extLst>
          </p:cNvPr>
          <p:cNvSpPr>
            <a:spLocks noGrp="1"/>
          </p:cNvSpPr>
          <p:nvPr>
            <p:ph type="title"/>
          </p:nvPr>
        </p:nvSpPr>
        <p:spPr/>
        <p:txBody>
          <a:bodyPr/>
          <a:lstStyle/>
          <a:p>
            <a:r>
              <a:rPr lang="en-US" dirty="0"/>
              <a:t>(iv) Nucleus:</a:t>
            </a:r>
          </a:p>
        </p:txBody>
      </p:sp>
      <p:sp>
        <p:nvSpPr>
          <p:cNvPr id="3" name="Content Placeholder 2">
            <a:extLst>
              <a:ext uri="{FF2B5EF4-FFF2-40B4-BE49-F238E27FC236}">
                <a16:creationId xmlns:a16="http://schemas.microsoft.com/office/drawing/2014/main" id="{6F78B50C-F29D-4102-AAED-F48870771692}"/>
              </a:ext>
            </a:extLst>
          </p:cNvPr>
          <p:cNvSpPr>
            <a:spLocks noGrp="1"/>
          </p:cNvSpPr>
          <p:nvPr>
            <p:ph idx="1"/>
          </p:nvPr>
        </p:nvSpPr>
        <p:spPr>
          <a:xfrm>
            <a:off x="1103312" y="1689100"/>
            <a:ext cx="8946541" cy="4559299"/>
          </a:xfrm>
        </p:spPr>
        <p:txBody>
          <a:bodyPr>
            <a:noAutofit/>
          </a:bodyPr>
          <a:lstStyle/>
          <a:p>
            <a:r>
              <a:rPr lang="en-US" sz="2400" dirty="0"/>
              <a:t>Presence of cell </a:t>
            </a:r>
            <a:r>
              <a:rPr lang="en-US" sz="2400" dirty="0" err="1"/>
              <a:t>nucleas</a:t>
            </a:r>
            <a:r>
              <a:rPr lang="en-US" sz="2400" dirty="0"/>
              <a:t> was reported in 1831 by Robert Brown.</a:t>
            </a:r>
          </a:p>
          <a:p>
            <a:r>
              <a:rPr lang="en-US" sz="2400" dirty="0"/>
              <a:t>The nucleus is the most important part of the cell which regulates all metabolic activities within the cell It is more or less spherical, lying in the cytoplasm.</a:t>
            </a:r>
          </a:p>
          <a:p>
            <a:r>
              <a:rPr lang="en-US" sz="2400" dirty="0" err="1"/>
              <a:t>Nucleas</a:t>
            </a:r>
            <a:r>
              <a:rPr lang="en-US" sz="2400" dirty="0"/>
              <a:t> is only visible when the cell is in non-dividing stage.</a:t>
            </a:r>
          </a:p>
          <a:p>
            <a:r>
              <a:rPr lang="en-US" sz="2400" dirty="0"/>
              <a:t>In plant cell it is pushed towards aside due to large </a:t>
            </a:r>
            <a:r>
              <a:rPr lang="en-US" sz="2400" dirty="0" err="1"/>
              <a:t>vacule</a:t>
            </a:r>
            <a:r>
              <a:rPr lang="en-US" sz="2400" dirty="0"/>
              <a:t>.</a:t>
            </a:r>
          </a:p>
          <a:p>
            <a:r>
              <a:rPr lang="en-US" sz="2400" dirty="0" err="1"/>
              <a:t>Nucleas</a:t>
            </a:r>
            <a:r>
              <a:rPr lang="en-US" sz="2400" dirty="0"/>
              <a:t> is composed of nuclear  membrane , nucleoplasm , chromosomes and nucleolus</a:t>
            </a:r>
          </a:p>
        </p:txBody>
      </p:sp>
    </p:spTree>
    <p:extLst>
      <p:ext uri="{BB962C8B-B14F-4D97-AF65-F5344CB8AC3E}">
        <p14:creationId xmlns:p14="http://schemas.microsoft.com/office/powerpoint/2010/main" val="32838061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DE5BCA-6DDA-402D-A71D-0874CFA9092A}"/>
              </a:ext>
            </a:extLst>
          </p:cNvPr>
          <p:cNvSpPr>
            <a:spLocks noGrp="1"/>
          </p:cNvSpPr>
          <p:nvPr>
            <p:ph idx="1"/>
          </p:nvPr>
        </p:nvSpPr>
        <p:spPr>
          <a:xfrm>
            <a:off x="1103312" y="584200"/>
            <a:ext cx="8946541" cy="5664199"/>
          </a:xfrm>
        </p:spPr>
        <p:txBody>
          <a:bodyPr/>
          <a:lstStyle/>
          <a:p>
            <a:pPr marL="0" indent="0">
              <a:buNone/>
            </a:pPr>
            <a:r>
              <a:rPr lang="en-US" sz="2400" b="1" dirty="0"/>
              <a:t>Nuclear membrane:</a:t>
            </a:r>
          </a:p>
          <a:p>
            <a:r>
              <a:rPr lang="en-US" sz="2400" dirty="0"/>
              <a:t>It is a selectively permeable envelope-like structure surrounding the nucleolus and nucleoplasm. It is formed of two layers separated by a fluid-filled perinuclear space. The nuclear membrane disappears during prophase stage of nuclear division and reorganizes during telophase. It regulates the passage of ions, small molecules and macromolecules of ribosomal subunits, mRNA, t RNA etc.</a:t>
            </a:r>
          </a:p>
          <a:p>
            <a:pPr marL="0" indent="0">
              <a:buNone/>
            </a:pPr>
            <a:r>
              <a:rPr lang="en-US" sz="2400" b="1" dirty="0"/>
              <a:t>Nucleoplasm:</a:t>
            </a:r>
          </a:p>
          <a:p>
            <a:r>
              <a:rPr lang="en-US" sz="2400" dirty="0"/>
              <a:t>Nucleoplasm is the transparent semifluid ground substance formed of a mixture of proteins, phosphorus and some nucleic acids. Chromatin </a:t>
            </a:r>
            <a:r>
              <a:rPr lang="en-US" sz="2400" dirty="0" err="1"/>
              <a:t>fibres</a:t>
            </a:r>
            <a:r>
              <a:rPr lang="en-US" sz="2400" dirty="0"/>
              <a:t> or the </a:t>
            </a:r>
            <a:r>
              <a:rPr lang="en-US" sz="2400" dirty="0" err="1"/>
              <a:t>chromonemata</a:t>
            </a:r>
            <a:r>
              <a:rPr lang="en-US" sz="2400" dirty="0"/>
              <a:t> remain suspended in the nucleoplasm.</a:t>
            </a:r>
          </a:p>
          <a:p>
            <a:endParaRPr lang="en-US" dirty="0"/>
          </a:p>
        </p:txBody>
      </p:sp>
    </p:spTree>
    <p:extLst>
      <p:ext uri="{BB962C8B-B14F-4D97-AF65-F5344CB8AC3E}">
        <p14:creationId xmlns:p14="http://schemas.microsoft.com/office/powerpoint/2010/main" val="9893926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D707A8-A4EC-4390-9520-A16EF6A3A174}"/>
              </a:ext>
            </a:extLst>
          </p:cNvPr>
          <p:cNvPicPr>
            <a:picLocks noChangeAspect="1"/>
          </p:cNvPicPr>
          <p:nvPr/>
        </p:nvPicPr>
        <p:blipFill>
          <a:blip r:embed="rId2"/>
          <a:stretch>
            <a:fillRect/>
          </a:stretch>
        </p:blipFill>
        <p:spPr>
          <a:xfrm>
            <a:off x="5732072" y="1143000"/>
            <a:ext cx="5811809" cy="4844352"/>
          </a:xfrm>
          <a:prstGeom prst="rect">
            <a:avLst/>
          </a:prstGeom>
          <a:effectLst/>
        </p:spPr>
      </p:pic>
      <p:sp>
        <p:nvSpPr>
          <p:cNvPr id="3" name="Content Placeholder 2">
            <a:extLst>
              <a:ext uri="{FF2B5EF4-FFF2-40B4-BE49-F238E27FC236}">
                <a16:creationId xmlns:a16="http://schemas.microsoft.com/office/drawing/2014/main" id="{5E3DA678-FEEB-4763-AC65-FDC1398EA89F}"/>
              </a:ext>
            </a:extLst>
          </p:cNvPr>
          <p:cNvSpPr>
            <a:spLocks noGrp="1"/>
          </p:cNvSpPr>
          <p:nvPr>
            <p:ph idx="1"/>
          </p:nvPr>
        </p:nvSpPr>
        <p:spPr>
          <a:xfrm>
            <a:off x="648931" y="558800"/>
            <a:ext cx="4166509" cy="5665019"/>
          </a:xfrm>
        </p:spPr>
        <p:txBody>
          <a:bodyPr>
            <a:normAutofit fontScale="85000" lnSpcReduction="10000"/>
          </a:bodyPr>
          <a:lstStyle/>
          <a:p>
            <a:pPr marL="0" indent="0">
              <a:lnSpc>
                <a:spcPct val="90000"/>
              </a:lnSpc>
              <a:buNone/>
            </a:pPr>
            <a:r>
              <a:rPr lang="en-US" b="1" dirty="0">
                <a:solidFill>
                  <a:srgbClr val="EBEBEB"/>
                </a:solidFill>
              </a:rPr>
              <a:t>Chromosomes:</a:t>
            </a:r>
          </a:p>
          <a:p>
            <a:pPr>
              <a:lnSpc>
                <a:spcPct val="90000"/>
              </a:lnSpc>
            </a:pPr>
            <a:r>
              <a:rPr lang="en-US" dirty="0">
                <a:solidFill>
                  <a:srgbClr val="EBEBEB"/>
                </a:solidFill>
              </a:rPr>
              <a:t>During cell division, the chromatin threads condense and form thick chromosomes.</a:t>
            </a:r>
          </a:p>
          <a:p>
            <a:pPr>
              <a:lnSpc>
                <a:spcPct val="90000"/>
              </a:lnSpc>
            </a:pPr>
            <a:r>
              <a:rPr lang="en-US" dirty="0">
                <a:solidFill>
                  <a:srgbClr val="EBEBEB"/>
                </a:solidFill>
              </a:rPr>
              <a:t>A chromosome is composed of DNA and </a:t>
            </a:r>
            <a:r>
              <a:rPr lang="en-US" dirty="0" err="1">
                <a:solidFill>
                  <a:srgbClr val="EBEBEB"/>
                </a:solidFill>
              </a:rPr>
              <a:t>proteins.All</a:t>
            </a:r>
            <a:r>
              <a:rPr lang="en-US" dirty="0">
                <a:solidFill>
                  <a:srgbClr val="EBEBEB"/>
                </a:solidFill>
              </a:rPr>
              <a:t> the information necessary to control the activities of the cell is located on the chromosomes in form of genes which are transferred from one generation to the other.</a:t>
            </a:r>
          </a:p>
          <a:p>
            <a:pPr>
              <a:lnSpc>
                <a:spcPct val="90000"/>
              </a:lnSpc>
            </a:pPr>
            <a:r>
              <a:rPr lang="en-US" dirty="0">
                <a:solidFill>
                  <a:srgbClr val="EBEBEB"/>
                </a:solidFill>
              </a:rPr>
              <a:t>In onion each cell contains 16 chromosomes,48 in potato and 18 in garden pea.</a:t>
            </a:r>
          </a:p>
          <a:p>
            <a:pPr>
              <a:lnSpc>
                <a:spcPct val="90000"/>
              </a:lnSpc>
            </a:pPr>
            <a:endParaRPr lang="en-US" sz="1100" dirty="0">
              <a:solidFill>
                <a:srgbClr val="EBEBEB"/>
              </a:solidFill>
            </a:endParaRPr>
          </a:p>
        </p:txBody>
      </p:sp>
    </p:spTree>
    <p:extLst>
      <p:ext uri="{BB962C8B-B14F-4D97-AF65-F5344CB8AC3E}">
        <p14:creationId xmlns:p14="http://schemas.microsoft.com/office/powerpoint/2010/main" val="33682083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8EC52F-1B9A-4027-8A1E-A7CE2BFF1F42}"/>
              </a:ext>
            </a:extLst>
          </p:cNvPr>
          <p:cNvSpPr>
            <a:spLocks noGrp="1"/>
          </p:cNvSpPr>
          <p:nvPr>
            <p:ph idx="1"/>
          </p:nvPr>
        </p:nvSpPr>
        <p:spPr>
          <a:xfrm>
            <a:off x="1103312" y="1104900"/>
            <a:ext cx="8946541" cy="5143499"/>
          </a:xfrm>
        </p:spPr>
        <p:txBody>
          <a:bodyPr/>
          <a:lstStyle/>
          <a:p>
            <a:pPr marL="0" indent="0">
              <a:buNone/>
            </a:pPr>
            <a:r>
              <a:rPr lang="en-US" sz="2800" b="1" dirty="0"/>
              <a:t>Nucleolus:</a:t>
            </a:r>
          </a:p>
          <a:p>
            <a:r>
              <a:rPr lang="en-US" sz="2800" dirty="0"/>
              <a:t>The nucleolus is a darkly stained spherical body lying in the </a:t>
            </a:r>
            <a:r>
              <a:rPr lang="en-US" sz="2800" dirty="0" err="1"/>
              <a:t>centre</a:t>
            </a:r>
            <a:r>
              <a:rPr lang="en-US" sz="2800" dirty="0"/>
              <a:t> of nucleoplasm.</a:t>
            </a:r>
          </a:p>
          <a:p>
            <a:r>
              <a:rPr lang="en-US" sz="2800" dirty="0"/>
              <a:t> It was first described by Schleiden in 1838.</a:t>
            </a:r>
          </a:p>
          <a:p>
            <a:r>
              <a:rPr lang="en-US" sz="2800" dirty="0"/>
              <a:t> It contains large amount of RNA though DNA is also present.</a:t>
            </a:r>
          </a:p>
          <a:p>
            <a:r>
              <a:rPr lang="en-US" sz="2800" dirty="0"/>
              <a:t> Its main function is the synthesis of ribosomal RNA (rRNA), which helps in synthesis of ribosomes</a:t>
            </a:r>
          </a:p>
          <a:p>
            <a:endParaRPr lang="en-US" dirty="0"/>
          </a:p>
        </p:txBody>
      </p:sp>
    </p:spTree>
    <p:extLst>
      <p:ext uri="{BB962C8B-B14F-4D97-AF65-F5344CB8AC3E}">
        <p14:creationId xmlns:p14="http://schemas.microsoft.com/office/powerpoint/2010/main" val="3104191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6B85C-FE10-41BA-BCDF-BB02750C0FFF}"/>
              </a:ext>
            </a:extLst>
          </p:cNvPr>
          <p:cNvSpPr>
            <a:spLocks noGrp="1"/>
          </p:cNvSpPr>
          <p:nvPr>
            <p:ph type="title"/>
          </p:nvPr>
        </p:nvSpPr>
        <p:spPr/>
        <p:txBody>
          <a:bodyPr>
            <a:normAutofit/>
          </a:bodyPr>
          <a:lstStyle/>
          <a:p>
            <a:r>
              <a:rPr lang="en-US" sz="4800" u="sng" dirty="0"/>
              <a:t>Organelles of animal cell</a:t>
            </a:r>
          </a:p>
        </p:txBody>
      </p:sp>
      <p:sp>
        <p:nvSpPr>
          <p:cNvPr id="3" name="Content Placeholder 2">
            <a:extLst>
              <a:ext uri="{FF2B5EF4-FFF2-40B4-BE49-F238E27FC236}">
                <a16:creationId xmlns:a16="http://schemas.microsoft.com/office/drawing/2014/main" id="{2A143399-4F24-4AD7-BFE0-4361FF2D4E89}"/>
              </a:ext>
            </a:extLst>
          </p:cNvPr>
          <p:cNvSpPr>
            <a:spLocks noGrp="1"/>
          </p:cNvSpPr>
          <p:nvPr>
            <p:ph idx="1"/>
          </p:nvPr>
        </p:nvSpPr>
        <p:spPr>
          <a:xfrm>
            <a:off x="677334" y="1784626"/>
            <a:ext cx="8596668" cy="4897528"/>
          </a:xfrm>
        </p:spPr>
        <p:txBody>
          <a:bodyPr>
            <a:noAutofit/>
          </a:bodyPr>
          <a:lstStyle/>
          <a:p>
            <a:pPr lvl="0"/>
            <a:r>
              <a:rPr lang="en-US" sz="2400" dirty="0"/>
              <a:t>Plasma membrane.</a:t>
            </a:r>
          </a:p>
          <a:p>
            <a:pPr lvl="0"/>
            <a:r>
              <a:rPr lang="en-US" sz="2400" dirty="0"/>
              <a:t>Nucleus.</a:t>
            </a:r>
          </a:p>
          <a:p>
            <a:pPr lvl="0"/>
            <a:r>
              <a:rPr lang="en-US" sz="2400" dirty="0"/>
              <a:t>Ribosomes.</a:t>
            </a:r>
          </a:p>
          <a:p>
            <a:pPr lvl="0"/>
            <a:r>
              <a:rPr lang="en-US" sz="2400" dirty="0"/>
              <a:t>Endoplasmic reticulum.</a:t>
            </a:r>
          </a:p>
          <a:p>
            <a:pPr lvl="0"/>
            <a:r>
              <a:rPr lang="en-US" sz="2400" dirty="0"/>
              <a:t>Golgi apparatus.</a:t>
            </a:r>
          </a:p>
          <a:p>
            <a:pPr lvl="0"/>
            <a:r>
              <a:rPr lang="en-US" sz="2400" dirty="0"/>
              <a:t>Mitochondria.</a:t>
            </a:r>
          </a:p>
          <a:p>
            <a:pPr lvl="0"/>
            <a:r>
              <a:rPr lang="en-US" sz="2400" dirty="0"/>
              <a:t>Centrioles.</a:t>
            </a:r>
          </a:p>
          <a:p>
            <a:pPr lvl="0"/>
            <a:r>
              <a:rPr lang="en-US" sz="2400" dirty="0"/>
              <a:t>Cytoplasm.</a:t>
            </a:r>
          </a:p>
          <a:p>
            <a:pPr lvl="0"/>
            <a:r>
              <a:rPr lang="en-US" sz="2400" dirty="0"/>
              <a:t>Peroxisomes.</a:t>
            </a:r>
          </a:p>
          <a:p>
            <a:pPr lvl="0"/>
            <a:r>
              <a:rPr lang="en-US" sz="2400" dirty="0"/>
              <a:t>Lysosomes.</a:t>
            </a:r>
          </a:p>
          <a:p>
            <a:endParaRPr lang="en-US" sz="2400" dirty="0"/>
          </a:p>
        </p:txBody>
      </p:sp>
    </p:spTree>
    <p:extLst>
      <p:ext uri="{BB962C8B-B14F-4D97-AF65-F5344CB8AC3E}">
        <p14:creationId xmlns:p14="http://schemas.microsoft.com/office/powerpoint/2010/main" val="25782861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27F15-1441-488A-8D93-9266D50F902B}"/>
              </a:ext>
            </a:extLst>
          </p:cNvPr>
          <p:cNvSpPr>
            <a:spLocks noGrp="1"/>
          </p:cNvSpPr>
          <p:nvPr>
            <p:ph type="title"/>
          </p:nvPr>
        </p:nvSpPr>
        <p:spPr/>
        <p:txBody>
          <a:bodyPr/>
          <a:lstStyle/>
          <a:p>
            <a:r>
              <a:rPr lang="en-US" dirty="0"/>
              <a:t>(v) Golgi apparatus: </a:t>
            </a:r>
          </a:p>
        </p:txBody>
      </p:sp>
      <p:sp>
        <p:nvSpPr>
          <p:cNvPr id="3" name="Content Placeholder 2">
            <a:extLst>
              <a:ext uri="{FF2B5EF4-FFF2-40B4-BE49-F238E27FC236}">
                <a16:creationId xmlns:a16="http://schemas.microsoft.com/office/drawing/2014/main" id="{77E350F6-4457-42B4-B095-E3FAE25FA2A8}"/>
              </a:ext>
            </a:extLst>
          </p:cNvPr>
          <p:cNvSpPr>
            <a:spLocks noGrp="1"/>
          </p:cNvSpPr>
          <p:nvPr>
            <p:ph idx="1"/>
          </p:nvPr>
        </p:nvSpPr>
        <p:spPr>
          <a:xfrm>
            <a:off x="1103312" y="1853248"/>
            <a:ext cx="8946541" cy="4552034"/>
          </a:xfrm>
        </p:spPr>
        <p:txBody>
          <a:bodyPr>
            <a:noAutofit/>
          </a:bodyPr>
          <a:lstStyle/>
          <a:p>
            <a:r>
              <a:rPr lang="en-US" sz="2400" dirty="0"/>
              <a:t>The Golgi apparatus was discovered by </a:t>
            </a:r>
            <a:r>
              <a:rPr lang="en-US" sz="2400" dirty="0" err="1"/>
              <a:t>golgi</a:t>
            </a:r>
            <a:r>
              <a:rPr lang="en-US" sz="2400" dirty="0"/>
              <a:t> in 1898 and it is found in both plants and animals. </a:t>
            </a:r>
          </a:p>
          <a:p>
            <a:r>
              <a:rPr lang="en-US" sz="2400" dirty="0"/>
              <a:t>Plant cells contain smaller Golgi Apparatus type vesicles, which are called </a:t>
            </a:r>
            <a:r>
              <a:rPr lang="en-US" sz="2400" b="1" dirty="0" err="1"/>
              <a:t>dictyosomes</a:t>
            </a:r>
            <a:r>
              <a:rPr lang="en-US" sz="2400" dirty="0"/>
              <a:t>. Golgi apparatus is also referred to as </a:t>
            </a:r>
            <a:r>
              <a:rPr lang="en-US" sz="2400" dirty="0" err="1"/>
              <a:t>golgi</a:t>
            </a:r>
            <a:r>
              <a:rPr lang="en-US" sz="2400" dirty="0"/>
              <a:t> complex or </a:t>
            </a:r>
            <a:r>
              <a:rPr lang="en-US" sz="2400" dirty="0" err="1"/>
              <a:t>golgi</a:t>
            </a:r>
            <a:r>
              <a:rPr lang="en-US" sz="2400" dirty="0"/>
              <a:t> body.</a:t>
            </a:r>
          </a:p>
          <a:p>
            <a:r>
              <a:rPr lang="en-US" sz="2400" dirty="0"/>
              <a:t>It plays a major role in transporting chemical substances in and out of the cell. </a:t>
            </a:r>
          </a:p>
          <a:p>
            <a:r>
              <a:rPr lang="en-US" sz="2400" dirty="0"/>
              <a:t>Golgi is mainly associated with secretory activity of the cell. It is also associated with the concentration, storage, condensation and packaging of materials for export from the cell across plasmodesmata. </a:t>
            </a:r>
          </a:p>
        </p:txBody>
      </p:sp>
    </p:spTree>
    <p:extLst>
      <p:ext uri="{BB962C8B-B14F-4D97-AF65-F5344CB8AC3E}">
        <p14:creationId xmlns:p14="http://schemas.microsoft.com/office/powerpoint/2010/main" val="11289669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C26238-FB47-4624-A555-00951D0645CE}"/>
              </a:ext>
            </a:extLst>
          </p:cNvPr>
          <p:cNvSpPr>
            <a:spLocks noGrp="1"/>
          </p:cNvSpPr>
          <p:nvPr>
            <p:ph idx="1"/>
          </p:nvPr>
        </p:nvSpPr>
        <p:spPr>
          <a:xfrm>
            <a:off x="1103312" y="736600"/>
            <a:ext cx="8946541" cy="5511799"/>
          </a:xfrm>
        </p:spPr>
        <p:txBody>
          <a:bodyPr>
            <a:normAutofit/>
          </a:bodyPr>
          <a:lstStyle/>
          <a:p>
            <a:r>
              <a:rPr lang="en-US" sz="2400" dirty="0"/>
              <a:t>The Golgi bodies within plant cells produce pectin and other polysaccharides necessary for structure and metabolism of the plant. So without the Golgi apparatus in plant </a:t>
            </a:r>
            <a:r>
              <a:rPr lang="en-US" sz="2400" dirty="0" err="1"/>
              <a:t>cells,the</a:t>
            </a:r>
            <a:r>
              <a:rPr lang="en-US" sz="2400" dirty="0"/>
              <a:t> plants would not be able to function</a:t>
            </a:r>
          </a:p>
        </p:txBody>
      </p:sp>
      <p:pic>
        <p:nvPicPr>
          <p:cNvPr id="4" name="Picture 3">
            <a:extLst>
              <a:ext uri="{FF2B5EF4-FFF2-40B4-BE49-F238E27FC236}">
                <a16:creationId xmlns:a16="http://schemas.microsoft.com/office/drawing/2014/main" id="{C8944AA0-DB30-4EEF-9523-7EBB867FA915}"/>
              </a:ext>
            </a:extLst>
          </p:cNvPr>
          <p:cNvPicPr>
            <a:picLocks noChangeAspect="1"/>
          </p:cNvPicPr>
          <p:nvPr/>
        </p:nvPicPr>
        <p:blipFill>
          <a:blip r:embed="rId2"/>
          <a:stretch>
            <a:fillRect/>
          </a:stretch>
        </p:blipFill>
        <p:spPr>
          <a:xfrm>
            <a:off x="1473200" y="2380396"/>
            <a:ext cx="8420100" cy="4033104"/>
          </a:xfrm>
          <a:prstGeom prst="rect">
            <a:avLst/>
          </a:prstGeom>
        </p:spPr>
      </p:pic>
    </p:spTree>
    <p:extLst>
      <p:ext uri="{BB962C8B-B14F-4D97-AF65-F5344CB8AC3E}">
        <p14:creationId xmlns:p14="http://schemas.microsoft.com/office/powerpoint/2010/main" val="15402786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FE906-2AB2-4B2A-9E0F-5E029D395FD3}"/>
              </a:ext>
            </a:extLst>
          </p:cNvPr>
          <p:cNvSpPr>
            <a:spLocks noGrp="1"/>
          </p:cNvSpPr>
          <p:nvPr>
            <p:ph type="title"/>
          </p:nvPr>
        </p:nvSpPr>
        <p:spPr>
          <a:xfrm>
            <a:off x="646111" y="609600"/>
            <a:ext cx="9404723" cy="1243647"/>
          </a:xfrm>
        </p:spPr>
        <p:txBody>
          <a:bodyPr/>
          <a:lstStyle/>
          <a:p>
            <a:r>
              <a:rPr lang="en-US" dirty="0"/>
              <a:t>(vi) Endoplasmic Reticulum: </a:t>
            </a:r>
          </a:p>
        </p:txBody>
      </p:sp>
      <p:sp>
        <p:nvSpPr>
          <p:cNvPr id="3" name="Content Placeholder 2">
            <a:extLst>
              <a:ext uri="{FF2B5EF4-FFF2-40B4-BE49-F238E27FC236}">
                <a16:creationId xmlns:a16="http://schemas.microsoft.com/office/drawing/2014/main" id="{C4FBB920-2579-4020-89A1-64143363FB83}"/>
              </a:ext>
            </a:extLst>
          </p:cNvPr>
          <p:cNvSpPr>
            <a:spLocks noGrp="1"/>
          </p:cNvSpPr>
          <p:nvPr>
            <p:ph idx="1"/>
          </p:nvPr>
        </p:nvSpPr>
        <p:spPr>
          <a:xfrm>
            <a:off x="1103312" y="1943100"/>
            <a:ext cx="8946541" cy="4406900"/>
          </a:xfrm>
        </p:spPr>
        <p:txBody>
          <a:bodyPr>
            <a:noAutofit/>
          </a:bodyPr>
          <a:lstStyle/>
          <a:p>
            <a:r>
              <a:rPr lang="en-US" sz="2400" dirty="0"/>
              <a:t>Endoplasmic reticulum (ER) is the connecting link between the nucleus and cytoplasm of the plant cell. </a:t>
            </a:r>
          </a:p>
          <a:p>
            <a:r>
              <a:rPr lang="en-US" sz="2400" dirty="0"/>
              <a:t>Basically, it is a network of interconnected and convoluted sacs that are located in the cytoplasm. Based on the presence or absence of ribosomes, ER can be of smooth or rough types. The former type lacks ribosomes, while the latter is covered with ribosomes.</a:t>
            </a:r>
          </a:p>
          <a:p>
            <a:r>
              <a:rPr lang="en-US" sz="2400" dirty="0"/>
              <a:t> The rough endoplasmic reticulum synthesize and store proteins, </a:t>
            </a:r>
            <a:r>
              <a:rPr lang="en-US" sz="2400" dirty="0" err="1"/>
              <a:t>however,smooth</a:t>
            </a:r>
            <a:r>
              <a:rPr lang="en-US" sz="2400" dirty="0"/>
              <a:t> endoplasmic reticulum synthesize and store lipids.</a:t>
            </a:r>
          </a:p>
        </p:txBody>
      </p:sp>
    </p:spTree>
    <p:extLst>
      <p:ext uri="{BB962C8B-B14F-4D97-AF65-F5344CB8AC3E}">
        <p14:creationId xmlns:p14="http://schemas.microsoft.com/office/powerpoint/2010/main" val="28796082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FC1445-73B2-454C-BB2A-1B31C3E689B2}"/>
              </a:ext>
            </a:extLst>
          </p:cNvPr>
          <p:cNvSpPr>
            <a:spLocks noGrp="1"/>
          </p:cNvSpPr>
          <p:nvPr>
            <p:ph idx="1"/>
          </p:nvPr>
        </p:nvSpPr>
        <p:spPr>
          <a:xfrm>
            <a:off x="1103312" y="711200"/>
            <a:ext cx="8946541" cy="5537199"/>
          </a:xfrm>
        </p:spPr>
        <p:txBody>
          <a:bodyPr>
            <a:normAutofit/>
          </a:bodyPr>
          <a:lstStyle/>
          <a:p>
            <a:pPr marL="0" indent="0">
              <a:buNone/>
            </a:pPr>
            <a:r>
              <a:rPr lang="en-US" sz="2800" b="1" dirty="0"/>
              <a:t>FUNCTION</a:t>
            </a:r>
          </a:p>
          <a:p>
            <a:r>
              <a:rPr lang="en-US" sz="2800" dirty="0"/>
              <a:t>Overall, endoplasmic reticulum serves as a manufacturing, storing and transporting structure for glycogen, proteins, steroids and other compounds</a:t>
            </a:r>
          </a:p>
        </p:txBody>
      </p:sp>
      <p:pic>
        <p:nvPicPr>
          <p:cNvPr id="4" name="Picture 3">
            <a:extLst>
              <a:ext uri="{FF2B5EF4-FFF2-40B4-BE49-F238E27FC236}">
                <a16:creationId xmlns:a16="http://schemas.microsoft.com/office/drawing/2014/main" id="{80E02D69-56A5-42CF-AAA7-066C8102BE26}"/>
              </a:ext>
            </a:extLst>
          </p:cNvPr>
          <p:cNvPicPr>
            <a:picLocks noChangeAspect="1"/>
          </p:cNvPicPr>
          <p:nvPr/>
        </p:nvPicPr>
        <p:blipFill>
          <a:blip r:embed="rId2"/>
          <a:stretch>
            <a:fillRect/>
          </a:stretch>
        </p:blipFill>
        <p:spPr>
          <a:xfrm>
            <a:off x="1346200" y="3263900"/>
            <a:ext cx="9296400" cy="3441700"/>
          </a:xfrm>
          <a:prstGeom prst="rect">
            <a:avLst/>
          </a:prstGeom>
        </p:spPr>
      </p:pic>
    </p:spTree>
    <p:extLst>
      <p:ext uri="{BB962C8B-B14F-4D97-AF65-F5344CB8AC3E}">
        <p14:creationId xmlns:p14="http://schemas.microsoft.com/office/powerpoint/2010/main" val="30412542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880E3-736C-416B-B4CF-FFD58DD4EC81}"/>
              </a:ext>
            </a:extLst>
          </p:cNvPr>
          <p:cNvSpPr>
            <a:spLocks noGrp="1"/>
          </p:cNvSpPr>
          <p:nvPr>
            <p:ph type="title"/>
          </p:nvPr>
        </p:nvSpPr>
        <p:spPr/>
        <p:txBody>
          <a:bodyPr/>
          <a:lstStyle/>
          <a:p>
            <a:r>
              <a:rPr lang="en-US" dirty="0"/>
              <a:t>(vii)  Ribosomes: </a:t>
            </a:r>
          </a:p>
        </p:txBody>
      </p:sp>
      <p:sp>
        <p:nvSpPr>
          <p:cNvPr id="3" name="Content Placeholder 2">
            <a:extLst>
              <a:ext uri="{FF2B5EF4-FFF2-40B4-BE49-F238E27FC236}">
                <a16:creationId xmlns:a16="http://schemas.microsoft.com/office/drawing/2014/main" id="{C4FADA1C-8336-4708-ABA6-DA8CA190504B}"/>
              </a:ext>
            </a:extLst>
          </p:cNvPr>
          <p:cNvSpPr>
            <a:spLocks noGrp="1"/>
          </p:cNvSpPr>
          <p:nvPr>
            <p:ph idx="1"/>
          </p:nvPr>
        </p:nvSpPr>
        <p:spPr>
          <a:xfrm>
            <a:off x="1103312" y="1853248"/>
            <a:ext cx="8946541" cy="4552034"/>
          </a:xfrm>
        </p:spPr>
        <p:txBody>
          <a:bodyPr>
            <a:noAutofit/>
          </a:bodyPr>
          <a:lstStyle/>
          <a:p>
            <a:r>
              <a:rPr lang="en-US" sz="2400" dirty="0"/>
              <a:t>Ribosomes are the submicroscopic organelles.</a:t>
            </a:r>
          </a:p>
          <a:p>
            <a:r>
              <a:rPr lang="en-US" sz="2400" dirty="0"/>
              <a:t>There are two types of ribosomes found in a plant cell, free ribosomes and attached </a:t>
            </a:r>
            <a:r>
              <a:rPr lang="en-US" sz="2400" dirty="0" err="1"/>
              <a:t>ribosomes,the</a:t>
            </a:r>
            <a:r>
              <a:rPr lang="en-US" sz="2400" dirty="0"/>
              <a:t> free ribosomes are present freely in cytoplasm while the attached ribosomes are bound to the surface of the endoplasmic reticulum and they are the main site of protein synthesis. Ribosomes of eukaryotes exist as 80S units.</a:t>
            </a:r>
          </a:p>
          <a:p>
            <a:r>
              <a:rPr lang="en-US" sz="2400" dirty="0"/>
              <a:t> A ribosome is formed of two subunits – a large subunit and a small subunit. The small subunit forms a sort of cap on the flat surface of large subunit.</a:t>
            </a:r>
          </a:p>
        </p:txBody>
      </p:sp>
    </p:spTree>
    <p:extLst>
      <p:ext uri="{BB962C8B-B14F-4D97-AF65-F5344CB8AC3E}">
        <p14:creationId xmlns:p14="http://schemas.microsoft.com/office/powerpoint/2010/main" val="39504722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CB36E1-EB5B-44F1-BF74-69F8C4F5CA09}"/>
              </a:ext>
            </a:extLst>
          </p:cNvPr>
          <p:cNvSpPr>
            <a:spLocks noGrp="1"/>
          </p:cNvSpPr>
          <p:nvPr>
            <p:ph idx="1"/>
          </p:nvPr>
        </p:nvSpPr>
        <p:spPr>
          <a:xfrm>
            <a:off x="1103312" y="371061"/>
            <a:ext cx="8946541" cy="6486939"/>
          </a:xfrm>
        </p:spPr>
        <p:txBody>
          <a:bodyPr>
            <a:noAutofit/>
          </a:bodyPr>
          <a:lstStyle/>
          <a:p>
            <a:r>
              <a:rPr lang="en-US" sz="2800" dirty="0"/>
              <a:t>The two units of eukaryotic ribosomes (80S) are represented by 60S and 40S subunits.</a:t>
            </a:r>
          </a:p>
          <a:p>
            <a:r>
              <a:rPr lang="en-US" sz="2800" dirty="0"/>
              <a:t> These groups or clusters of ribosomes are known as Polyribosomes.</a:t>
            </a:r>
          </a:p>
          <a:p>
            <a:r>
              <a:rPr lang="en-US" sz="2800" dirty="0"/>
              <a:t>The larger subunits (60S) are attached to the membrane of endoplasmic reticulum and the smaller subunits are then bound to larger subunits.</a:t>
            </a:r>
          </a:p>
          <a:p>
            <a:r>
              <a:rPr lang="en-US" sz="2800" dirty="0"/>
              <a:t> The cleft separating the two subunits lies parallel to the membrane.</a:t>
            </a:r>
          </a:p>
          <a:p>
            <a:r>
              <a:rPr lang="en-US" sz="2800" dirty="0"/>
              <a:t>The messenger RNA is held by the smaller subunit, while tRNA molecule is bound to the larger subunit</a:t>
            </a:r>
          </a:p>
        </p:txBody>
      </p:sp>
    </p:spTree>
    <p:extLst>
      <p:ext uri="{BB962C8B-B14F-4D97-AF65-F5344CB8AC3E}">
        <p14:creationId xmlns:p14="http://schemas.microsoft.com/office/powerpoint/2010/main" val="6421777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34CDA-48FF-4EB4-B39B-0598B1164FC6}"/>
              </a:ext>
            </a:extLst>
          </p:cNvPr>
          <p:cNvSpPr>
            <a:spLocks noGrp="1"/>
          </p:cNvSpPr>
          <p:nvPr>
            <p:ph type="title"/>
          </p:nvPr>
        </p:nvSpPr>
        <p:spPr/>
        <p:txBody>
          <a:bodyPr/>
          <a:lstStyle/>
          <a:p>
            <a:r>
              <a:rPr lang="en-US" dirty="0"/>
              <a:t>(viii) Peroxisomes: </a:t>
            </a:r>
          </a:p>
        </p:txBody>
      </p:sp>
      <p:sp>
        <p:nvSpPr>
          <p:cNvPr id="3" name="Content Placeholder 2">
            <a:extLst>
              <a:ext uri="{FF2B5EF4-FFF2-40B4-BE49-F238E27FC236}">
                <a16:creationId xmlns:a16="http://schemas.microsoft.com/office/drawing/2014/main" id="{D1BC680A-3EBC-443B-B04C-E0BC59C9AED2}"/>
              </a:ext>
            </a:extLst>
          </p:cNvPr>
          <p:cNvSpPr>
            <a:spLocks noGrp="1"/>
          </p:cNvSpPr>
          <p:nvPr>
            <p:ph idx="1"/>
          </p:nvPr>
        </p:nvSpPr>
        <p:spPr/>
        <p:txBody>
          <a:bodyPr>
            <a:normAutofit/>
          </a:bodyPr>
          <a:lstStyle/>
          <a:p>
            <a:r>
              <a:rPr lang="en-US" sz="2400" dirty="0"/>
              <a:t>Peroxisomes are single membrane enclosed cytoplasmic organelle found in both animal and plant cells.</a:t>
            </a:r>
          </a:p>
          <a:p>
            <a:r>
              <a:rPr lang="en-US" sz="2400" dirty="0"/>
              <a:t> They are spherical or ovoid bodies of approximately 0.5 micrometer in diameter.</a:t>
            </a:r>
          </a:p>
          <a:p>
            <a:r>
              <a:rPr lang="en-US" sz="2400" dirty="0"/>
              <a:t>They are characterized by containing certain oxidative enzymes(H2O2), used for the metabolic breakdown of fatty acids into simple sugar forms. </a:t>
            </a:r>
          </a:p>
          <a:p>
            <a:r>
              <a:rPr lang="en-US" sz="2400" dirty="0"/>
              <a:t>In green plants, peroxisomes help in undergoing photorespiration.</a:t>
            </a:r>
          </a:p>
        </p:txBody>
      </p:sp>
    </p:spTree>
    <p:extLst>
      <p:ext uri="{BB962C8B-B14F-4D97-AF65-F5344CB8AC3E}">
        <p14:creationId xmlns:p14="http://schemas.microsoft.com/office/powerpoint/2010/main" val="18889123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AD03C-E95E-46CB-BE40-3ECB627CBC45}"/>
              </a:ext>
            </a:extLst>
          </p:cNvPr>
          <p:cNvSpPr>
            <a:spLocks noGrp="1"/>
          </p:cNvSpPr>
          <p:nvPr>
            <p:ph type="title"/>
          </p:nvPr>
        </p:nvSpPr>
        <p:spPr/>
        <p:txBody>
          <a:bodyPr/>
          <a:lstStyle/>
          <a:p>
            <a:r>
              <a:rPr lang="en-US" dirty="0"/>
              <a:t>(ix) </a:t>
            </a:r>
            <a:r>
              <a:rPr lang="en-US" dirty="0" err="1"/>
              <a:t>Glyoxysomes</a:t>
            </a:r>
            <a:r>
              <a:rPr lang="en-US" dirty="0"/>
              <a:t>:</a:t>
            </a:r>
          </a:p>
        </p:txBody>
      </p:sp>
      <p:sp>
        <p:nvSpPr>
          <p:cNvPr id="3" name="Content Placeholder 2">
            <a:extLst>
              <a:ext uri="{FF2B5EF4-FFF2-40B4-BE49-F238E27FC236}">
                <a16:creationId xmlns:a16="http://schemas.microsoft.com/office/drawing/2014/main" id="{0D727C51-E373-4C11-8A62-DA180FE35F9C}"/>
              </a:ext>
            </a:extLst>
          </p:cNvPr>
          <p:cNvSpPr>
            <a:spLocks noGrp="1"/>
          </p:cNvSpPr>
          <p:nvPr>
            <p:ph idx="1"/>
          </p:nvPr>
        </p:nvSpPr>
        <p:spPr/>
        <p:txBody>
          <a:bodyPr>
            <a:normAutofit/>
          </a:bodyPr>
          <a:lstStyle/>
          <a:p>
            <a:r>
              <a:rPr lang="en-US" sz="2400" dirty="0"/>
              <a:t>Plants contain an </a:t>
            </a:r>
            <a:r>
              <a:rPr lang="en-US" sz="2400" dirty="0" err="1"/>
              <a:t>organelle,which</a:t>
            </a:r>
            <a:r>
              <a:rPr lang="en-US" sz="2400" dirty="0"/>
              <a:t> in addition to glycolic acid oxidase and catalase also possess a number of enzymes that are not found in animal cell.</a:t>
            </a:r>
          </a:p>
          <a:p>
            <a:r>
              <a:rPr lang="en-US" sz="2400" dirty="0" err="1"/>
              <a:t>Glyoxisomes</a:t>
            </a:r>
            <a:r>
              <a:rPr lang="en-US" sz="2400" dirty="0"/>
              <a:t> are most abundant in plant </a:t>
            </a:r>
            <a:r>
              <a:rPr lang="en-US" sz="2400" dirty="0" err="1"/>
              <a:t>seedlings,which</a:t>
            </a:r>
            <a:r>
              <a:rPr lang="en-US" sz="2400" dirty="0"/>
              <a:t> rely upon stored fatty acids to provide them with the energy and material to </a:t>
            </a:r>
            <a:r>
              <a:rPr lang="en-US" sz="2400" dirty="0" err="1"/>
              <a:t>beggin</a:t>
            </a:r>
            <a:r>
              <a:rPr lang="en-US" sz="2400" dirty="0"/>
              <a:t> the formation of new plant.</a:t>
            </a:r>
          </a:p>
          <a:p>
            <a:r>
              <a:rPr lang="en-US" sz="2400" dirty="0"/>
              <a:t>This organelle is present only during a short period in the germination of the lipid rich seeds and </a:t>
            </a:r>
            <a:r>
              <a:rPr lang="en-US" sz="2400" dirty="0" err="1"/>
              <a:t>glyoxysomes</a:t>
            </a:r>
            <a:r>
              <a:rPr lang="en-US" sz="2400" dirty="0"/>
              <a:t> are </a:t>
            </a:r>
            <a:r>
              <a:rPr lang="en-US" sz="2400" dirty="0" err="1"/>
              <a:t>specialazied</a:t>
            </a:r>
            <a:r>
              <a:rPr lang="en-US" sz="2400" dirty="0"/>
              <a:t> peroxisomes.</a:t>
            </a:r>
          </a:p>
        </p:txBody>
      </p:sp>
    </p:spTree>
    <p:extLst>
      <p:ext uri="{BB962C8B-B14F-4D97-AF65-F5344CB8AC3E}">
        <p14:creationId xmlns:p14="http://schemas.microsoft.com/office/powerpoint/2010/main" val="33081390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F9ADD-67F4-41DE-8CFE-BFD7A4C8472F}"/>
              </a:ext>
            </a:extLst>
          </p:cNvPr>
          <p:cNvSpPr>
            <a:spLocks noGrp="1"/>
          </p:cNvSpPr>
          <p:nvPr>
            <p:ph type="title"/>
          </p:nvPr>
        </p:nvSpPr>
        <p:spPr/>
        <p:txBody>
          <a:bodyPr/>
          <a:lstStyle/>
          <a:p>
            <a:r>
              <a:rPr lang="en-US" dirty="0"/>
              <a:t>(x)DRUCE AND RAPHID CRYSTALS:</a:t>
            </a:r>
          </a:p>
        </p:txBody>
      </p:sp>
      <p:sp>
        <p:nvSpPr>
          <p:cNvPr id="3" name="Content Placeholder 2">
            <a:extLst>
              <a:ext uri="{FF2B5EF4-FFF2-40B4-BE49-F238E27FC236}">
                <a16:creationId xmlns:a16="http://schemas.microsoft.com/office/drawing/2014/main" id="{6CFA8FEC-3638-4851-9CA3-FDD477289227}"/>
              </a:ext>
            </a:extLst>
          </p:cNvPr>
          <p:cNvSpPr>
            <a:spLocks noGrp="1"/>
          </p:cNvSpPr>
          <p:nvPr>
            <p:ph idx="1"/>
          </p:nvPr>
        </p:nvSpPr>
        <p:spPr/>
        <p:txBody>
          <a:bodyPr>
            <a:normAutofit/>
          </a:bodyPr>
          <a:lstStyle/>
          <a:p>
            <a:r>
              <a:rPr lang="en-US" sz="2800" b="1" dirty="0"/>
              <a:t>Druse crystals </a:t>
            </a:r>
            <a:r>
              <a:rPr lang="en-US" sz="2800" dirty="0"/>
              <a:t>are a common occurrence in many plant cells and are usually granular. Most druse crystals found in plants are made of calcium oxalate star-like in shape. They are thought to deter herbivory.</a:t>
            </a:r>
          </a:p>
          <a:p>
            <a:r>
              <a:rPr lang="en-US" sz="2800" b="1" dirty="0" err="1"/>
              <a:t>Raphid</a:t>
            </a:r>
            <a:r>
              <a:rPr lang="en-US" sz="2800" b="1" dirty="0"/>
              <a:t> crystals </a:t>
            </a:r>
            <a:r>
              <a:rPr lang="en-US" sz="2800" dirty="0"/>
              <a:t>are found in more than 200 different species of plants. </a:t>
            </a:r>
            <a:r>
              <a:rPr lang="en-US" sz="2800" dirty="0" err="1"/>
              <a:t>Raphides</a:t>
            </a:r>
            <a:r>
              <a:rPr lang="en-US" sz="2800" dirty="0"/>
              <a:t> have a sharp end, and when consumed, release a toxin that is harmful to a plant's predator. </a:t>
            </a:r>
          </a:p>
        </p:txBody>
      </p:sp>
    </p:spTree>
    <p:extLst>
      <p:ext uri="{BB962C8B-B14F-4D97-AF65-F5344CB8AC3E}">
        <p14:creationId xmlns:p14="http://schemas.microsoft.com/office/powerpoint/2010/main" val="42856430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8074A-B01E-4789-8B07-19D9B1791426}"/>
              </a:ext>
            </a:extLst>
          </p:cNvPr>
          <p:cNvSpPr>
            <a:spLocks noGrp="1"/>
          </p:cNvSpPr>
          <p:nvPr>
            <p:ph type="title"/>
          </p:nvPr>
        </p:nvSpPr>
        <p:spPr/>
        <p:txBody>
          <a:bodyPr/>
          <a:lstStyle/>
          <a:p>
            <a:r>
              <a:rPr lang="en-US" dirty="0"/>
              <a:t>(xi) Cytoskeleton:</a:t>
            </a:r>
          </a:p>
        </p:txBody>
      </p:sp>
      <p:sp>
        <p:nvSpPr>
          <p:cNvPr id="3" name="Content Placeholder 2">
            <a:extLst>
              <a:ext uri="{FF2B5EF4-FFF2-40B4-BE49-F238E27FC236}">
                <a16:creationId xmlns:a16="http://schemas.microsoft.com/office/drawing/2014/main" id="{7618C999-019E-435B-BCEA-7AF5DC4D16B8}"/>
              </a:ext>
            </a:extLst>
          </p:cNvPr>
          <p:cNvSpPr>
            <a:spLocks noGrp="1"/>
          </p:cNvSpPr>
          <p:nvPr>
            <p:ph idx="1"/>
          </p:nvPr>
        </p:nvSpPr>
        <p:spPr/>
        <p:txBody>
          <a:bodyPr/>
          <a:lstStyle/>
          <a:p>
            <a:r>
              <a:rPr lang="en-US" sz="2800" dirty="0"/>
              <a:t>Cytosol contains </a:t>
            </a:r>
            <a:r>
              <a:rPr lang="en-US" sz="2800" dirty="0" err="1"/>
              <a:t>cytoskeletol</a:t>
            </a:r>
            <a:r>
              <a:rPr lang="en-US" sz="2800" dirty="0"/>
              <a:t> fabric formed of </a:t>
            </a:r>
            <a:r>
              <a:rPr lang="en-US" sz="2800" dirty="0" err="1"/>
              <a:t>microtubules,microfilaments</a:t>
            </a:r>
            <a:r>
              <a:rPr lang="en-US" sz="2800" dirty="0"/>
              <a:t> and intermediate </a:t>
            </a:r>
            <a:r>
              <a:rPr lang="en-US" sz="2800" dirty="0" err="1"/>
              <a:t>filaments.The</a:t>
            </a:r>
            <a:r>
              <a:rPr lang="en-US" sz="2800" dirty="0"/>
              <a:t> protein that are present in cytoskeleton of plants is actin and tubulin.</a:t>
            </a:r>
          </a:p>
          <a:p>
            <a:r>
              <a:rPr lang="en-US" sz="2800" b="1" dirty="0"/>
              <a:t>Microtubules</a:t>
            </a:r>
            <a:r>
              <a:rPr lang="en-US" sz="2800" dirty="0"/>
              <a:t> are </a:t>
            </a:r>
            <a:r>
              <a:rPr lang="en-US" sz="2800" dirty="0" err="1"/>
              <a:t>long,unbranched</a:t>
            </a:r>
            <a:r>
              <a:rPr lang="en-US" sz="2800" dirty="0"/>
              <a:t>, slender tubulin protein </a:t>
            </a:r>
            <a:r>
              <a:rPr lang="en-US" sz="2800" dirty="0" err="1"/>
              <a:t>structure.One</a:t>
            </a:r>
            <a:r>
              <a:rPr lang="en-US" sz="2800" dirty="0"/>
              <a:t> of its important function </a:t>
            </a:r>
            <a:r>
              <a:rPr lang="en-US" sz="2800" dirty="0" err="1"/>
              <a:t>isassembly</a:t>
            </a:r>
            <a:r>
              <a:rPr lang="en-US" sz="2800" dirty="0"/>
              <a:t> and disassembly of the spindle structure during mitosis</a:t>
            </a:r>
          </a:p>
          <a:p>
            <a:endParaRPr lang="en-US" dirty="0"/>
          </a:p>
        </p:txBody>
      </p:sp>
    </p:spTree>
    <p:extLst>
      <p:ext uri="{BB962C8B-B14F-4D97-AF65-F5344CB8AC3E}">
        <p14:creationId xmlns:p14="http://schemas.microsoft.com/office/powerpoint/2010/main" val="2164858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8CC63-F4E2-4D6F-84B2-2D729A0490B8}"/>
              </a:ext>
            </a:extLst>
          </p:cNvPr>
          <p:cNvSpPr>
            <a:spLocks noGrp="1"/>
          </p:cNvSpPr>
          <p:nvPr>
            <p:ph type="title"/>
          </p:nvPr>
        </p:nvSpPr>
        <p:spPr/>
        <p:txBody>
          <a:bodyPr>
            <a:normAutofit/>
          </a:bodyPr>
          <a:lstStyle/>
          <a:p>
            <a:r>
              <a:rPr lang="en-US" sz="4800" b="1" u="sng" dirty="0"/>
              <a:t>Plasma membrane </a:t>
            </a:r>
          </a:p>
        </p:txBody>
      </p:sp>
      <p:sp>
        <p:nvSpPr>
          <p:cNvPr id="3" name="Content Placeholder 2">
            <a:extLst>
              <a:ext uri="{FF2B5EF4-FFF2-40B4-BE49-F238E27FC236}">
                <a16:creationId xmlns:a16="http://schemas.microsoft.com/office/drawing/2014/main" id="{A0D96FD9-E773-47B2-AB76-7E95980D0CB8}"/>
              </a:ext>
            </a:extLst>
          </p:cNvPr>
          <p:cNvSpPr>
            <a:spLocks noGrp="1"/>
          </p:cNvSpPr>
          <p:nvPr>
            <p:ph idx="1"/>
          </p:nvPr>
        </p:nvSpPr>
        <p:spPr>
          <a:xfrm>
            <a:off x="677334" y="1744869"/>
            <a:ext cx="8596668" cy="3880773"/>
          </a:xfrm>
        </p:spPr>
        <p:txBody>
          <a:bodyPr>
            <a:normAutofit/>
          </a:bodyPr>
          <a:lstStyle/>
          <a:p>
            <a:r>
              <a:rPr lang="en-US" sz="2800" dirty="0"/>
              <a:t>Outermost boundary of animal cell </a:t>
            </a:r>
          </a:p>
          <a:p>
            <a:r>
              <a:rPr lang="en-US" sz="2800" dirty="0"/>
              <a:t>Cell membrane is chemical composed of lipids and protein </a:t>
            </a:r>
          </a:p>
          <a:p>
            <a:r>
              <a:rPr lang="en-US" sz="2800" dirty="0"/>
              <a:t>60-80% protein and 20-40% are lipids</a:t>
            </a:r>
          </a:p>
          <a:p>
            <a:r>
              <a:rPr lang="en-US" sz="2800" dirty="0"/>
              <a:t>Small quantity of carbohydrates are also present</a:t>
            </a:r>
          </a:p>
        </p:txBody>
      </p:sp>
    </p:spTree>
    <p:extLst>
      <p:ext uri="{BB962C8B-B14F-4D97-AF65-F5344CB8AC3E}">
        <p14:creationId xmlns:p14="http://schemas.microsoft.com/office/powerpoint/2010/main" val="35574389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37029F-483B-4BE0-819B-D25AECFBA04E}"/>
              </a:ext>
            </a:extLst>
          </p:cNvPr>
          <p:cNvSpPr>
            <a:spLocks noGrp="1"/>
          </p:cNvSpPr>
          <p:nvPr>
            <p:ph idx="1"/>
          </p:nvPr>
        </p:nvSpPr>
        <p:spPr>
          <a:xfrm>
            <a:off x="1103312" y="914400"/>
            <a:ext cx="8946541" cy="5334000"/>
          </a:xfrm>
        </p:spPr>
        <p:txBody>
          <a:bodyPr>
            <a:normAutofit/>
          </a:bodyPr>
          <a:lstStyle/>
          <a:p>
            <a:r>
              <a:rPr lang="en-US" sz="2800" b="1" dirty="0"/>
              <a:t>Microfilaments</a:t>
            </a:r>
            <a:r>
              <a:rPr lang="en-US" sz="2800" dirty="0"/>
              <a:t> are considerably more slender, cylinders made up of contractile actin </a:t>
            </a:r>
            <a:r>
              <a:rPr lang="en-US" sz="2800" dirty="0" err="1"/>
              <a:t>protein,linked</a:t>
            </a:r>
            <a:r>
              <a:rPr lang="en-US" sz="2800" dirty="0"/>
              <a:t> to the inner face of the plasma membrane. </a:t>
            </a:r>
          </a:p>
          <a:p>
            <a:r>
              <a:rPr lang="en-US" sz="2800" dirty="0"/>
              <a:t>The actin cytoskeleton plays a crucial function in multiple plant cellular processes, including regulation of the cytoplasmic streaming and organelle movements.</a:t>
            </a:r>
          </a:p>
          <a:p>
            <a:r>
              <a:rPr lang="en-US" sz="2800" b="1" dirty="0"/>
              <a:t>Intermediate filaments </a:t>
            </a:r>
            <a:r>
              <a:rPr lang="en-US" sz="2800" dirty="0"/>
              <a:t>have diameter in between those of microtubules and microfilaments.</a:t>
            </a:r>
          </a:p>
          <a:p>
            <a:r>
              <a:rPr lang="en-US" sz="2800" dirty="0"/>
              <a:t>They play role in internal cell motion.</a:t>
            </a:r>
          </a:p>
          <a:p>
            <a:endParaRPr lang="en-US" dirty="0"/>
          </a:p>
        </p:txBody>
      </p:sp>
    </p:spTree>
    <p:extLst>
      <p:ext uri="{BB962C8B-B14F-4D97-AF65-F5344CB8AC3E}">
        <p14:creationId xmlns:p14="http://schemas.microsoft.com/office/powerpoint/2010/main" val="18069796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CCB72-A802-4280-9F49-20DAD128CCAD}"/>
              </a:ext>
            </a:extLst>
          </p:cNvPr>
          <p:cNvSpPr>
            <a:spLocks noGrp="1"/>
          </p:cNvSpPr>
          <p:nvPr>
            <p:ph type="title"/>
          </p:nvPr>
        </p:nvSpPr>
        <p:spPr/>
        <p:txBody>
          <a:bodyPr/>
          <a:lstStyle/>
          <a:p>
            <a:r>
              <a:rPr lang="en-US" dirty="0"/>
              <a:t>(xii) Lysosomes: </a:t>
            </a:r>
          </a:p>
        </p:txBody>
      </p:sp>
      <p:sp>
        <p:nvSpPr>
          <p:cNvPr id="3" name="Content Placeholder 2">
            <a:extLst>
              <a:ext uri="{FF2B5EF4-FFF2-40B4-BE49-F238E27FC236}">
                <a16:creationId xmlns:a16="http://schemas.microsoft.com/office/drawing/2014/main" id="{73BE4D46-BE75-43C2-852B-DB681FF75600}"/>
              </a:ext>
            </a:extLst>
          </p:cNvPr>
          <p:cNvSpPr>
            <a:spLocks noGrp="1"/>
          </p:cNvSpPr>
          <p:nvPr>
            <p:ph idx="1"/>
          </p:nvPr>
        </p:nvSpPr>
        <p:spPr/>
        <p:txBody>
          <a:bodyPr>
            <a:normAutofit/>
          </a:bodyPr>
          <a:lstStyle/>
          <a:p>
            <a:r>
              <a:rPr lang="en-US" sz="2400" dirty="0"/>
              <a:t>A cell organelle containing enzymes that digest particles and that disintegrate the cell after its </a:t>
            </a:r>
            <a:r>
              <a:rPr lang="en-US" sz="2400" dirty="0" err="1"/>
              <a:t>deatIn</a:t>
            </a:r>
            <a:r>
              <a:rPr lang="en-US" sz="2400" dirty="0"/>
              <a:t> called lysosome.</a:t>
            </a:r>
          </a:p>
          <a:p>
            <a:r>
              <a:rPr lang="en-US" sz="2400" dirty="0"/>
              <a:t> Lysosomes appear initially as spherical bodies about 50-70nm in diameter and are bounded by a single membrane</a:t>
            </a:r>
          </a:p>
          <a:p>
            <a:r>
              <a:rPr lang="en-US" sz="2400" dirty="0"/>
              <a:t> In Plant cells vacuoles can carry out lysosomal functions; remove the cells after their death from plant with the help of 50 different type of hydrolytic enzymes.</a:t>
            </a:r>
          </a:p>
        </p:txBody>
      </p:sp>
    </p:spTree>
    <p:extLst>
      <p:ext uri="{BB962C8B-B14F-4D97-AF65-F5344CB8AC3E}">
        <p14:creationId xmlns:p14="http://schemas.microsoft.com/office/powerpoint/2010/main" val="1081614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A8902-2F55-4FE8-AAAE-CE0E34A20933}"/>
              </a:ext>
            </a:extLst>
          </p:cNvPr>
          <p:cNvSpPr>
            <a:spLocks noGrp="1"/>
          </p:cNvSpPr>
          <p:nvPr>
            <p:ph type="title"/>
          </p:nvPr>
        </p:nvSpPr>
        <p:spPr/>
        <p:txBody>
          <a:bodyPr>
            <a:normAutofit/>
          </a:bodyPr>
          <a:lstStyle/>
          <a:p>
            <a:r>
              <a:rPr lang="en-US" sz="4400" b="1" u="sng" dirty="0"/>
              <a:t>Structure of plasma membrane</a:t>
            </a:r>
          </a:p>
        </p:txBody>
      </p:sp>
      <p:sp>
        <p:nvSpPr>
          <p:cNvPr id="3" name="Content Placeholder 2">
            <a:extLst>
              <a:ext uri="{FF2B5EF4-FFF2-40B4-BE49-F238E27FC236}">
                <a16:creationId xmlns:a16="http://schemas.microsoft.com/office/drawing/2014/main" id="{10887C64-1F35-45DB-9DC5-BC6BB911A836}"/>
              </a:ext>
            </a:extLst>
          </p:cNvPr>
          <p:cNvSpPr>
            <a:spLocks noGrp="1"/>
          </p:cNvSpPr>
          <p:nvPr>
            <p:ph idx="1"/>
          </p:nvPr>
        </p:nvSpPr>
        <p:spPr>
          <a:xfrm>
            <a:off x="677334" y="1789528"/>
            <a:ext cx="8596668" cy="3880773"/>
          </a:xfrm>
        </p:spPr>
        <p:txBody>
          <a:bodyPr/>
          <a:lstStyle/>
          <a:p>
            <a:pPr marL="0" indent="0">
              <a:buNone/>
            </a:pPr>
            <a:r>
              <a:rPr lang="en-US" sz="2800" b="1" u="sng" dirty="0"/>
              <a:t>Lipid bilayer model</a:t>
            </a:r>
          </a:p>
          <a:p>
            <a:r>
              <a:rPr lang="en-US" sz="2000" dirty="0"/>
              <a:t>It was proposed earlier that cell membrane is composed of lipid bilayer </a:t>
            </a:r>
            <a:r>
              <a:rPr lang="en-US" sz="2000" dirty="0" err="1"/>
              <a:t>sandwitched</a:t>
            </a:r>
            <a:r>
              <a:rPr lang="en-US" sz="2000" dirty="0"/>
              <a:t> between inner and outer layer of protein.</a:t>
            </a:r>
          </a:p>
          <a:p>
            <a:r>
              <a:rPr lang="en-US" sz="2000" dirty="0"/>
              <a:t>The basic structure is called unit membrane. </a:t>
            </a:r>
          </a:p>
          <a:p>
            <a:pPr marL="0" indent="0">
              <a:buNone/>
            </a:pPr>
            <a:r>
              <a:rPr lang="en-US" sz="2800" b="1" u="sng" dirty="0"/>
              <a:t>Fluid mosaic model</a:t>
            </a:r>
          </a:p>
          <a:p>
            <a:r>
              <a:rPr lang="en-US" sz="2000" dirty="0"/>
              <a:t>The fluid mosaic model was first proposed by S.J. Singer and Garth L. Nicolson in 1972 to explain the structure of the plasma membrane.</a:t>
            </a:r>
          </a:p>
          <a:p>
            <a:r>
              <a:rPr lang="en-US" sz="2000" dirty="0"/>
              <a:t>The fluid mosaic model describes the plasma membrane structure as a mosaic of phospholipids, cholesterol, proteins, and carbohydrates.</a:t>
            </a:r>
          </a:p>
          <a:p>
            <a:endParaRPr lang="en-US" dirty="0"/>
          </a:p>
        </p:txBody>
      </p:sp>
    </p:spTree>
    <p:extLst>
      <p:ext uri="{BB962C8B-B14F-4D97-AF65-F5344CB8AC3E}">
        <p14:creationId xmlns:p14="http://schemas.microsoft.com/office/powerpoint/2010/main" val="31335178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5167</Words>
  <Application>Microsoft Office PowerPoint</Application>
  <PresentationFormat>Widescreen</PresentationFormat>
  <Paragraphs>357</Paragraphs>
  <Slides>81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81</vt:i4>
      </vt:variant>
    </vt:vector>
  </HeadingPairs>
  <TitlesOfParts>
    <vt:vector size="85" baseType="lpstr">
      <vt:lpstr>Arial</vt:lpstr>
      <vt:lpstr>Calibri</vt:lpstr>
      <vt:lpstr>Calibri Light</vt:lpstr>
      <vt:lpstr>Office Theme</vt:lpstr>
      <vt:lpstr>Animal and Plant cell structure</vt:lpstr>
      <vt:lpstr>Animal cell structure</vt:lpstr>
      <vt:lpstr>What is cell?</vt:lpstr>
      <vt:lpstr>What is animal cell?</vt:lpstr>
      <vt:lpstr>Animal cell structure</vt:lpstr>
      <vt:lpstr>Important components of animal cell</vt:lpstr>
      <vt:lpstr>Organelles of animal cell</vt:lpstr>
      <vt:lpstr>Plasma membrane </vt:lpstr>
      <vt:lpstr>Structure of plasma membrane</vt:lpstr>
      <vt:lpstr>Plasma membrane structure</vt:lpstr>
      <vt:lpstr>cytoplasm</vt:lpstr>
      <vt:lpstr>Function of cytoplasm</vt:lpstr>
      <vt:lpstr>Nucleus </vt:lpstr>
      <vt:lpstr>Structure of nucleus</vt:lpstr>
      <vt:lpstr>Nuclear membrane </vt:lpstr>
      <vt:lpstr>Nuclear pores</vt:lpstr>
      <vt:lpstr>PowerPoint Presentation</vt:lpstr>
      <vt:lpstr>Nucleoplasm </vt:lpstr>
      <vt:lpstr>Nucleolus</vt:lpstr>
      <vt:lpstr>Chromosomes </vt:lpstr>
      <vt:lpstr>Components of chromosomes </vt:lpstr>
      <vt:lpstr>Chemical composition of nucleus</vt:lpstr>
      <vt:lpstr>Functions of nucleus</vt:lpstr>
      <vt:lpstr>Centrosome </vt:lpstr>
      <vt:lpstr>Structure of  centrosome</vt:lpstr>
      <vt:lpstr>Function of centrosome</vt:lpstr>
      <vt:lpstr>Lysosome(cell vesicles)</vt:lpstr>
      <vt:lpstr>Structure of lysosome</vt:lpstr>
      <vt:lpstr>Function of lysosomes </vt:lpstr>
      <vt:lpstr>Golgi apparatus</vt:lpstr>
      <vt:lpstr>Functions of Golgi apparatus </vt:lpstr>
      <vt:lpstr>Mitochondria </vt:lpstr>
      <vt:lpstr>Evolution of mitochondria</vt:lpstr>
      <vt:lpstr>Functions of mitochondria</vt:lpstr>
      <vt:lpstr>Ribosomes </vt:lpstr>
      <vt:lpstr>Structure of ribosomes</vt:lpstr>
      <vt:lpstr>Functions of ribosomes </vt:lpstr>
      <vt:lpstr>Endoplasmic Reticulum (ER)</vt:lpstr>
      <vt:lpstr>Rough endoplasmic reticulum</vt:lpstr>
      <vt:lpstr>PowerPoint Presentation</vt:lpstr>
      <vt:lpstr>Smooth endoplasmic reticulum</vt:lpstr>
      <vt:lpstr>Vacuole</vt:lpstr>
      <vt:lpstr>Functions of vacuole</vt:lpstr>
      <vt:lpstr>Peroxisome </vt:lpstr>
      <vt:lpstr>Cytoskeleton </vt:lpstr>
      <vt:lpstr>PowerPoint Presentation</vt:lpstr>
      <vt:lpstr>PLANT CELL STRUCTURE</vt:lpstr>
      <vt:lpstr>     INTRODUCTION</vt:lpstr>
      <vt:lpstr>PowerPoint Presentation</vt:lpstr>
      <vt:lpstr>Structure of Plant Cell</vt:lpstr>
      <vt:lpstr>PowerPoint Presentation</vt:lpstr>
      <vt:lpstr>   CELL WALL STRUCTURE</vt:lpstr>
      <vt:lpstr>PowerPoint Presentation</vt:lpstr>
      <vt:lpstr>    2.Protoplasm: </vt:lpstr>
      <vt:lpstr>3. Cell membrane: </vt:lpstr>
      <vt:lpstr>4.Cytoplasm: </vt:lpstr>
      <vt:lpstr>Cytoplasmic organelles</vt:lpstr>
      <vt:lpstr>• Leucoplast:</vt:lpstr>
      <vt:lpstr>PowerPoint Presentation</vt:lpstr>
      <vt:lpstr>PowerPoint Presentation</vt:lpstr>
      <vt:lpstr>(ii) Vacuoles: </vt:lpstr>
      <vt:lpstr>Functions of Vacuole</vt:lpstr>
      <vt:lpstr>(iii) Mitochondria: </vt:lpstr>
      <vt:lpstr>PowerPoint Presentation</vt:lpstr>
      <vt:lpstr>PowerPoint Presentation</vt:lpstr>
      <vt:lpstr>(iv) Nucleus:</vt:lpstr>
      <vt:lpstr>PowerPoint Presentation</vt:lpstr>
      <vt:lpstr>PowerPoint Presentation</vt:lpstr>
      <vt:lpstr>PowerPoint Presentation</vt:lpstr>
      <vt:lpstr>(v) Golgi apparatus: </vt:lpstr>
      <vt:lpstr>PowerPoint Presentation</vt:lpstr>
      <vt:lpstr>(vi) Endoplasmic Reticulum: </vt:lpstr>
      <vt:lpstr>PowerPoint Presentation</vt:lpstr>
      <vt:lpstr>(vii)  Ribosomes: </vt:lpstr>
      <vt:lpstr>PowerPoint Presentation</vt:lpstr>
      <vt:lpstr>(viii) Peroxisomes: </vt:lpstr>
      <vt:lpstr>(ix) Glyoxysomes:</vt:lpstr>
      <vt:lpstr>(x)DRUCE AND RAPHID CRYSTALS:</vt:lpstr>
      <vt:lpstr>(xi) Cytoskeleton:</vt:lpstr>
      <vt:lpstr>PowerPoint Presentation</vt:lpstr>
      <vt:lpstr>(xii) Lysosomes: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and Plant cell structure</dc:title>
  <dc:creator>hafsa saeed</dc:creator>
  <cp:lastModifiedBy>hafsa saeed</cp:lastModifiedBy>
  <cp:revision>1</cp:revision>
  <dcterms:created xsi:type="dcterms:W3CDTF">2020-04-26T10:42:04Z</dcterms:created>
  <dcterms:modified xsi:type="dcterms:W3CDTF">2020-04-26T10:45:06Z</dcterms:modified>
</cp:coreProperties>
</file>