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C069CAC-2BAC-4E1A-A755-A19E9F5FF338}" type="datetimeFigureOut">
              <a:rPr lang="en-US" smtClean="0">
                <a:solidFill>
                  <a:srgbClr val="CCD1B9"/>
                </a:solidFill>
              </a:rPr>
              <a:pPr/>
              <a:t>5/5/2020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CA0EF8-AA8E-4D36-AAEE-54987832C9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66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>
                <a:solidFill>
                  <a:srgbClr val="534949"/>
                </a:solidFill>
              </a:rPr>
              <a:pPr/>
              <a:t>5/5/2020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3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>
                <a:solidFill>
                  <a:srgbClr val="534949"/>
                </a:solidFill>
              </a:rPr>
              <a:pPr/>
              <a:t>5/5/2020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CA0EF8-AA8E-4D36-AAEE-54987832C92C}" type="slidenum">
              <a:rPr lang="en-US" smtClean="0">
                <a:solidFill>
                  <a:srgbClr val="CCD1B9"/>
                </a:solidFill>
              </a:rPr>
              <a:pPr/>
              <a:t>‹#›</a:t>
            </a:fld>
            <a:endParaRPr lang="en-US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6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>
                <a:solidFill>
                  <a:srgbClr val="534949"/>
                </a:solidFill>
              </a:rPr>
              <a:pPr/>
              <a:t>5/5/2020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3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069CAC-2BAC-4E1A-A755-A19E9F5FF338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CA0EF8-AA8E-4D36-AAEE-54987832C92C}" type="slidenum">
              <a:rPr lang="en-US" smtClean="0">
                <a:solidFill>
                  <a:srgbClr val="CCD1B9"/>
                </a:solidFill>
              </a:rPr>
              <a:pPr/>
              <a:t>‹#›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01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>
                <a:solidFill>
                  <a:srgbClr val="534949"/>
                </a:solidFill>
              </a:rPr>
              <a:pPr/>
              <a:t>5/5/2020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9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>
                <a:solidFill>
                  <a:srgbClr val="534949"/>
                </a:solidFill>
              </a:rPr>
              <a:pPr/>
              <a:t>5/5/2020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>
                <a:solidFill>
                  <a:srgbClr val="534949"/>
                </a:solidFill>
              </a:rPr>
              <a:pPr/>
              <a:t>5/5/2020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0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>
                <a:solidFill>
                  <a:srgbClr val="534949"/>
                </a:solidFill>
              </a:rPr>
              <a:pPr/>
              <a:t>5/5/2020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930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>
                <a:solidFill>
                  <a:srgbClr val="534949"/>
                </a:solidFill>
              </a:rPr>
              <a:pPr/>
              <a:t>5/5/2020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CA0EF8-AA8E-4D36-AAEE-54987832C9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60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9CAC-2BAC-4E1A-A755-A19E9F5FF338}" type="datetimeFigureOut">
              <a:rPr lang="en-US" smtClean="0">
                <a:solidFill>
                  <a:srgbClr val="CCD1B9"/>
                </a:solidFill>
              </a:rPr>
              <a:pPr/>
              <a:t>5/5/2020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A0EF8-AA8E-4D36-AAEE-54987832C92C}" type="slidenum">
              <a:rPr lang="en-US" smtClean="0">
                <a:solidFill>
                  <a:srgbClr val="CCD1B9"/>
                </a:solidFill>
              </a:rPr>
              <a:pPr/>
              <a:t>‹#›</a:t>
            </a:fld>
            <a:endParaRPr lang="en-US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80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069CAC-2BAC-4E1A-A755-A19E9F5FF338}" type="datetimeFigureOut">
              <a:rPr lang="en-US" smtClean="0">
                <a:solidFill>
                  <a:srgbClr val="534949"/>
                </a:solidFill>
              </a:rPr>
              <a:pPr/>
              <a:t>5/5/2020</a:t>
            </a:fld>
            <a:endParaRPr lang="en-US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ACA0EF8-AA8E-4D36-AAEE-54987832C92C}" type="slidenum">
              <a:rPr lang="en-US" smtClean="0">
                <a:solidFill>
                  <a:srgbClr val="534949"/>
                </a:solidFill>
              </a:rPr>
              <a:pPr/>
              <a:t>‹#›</a:t>
            </a:fld>
            <a:endParaRPr lang="en-US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67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Salt resistance in Halophytes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45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407893" cy="4407408"/>
          </a:xfrm>
        </p:spPr>
        <p:txBody>
          <a:bodyPr/>
          <a:lstStyle/>
          <a:p>
            <a:pPr marL="0" indent="0" fontAlgn="base">
              <a:buNone/>
            </a:pPr>
            <a:r>
              <a:rPr lang="en-US" b="1" dirty="0" smtClean="0"/>
              <a:t>The </a:t>
            </a:r>
            <a:r>
              <a:rPr lang="en-US" b="1" dirty="0"/>
              <a:t>plants cope with salt stress or salinity in various ways</a:t>
            </a:r>
            <a:r>
              <a:rPr lang="en-US" b="1" dirty="0" smtClean="0"/>
              <a:t>: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(i) Some plants can avoid </a:t>
            </a:r>
            <a:r>
              <a:rPr lang="en-US" dirty="0" smtClean="0"/>
              <a:t>salinity (Salt Resistance)</a:t>
            </a:r>
            <a:endParaRPr lang="en-US" dirty="0"/>
          </a:p>
          <a:p>
            <a:pPr fontAlgn="base"/>
            <a:endParaRPr lang="en-US" dirty="0"/>
          </a:p>
          <a:p>
            <a:pPr fontAlgn="base"/>
            <a:r>
              <a:rPr lang="en-US" dirty="0" smtClean="0"/>
              <a:t>(</a:t>
            </a:r>
            <a:r>
              <a:rPr lang="en-US" dirty="0"/>
              <a:t>ii) Some evade </a:t>
            </a:r>
            <a:r>
              <a:rPr lang="en-US" dirty="0" smtClean="0"/>
              <a:t>salinity (Salt Evasion)</a:t>
            </a:r>
            <a:endParaRPr lang="en-US" dirty="0"/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(</a:t>
            </a:r>
            <a:r>
              <a:rPr lang="en-US" dirty="0"/>
              <a:t>iii) Few others tolerate </a:t>
            </a:r>
            <a:r>
              <a:rPr lang="en-US" dirty="0" smtClean="0"/>
              <a:t>it (Salt Tolerance)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Salt Resistance</a:t>
            </a:r>
            <a:r>
              <a:rPr lang="en-US" b="1" u="sng" dirty="0" smtClean="0"/>
              <a:t>: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37632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b="1" dirty="0" smtClean="0"/>
              <a:t>This </a:t>
            </a:r>
            <a:r>
              <a:rPr lang="en-US" b="1" dirty="0"/>
              <a:t>is usually accomplished by</a:t>
            </a:r>
            <a:r>
              <a:rPr lang="en-US" b="1" dirty="0" smtClean="0"/>
              <a:t>:</a:t>
            </a:r>
          </a:p>
          <a:p>
            <a:pPr marL="0" indent="0" fontAlgn="base">
              <a:buNone/>
            </a:pPr>
            <a:endParaRPr lang="en-US" dirty="0"/>
          </a:p>
          <a:p>
            <a:pPr marL="0" indent="0" fontAlgn="base">
              <a:buNone/>
            </a:pPr>
            <a:r>
              <a:rPr lang="en-US" dirty="0"/>
              <a:t>(i) Limiting germination,</a:t>
            </a:r>
          </a:p>
          <a:p>
            <a:pPr marL="0" indent="0" fontAlgn="base">
              <a:buNone/>
            </a:pPr>
            <a:endParaRPr lang="en-US" dirty="0" smtClean="0"/>
          </a:p>
          <a:p>
            <a:pPr marL="0" indent="0" fontAlgn="base">
              <a:buNone/>
            </a:pPr>
            <a:r>
              <a:rPr lang="en-US" dirty="0" smtClean="0"/>
              <a:t>(</a:t>
            </a:r>
            <a:r>
              <a:rPr lang="en-US" dirty="0"/>
              <a:t>ii) Growth and reproduc­tion to specific seasons during the year,</a:t>
            </a:r>
          </a:p>
          <a:p>
            <a:pPr marL="0" indent="0" fontAlgn="base">
              <a:buNone/>
            </a:pPr>
            <a:endParaRPr lang="en-US" dirty="0" smtClean="0"/>
          </a:p>
          <a:p>
            <a:pPr marL="0" indent="0" fontAlgn="base">
              <a:buNone/>
            </a:pPr>
            <a:r>
              <a:rPr lang="en-US" dirty="0" smtClean="0"/>
              <a:t>(</a:t>
            </a:r>
            <a:r>
              <a:rPr lang="en-US" dirty="0"/>
              <a:t>iii) By growing roots into non-saline regions and</a:t>
            </a:r>
          </a:p>
          <a:p>
            <a:pPr marL="0" indent="0" fontAlgn="base">
              <a:buNone/>
            </a:pPr>
            <a:endParaRPr lang="en-US" dirty="0" smtClean="0"/>
          </a:p>
          <a:p>
            <a:pPr marL="0" indent="0" fontAlgn="base">
              <a:buNone/>
            </a:pPr>
            <a:r>
              <a:rPr lang="en-US" dirty="0" smtClean="0"/>
              <a:t>(</a:t>
            </a:r>
            <a:r>
              <a:rPr lang="en-US" dirty="0"/>
              <a:t>iv) By limiting uptake of salts.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Salt Avoidance</a:t>
            </a:r>
            <a:r>
              <a:rPr lang="en-US" b="1" u="sng" dirty="0" smtClean="0"/>
              <a:t>: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29226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US" dirty="0" smtClean="0"/>
              <a:t>This </a:t>
            </a:r>
            <a:r>
              <a:rPr lang="en-US" dirty="0"/>
              <a:t>can usually be achieved by accumulation of salts in specific cells of the plant or by secretion of excess salts from the plant. </a:t>
            </a:r>
            <a:endParaRPr lang="en-US" dirty="0" smtClean="0"/>
          </a:p>
          <a:p>
            <a:pPr algn="just" fontAlgn="base"/>
            <a:r>
              <a:rPr lang="en-US" dirty="0" smtClean="0"/>
              <a:t>In </a:t>
            </a:r>
            <a:r>
              <a:rPr lang="en-US" dirty="0"/>
              <a:t>some halophytes such as desert plant </a:t>
            </a:r>
            <a:r>
              <a:rPr lang="en-US" i="1" dirty="0" err="1"/>
              <a:t>Tamarix</a:t>
            </a:r>
            <a:r>
              <a:rPr lang="en-US" i="1" dirty="0"/>
              <a:t> </a:t>
            </a:r>
            <a:r>
              <a:rPr lang="en-US" i="1" dirty="0" err="1"/>
              <a:t>pentandra</a:t>
            </a:r>
            <a:r>
              <a:rPr lang="en-US" dirty="0"/>
              <a:t>, heavy incrustations of salts can be observed on the surface of the leaves as a result of excretion of excess salts. </a:t>
            </a:r>
            <a:endParaRPr lang="en-US" dirty="0" smtClean="0"/>
          </a:p>
          <a:p>
            <a:pPr algn="just" fontAlgn="base"/>
            <a:r>
              <a:rPr lang="en-US" dirty="0" smtClean="0"/>
              <a:t>In </a:t>
            </a:r>
            <a:r>
              <a:rPr lang="en-US" dirty="0"/>
              <a:t>salt bush </a:t>
            </a:r>
            <a:r>
              <a:rPr lang="en-US" i="1" dirty="0" err="1"/>
              <a:t>Atriplex</a:t>
            </a:r>
            <a:r>
              <a:rPr lang="en-US" i="1" dirty="0"/>
              <a:t> </a:t>
            </a:r>
            <a:r>
              <a:rPr lang="en-US" i="1" dirty="0" err="1"/>
              <a:t>spongiosa</a:t>
            </a:r>
            <a:r>
              <a:rPr lang="en-US" dirty="0"/>
              <a:t>, special salt glands (sometimes consisting of only 2 cells, a stalk and a terminal bladder) are found on the surface of the </a:t>
            </a:r>
            <a:r>
              <a:rPr lang="en-US" dirty="0" smtClean="0"/>
              <a:t>leaves.</a:t>
            </a:r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The ions are transported to these glands where crystallization of salts occurs and they become un-harmful</a:t>
            </a:r>
            <a:r>
              <a:rPr lang="en-US" dirty="0" smtClean="0"/>
              <a:t>.</a:t>
            </a:r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Often, these glands fall from the leaf surface or burst, leaving rest of the leaf tissue with low salt content.</a:t>
            </a:r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Salt Evasion</a:t>
            </a:r>
            <a:r>
              <a:rPr lang="en-US" b="1" u="sng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6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3766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Ahmad (1968) observed accumulation of granular substances in some cells of leaves and pith of shoots of two halophytic species, </a:t>
            </a:r>
            <a:r>
              <a:rPr lang="en-US" i="1" dirty="0" err="1"/>
              <a:t>Suaeda</a:t>
            </a:r>
            <a:r>
              <a:rPr lang="en-US" i="1" dirty="0"/>
              <a:t> </a:t>
            </a:r>
            <a:r>
              <a:rPr lang="en-US" i="1" dirty="0" err="1"/>
              <a:t>fruticosa</a:t>
            </a:r>
            <a:r>
              <a:rPr lang="en-US" dirty="0"/>
              <a:t> and </a:t>
            </a:r>
            <a:r>
              <a:rPr lang="en-US" i="1" dirty="0" err="1"/>
              <a:t>Haloxylon</a:t>
            </a:r>
            <a:r>
              <a:rPr lang="en-US" i="1" dirty="0"/>
              <a:t> </a:t>
            </a:r>
            <a:r>
              <a:rPr lang="en-US" i="1" dirty="0" err="1"/>
              <a:t>recurvum</a:t>
            </a:r>
            <a:r>
              <a:rPr lang="en-US" dirty="0"/>
              <a:t> of West Pakistan.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Spectrographical</a:t>
            </a:r>
            <a:r>
              <a:rPr lang="en-US" dirty="0" smtClean="0"/>
              <a:t> </a:t>
            </a:r>
            <a:r>
              <a:rPr lang="en-US" dirty="0"/>
              <a:t>analysis showed these granular substances to be made up of Na, K, </a:t>
            </a:r>
            <a:r>
              <a:rPr lang="en-US" dirty="0" err="1"/>
              <a:t>Ca</a:t>
            </a:r>
            <a:r>
              <a:rPr lang="en-US" dirty="0"/>
              <a:t>, Mg and quartz.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Thus</a:t>
            </a:r>
            <a:r>
              <a:rPr lang="en-US" dirty="0"/>
              <a:t>, as in case of </a:t>
            </a:r>
            <a:r>
              <a:rPr lang="en-US" dirty="0" err="1"/>
              <a:t>vesiculated</a:t>
            </a:r>
            <a:r>
              <a:rPr lang="en-US" dirty="0"/>
              <a:t> hairs (salt glands) of </a:t>
            </a:r>
            <a:r>
              <a:rPr lang="en-US" i="1" dirty="0" err="1"/>
              <a:t>Atriplex</a:t>
            </a:r>
            <a:r>
              <a:rPr lang="en-US" dirty="0"/>
              <a:t>, crystalliza­tion of salts in certain loci of these plants also prevented them from harmful effects of salts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8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US" dirty="0"/>
              <a:t>This is attained only in those plants where protoplasm can endure high salt content without apparent damage and functions normally. </a:t>
            </a:r>
            <a:endParaRPr lang="en-US" dirty="0" smtClean="0"/>
          </a:p>
          <a:p>
            <a:pPr algn="just" fontAlgn="base"/>
            <a:endParaRPr lang="en-US" dirty="0" smtClean="0"/>
          </a:p>
          <a:p>
            <a:pPr algn="just" fontAlgn="base"/>
            <a:r>
              <a:rPr lang="en-US" dirty="0" smtClean="0"/>
              <a:t>Salt </a:t>
            </a:r>
            <a:r>
              <a:rPr lang="en-US" dirty="0"/>
              <a:t>tolerance varies among different organs of the same plant, among tissues and among different stages of development of plant. Salt tolerance also varies with concentration and composition of salts. </a:t>
            </a:r>
            <a:endParaRPr lang="en-US" dirty="0" smtClean="0"/>
          </a:p>
          <a:p>
            <a:pPr algn="just" fontAlgn="base"/>
            <a:endParaRPr lang="en-US" dirty="0" smtClean="0"/>
          </a:p>
          <a:p>
            <a:pPr algn="just" fontAlgn="base"/>
            <a:r>
              <a:rPr lang="en-US" dirty="0" smtClean="0"/>
              <a:t>Among </a:t>
            </a:r>
            <a:r>
              <a:rPr lang="en-US" dirty="0"/>
              <a:t>crop plants, maize, peas, beans, onion, citrus, lettuce etc. are sensitive to salts. Cotton and barley are moderately salt tolerant while sugar-beet and date-palms are highly salt tolerant </a:t>
            </a:r>
            <a:r>
              <a:rPr lang="en-US" dirty="0" smtClean="0"/>
              <a:t>species.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Salt Tolerance</a:t>
            </a:r>
            <a:r>
              <a:rPr lang="en-US" b="1" u="sng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21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5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many halophytes, osmotic potential of the cells is maintained by accumulation of ions in the vacuole and synthesis of compatible solutes (compatible </a:t>
            </a:r>
            <a:r>
              <a:rPr lang="en-US" dirty="0" err="1"/>
              <a:t>osmotica</a:t>
            </a:r>
            <a:r>
              <a:rPr lang="en-US" dirty="0"/>
              <a:t>) especially </a:t>
            </a:r>
            <a:r>
              <a:rPr lang="en-US" dirty="0" err="1" smtClean="0"/>
              <a:t>proline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Some </a:t>
            </a:r>
            <a:r>
              <a:rPr lang="en-US" dirty="0"/>
              <a:t>other amino acids such as </a:t>
            </a:r>
            <a:r>
              <a:rPr lang="en-US" dirty="0" err="1"/>
              <a:t>glycinebetaine</a:t>
            </a:r>
            <a:r>
              <a:rPr lang="en-US" dirty="0"/>
              <a:t> and sugar alcohol sorbitol also accumulate in the cytosol without damaging the salt sensitive enzymes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17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470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Grid</vt:lpstr>
      <vt:lpstr>Mechanism of Salt resistance in Halophytes</vt:lpstr>
      <vt:lpstr>Salt Resistance:</vt:lpstr>
      <vt:lpstr>Salt Avoidance:</vt:lpstr>
      <vt:lpstr>Salt Evasion:</vt:lpstr>
      <vt:lpstr>PowerPoint Presentation</vt:lpstr>
      <vt:lpstr>PowerPoint Presentation</vt:lpstr>
      <vt:lpstr>Salt Tolerance: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Mechanism of Salt resistance in Halophytes</dc:title>
  <dc:creator>hp</dc:creator>
  <cp:lastModifiedBy>hp</cp:lastModifiedBy>
  <cp:revision>6</cp:revision>
  <dcterms:created xsi:type="dcterms:W3CDTF">2020-03-11T17:28:53Z</dcterms:created>
  <dcterms:modified xsi:type="dcterms:W3CDTF">2020-05-05T06:24:44Z</dcterms:modified>
</cp:coreProperties>
</file>