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9"/>
  </p:notesMasterIdLst>
  <p:sldIdLst>
    <p:sldId id="281" r:id="rId2"/>
    <p:sldId id="282" r:id="rId3"/>
    <p:sldId id="257" r:id="rId4"/>
    <p:sldId id="258" r:id="rId5"/>
    <p:sldId id="259" r:id="rId6"/>
    <p:sldId id="260" r:id="rId7"/>
    <p:sldId id="261" r:id="rId8"/>
    <p:sldId id="262" r:id="rId9"/>
    <p:sldId id="263" r:id="rId10"/>
    <p:sldId id="264" r:id="rId11"/>
    <p:sldId id="265" r:id="rId12"/>
    <p:sldId id="266" r:id="rId13"/>
    <p:sldId id="267" r:id="rId14"/>
    <p:sldId id="283" r:id="rId15"/>
    <p:sldId id="269" r:id="rId16"/>
    <p:sldId id="270" r:id="rId17"/>
    <p:sldId id="268" r:id="rId18"/>
    <p:sldId id="271" r:id="rId19"/>
    <p:sldId id="272" r:id="rId20"/>
    <p:sldId id="273" r:id="rId21"/>
    <p:sldId id="274" r:id="rId22"/>
    <p:sldId id="275" r:id="rId23"/>
    <p:sldId id="276" r:id="rId24"/>
    <p:sldId id="277" r:id="rId25"/>
    <p:sldId id="278" r:id="rId26"/>
    <p:sldId id="279" r:id="rId27"/>
    <p:sldId id="280"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5FE344-7380-4F08-B8BD-8F3B3A770271}" type="datetimeFigureOut">
              <a:rPr lang="en-US" smtClean="0"/>
              <a:t>6/15/2021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C2C677-5D35-4C36-BDBE-4D71EFAE931F}" type="slidenum">
              <a:rPr lang="en-US" smtClean="0"/>
              <a:t>‹#›</a:t>
            </a:fld>
            <a:endParaRPr lang="en-US"/>
          </a:p>
        </p:txBody>
      </p:sp>
    </p:spTree>
    <p:extLst>
      <p:ext uri="{BB962C8B-B14F-4D97-AF65-F5344CB8AC3E}">
        <p14:creationId xmlns:p14="http://schemas.microsoft.com/office/powerpoint/2010/main" val="2499501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C2C677-5D35-4C36-BDBE-4D71EFAE931F}" type="slidenum">
              <a:rPr lang="en-US" smtClean="0"/>
              <a:t>17</a:t>
            </a:fld>
            <a:endParaRPr lang="en-US"/>
          </a:p>
        </p:txBody>
      </p:sp>
    </p:spTree>
    <p:extLst>
      <p:ext uri="{BB962C8B-B14F-4D97-AF65-F5344CB8AC3E}">
        <p14:creationId xmlns:p14="http://schemas.microsoft.com/office/powerpoint/2010/main" val="405341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EA16A894-B656-4579-B34E-CA87EC08A5BF}" type="datetimeFigureOut">
              <a:rPr lang="en-US" smtClean="0"/>
              <a:t>6/15/2021</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487F8625-623C-49FE-B2B0-2878582DF2E7}" type="slidenum">
              <a:rPr lang="en-US" smtClean="0"/>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A16A894-B656-4579-B34E-CA87EC08A5BF}" type="datetimeFigureOut">
              <a:rPr lang="en-US" smtClean="0"/>
              <a:t>6/15/2021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87F8625-623C-49FE-B2B0-2878582DF2E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A16A894-B656-4579-B34E-CA87EC08A5BF}" type="datetimeFigureOut">
              <a:rPr lang="en-US" smtClean="0"/>
              <a:t>6/15/2021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87F8625-623C-49FE-B2B0-2878582DF2E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A16A894-B656-4579-B34E-CA87EC08A5BF}" type="datetimeFigureOut">
              <a:rPr lang="en-US" smtClean="0"/>
              <a:t>6/15/2021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87F8625-623C-49FE-B2B0-2878582DF2E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EA16A894-B656-4579-B34E-CA87EC08A5BF}" type="datetimeFigureOut">
              <a:rPr lang="en-US" smtClean="0"/>
              <a:t>6/15/2021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87F8625-623C-49FE-B2B0-2878582DF2E7}" type="slidenum">
              <a:rPr lang="en-US" smtClean="0"/>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A16A894-B656-4579-B34E-CA87EC08A5BF}" type="datetimeFigureOut">
              <a:rPr lang="en-US" smtClean="0"/>
              <a:t>6/15/2021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87F8625-623C-49FE-B2B0-2878582DF2E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A16A894-B656-4579-B34E-CA87EC08A5BF}" type="datetimeFigureOut">
              <a:rPr lang="en-US" smtClean="0"/>
              <a:t>6/15/2021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487F8625-623C-49FE-B2B0-2878582DF2E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EA16A894-B656-4579-B34E-CA87EC08A5BF}" type="datetimeFigureOut">
              <a:rPr lang="en-US" smtClean="0"/>
              <a:t>6/15/2021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487F8625-623C-49FE-B2B0-2878582DF2E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EA16A894-B656-4579-B34E-CA87EC08A5BF}" type="datetimeFigureOut">
              <a:rPr lang="en-US" smtClean="0"/>
              <a:t>6/15/2021</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487F8625-623C-49FE-B2B0-2878582DF2E7}" type="slidenum">
              <a:rPr lang="en-US" smtClean="0"/>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A16A894-B656-4579-B34E-CA87EC08A5BF}" type="datetimeFigureOut">
              <a:rPr lang="en-US" smtClean="0"/>
              <a:t>6/15/2021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87F8625-623C-49FE-B2B0-2878582DF2E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EA16A894-B656-4579-B34E-CA87EC08A5BF}" type="datetimeFigureOut">
              <a:rPr lang="en-US" smtClean="0"/>
              <a:t>6/15/2021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87F8625-623C-49FE-B2B0-2878582DF2E7}" type="slidenum">
              <a:rPr lang="en-US" smtClean="0"/>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EA16A894-B656-4579-B34E-CA87EC08A5BF}" type="datetimeFigureOut">
              <a:rPr lang="en-US" smtClean="0"/>
              <a:t>6/15/2021</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487F8625-623C-49FE-B2B0-2878582DF2E7}" type="slidenum">
              <a:rPr lang="en-US" smtClean="0"/>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image.slidesharecdn.com/e200-report-180621081037/95/nature-scope-importance-of-philosophy-of-education-27-638.jpg?cb=1529568713"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524" y="1447800"/>
            <a:ext cx="6924675" cy="45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95023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Conti…</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marL="596646" indent="-514350" algn="just">
              <a:lnSpc>
                <a:spcPct val="150000"/>
              </a:lnSpc>
              <a:buAutoNum type="arabicParenBoth"/>
            </a:pPr>
            <a:r>
              <a:rPr lang="en-US" sz="2400" dirty="0" smtClean="0">
                <a:latin typeface="Times New Roman" pitchFamily="18" charset="0"/>
                <a:cs typeface="Times New Roman" pitchFamily="18" charset="0"/>
              </a:rPr>
              <a:t>an </a:t>
            </a:r>
            <a:r>
              <a:rPr lang="en-US" sz="2400" dirty="0">
                <a:latin typeface="Times New Roman" pitchFamily="18" charset="0"/>
                <a:cs typeface="Times New Roman" pitchFamily="18" charset="0"/>
              </a:rPr>
              <a:t>institutional instruction, given to students in school colleges formally ;</a:t>
            </a:r>
            <a:r>
              <a:rPr lang="en-US" sz="2400" dirty="0" smtClean="0">
                <a:latin typeface="Times New Roman" pitchFamily="18" charset="0"/>
                <a:cs typeface="Times New Roman" pitchFamily="18" charset="0"/>
              </a:rPr>
              <a:t>and</a:t>
            </a:r>
          </a:p>
          <a:p>
            <a:pPr marL="596646" indent="-514350" algn="just">
              <a:lnSpc>
                <a:spcPct val="150000"/>
              </a:lnSpc>
              <a:buAutoNum type="arabicParenBoth"/>
            </a:pPr>
            <a:r>
              <a:rPr lang="en-US" sz="2400" dirty="0" smtClean="0">
                <a:latin typeface="Times New Roman" pitchFamily="18" charset="0"/>
                <a:cs typeface="Times New Roman" pitchFamily="18" charset="0"/>
              </a:rPr>
              <a:t>a </a:t>
            </a:r>
            <a:r>
              <a:rPr lang="en-US" sz="2400" dirty="0">
                <a:latin typeface="Times New Roman" pitchFamily="18" charset="0"/>
                <a:cs typeface="Times New Roman" pitchFamily="18" charset="0"/>
              </a:rPr>
              <a:t>pedagogical science, studied by the student of education. </a:t>
            </a:r>
          </a:p>
        </p:txBody>
      </p:sp>
    </p:spTree>
    <p:extLst>
      <p:ext uri="{BB962C8B-B14F-4D97-AF65-F5344CB8AC3E}">
        <p14:creationId xmlns:p14="http://schemas.microsoft.com/office/powerpoint/2010/main" val="3687931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Times New Roman" pitchFamily="18" charset="0"/>
                <a:cs typeface="Times New Roman" pitchFamily="18" charset="0"/>
              </a:rPr>
              <a:t>PHILOSOPHY OF EDUCATION </a:t>
            </a:r>
            <a:endParaRPr lang="en-US" dirty="0">
              <a:latin typeface="Times New Roman" pitchFamily="18" charset="0"/>
              <a:cs typeface="Times New Roman" pitchFamily="18" charset="0"/>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5000" y="1752600"/>
            <a:ext cx="6076950" cy="4689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36169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Conti…</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92500" lnSpcReduction="20000"/>
          </a:bodyPr>
          <a:lstStyle/>
          <a:p>
            <a:pPr algn="just">
              <a:lnSpc>
                <a:spcPct val="150000"/>
              </a:lnSpc>
            </a:pPr>
            <a:r>
              <a:rPr lang="en-US" sz="2400" dirty="0">
                <a:latin typeface="Times New Roman" pitchFamily="18" charset="0"/>
                <a:cs typeface="Times New Roman" pitchFamily="18" charset="0"/>
              </a:rPr>
              <a:t>Philosophy of education is essentially a method of approaching educational experience rather than a body of conclusions. It is the specific method which makes it philosophical. Philosophical method is critical, </a:t>
            </a:r>
            <a:r>
              <a:rPr lang="en-US" sz="2400" dirty="0" smtClean="0">
                <a:latin typeface="Times New Roman" pitchFamily="18" charset="0"/>
                <a:cs typeface="Times New Roman" pitchFamily="18" charset="0"/>
              </a:rPr>
              <a:t>comprehensive </a:t>
            </a:r>
            <a:r>
              <a:rPr lang="en-US" sz="2400" dirty="0">
                <a:latin typeface="Times New Roman" pitchFamily="18" charset="0"/>
                <a:cs typeface="Times New Roman" pitchFamily="18" charset="0"/>
              </a:rPr>
              <a:t>and synthetic. </a:t>
            </a:r>
            <a:endParaRPr lang="en-US" sz="2400" dirty="0" smtClean="0">
              <a:latin typeface="Times New Roman" pitchFamily="18" charset="0"/>
              <a:cs typeface="Times New Roman" pitchFamily="18" charset="0"/>
            </a:endParaRPr>
          </a:p>
          <a:p>
            <a:pPr algn="just">
              <a:lnSpc>
                <a:spcPct val="150000"/>
              </a:lnSpc>
            </a:pPr>
            <a:r>
              <a:rPr lang="en-US" sz="2600" dirty="0">
                <a:latin typeface="Times New Roman" pitchFamily="18" charset="0"/>
                <a:cs typeface="Times New Roman" pitchFamily="18" charset="0"/>
              </a:rPr>
              <a:t>In brief, it is a philosophical process of solving educational problems through philosophical method, from a philosophical attitude to arrive at philosophical conclusions and results. Thus, it aims at achieving general as well as comprehensive results. </a:t>
            </a:r>
          </a:p>
        </p:txBody>
      </p:sp>
    </p:spTree>
    <p:extLst>
      <p:ext uri="{BB962C8B-B14F-4D97-AF65-F5344CB8AC3E}">
        <p14:creationId xmlns:p14="http://schemas.microsoft.com/office/powerpoint/2010/main" val="1255348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Conti…</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92500" lnSpcReduction="20000"/>
          </a:bodyPr>
          <a:lstStyle/>
          <a:p>
            <a:pPr algn="just">
              <a:lnSpc>
                <a:spcPct val="150000"/>
              </a:lnSpc>
            </a:pPr>
            <a:r>
              <a:rPr lang="en-US" sz="2400" dirty="0">
                <a:latin typeface="Times New Roman" pitchFamily="18" charset="0"/>
                <a:cs typeface="Times New Roman" pitchFamily="18" charset="0"/>
              </a:rPr>
              <a:t>Philosophy of Education c</a:t>
            </a:r>
            <a:r>
              <a:rPr lang="en-US" sz="2400" dirty="0" smtClean="0">
                <a:latin typeface="Times New Roman" pitchFamily="18" charset="0"/>
                <a:cs typeface="Times New Roman" pitchFamily="18" charset="0"/>
              </a:rPr>
              <a:t>onsidered </a:t>
            </a:r>
            <a:r>
              <a:rPr lang="en-US" sz="2400" dirty="0">
                <a:latin typeface="Times New Roman" pitchFamily="18" charset="0"/>
                <a:cs typeface="Times New Roman" pitchFamily="18" charset="0"/>
              </a:rPr>
              <a:t>with what ought to be in educational practice. </a:t>
            </a:r>
            <a:r>
              <a:rPr lang="en-US" sz="2400" dirty="0" smtClean="0">
                <a:latin typeface="Times New Roman" pitchFamily="18" charset="0"/>
                <a:cs typeface="Times New Roman" pitchFamily="18" charset="0"/>
              </a:rPr>
              <a:t>Suggests </a:t>
            </a:r>
            <a:r>
              <a:rPr lang="en-US" sz="2400" dirty="0">
                <a:latin typeface="Times New Roman" pitchFamily="18" charset="0"/>
                <a:cs typeface="Times New Roman" pitchFamily="18" charset="0"/>
              </a:rPr>
              <a:t>the necessity for all educational disciplines to follow direction and philosophy to be effective and meaningful</a:t>
            </a:r>
            <a:r>
              <a:rPr lang="en-US" sz="2400" dirty="0" smtClean="0">
                <a:latin typeface="Times New Roman" pitchFamily="18" charset="0"/>
                <a:cs typeface="Times New Roman" pitchFamily="18" charset="0"/>
              </a:rPr>
              <a:t>.</a:t>
            </a:r>
          </a:p>
          <a:p>
            <a:pPr algn="just">
              <a:lnSpc>
                <a:spcPct val="150000"/>
              </a:lnSpc>
            </a:pPr>
            <a:r>
              <a:rPr lang="en-US" sz="2600" dirty="0">
                <a:latin typeface="Times New Roman" pitchFamily="18" charset="0"/>
                <a:cs typeface="Times New Roman" pitchFamily="18" charset="0"/>
              </a:rPr>
              <a:t>Gives direction and points of destination to the teachers, administrators, and supervisors in formulation their educational aims and objectives to be achieved, in selecting and organizing subject matters to be taught, in selecting methods of teaching and techniques to be used and evaluate the results of teaching and learning.</a:t>
            </a:r>
          </a:p>
        </p:txBody>
      </p:sp>
    </p:spTree>
    <p:extLst>
      <p:ext uri="{BB962C8B-B14F-4D97-AF65-F5344CB8AC3E}">
        <p14:creationId xmlns:p14="http://schemas.microsoft.com/office/powerpoint/2010/main" val="17972033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7691" y="1219200"/>
            <a:ext cx="7696200" cy="532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3259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latin typeface="Times New Roman" pitchFamily="18" charset="0"/>
                <a:cs typeface="Times New Roman" pitchFamily="18" charset="0"/>
              </a:rPr>
              <a:t>SCOPE OF PHILOSOPHY OF EDUCATION </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marL="82296" indent="0">
              <a:lnSpc>
                <a:spcPct val="150000"/>
              </a:lnSpc>
              <a:buNone/>
            </a:pPr>
            <a:r>
              <a:rPr lang="en-US" sz="2400" dirty="0">
                <a:latin typeface="Times New Roman" pitchFamily="18" charset="0"/>
                <a:cs typeface="Times New Roman" pitchFamily="18" charset="0"/>
              </a:rPr>
              <a:t>The scope of philosophy of education is concerned with the problems of education</a:t>
            </a:r>
            <a:r>
              <a:rPr lang="en-US" sz="2400" dirty="0" smtClean="0">
                <a:latin typeface="Times New Roman" pitchFamily="18" charset="0"/>
                <a:cs typeface="Times New Roman" pitchFamily="18" charset="0"/>
              </a:rPr>
              <a:t>.</a:t>
            </a:r>
          </a:p>
          <a:p>
            <a:pPr marL="82296" indent="0">
              <a:lnSpc>
                <a:spcPct val="150000"/>
              </a:lnSpc>
              <a:buNone/>
            </a:pP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These problems </a:t>
            </a:r>
            <a:r>
              <a:rPr lang="en-US" sz="2400" dirty="0" smtClean="0">
                <a:latin typeface="Times New Roman" pitchFamily="18" charset="0"/>
                <a:cs typeface="Times New Roman" pitchFamily="18" charset="0"/>
              </a:rPr>
              <a:t>mainly include;</a:t>
            </a:r>
          </a:p>
          <a:p>
            <a:pPr algn="just">
              <a:lnSpc>
                <a:spcPct val="150000"/>
              </a:lnSpc>
              <a:buFont typeface="Wingdings" pitchFamily="2" charset="2"/>
              <a:buChar char="v"/>
            </a:pPr>
            <a:r>
              <a:rPr lang="en-US" sz="2400" dirty="0">
                <a:latin typeface="Times New Roman" pitchFamily="18" charset="0"/>
                <a:cs typeface="Times New Roman" pitchFamily="18" charset="0"/>
              </a:rPr>
              <a:t>interpretation of human nature, the world and the universe and their relation with man, </a:t>
            </a:r>
            <a:endParaRPr lang="en-US" sz="2400" dirty="0" smtClean="0">
              <a:latin typeface="Times New Roman" pitchFamily="18" charset="0"/>
              <a:cs typeface="Times New Roman" pitchFamily="18" charset="0"/>
            </a:endParaRPr>
          </a:p>
          <a:p>
            <a:pPr algn="just">
              <a:lnSpc>
                <a:spcPct val="150000"/>
              </a:lnSpc>
              <a:buFont typeface="Wingdings" pitchFamily="2" charset="2"/>
              <a:buChar char="v"/>
            </a:pPr>
            <a:r>
              <a:rPr lang="en-US" sz="2400" dirty="0" smtClean="0">
                <a:latin typeface="Times New Roman" pitchFamily="18" charset="0"/>
                <a:cs typeface="Times New Roman" pitchFamily="18" charset="0"/>
              </a:rPr>
              <a:t> interpretation </a:t>
            </a:r>
            <a:r>
              <a:rPr lang="en-US" sz="2400" dirty="0">
                <a:latin typeface="Times New Roman" pitchFamily="18" charset="0"/>
                <a:cs typeface="Times New Roman" pitchFamily="18" charset="0"/>
              </a:rPr>
              <a:t>of aims and ideals of education, </a:t>
            </a:r>
            <a:endParaRPr lang="en-US" sz="2400" dirty="0" smtClean="0">
              <a:latin typeface="Times New Roman" pitchFamily="18" charset="0"/>
              <a:cs typeface="Times New Roman" pitchFamily="18" charset="0"/>
            </a:endParaRPr>
          </a:p>
          <a:p>
            <a:pPr algn="just">
              <a:lnSpc>
                <a:spcPct val="150000"/>
              </a:lnSpc>
              <a:buFont typeface="Wingdings" pitchFamily="2" charset="2"/>
              <a:buChar char="v"/>
            </a:pPr>
            <a:r>
              <a:rPr lang="en-US" sz="2400" dirty="0">
                <a:latin typeface="Times New Roman" pitchFamily="18" charset="0"/>
                <a:cs typeface="Times New Roman" pitchFamily="18" charset="0"/>
              </a:rPr>
              <a:t>the relationship of various components of the system of education, </a:t>
            </a:r>
          </a:p>
        </p:txBody>
      </p:sp>
    </p:spTree>
    <p:extLst>
      <p:ext uri="{BB962C8B-B14F-4D97-AF65-F5344CB8AC3E}">
        <p14:creationId xmlns:p14="http://schemas.microsoft.com/office/powerpoint/2010/main" val="28641499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Conti…</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gn="just">
              <a:lnSpc>
                <a:spcPct val="150000"/>
              </a:lnSpc>
              <a:buFont typeface="Wingdings" pitchFamily="2" charset="2"/>
              <a:buChar char="v"/>
            </a:pPr>
            <a:r>
              <a:rPr lang="en-US" sz="2400" dirty="0">
                <a:latin typeface="Times New Roman" pitchFamily="18" charset="0"/>
                <a:cs typeface="Times New Roman" pitchFamily="18" charset="0"/>
              </a:rPr>
              <a:t>relationship of education and various areas of national life [economic system, political order, social progress, cultural reconstructions </a:t>
            </a:r>
            <a:r>
              <a:rPr lang="en-US" sz="2400" dirty="0" smtClean="0">
                <a:latin typeface="Times New Roman" pitchFamily="18" charset="0"/>
                <a:cs typeface="Times New Roman" pitchFamily="18" charset="0"/>
              </a:rPr>
              <a:t>etc</a:t>
            </a:r>
            <a:r>
              <a:rPr lang="en-US" sz="2400" dirty="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pPr algn="just">
              <a:lnSpc>
                <a:spcPct val="150000"/>
              </a:lnSpc>
              <a:buFont typeface="Wingdings" pitchFamily="2" charset="2"/>
              <a:buChar char="v"/>
            </a:pPr>
            <a:r>
              <a:rPr lang="en-US" sz="2400" dirty="0">
                <a:latin typeface="Times New Roman" pitchFamily="18" charset="0"/>
                <a:cs typeface="Times New Roman" pitchFamily="18" charset="0"/>
              </a:rPr>
              <a:t>educational values, </a:t>
            </a:r>
            <a:endParaRPr lang="en-US" sz="2400" dirty="0" smtClean="0">
              <a:latin typeface="Times New Roman" pitchFamily="18" charset="0"/>
              <a:cs typeface="Times New Roman" pitchFamily="18" charset="0"/>
            </a:endParaRPr>
          </a:p>
          <a:p>
            <a:pPr algn="just">
              <a:lnSpc>
                <a:spcPct val="150000"/>
              </a:lnSpc>
              <a:buFont typeface="Wingdings" pitchFamily="2" charset="2"/>
              <a:buChar char="v"/>
            </a:pP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theory of knowledge and its relationship to education. </a:t>
            </a:r>
          </a:p>
        </p:txBody>
      </p:sp>
    </p:spTree>
    <p:extLst>
      <p:ext uri="{BB962C8B-B14F-4D97-AF65-F5344CB8AC3E}">
        <p14:creationId xmlns:p14="http://schemas.microsoft.com/office/powerpoint/2010/main" val="23694528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effectLst/>
                <a:latin typeface="Times New Roman" pitchFamily="18" charset="0"/>
                <a:cs typeface="Times New Roman" pitchFamily="18" charset="0"/>
              </a:rPr>
              <a:t>Aims and Ideals of Educational Philosophy</a:t>
            </a:r>
            <a:r>
              <a:rPr lang="en-US" dirty="0">
                <a:effectLst/>
              </a:rPr>
              <a:t> </a:t>
            </a:r>
            <a:endParaRPr lang="en-US"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28800" y="1752600"/>
            <a:ext cx="6076950" cy="456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63679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effectLst/>
                <a:latin typeface="Times New Roman" pitchFamily="18" charset="0"/>
                <a:cs typeface="Times New Roman" pitchFamily="18" charset="0"/>
              </a:rPr>
              <a:t>Aims and Ideals of Educational Philosophy</a:t>
            </a:r>
            <a:endParaRPr lang="en-US" dirty="0"/>
          </a:p>
        </p:txBody>
      </p:sp>
      <p:sp>
        <p:nvSpPr>
          <p:cNvPr id="3" name="Content Placeholder 2"/>
          <p:cNvSpPr>
            <a:spLocks noGrp="1"/>
          </p:cNvSpPr>
          <p:nvPr>
            <p:ph idx="1"/>
          </p:nvPr>
        </p:nvSpPr>
        <p:spPr/>
        <p:txBody>
          <a:bodyPr>
            <a:normAutofit lnSpcReduction="10000"/>
          </a:bodyPr>
          <a:lstStyle/>
          <a:p>
            <a:pPr algn="just">
              <a:lnSpc>
                <a:spcPct val="150000"/>
              </a:lnSpc>
            </a:pPr>
            <a:r>
              <a:rPr lang="en-US" sz="2400" dirty="0">
                <a:latin typeface="Times New Roman" pitchFamily="18" charset="0"/>
                <a:cs typeface="Times New Roman" pitchFamily="18" charset="0"/>
              </a:rPr>
              <a:t>Education critically evaluates the different aims and ideals of education. These aims and ideals have been prorogated by various philosophers in different times. They are character building, man making, harmonious human development, preparation for adult life, development of citizenship, utilization of leisure, training for civic life, training for international living, achieving social and national integration, -scientific and technological development, </a:t>
            </a:r>
          </a:p>
        </p:txBody>
      </p:sp>
    </p:spTree>
    <p:extLst>
      <p:ext uri="{BB962C8B-B14F-4D97-AF65-F5344CB8AC3E}">
        <p14:creationId xmlns:p14="http://schemas.microsoft.com/office/powerpoint/2010/main" val="34792652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57200"/>
            <a:ext cx="7498080" cy="1143000"/>
          </a:xfrm>
        </p:spPr>
        <p:txBody>
          <a:bodyPr/>
          <a:lstStyle/>
          <a:p>
            <a:r>
              <a:rPr lang="en-US" b="1" dirty="0" smtClean="0">
                <a:latin typeface="Times New Roman" pitchFamily="18" charset="0"/>
                <a:cs typeface="Times New Roman" pitchFamily="18" charset="0"/>
              </a:rPr>
              <a:t>Conti…</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Autofit/>
          </a:bodyPr>
          <a:lstStyle/>
          <a:p>
            <a:pPr marL="82296" indent="0" algn="just">
              <a:lnSpc>
                <a:spcPct val="160000"/>
              </a:lnSpc>
              <a:buNone/>
            </a:pPr>
            <a:r>
              <a:rPr lang="en-US" sz="2400" dirty="0">
                <a:latin typeface="Times New Roman" pitchFamily="18" charset="0"/>
                <a:cs typeface="Times New Roman" pitchFamily="18" charset="0"/>
              </a:rPr>
              <a:t>education for all, equalizing educational opportunities, strengthening democratic political order and human source development</a:t>
            </a:r>
            <a:r>
              <a:rPr lang="en-US" sz="2400" dirty="0" smtClean="0">
                <a:latin typeface="Times New Roman" pitchFamily="18" charset="0"/>
                <a:cs typeface="Times New Roman" pitchFamily="18" charset="0"/>
              </a:rPr>
              <a:t>.</a:t>
            </a:r>
          </a:p>
          <a:p>
            <a:pPr algn="just">
              <a:lnSpc>
                <a:spcPct val="170000"/>
              </a:lnSpc>
            </a:pPr>
            <a:r>
              <a:rPr lang="en-US" sz="2400" dirty="0">
                <a:latin typeface="Times New Roman" pitchFamily="18" charset="0"/>
                <a:cs typeface="Times New Roman" pitchFamily="18" charset="0"/>
              </a:rPr>
              <a:t>The aims of the philosophy of education are synthesized in the multifaceted development of personality. Most of modern and contemporary philosophers of education in both the East and the West accepted the aim of philosophy of education as to be the all </a:t>
            </a:r>
            <a:r>
              <a:rPr lang="en-US" sz="2400" dirty="0" smtClean="0">
                <a:latin typeface="Times New Roman" pitchFamily="18" charset="0"/>
                <a:cs typeface="Times New Roman" pitchFamily="18" charset="0"/>
              </a:rPr>
              <a:t>round</a:t>
            </a:r>
            <a:endParaRPr lang="en-US" sz="2400" dirty="0"/>
          </a:p>
        </p:txBody>
      </p:sp>
    </p:spTree>
    <p:extLst>
      <p:ext uri="{BB962C8B-B14F-4D97-AF65-F5344CB8AC3E}">
        <p14:creationId xmlns:p14="http://schemas.microsoft.com/office/powerpoint/2010/main" val="16253407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lvl="1" algn="r" rtl="0">
              <a:spcBef>
                <a:spcPct val="0"/>
              </a:spcBef>
            </a:pPr>
            <a:r>
              <a:rPr lang="en-US" sz="2400" dirty="0"/>
              <a:t/>
            </a:r>
            <a:br>
              <a:rPr lang="en-US" sz="2400" dirty="0"/>
            </a:br>
            <a:endParaRPr lang="en-US" dirty="0"/>
          </a:p>
        </p:txBody>
      </p:sp>
      <p:sp>
        <p:nvSpPr>
          <p:cNvPr id="3" name="Subtitle 2"/>
          <p:cNvSpPr>
            <a:spLocks noGrp="1"/>
          </p:cNvSpPr>
          <p:nvPr>
            <p:ph type="subTitle" idx="1"/>
          </p:nvPr>
        </p:nvSpPr>
        <p:spPr>
          <a:xfrm>
            <a:off x="1432560" y="1850064"/>
            <a:ext cx="7406640" cy="3483936"/>
          </a:xfrm>
        </p:spPr>
        <p:txBody>
          <a:bodyPr>
            <a:normAutofit/>
          </a:bodyPr>
          <a:lstStyle/>
          <a:p>
            <a:pPr marL="27432" lvl="1" algn="l">
              <a:spcBef>
                <a:spcPts val="600"/>
              </a:spcBef>
              <a:buSzPct val="80000"/>
            </a:pPr>
            <a:r>
              <a:rPr lang="en-US" sz="3200" dirty="0">
                <a:latin typeface="Times New Roman" pitchFamily="18" charset="0"/>
                <a:cs typeface="Times New Roman" pitchFamily="18" charset="0"/>
              </a:rPr>
              <a:t>Impact of philosophy of education</a:t>
            </a:r>
          </a:p>
          <a:p>
            <a:pPr lvl="0"/>
            <a:r>
              <a:rPr lang="en-US" dirty="0" smtClean="0">
                <a:latin typeface="Times New Roman" pitchFamily="18" charset="0"/>
                <a:cs typeface="Times New Roman" pitchFamily="18" charset="0"/>
              </a:rPr>
              <a:t>	Aims </a:t>
            </a:r>
            <a:r>
              <a:rPr lang="en-US" dirty="0">
                <a:latin typeface="Times New Roman" pitchFamily="18" charset="0"/>
                <a:cs typeface="Times New Roman" pitchFamily="18" charset="0"/>
              </a:rPr>
              <a:t>and objectives and functions </a:t>
            </a:r>
            <a:r>
              <a:rPr lang="en-US">
                <a:latin typeface="Times New Roman" pitchFamily="18" charset="0"/>
                <a:cs typeface="Times New Roman" pitchFamily="18" charset="0"/>
              </a:rPr>
              <a:t>of </a:t>
            </a:r>
            <a:r>
              <a:rPr lang="en-US" smtClean="0">
                <a:latin typeface="Times New Roman" pitchFamily="18" charset="0"/>
                <a:cs typeface="Times New Roman" pitchFamily="18" charset="0"/>
              </a:rPr>
              <a:t>education</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8991424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Conti…</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marL="82296" indent="0" algn="just">
              <a:lnSpc>
                <a:spcPct val="150000"/>
              </a:lnSpc>
              <a:buNone/>
            </a:pPr>
            <a:r>
              <a:rPr lang="en-US" sz="2400" dirty="0">
                <a:latin typeface="Times New Roman" pitchFamily="18" charset="0"/>
                <a:cs typeface="Times New Roman" pitchFamily="18" charset="0"/>
              </a:rPr>
              <a:t>development of personality.</a:t>
            </a:r>
          </a:p>
          <a:p>
            <a:pPr algn="just">
              <a:lnSpc>
                <a:spcPct val="150000"/>
              </a:lnSpc>
            </a:pPr>
            <a:r>
              <a:rPr lang="en-US" sz="2400" dirty="0" smtClean="0">
                <a:latin typeface="Times New Roman" pitchFamily="18" charset="0"/>
                <a:cs typeface="Times New Roman" pitchFamily="18" charset="0"/>
              </a:rPr>
              <a:t>All </a:t>
            </a:r>
            <a:r>
              <a:rPr lang="en-US" sz="2400" dirty="0">
                <a:latin typeface="Times New Roman" pitchFamily="18" charset="0"/>
                <a:cs typeface="Times New Roman" pitchFamily="18" charset="0"/>
              </a:rPr>
              <a:t>round development consists of all the aspects - physical, mental, moral, social, emotional and spiritual. These and other aims of education presented by educational thinkers in different times and climes are scrutinized and evaluated. Thus, philosophy of education critically evaluates different aims and ideals of education to arrive at.</a:t>
            </a:r>
          </a:p>
        </p:txBody>
      </p:sp>
    </p:spTree>
    <p:extLst>
      <p:ext uri="{BB962C8B-B14F-4D97-AF65-F5344CB8AC3E}">
        <p14:creationId xmlns:p14="http://schemas.microsoft.com/office/powerpoint/2010/main" val="32373714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effectLst/>
                <a:hlinkClick r:id="rId2" tooltip="Aims and Functions of Philosophy of Education&#10; To Account ..."/>
              </a:rPr>
              <a:t> </a:t>
            </a:r>
            <a:r>
              <a:rPr lang="en-US" b="1" dirty="0">
                <a:effectLst/>
                <a:latin typeface="Times New Roman" pitchFamily="18" charset="0"/>
                <a:cs typeface="Times New Roman" pitchFamily="18" charset="0"/>
              </a:rPr>
              <a:t>Aims and Functions of Philosophy of Education</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lgn="just">
              <a:lnSpc>
                <a:spcPct val="150000"/>
              </a:lnSpc>
              <a:buFont typeface="Wingdings" pitchFamily="2" charset="2"/>
              <a:buChar char="q"/>
            </a:pPr>
            <a:r>
              <a:rPr lang="en-US" dirty="0"/>
              <a:t> </a:t>
            </a:r>
            <a:r>
              <a:rPr lang="en-US" sz="2400" dirty="0">
                <a:latin typeface="Times New Roman" pitchFamily="18" charset="0"/>
                <a:cs typeface="Times New Roman" pitchFamily="18" charset="0"/>
              </a:rPr>
              <a:t>To Account for the Trite Nature of Man </a:t>
            </a:r>
            <a:r>
              <a:rPr lang="en-US" sz="2400" dirty="0" smtClean="0">
                <a:latin typeface="Times New Roman" pitchFamily="18" charset="0"/>
                <a:cs typeface="Times New Roman" pitchFamily="18" charset="0"/>
              </a:rPr>
              <a:t> </a:t>
            </a:r>
          </a:p>
          <a:p>
            <a:pPr algn="just">
              <a:lnSpc>
                <a:spcPct val="150000"/>
              </a:lnSpc>
              <a:buFont typeface="Wingdings" pitchFamily="2" charset="2"/>
              <a:buChar char="q"/>
            </a:pPr>
            <a:r>
              <a:rPr lang="en-US" sz="2400" dirty="0" smtClean="0">
                <a:latin typeface="Times New Roman" pitchFamily="18" charset="0"/>
                <a:cs typeface="Times New Roman" pitchFamily="18" charset="0"/>
              </a:rPr>
              <a:t>identification </a:t>
            </a:r>
            <a:r>
              <a:rPr lang="en-US" sz="2400" dirty="0">
                <a:latin typeface="Times New Roman" pitchFamily="18" charset="0"/>
                <a:cs typeface="Times New Roman" pitchFamily="18" charset="0"/>
              </a:rPr>
              <a:t>and Justification of a Comprehensive World View </a:t>
            </a:r>
            <a:r>
              <a:rPr lang="en-US" sz="2400" dirty="0" smtClean="0">
                <a:latin typeface="Times New Roman" pitchFamily="18" charset="0"/>
                <a:cs typeface="Times New Roman" pitchFamily="18" charset="0"/>
              </a:rPr>
              <a:t> </a:t>
            </a:r>
          </a:p>
          <a:p>
            <a:pPr algn="just">
              <a:lnSpc>
                <a:spcPct val="150000"/>
              </a:lnSpc>
              <a:buFont typeface="Wingdings" pitchFamily="2" charset="2"/>
              <a:buChar char="q"/>
            </a:pPr>
            <a:r>
              <a:rPr lang="en-US" sz="2400" dirty="0" smtClean="0">
                <a:latin typeface="Times New Roman" pitchFamily="18" charset="0"/>
                <a:cs typeface="Times New Roman" pitchFamily="18" charset="0"/>
              </a:rPr>
              <a:t>To </a:t>
            </a:r>
            <a:r>
              <a:rPr lang="en-US" sz="2400" dirty="0">
                <a:latin typeface="Times New Roman" pitchFamily="18" charset="0"/>
                <a:cs typeface="Times New Roman" pitchFamily="18" charset="0"/>
              </a:rPr>
              <a:t>Guide in the Development of a Broad and True concept of Education </a:t>
            </a:r>
            <a:r>
              <a:rPr lang="en-US" sz="2400" dirty="0" smtClean="0">
                <a:latin typeface="Times New Roman" pitchFamily="18" charset="0"/>
                <a:cs typeface="Times New Roman" pitchFamily="18" charset="0"/>
              </a:rPr>
              <a:t> </a:t>
            </a:r>
          </a:p>
          <a:p>
            <a:pPr algn="just">
              <a:lnSpc>
                <a:spcPct val="150000"/>
              </a:lnSpc>
              <a:buFont typeface="Wingdings" pitchFamily="2" charset="2"/>
              <a:buChar char="q"/>
            </a:pPr>
            <a:r>
              <a:rPr lang="en-US" sz="2400" dirty="0" smtClean="0">
                <a:latin typeface="Times New Roman" pitchFamily="18" charset="0"/>
                <a:cs typeface="Times New Roman" pitchFamily="18" charset="0"/>
              </a:rPr>
              <a:t>To </a:t>
            </a:r>
            <a:r>
              <a:rPr lang="en-US" sz="2400" dirty="0">
                <a:latin typeface="Times New Roman" pitchFamily="18" charset="0"/>
                <a:cs typeface="Times New Roman" pitchFamily="18" charset="0"/>
              </a:rPr>
              <a:t>Identify and Justify a Comprehensive Educational Programme</a:t>
            </a:r>
          </a:p>
        </p:txBody>
      </p:sp>
    </p:spTree>
    <p:extLst>
      <p:ext uri="{BB962C8B-B14F-4D97-AF65-F5344CB8AC3E}">
        <p14:creationId xmlns:p14="http://schemas.microsoft.com/office/powerpoint/2010/main" val="34366363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Conti…</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lgn="just">
              <a:lnSpc>
                <a:spcPct val="150000"/>
              </a:lnSpc>
              <a:buFont typeface="Wingdings" pitchFamily="2" charset="2"/>
              <a:buChar char="q"/>
            </a:pPr>
            <a:r>
              <a:rPr lang="en-US" dirty="0" smtClean="0"/>
              <a:t> </a:t>
            </a:r>
            <a:r>
              <a:rPr lang="en-US" sz="2400" dirty="0">
                <a:latin typeface="Times New Roman" pitchFamily="18" charset="0"/>
                <a:cs typeface="Times New Roman" pitchFamily="18" charset="0"/>
              </a:rPr>
              <a:t>To Identify and Justify the Basic Principles of Teaching </a:t>
            </a:r>
            <a:r>
              <a:rPr lang="en-US" sz="2400" dirty="0" smtClean="0">
                <a:latin typeface="Times New Roman" pitchFamily="18" charset="0"/>
                <a:cs typeface="Times New Roman" pitchFamily="18" charset="0"/>
              </a:rPr>
              <a:t> </a:t>
            </a:r>
          </a:p>
          <a:p>
            <a:pPr algn="just">
              <a:lnSpc>
                <a:spcPct val="150000"/>
              </a:lnSpc>
              <a:buFont typeface="Wingdings" pitchFamily="2" charset="2"/>
              <a:buChar char="q"/>
            </a:pPr>
            <a:r>
              <a:rPr lang="en-US" sz="2400" dirty="0" smtClean="0">
                <a:latin typeface="Times New Roman" pitchFamily="18" charset="0"/>
                <a:cs typeface="Times New Roman" pitchFamily="18" charset="0"/>
              </a:rPr>
              <a:t>To </a:t>
            </a:r>
            <a:r>
              <a:rPr lang="en-US" sz="2400" dirty="0">
                <a:latin typeface="Times New Roman" pitchFamily="18" charset="0"/>
                <a:cs typeface="Times New Roman" pitchFamily="18" charset="0"/>
              </a:rPr>
              <a:t>Identify and Justify the Basic Principles of Education Evaluation </a:t>
            </a:r>
            <a:r>
              <a:rPr lang="en-US" sz="2400" dirty="0" smtClean="0">
                <a:latin typeface="Times New Roman" pitchFamily="18" charset="0"/>
                <a:cs typeface="Times New Roman" pitchFamily="18" charset="0"/>
              </a:rPr>
              <a:t> </a:t>
            </a:r>
          </a:p>
          <a:p>
            <a:pPr algn="just">
              <a:lnSpc>
                <a:spcPct val="150000"/>
              </a:lnSpc>
              <a:buFont typeface="Wingdings" pitchFamily="2" charset="2"/>
              <a:buChar char="q"/>
            </a:pPr>
            <a:r>
              <a:rPr lang="en-US" sz="2400" dirty="0" smtClean="0">
                <a:latin typeface="Times New Roman" pitchFamily="18" charset="0"/>
                <a:cs typeface="Times New Roman" pitchFamily="18" charset="0"/>
              </a:rPr>
              <a:t>To </a:t>
            </a:r>
            <a:r>
              <a:rPr lang="en-US" sz="2400" dirty="0">
                <a:latin typeface="Times New Roman" pitchFamily="18" charset="0"/>
                <a:cs typeface="Times New Roman" pitchFamily="18" charset="0"/>
              </a:rPr>
              <a:t>have Students Secure the Ability in Tackling Critical Issues and Problems of Education </a:t>
            </a:r>
            <a:r>
              <a:rPr lang="en-US" sz="2400" dirty="0" smtClean="0">
                <a:latin typeface="Times New Roman" pitchFamily="18" charset="0"/>
                <a:cs typeface="Times New Roman" pitchFamily="18" charset="0"/>
              </a:rPr>
              <a:t> </a:t>
            </a:r>
          </a:p>
          <a:p>
            <a:pPr algn="just">
              <a:lnSpc>
                <a:spcPct val="150000"/>
              </a:lnSpc>
              <a:buFont typeface="Wingdings" pitchFamily="2" charset="2"/>
              <a:buChar char="q"/>
            </a:pPr>
            <a:r>
              <a:rPr lang="en-US" sz="2400" dirty="0" smtClean="0">
                <a:latin typeface="Times New Roman" pitchFamily="18" charset="0"/>
                <a:cs typeface="Times New Roman" pitchFamily="18" charset="0"/>
              </a:rPr>
              <a:t>To </a:t>
            </a:r>
            <a:r>
              <a:rPr lang="en-US" sz="2400" dirty="0">
                <a:latin typeface="Times New Roman" pitchFamily="18" charset="0"/>
                <a:cs typeface="Times New Roman" pitchFamily="18" charset="0"/>
              </a:rPr>
              <a:t>Guide Students so as to Develop Their Personal Philosophies of Education</a:t>
            </a:r>
          </a:p>
        </p:txBody>
      </p:sp>
    </p:spTree>
    <p:extLst>
      <p:ext uri="{BB962C8B-B14F-4D97-AF65-F5344CB8AC3E}">
        <p14:creationId xmlns:p14="http://schemas.microsoft.com/office/powerpoint/2010/main" val="27450355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71600" y="1524000"/>
            <a:ext cx="75438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05921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effectLst/>
                <a:latin typeface="Times New Roman" pitchFamily="18" charset="0"/>
                <a:cs typeface="Times New Roman" pitchFamily="18" charset="0"/>
              </a:rPr>
              <a:t>Philosophy of education influences the aims of education</a:t>
            </a:r>
            <a:r>
              <a:rPr lang="en-US" dirty="0">
                <a:effectLst/>
              </a:rPr>
              <a:t> </a:t>
            </a:r>
            <a:endParaRPr lang="en-US" dirty="0"/>
          </a:p>
        </p:txBody>
      </p:sp>
      <p:sp>
        <p:nvSpPr>
          <p:cNvPr id="3" name="Content Placeholder 2"/>
          <p:cNvSpPr>
            <a:spLocks noGrp="1"/>
          </p:cNvSpPr>
          <p:nvPr>
            <p:ph idx="1"/>
          </p:nvPr>
        </p:nvSpPr>
        <p:spPr/>
        <p:txBody>
          <a:bodyPr>
            <a:normAutofit/>
          </a:bodyPr>
          <a:lstStyle/>
          <a:p>
            <a:pPr algn="just">
              <a:lnSpc>
                <a:spcPct val="150000"/>
              </a:lnSpc>
            </a:pPr>
            <a:r>
              <a:rPr lang="en-US" sz="2400" dirty="0">
                <a:latin typeface="Times New Roman" pitchFamily="18" charset="0"/>
                <a:cs typeface="Times New Roman" pitchFamily="18" charset="0"/>
              </a:rPr>
              <a:t>The aims and ideals of education, too, are determined by the philosophy of education a country believes in. Different philosophies of education have different views on education</a:t>
            </a:r>
            <a:r>
              <a:rPr lang="en-US" sz="2400" dirty="0" smtClean="0">
                <a:latin typeface="Times New Roman" pitchFamily="18" charset="0"/>
                <a:cs typeface="Times New Roman" pitchFamily="18" charset="0"/>
              </a:rPr>
              <a:t>.</a:t>
            </a:r>
          </a:p>
          <a:p>
            <a:pPr algn="just">
              <a:lnSpc>
                <a:spcPct val="150000"/>
              </a:lnSpc>
            </a:pPr>
            <a:r>
              <a:rPr lang="en-US" sz="2400" dirty="0">
                <a:latin typeface="Times New Roman" pitchFamily="18" charset="0"/>
                <a:cs typeface="Times New Roman" pitchFamily="18" charset="0"/>
              </a:rPr>
              <a:t>A country that tends to believe in the philosophy of idealism will stress on creating a spiritual environment in the school as that pupils develop spiritual values and attain self-realization.</a:t>
            </a:r>
          </a:p>
        </p:txBody>
      </p:sp>
    </p:spTree>
    <p:extLst>
      <p:ext uri="{BB962C8B-B14F-4D97-AF65-F5344CB8AC3E}">
        <p14:creationId xmlns:p14="http://schemas.microsoft.com/office/powerpoint/2010/main" val="42191121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Conti…</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gn="just">
              <a:lnSpc>
                <a:spcPct val="150000"/>
              </a:lnSpc>
            </a:pPr>
            <a:r>
              <a:rPr lang="en-US" sz="2400" dirty="0">
                <a:latin typeface="Times New Roman" pitchFamily="18" charset="0"/>
                <a:cs typeface="Times New Roman" pitchFamily="18" charset="0"/>
              </a:rPr>
              <a:t>Naturalism will like to see that the child is made to learn from nature in a natural way and realizes his potentialities. Pragmatism does not accept any universal or eternal and preconceived aim of education. Like that aims of education are necessarily influenced by the philosophy of education.</a:t>
            </a:r>
          </a:p>
        </p:txBody>
      </p:sp>
    </p:spTree>
    <p:extLst>
      <p:ext uri="{BB962C8B-B14F-4D97-AF65-F5344CB8AC3E}">
        <p14:creationId xmlns:p14="http://schemas.microsoft.com/office/powerpoint/2010/main" val="38313089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Times New Roman" pitchFamily="18" charset="0"/>
                <a:cs typeface="Times New Roman" pitchFamily="18" charset="0"/>
              </a:rPr>
              <a:t>References:</a:t>
            </a:r>
          </a:p>
        </p:txBody>
      </p:sp>
      <p:sp>
        <p:nvSpPr>
          <p:cNvPr id="3" name="Content Placeholder 2"/>
          <p:cNvSpPr>
            <a:spLocks noGrp="1"/>
          </p:cNvSpPr>
          <p:nvPr>
            <p:ph idx="1"/>
          </p:nvPr>
        </p:nvSpPr>
        <p:spPr/>
        <p:txBody>
          <a:bodyPr>
            <a:normAutofit/>
          </a:bodyPr>
          <a:lstStyle/>
          <a:p>
            <a:pPr marL="82296" indent="0" algn="just">
              <a:buNone/>
            </a:pPr>
            <a:r>
              <a:rPr lang="en-US" sz="2400" dirty="0" smtClean="0">
                <a:latin typeface="Times New Roman" pitchFamily="18" charset="0"/>
                <a:cs typeface="Times New Roman" pitchFamily="18" charset="0"/>
              </a:rPr>
              <a:t>https</a:t>
            </a:r>
            <a:r>
              <a:rPr lang="en-US" sz="2400" dirty="0">
                <a:latin typeface="Times New Roman" pitchFamily="18" charset="0"/>
                <a:cs typeface="Times New Roman" pitchFamily="18" charset="0"/>
              </a:rPr>
              <a:t>://www.scribd.com/presentation/358475496/Philosophy-Definition-of-Terms http://www.academia.edu/8881173/MEANING_SCOPE_and_FUNCTIONS_OF_PHILOSOPHY_OF_ EDUCATION http://shodhganga.inflibnet.ac.in/bitstream/10603/68349/6/06_chapter%201.pdf http://www.publishyourarticles.net/knowledge-hub/education/how-does-philosophy-influence- the-field-of-education/5170/ http://www.edulink.org/portfolio/philosophies.html</a:t>
            </a:r>
          </a:p>
        </p:txBody>
      </p:sp>
    </p:spTree>
    <p:extLst>
      <p:ext uri="{BB962C8B-B14F-4D97-AF65-F5344CB8AC3E}">
        <p14:creationId xmlns:p14="http://schemas.microsoft.com/office/powerpoint/2010/main" val="21402108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5400" y="1219200"/>
            <a:ext cx="73914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2375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Times New Roman" pitchFamily="18" charset="0"/>
                <a:cs typeface="Times New Roman" pitchFamily="18" charset="0"/>
              </a:rPr>
              <a:t>	Philosophy </a:t>
            </a:r>
            <a:endParaRPr lang="en-US" sz="32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nSpc>
                <a:spcPct val="150000"/>
              </a:lnSpc>
              <a:buFont typeface="Wingdings" pitchFamily="2" charset="2"/>
              <a:buChar char="Ø"/>
            </a:pPr>
            <a:r>
              <a:rPr lang="en-US" sz="2400" dirty="0" smtClean="0">
                <a:latin typeface="Times New Roman" pitchFamily="18" charset="0"/>
                <a:cs typeface="Times New Roman" pitchFamily="18" charset="0"/>
              </a:rPr>
              <a:t>Comes from the Greek word “ philo” and “ </a:t>
            </a:r>
            <a:r>
              <a:rPr lang="en-US" sz="2400" dirty="0" err="1" smtClean="0">
                <a:latin typeface="Times New Roman" pitchFamily="18" charset="0"/>
                <a:cs typeface="Times New Roman" pitchFamily="18" charset="0"/>
              </a:rPr>
              <a:t>sophos</a:t>
            </a:r>
            <a:r>
              <a:rPr lang="en-US" sz="2400" dirty="0" smtClean="0">
                <a:latin typeface="Times New Roman" pitchFamily="18" charset="0"/>
                <a:cs typeface="Times New Roman" pitchFamily="18" charset="0"/>
              </a:rPr>
              <a:t>”  which together means love and wisdom.</a:t>
            </a:r>
          </a:p>
          <a:p>
            <a:pPr>
              <a:lnSpc>
                <a:spcPct val="150000"/>
              </a:lnSpc>
              <a:buFont typeface="Wingdings" pitchFamily="2" charset="2"/>
              <a:buChar char="Ø"/>
            </a:pPr>
            <a:r>
              <a:rPr lang="en-US" sz="2400" dirty="0" smtClean="0">
                <a:latin typeface="Times New Roman" pitchFamily="18" charset="0"/>
                <a:cs typeface="Times New Roman" pitchFamily="18" charset="0"/>
              </a:rPr>
              <a:t>is sometimes considered as a group of theories or system of thoughts by which it sought to understand the world, its meanings and its values.</a:t>
            </a:r>
          </a:p>
          <a:p>
            <a:pPr>
              <a:lnSpc>
                <a:spcPct val="150000"/>
              </a:lnSpc>
              <a:buFont typeface="Wingdings" pitchFamily="2" charset="2"/>
              <a:buChar char="Ø"/>
            </a:pPr>
            <a:r>
              <a:rPr lang="en-US" sz="2400" dirty="0" smtClean="0">
                <a:latin typeface="Times New Roman" pitchFamily="18" charset="0"/>
                <a:cs typeface="Times New Roman" pitchFamily="18" charset="0"/>
              </a:rPr>
              <a:t>“is the endeavor to achieve comprehensive way of life and its meaning, upon the basis of the results of various sciences.”-E.S. Amos</a:t>
            </a:r>
          </a:p>
          <a:p>
            <a:pPr marL="82296" indent="0">
              <a:lnSpc>
                <a:spcPct val="150000"/>
              </a:lnSpc>
              <a:buNone/>
            </a:pP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741882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a:t>
            </a:r>
            <a:endParaRPr lang="en-US" dirty="0"/>
          </a:p>
        </p:txBody>
      </p:sp>
      <p:sp>
        <p:nvSpPr>
          <p:cNvPr id="3" name="Content Placeholder 2"/>
          <p:cNvSpPr>
            <a:spLocks noGrp="1"/>
          </p:cNvSpPr>
          <p:nvPr>
            <p:ph idx="1"/>
          </p:nvPr>
        </p:nvSpPr>
        <p:spPr/>
        <p:txBody>
          <a:bodyPr>
            <a:normAutofit/>
          </a:bodyPr>
          <a:lstStyle/>
          <a:p>
            <a:pPr>
              <a:buFont typeface="Wingdings" pitchFamily="2" charset="2"/>
              <a:buChar char="Ø"/>
            </a:pPr>
            <a:r>
              <a:rPr lang="en-US" sz="2400" b="1" dirty="0" smtClean="0">
                <a:latin typeface="Times New Roman" pitchFamily="18" charset="0"/>
                <a:cs typeface="Times New Roman" pitchFamily="18" charset="0"/>
              </a:rPr>
              <a:t>“Unusually stubborn attempt to think clearly.”</a:t>
            </a:r>
          </a:p>
          <a:p>
            <a:pPr marL="82296" indent="0">
              <a:buNone/>
            </a:pPr>
            <a:endParaRPr lang="en-US" sz="2000" b="1"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4109" y="2320636"/>
            <a:ext cx="6076950" cy="341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0684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latin typeface="Times New Roman" pitchFamily="18" charset="0"/>
                <a:cs typeface="Times New Roman" pitchFamily="18" charset="0"/>
              </a:rPr>
              <a:t>Conti…</a:t>
            </a:r>
            <a:endParaRPr lang="en-US" b="1" dirty="0">
              <a:effectLst/>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nSpc>
                <a:spcPct val="150000"/>
              </a:lnSpc>
              <a:buFont typeface="Wingdings" pitchFamily="2" charset="2"/>
              <a:buChar char="Ø"/>
            </a:pPr>
            <a:r>
              <a:rPr lang="en-US" sz="2400" dirty="0" smtClean="0"/>
              <a:t>philosophy is intensely spiritual and has always emphasized the need for practical realization of Truth. </a:t>
            </a:r>
            <a:r>
              <a:rPr lang="en-US" sz="2400" dirty="0" smtClean="0">
                <a:latin typeface="Times New Roman" pitchFamily="18" charset="0"/>
                <a:cs typeface="Times New Roman" pitchFamily="18" charset="0"/>
              </a:rPr>
              <a:t>Philosophy </a:t>
            </a:r>
            <a:r>
              <a:rPr lang="en-US" sz="2400" dirty="0">
                <a:latin typeface="Times New Roman" pitchFamily="18" charset="0"/>
                <a:cs typeface="Times New Roman" pitchFamily="18" charset="0"/>
              </a:rPr>
              <a:t>is a comprehensive system of ideas about human </a:t>
            </a:r>
            <a:r>
              <a:rPr lang="en-US" sz="2400" dirty="0" smtClean="0">
                <a:latin typeface="Times New Roman" pitchFamily="18" charset="0"/>
                <a:cs typeface="Times New Roman" pitchFamily="18" charset="0"/>
              </a:rPr>
              <a:t>nature </a:t>
            </a:r>
            <a:r>
              <a:rPr lang="en-US" sz="2400" dirty="0">
                <a:latin typeface="Times New Roman" pitchFamily="18" charset="0"/>
                <a:cs typeface="Times New Roman" pitchFamily="18" charset="0"/>
              </a:rPr>
              <a:t>and the nature of the reality we live in. </a:t>
            </a:r>
            <a:endParaRPr lang="en-US" sz="2400" dirty="0" smtClean="0">
              <a:latin typeface="Times New Roman" pitchFamily="18" charset="0"/>
              <a:cs typeface="Times New Roman" pitchFamily="18" charset="0"/>
            </a:endParaRPr>
          </a:p>
          <a:p>
            <a:pPr>
              <a:lnSpc>
                <a:spcPct val="150000"/>
              </a:lnSpc>
              <a:buFont typeface="Wingdings" pitchFamily="2" charset="2"/>
              <a:buChar char="Ø"/>
            </a:pPr>
            <a:r>
              <a:rPr lang="en-US" sz="2400" dirty="0">
                <a:latin typeface="Times New Roman" pitchFamily="18" charset="0"/>
                <a:cs typeface="Times New Roman" pitchFamily="18" charset="0"/>
              </a:rPr>
              <a:t>It is considered as a mother of all the sciences. In fact it is at the root of all knowledge. Education has also drawn its material from different philosophical bases. </a:t>
            </a:r>
          </a:p>
        </p:txBody>
      </p:sp>
    </p:spTree>
    <p:extLst>
      <p:ext uri="{BB962C8B-B14F-4D97-AF65-F5344CB8AC3E}">
        <p14:creationId xmlns:p14="http://schemas.microsoft.com/office/powerpoint/2010/main" val="3912520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Conti…</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gn="just">
              <a:lnSpc>
                <a:spcPct val="150000"/>
              </a:lnSpc>
              <a:buFont typeface="Wingdings" pitchFamily="2" charset="2"/>
              <a:buChar char="Ø"/>
            </a:pPr>
            <a:r>
              <a:rPr lang="en-US" sz="2400" dirty="0" smtClean="0">
                <a:latin typeface="Times New Roman" pitchFamily="18" charset="0"/>
                <a:cs typeface="Times New Roman" pitchFamily="18" charset="0"/>
              </a:rPr>
              <a:t>There are different schools of philosophy depending on the answers they seek to the question of reality. </a:t>
            </a:r>
            <a:r>
              <a:rPr lang="en-US" sz="2400" dirty="0">
                <a:latin typeface="Times New Roman" pitchFamily="18" charset="0"/>
                <a:cs typeface="Times New Roman" pitchFamily="18" charset="0"/>
              </a:rPr>
              <a:t>It is the search for understanding of man, nature and the universe. </a:t>
            </a:r>
            <a:endParaRPr lang="en-US" sz="2400" dirty="0" smtClean="0">
              <a:latin typeface="Times New Roman" pitchFamily="18" charset="0"/>
              <a:cs typeface="Times New Roman" pitchFamily="18" charset="0"/>
            </a:endParaRPr>
          </a:p>
          <a:p>
            <a:pPr algn="just">
              <a:lnSpc>
                <a:spcPct val="150000"/>
              </a:lnSpc>
              <a:buFont typeface="Wingdings" pitchFamily="2" charset="2"/>
              <a:buChar char="Ø"/>
            </a:pPr>
            <a:r>
              <a:rPr lang="en-US" sz="2400" dirty="0">
                <a:latin typeface="Times New Roman" pitchFamily="18" charset="0"/>
                <a:cs typeface="Times New Roman" pitchFamily="18" charset="0"/>
              </a:rPr>
              <a:t>There are different branches of philosophy-Epistemology, Metaphysics, etc. There are different fields of philosophy such as educational philosophy, </a:t>
            </a:r>
          </a:p>
        </p:txBody>
      </p:sp>
    </p:spTree>
    <p:extLst>
      <p:ext uri="{BB962C8B-B14F-4D97-AF65-F5344CB8AC3E}">
        <p14:creationId xmlns:p14="http://schemas.microsoft.com/office/powerpoint/2010/main" val="2205873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Conti…</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marL="82296" indent="0">
              <a:lnSpc>
                <a:spcPct val="150000"/>
              </a:lnSpc>
              <a:buNone/>
            </a:pPr>
            <a:r>
              <a:rPr lang="en-US" sz="2400" dirty="0">
                <a:latin typeface="Times New Roman" pitchFamily="18" charset="0"/>
                <a:cs typeface="Times New Roman" pitchFamily="18" charset="0"/>
              </a:rPr>
              <a:t>social philosophy, political philosophy, economic philosophy etc. </a:t>
            </a:r>
          </a:p>
          <a:p>
            <a:pPr>
              <a:lnSpc>
                <a:spcPct val="150000"/>
              </a:lnSpc>
              <a:buFont typeface="Wingdings" pitchFamily="2" charset="2"/>
              <a:buChar char="Ø"/>
            </a:pPr>
            <a:r>
              <a:rPr lang="en-US" sz="2400" dirty="0" smtClean="0">
                <a:latin typeface="Times New Roman" pitchFamily="18" charset="0"/>
                <a:cs typeface="Times New Roman" pitchFamily="18" charset="0"/>
              </a:rPr>
              <a:t>There </a:t>
            </a:r>
            <a:r>
              <a:rPr lang="en-US" sz="2400" dirty="0">
                <a:latin typeface="Times New Roman" pitchFamily="18" charset="0"/>
                <a:cs typeface="Times New Roman" pitchFamily="18" charset="0"/>
              </a:rPr>
              <a:t>are also different philosophical approaches such as idealism, naturalism, pragmatism, materialism, and so on. </a:t>
            </a:r>
          </a:p>
          <a:p>
            <a:endParaRPr lang="en-US" dirty="0"/>
          </a:p>
        </p:txBody>
      </p:sp>
    </p:spTree>
    <p:extLst>
      <p:ext uri="{BB962C8B-B14F-4D97-AF65-F5344CB8AC3E}">
        <p14:creationId xmlns:p14="http://schemas.microsoft.com/office/powerpoint/2010/main" val="4103616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itchFamily="18" charset="0"/>
                <a:cs typeface="Times New Roman" pitchFamily="18" charset="0"/>
              </a:rPr>
              <a:t>Meaning of Education </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gn="just">
              <a:lnSpc>
                <a:spcPct val="150000"/>
              </a:lnSpc>
              <a:buFont typeface="Wingdings" pitchFamily="2" charset="2"/>
              <a:buChar char="Ø"/>
            </a:pPr>
            <a:r>
              <a:rPr lang="en-US" sz="2400" dirty="0">
                <a:latin typeface="Times New Roman" pitchFamily="18" charset="0"/>
                <a:cs typeface="Times New Roman" pitchFamily="18" charset="0"/>
              </a:rPr>
              <a:t>Etymologically, the word education is derived from </a:t>
            </a:r>
            <a:r>
              <a:rPr lang="en-US" sz="2400" i="1" dirty="0">
                <a:latin typeface="Times New Roman" pitchFamily="18" charset="0"/>
                <a:cs typeface="Times New Roman" pitchFamily="18" charset="0"/>
              </a:rPr>
              <a:t>educare </a:t>
            </a:r>
            <a:r>
              <a:rPr lang="en-US" sz="2400" dirty="0">
                <a:latin typeface="Times New Roman" pitchFamily="18" charset="0"/>
                <a:cs typeface="Times New Roman" pitchFamily="18" charset="0"/>
              </a:rPr>
              <a:t>(Latin) "bring up", which is related to </a:t>
            </a:r>
            <a:r>
              <a:rPr lang="en-US" sz="2400" i="1" dirty="0">
                <a:latin typeface="Times New Roman" pitchFamily="18" charset="0"/>
                <a:cs typeface="Times New Roman" pitchFamily="18" charset="0"/>
              </a:rPr>
              <a:t>educere </a:t>
            </a:r>
            <a:r>
              <a:rPr lang="en-US" sz="2400" dirty="0">
                <a:latin typeface="Times New Roman" pitchFamily="18" charset="0"/>
                <a:cs typeface="Times New Roman" pitchFamily="18" charset="0"/>
              </a:rPr>
              <a:t>"bring out", "bring forth what is within", "bring out potential" and </a:t>
            </a:r>
            <a:r>
              <a:rPr lang="en-US" sz="2400" i="1" dirty="0">
                <a:latin typeface="Times New Roman" pitchFamily="18" charset="0"/>
                <a:cs typeface="Times New Roman" pitchFamily="18" charset="0"/>
              </a:rPr>
              <a:t>ducere</a:t>
            </a:r>
            <a:r>
              <a:rPr lang="en-US" sz="2400" dirty="0">
                <a:latin typeface="Times New Roman" pitchFamily="18" charset="0"/>
                <a:cs typeface="Times New Roman" pitchFamily="18" charset="0"/>
              </a:rPr>
              <a:t>, "to lead". </a:t>
            </a:r>
            <a:endParaRPr lang="en-US" sz="2400" dirty="0" smtClean="0">
              <a:latin typeface="Times New Roman" pitchFamily="18" charset="0"/>
              <a:cs typeface="Times New Roman" pitchFamily="18" charset="0"/>
            </a:endParaRPr>
          </a:p>
          <a:p>
            <a:pPr algn="just">
              <a:lnSpc>
                <a:spcPct val="150000"/>
              </a:lnSpc>
              <a:buFont typeface="Wingdings" pitchFamily="2" charset="2"/>
              <a:buChar char="Ø"/>
            </a:pPr>
            <a:r>
              <a:rPr lang="en-US" sz="2400" dirty="0">
                <a:latin typeface="Times New Roman" pitchFamily="18" charset="0"/>
                <a:cs typeface="Times New Roman" pitchFamily="18" charset="0"/>
              </a:rPr>
              <a:t>In its technical sense, education is the process by which society deliberately transmits its accumulated knowledge, skills and values from one generation to another. </a:t>
            </a:r>
          </a:p>
        </p:txBody>
      </p:sp>
    </p:spTree>
    <p:extLst>
      <p:ext uri="{BB962C8B-B14F-4D97-AF65-F5344CB8AC3E}">
        <p14:creationId xmlns:p14="http://schemas.microsoft.com/office/powerpoint/2010/main" val="4256225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Conti…</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92500"/>
          </a:bodyPr>
          <a:lstStyle/>
          <a:p>
            <a:pPr algn="just">
              <a:lnSpc>
                <a:spcPct val="150000"/>
              </a:lnSpc>
              <a:buFont typeface="Wingdings" pitchFamily="2" charset="2"/>
              <a:buChar char="Ø"/>
            </a:pPr>
            <a:r>
              <a:rPr lang="en-US" sz="2400" dirty="0">
                <a:latin typeface="Times New Roman" pitchFamily="18" charset="0"/>
                <a:cs typeface="Times New Roman" pitchFamily="18" charset="0"/>
              </a:rPr>
              <a:t>In ancient Greece, Socrates argued that education was about </a:t>
            </a:r>
            <a:r>
              <a:rPr lang="en-US" sz="2400" dirty="0" smtClean="0">
                <a:latin typeface="Times New Roman" pitchFamily="18" charset="0"/>
                <a:cs typeface="Times New Roman" pitchFamily="18" charset="0"/>
              </a:rPr>
              <a:t>drawing </a:t>
            </a:r>
            <a:r>
              <a:rPr lang="en-US" sz="2400" dirty="0">
                <a:latin typeface="Times New Roman" pitchFamily="18" charset="0"/>
                <a:cs typeface="Times New Roman" pitchFamily="18" charset="0"/>
              </a:rPr>
              <a:t>out what was already within the student. </a:t>
            </a:r>
            <a:endParaRPr lang="en-US" sz="2400" dirty="0" smtClean="0">
              <a:latin typeface="Times New Roman" pitchFamily="18" charset="0"/>
              <a:cs typeface="Times New Roman" pitchFamily="18" charset="0"/>
            </a:endParaRPr>
          </a:p>
          <a:p>
            <a:pPr algn="just">
              <a:lnSpc>
                <a:spcPct val="150000"/>
              </a:lnSpc>
              <a:buFont typeface="Wingdings" pitchFamily="2" charset="2"/>
              <a:buChar char="Ø"/>
            </a:pPr>
            <a:r>
              <a:rPr lang="en-US" sz="2400" dirty="0">
                <a:latin typeface="Times New Roman" pitchFamily="18" charset="0"/>
                <a:cs typeface="Times New Roman" pitchFamily="18" charset="0"/>
              </a:rPr>
              <a:t>Education is a continuous process of experiencing and of revising or reorganizing experiences.” – Dr. John </a:t>
            </a:r>
            <a:r>
              <a:rPr lang="en-US" sz="2400" dirty="0" smtClean="0">
                <a:latin typeface="Times New Roman" pitchFamily="18" charset="0"/>
                <a:cs typeface="Times New Roman" pitchFamily="18" charset="0"/>
              </a:rPr>
              <a:t>Dewey.</a:t>
            </a:r>
          </a:p>
          <a:p>
            <a:pPr algn="just">
              <a:lnSpc>
                <a:spcPct val="150000"/>
              </a:lnSpc>
              <a:buFont typeface="Wingdings" pitchFamily="2" charset="2"/>
              <a:buChar char="Ø"/>
            </a:pPr>
            <a:r>
              <a:rPr lang="en-US" sz="2400" dirty="0">
                <a:latin typeface="Times New Roman" pitchFamily="18" charset="0"/>
                <a:cs typeface="Times New Roman" pitchFamily="18" charset="0"/>
              </a:rPr>
              <a:t> </a:t>
            </a:r>
            <a:r>
              <a:rPr lang="en-US" sz="2600" dirty="0">
                <a:latin typeface="Times New Roman" pitchFamily="18" charset="0"/>
                <a:cs typeface="Times New Roman" pitchFamily="18" charset="0"/>
              </a:rPr>
              <a:t>Thus we see that there are different views and understandings of the meaning of the term education. In the modern times it has acquired two different shades of meaning namely: </a:t>
            </a:r>
          </a:p>
        </p:txBody>
      </p:sp>
    </p:spTree>
    <p:extLst>
      <p:ext uri="{BB962C8B-B14F-4D97-AF65-F5344CB8AC3E}">
        <p14:creationId xmlns:p14="http://schemas.microsoft.com/office/powerpoint/2010/main" val="325296809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349</TotalTime>
  <Words>1061</Words>
  <Application>Microsoft Office PowerPoint</Application>
  <PresentationFormat>On-screen Show (4:3)</PresentationFormat>
  <Paragraphs>72</Paragraphs>
  <Slides>27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Calibri</vt:lpstr>
      <vt:lpstr>Gill Sans MT</vt:lpstr>
      <vt:lpstr>Times New Roman</vt:lpstr>
      <vt:lpstr>Verdana</vt:lpstr>
      <vt:lpstr>Wingdings</vt:lpstr>
      <vt:lpstr>Wingdings 2</vt:lpstr>
      <vt:lpstr>Solstice</vt:lpstr>
      <vt:lpstr>PowerPoint Presentation</vt:lpstr>
      <vt:lpstr> </vt:lpstr>
      <vt:lpstr> Philosophy </vt:lpstr>
      <vt:lpstr>Conti…</vt:lpstr>
      <vt:lpstr>Conti…</vt:lpstr>
      <vt:lpstr>Conti…</vt:lpstr>
      <vt:lpstr>Conti…</vt:lpstr>
      <vt:lpstr>Meaning of Education </vt:lpstr>
      <vt:lpstr>Conti…</vt:lpstr>
      <vt:lpstr>Conti…</vt:lpstr>
      <vt:lpstr>PHILOSOPHY OF EDUCATION </vt:lpstr>
      <vt:lpstr>Conti…</vt:lpstr>
      <vt:lpstr>Conti…</vt:lpstr>
      <vt:lpstr>PowerPoint Presentation</vt:lpstr>
      <vt:lpstr>SCOPE OF PHILOSOPHY OF EDUCATION </vt:lpstr>
      <vt:lpstr>Conti…</vt:lpstr>
      <vt:lpstr>Aims and Ideals of Educational Philosophy </vt:lpstr>
      <vt:lpstr>Aims and Ideals of Educational Philosophy</vt:lpstr>
      <vt:lpstr>Conti…</vt:lpstr>
      <vt:lpstr>Conti…</vt:lpstr>
      <vt:lpstr> Aims and Functions of Philosophy of Education</vt:lpstr>
      <vt:lpstr>Conti…</vt:lpstr>
      <vt:lpstr>PowerPoint Presentation</vt:lpstr>
      <vt:lpstr>Philosophy of education influences the aims of education </vt:lpstr>
      <vt:lpstr>Conti…</vt:lpstr>
      <vt:lpstr>References:</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shumaila noureen</dc:creator>
  <cp:lastModifiedBy>DR RIFFAT</cp:lastModifiedBy>
  <cp:revision>46</cp:revision>
  <dcterms:created xsi:type="dcterms:W3CDTF">2021-03-30T04:30:15Z</dcterms:created>
  <dcterms:modified xsi:type="dcterms:W3CDTF">2021-06-15T06:52:14Z</dcterms:modified>
</cp:coreProperties>
</file>