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411D0-00A6-489F-8961-2681899BA220}" type="datetimeFigureOut">
              <a:rPr lang="en-US" smtClean="0"/>
              <a:t>4/17/2020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3C3568-81A6-4783-954B-47E3C1BBF8B5}" type="slidenum">
              <a:rPr lang="en-US" smtClean="0"/>
              <a:t>‹#›</a:t>
            </a:fld>
            <a:endParaRPr lang="en-US"/>
          </a:p>
        </p:txBody>
      </p:sp>
    </p:spTree>
    <p:extLst>
      <p:ext uri="{BB962C8B-B14F-4D97-AF65-F5344CB8AC3E}">
        <p14:creationId xmlns:p14="http://schemas.microsoft.com/office/powerpoint/2010/main" val="423678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97CA40E-672F-44C6-93EE-E8A18CCB0C6E}" type="slidenum">
              <a:rPr lang="en-US" altLang="en-US">
                <a:latin typeface="Arial" charset="0"/>
              </a:rPr>
              <a:pPr/>
              <a:t>1</a:t>
            </a:fld>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noFill/>
        </p:spPr>
        <p:txBody>
          <a:bodyPr/>
          <a:lstStyle/>
          <a:p>
            <a:endParaRPr lang="en-US" altLang="en-US" smtClean="0"/>
          </a:p>
        </p:txBody>
      </p:sp>
      <p:sp>
        <p:nvSpPr>
          <p:cNvPr id="150531" name="Rectangle 3"/>
          <p:cNvSpPr>
            <a:spLocks noChangeArrowheads="1" noTextEdit="1"/>
          </p:cNvSpPr>
          <p:nvPr>
            <p:ph type="sldImg"/>
          </p:nvPr>
        </p:nvSpPr>
        <p:spPr>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A53BBF8-3FED-4AAF-9F12-9A7436D14C45}" type="datetimeFigureOut">
              <a:rPr lang="en-US" smtClean="0"/>
              <a:t>4/17/2020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1C1A40C-AAC5-4030-8D8C-A6D843C0FC73}"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53BBF8-3FED-4AAF-9F12-9A7436D14C45}"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53BBF8-3FED-4AAF-9F12-9A7436D14C45}"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53BBF8-3FED-4AAF-9F12-9A7436D14C45}"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A53BBF8-3FED-4AAF-9F12-9A7436D14C45}"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1C1A40C-AAC5-4030-8D8C-A6D843C0FC7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53BBF8-3FED-4AAF-9F12-9A7436D14C45}"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A53BBF8-3FED-4AAF-9F12-9A7436D14C45}" type="datetimeFigureOut">
              <a:rPr lang="en-US" smtClean="0"/>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53BBF8-3FED-4AAF-9F12-9A7436D14C45}" type="datetimeFigureOut">
              <a:rPr lang="en-US" smtClean="0"/>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3BBF8-3FED-4AAF-9F12-9A7436D14C45}" type="datetimeFigureOut">
              <a:rPr lang="en-US" smtClean="0"/>
              <a:t>4/17/2020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53BBF8-3FED-4AAF-9F12-9A7436D14C45}"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A53BBF8-3FED-4AAF-9F12-9A7436D14C45}"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A53BBF8-3FED-4AAF-9F12-9A7436D14C45}" type="datetimeFigureOut">
              <a:rPr lang="en-US" smtClean="0"/>
              <a:t>4/17/2020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1C1A40C-AAC5-4030-8D8C-A6D843C0FC7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5" Type="http://schemas.openxmlformats.org/officeDocument/2006/relationships/image" Target="../media/image84.jpeg"/><Relationship Id="rId4" Type="http://schemas.openxmlformats.org/officeDocument/2006/relationships/hyperlink" Target="http://img.diytrade.com/cdimg/340477/4537083/0/1193388897/pH_Meter.jpg"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11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11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9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hyperlink" Target="http://images.google.co.in/imgres?imgurl=http://domino.research.ibm.com/comm/research_teams.nsf/pages/zos.index.html/%24FILE/leaf_1_bg_010503.jpg&amp;imgrefurl=http://domino.research.ibm.com/comm/research_teams.nsf/pages/zos.index.html&amp;usg=__qqOz5ABEAFm2NefWrbqUE8sRRcU=&amp;h=768&amp;w=1024&amp;sz=146&amp;hl=en&amp;start=4&amp;tbnid=zKlmuyxohWACGM:&amp;tbnh=113&amp;tbnw=150&amp;prev=/images%3Fq%3Dleaf%26gbv%3D2%26hl%3Den%26sa%3DG"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762000" y="1524000"/>
            <a:ext cx="8229600" cy="1143000"/>
          </a:xfrm>
        </p:spPr>
        <p:txBody>
          <a:bodyPr/>
          <a:lstStyle/>
          <a:p>
            <a:pPr eaLnBrk="1" hangingPunct="1"/>
            <a:r>
              <a:rPr lang="en-US" altLang="en-US" sz="6000" b="1" smtClean="0"/>
              <a:t>Horticulture?</a:t>
            </a:r>
          </a:p>
        </p:txBody>
      </p:sp>
      <p:pic>
        <p:nvPicPr>
          <p:cNvPr id="6147" name="Picture 4" descr="Fruits and  Vegetables group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105400" y="3962400"/>
            <a:ext cx="2895600" cy="2328863"/>
          </a:xfrm>
          <a:noFill/>
        </p:spPr>
      </p:pic>
      <p:sp>
        <p:nvSpPr>
          <p:cNvPr id="6148" name="Rectangle 7"/>
          <p:cNvSpPr>
            <a:spLocks noChangeArrowheads="1"/>
          </p:cNvSpPr>
          <p:nvPr/>
        </p:nvSpPr>
        <p:spPr bwMode="auto">
          <a:xfrm>
            <a:off x="2481263" y="2438400"/>
            <a:ext cx="5056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000" b="1">
                <a:latin typeface="Verdana" pitchFamily="34" charset="0"/>
              </a:rPr>
              <a:t>University College of Agriculture, </a:t>
            </a:r>
          </a:p>
          <a:p>
            <a:pPr algn="ctr"/>
            <a:r>
              <a:rPr lang="en-US" altLang="en-US" sz="2000" b="1">
                <a:latin typeface="Verdana" pitchFamily="34" charset="0"/>
              </a:rPr>
              <a:t>University of Sargodha</a:t>
            </a:r>
          </a:p>
        </p:txBody>
      </p:sp>
      <p:pic>
        <p:nvPicPr>
          <p:cNvPr id="614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1819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5"/>
          <p:cNvSpPr>
            <a:spLocks noChangeArrowheads="1"/>
          </p:cNvSpPr>
          <p:nvPr/>
        </p:nvSpPr>
        <p:spPr bwMode="auto">
          <a:xfrm>
            <a:off x="2742920" y="434975"/>
            <a:ext cx="31438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4000" b="1" dirty="0" smtClean="0">
                <a:solidFill>
                  <a:srgbClr val="000000"/>
                </a:solidFill>
                <a:latin typeface="Verdana" pitchFamily="34" charset="0"/>
              </a:rPr>
              <a:t>HORT-201</a:t>
            </a:r>
            <a:endParaRPr lang="en-US" altLang="en-US" sz="4000" b="1" dirty="0">
              <a:solidFill>
                <a:srgbClr val="000000"/>
              </a:solidFill>
              <a:latin typeface="Verdana" pitchFamily="34" charset="0"/>
            </a:endParaRPr>
          </a:p>
        </p:txBody>
      </p:sp>
      <p:grpSp>
        <p:nvGrpSpPr>
          <p:cNvPr id="6151" name="Group 10"/>
          <p:cNvGrpSpPr>
            <a:grpSpLocks/>
          </p:cNvGrpSpPr>
          <p:nvPr/>
        </p:nvGrpSpPr>
        <p:grpSpPr bwMode="auto">
          <a:xfrm>
            <a:off x="762000" y="3962400"/>
            <a:ext cx="3048000" cy="2286000"/>
            <a:chOff x="0" y="0"/>
            <a:chExt cx="9372601" cy="7391400"/>
          </a:xfrm>
        </p:grpSpPr>
        <p:pic>
          <p:nvPicPr>
            <p:cNvPr id="6153" name="Picture 2" descr="Field 0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876800"/>
              <a:ext cx="3124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3" descr="P10100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2" y="2330450"/>
              <a:ext cx="3048002"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4" descr="White-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362200"/>
              <a:ext cx="3048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 descr="Carr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0"/>
              <a:ext cx="3200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6" descr="Pea V-2001-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0"/>
              <a:ext cx="3048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9" descr="FD-8-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9718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3" descr="Tomato Nagin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2286000"/>
              <a:ext cx="3200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3" descr="Onion Phulkar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4953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10" descr="P10100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72202" y="4824414"/>
              <a:ext cx="3200399" cy="256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2"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34400" y="6475413"/>
            <a:ext cx="3810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8356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9600" y="228600"/>
            <a:ext cx="7772400" cy="1143000"/>
          </a:xfrm>
        </p:spPr>
        <p:txBody>
          <a:bodyPr/>
          <a:lstStyle/>
          <a:p>
            <a:r>
              <a:rPr lang="en-US" altLang="en-US" smtClean="0">
                <a:solidFill>
                  <a:srgbClr val="FF0000"/>
                </a:solidFill>
              </a:rPr>
              <a:t>Preparation for Sowing</a:t>
            </a:r>
          </a:p>
        </p:txBody>
      </p:sp>
      <p:sp>
        <p:nvSpPr>
          <p:cNvPr id="23555" name="Content Placeholder 2"/>
          <p:cNvSpPr>
            <a:spLocks noGrp="1"/>
          </p:cNvSpPr>
          <p:nvPr>
            <p:ph idx="1"/>
          </p:nvPr>
        </p:nvSpPr>
        <p:spPr>
          <a:xfrm>
            <a:off x="609600" y="1524000"/>
            <a:ext cx="7772400" cy="4114800"/>
          </a:xfrm>
        </p:spPr>
        <p:txBody>
          <a:bodyPr/>
          <a:lstStyle/>
          <a:p>
            <a:r>
              <a:rPr lang="en-US" altLang="en-US" smtClean="0"/>
              <a:t>Collection of seed</a:t>
            </a:r>
          </a:p>
          <a:p>
            <a:r>
              <a:rPr lang="en-US" altLang="en-US" smtClean="0"/>
              <a:t>Storage of seed</a:t>
            </a:r>
          </a:p>
          <a:p>
            <a:r>
              <a:rPr lang="en-US" altLang="en-US" smtClean="0"/>
              <a:t>Pre-germination seed treatments</a:t>
            </a:r>
          </a:p>
          <a:p>
            <a:r>
              <a:rPr lang="en-US" altLang="en-US" smtClean="0"/>
              <a:t>Sowing</a:t>
            </a:r>
          </a:p>
        </p:txBody>
      </p:sp>
    </p:spTree>
    <p:extLst>
      <p:ext uri="{BB962C8B-B14F-4D97-AF65-F5344CB8AC3E}">
        <p14:creationId xmlns:p14="http://schemas.microsoft.com/office/powerpoint/2010/main" val="34065612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altLang="en-US" smtClean="0"/>
              <a:t>Objectives</a:t>
            </a:r>
          </a:p>
        </p:txBody>
      </p:sp>
      <p:sp>
        <p:nvSpPr>
          <p:cNvPr id="115715" name="Content Placeholder 2"/>
          <p:cNvSpPr>
            <a:spLocks noGrp="1"/>
          </p:cNvSpPr>
          <p:nvPr>
            <p:ph idx="1"/>
          </p:nvPr>
        </p:nvSpPr>
        <p:spPr/>
        <p:txBody>
          <a:bodyPr/>
          <a:lstStyle/>
          <a:p>
            <a:r>
              <a:rPr lang="en-US" altLang="en-US" smtClean="0"/>
              <a:t>Rapid clonal multiplication</a:t>
            </a:r>
          </a:p>
          <a:p>
            <a:r>
              <a:rPr lang="en-US" altLang="en-US" smtClean="0"/>
              <a:t>Propagation of difficult to root plants</a:t>
            </a:r>
          </a:p>
          <a:p>
            <a:r>
              <a:rPr lang="en-US" altLang="en-US" smtClean="0"/>
              <a:t>Elimination of diseases</a:t>
            </a:r>
          </a:p>
          <a:p>
            <a:r>
              <a:rPr lang="en-US" altLang="en-US" smtClean="0"/>
              <a:t>Synthetic or artificial seeds</a:t>
            </a:r>
          </a:p>
          <a:p>
            <a:r>
              <a:rPr lang="en-US" altLang="en-US" smtClean="0"/>
              <a:t>A supplement to traditional plant breeding's techniques</a:t>
            </a:r>
          </a:p>
          <a:p>
            <a:r>
              <a:rPr lang="en-US" altLang="en-US" smtClean="0"/>
              <a:t>Genetic engineering</a:t>
            </a:r>
          </a:p>
        </p:txBody>
      </p:sp>
    </p:spTree>
    <p:extLst>
      <p:ext uri="{BB962C8B-B14F-4D97-AF65-F5344CB8AC3E}">
        <p14:creationId xmlns:p14="http://schemas.microsoft.com/office/powerpoint/2010/main" val="23145895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ltLang="en-US" sz="2800" smtClean="0"/>
              <a:t>Requirements for establishing tissue culture</a:t>
            </a:r>
          </a:p>
        </p:txBody>
      </p:sp>
      <p:sp>
        <p:nvSpPr>
          <p:cNvPr id="116739" name="Content Placeholder 2"/>
          <p:cNvSpPr>
            <a:spLocks noGrp="1"/>
          </p:cNvSpPr>
          <p:nvPr>
            <p:ph idx="1"/>
          </p:nvPr>
        </p:nvSpPr>
        <p:spPr/>
        <p:txBody>
          <a:bodyPr/>
          <a:lstStyle/>
          <a:p>
            <a:r>
              <a:rPr lang="en-US" altLang="en-US" smtClean="0"/>
              <a:t>Preparation Area</a:t>
            </a:r>
          </a:p>
          <a:p>
            <a:r>
              <a:rPr lang="en-US" altLang="en-US" smtClean="0"/>
              <a:t>Inoculation or transfer room</a:t>
            </a:r>
          </a:p>
          <a:p>
            <a:r>
              <a:rPr lang="en-US" altLang="en-US" smtClean="0"/>
              <a:t>Growth room</a:t>
            </a:r>
          </a:p>
          <a:p>
            <a:r>
              <a:rPr lang="en-US" altLang="en-US" smtClean="0"/>
              <a:t>Green house</a:t>
            </a:r>
          </a:p>
        </p:txBody>
      </p:sp>
    </p:spTree>
    <p:extLst>
      <p:ext uri="{BB962C8B-B14F-4D97-AF65-F5344CB8AC3E}">
        <p14:creationId xmlns:p14="http://schemas.microsoft.com/office/powerpoint/2010/main" val="14057862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altLang="en-US" smtClean="0"/>
              <a:t>Commercial consideration</a:t>
            </a:r>
          </a:p>
        </p:txBody>
      </p:sp>
      <p:sp>
        <p:nvSpPr>
          <p:cNvPr id="3" name="Content Placeholder 2"/>
          <p:cNvSpPr>
            <a:spLocks noGrp="1"/>
          </p:cNvSpPr>
          <p:nvPr>
            <p:ph idx="1"/>
          </p:nvPr>
        </p:nvSpPr>
        <p:spPr/>
        <p:txBody>
          <a:bodyPr/>
          <a:lstStyle/>
          <a:p>
            <a:pPr>
              <a:defRPr/>
            </a:pPr>
            <a:r>
              <a:rPr lang="en-US" dirty="0" smtClean="0"/>
              <a:t>Capital investment</a:t>
            </a:r>
          </a:p>
          <a:p>
            <a:pPr>
              <a:defRPr/>
            </a:pPr>
            <a:r>
              <a:rPr lang="en-US" dirty="0" smtClean="0"/>
              <a:t>Expertise</a:t>
            </a:r>
          </a:p>
          <a:p>
            <a:pPr>
              <a:defRPr/>
            </a:pPr>
            <a:r>
              <a:rPr lang="en-US" dirty="0" smtClean="0"/>
              <a:t>Range of applicability</a:t>
            </a:r>
          </a:p>
          <a:p>
            <a:pPr marL="514350" indent="-514350">
              <a:buFont typeface="+mj-lt"/>
              <a:buAutoNum type="arabicPeriod"/>
              <a:defRPr/>
            </a:pPr>
            <a:r>
              <a:rPr lang="en-US" dirty="0" smtClean="0"/>
              <a:t>Major crops</a:t>
            </a:r>
          </a:p>
          <a:p>
            <a:pPr marL="514350" indent="-514350">
              <a:buFont typeface="+mj-lt"/>
              <a:buAutoNum type="arabicPeriod"/>
              <a:defRPr/>
            </a:pPr>
            <a:r>
              <a:rPr lang="en-US" dirty="0" smtClean="0"/>
              <a:t>Minor crops</a:t>
            </a:r>
          </a:p>
          <a:p>
            <a:pPr>
              <a:defRPr/>
            </a:pPr>
            <a:endParaRPr lang="en-US" dirty="0"/>
          </a:p>
        </p:txBody>
      </p:sp>
    </p:spTree>
    <p:extLst>
      <p:ext uri="{BB962C8B-B14F-4D97-AF65-F5344CB8AC3E}">
        <p14:creationId xmlns:p14="http://schemas.microsoft.com/office/powerpoint/2010/main" val="13572942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altLang="en-US" smtClean="0"/>
              <a:t>Problems</a:t>
            </a:r>
          </a:p>
        </p:txBody>
      </p:sp>
      <p:sp>
        <p:nvSpPr>
          <p:cNvPr id="118787" name="Content Placeholder 2"/>
          <p:cNvSpPr>
            <a:spLocks noGrp="1"/>
          </p:cNvSpPr>
          <p:nvPr>
            <p:ph idx="1"/>
          </p:nvPr>
        </p:nvSpPr>
        <p:spPr/>
        <p:txBody>
          <a:bodyPr/>
          <a:lstStyle/>
          <a:p>
            <a:r>
              <a:rPr lang="en-US" altLang="en-US" smtClean="0">
                <a:solidFill>
                  <a:srgbClr val="FF0000"/>
                </a:solidFill>
              </a:rPr>
              <a:t>Phenolic compounds</a:t>
            </a:r>
          </a:p>
          <a:p>
            <a:r>
              <a:rPr lang="en-US" altLang="en-US" smtClean="0"/>
              <a:t>Phenolic compounds produced in the plants </a:t>
            </a:r>
          </a:p>
          <a:p>
            <a:r>
              <a:rPr lang="en-US" altLang="en-US" smtClean="0"/>
              <a:t>whose oxidation products not only darken both tissues and media as well inhibit the growth</a:t>
            </a:r>
          </a:p>
        </p:txBody>
      </p:sp>
    </p:spTree>
    <p:extLst>
      <p:ext uri="{BB962C8B-B14F-4D97-AF65-F5344CB8AC3E}">
        <p14:creationId xmlns:p14="http://schemas.microsoft.com/office/powerpoint/2010/main" val="37114888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ltLang="en-US" smtClean="0"/>
              <a:t>Vitrification</a:t>
            </a:r>
          </a:p>
        </p:txBody>
      </p:sp>
      <p:sp>
        <p:nvSpPr>
          <p:cNvPr id="119811" name="Content Placeholder 2"/>
          <p:cNvSpPr>
            <a:spLocks noGrp="1"/>
          </p:cNvSpPr>
          <p:nvPr>
            <p:ph idx="1"/>
          </p:nvPr>
        </p:nvSpPr>
        <p:spPr/>
        <p:txBody>
          <a:bodyPr/>
          <a:lstStyle/>
          <a:p>
            <a:r>
              <a:rPr lang="en-US" altLang="en-US" smtClean="0"/>
              <a:t>The development of swollen, disorder leaves which become irreversibly translucent and necrotic, a condition that may lead to the death of the shoot cluster</a:t>
            </a:r>
          </a:p>
          <a:p>
            <a:r>
              <a:rPr lang="en-US" altLang="en-US" smtClean="0"/>
              <a:t>Referred as water soaking</a:t>
            </a:r>
          </a:p>
        </p:txBody>
      </p:sp>
    </p:spTree>
    <p:extLst>
      <p:ext uri="{BB962C8B-B14F-4D97-AF65-F5344CB8AC3E}">
        <p14:creationId xmlns:p14="http://schemas.microsoft.com/office/powerpoint/2010/main" val="14537360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smtClean="0"/>
              <a:t>Bacterial contamination</a:t>
            </a:r>
          </a:p>
        </p:txBody>
      </p:sp>
      <p:sp>
        <p:nvSpPr>
          <p:cNvPr id="120835" name="Content Placeholder 2"/>
          <p:cNvSpPr>
            <a:spLocks noGrp="1"/>
          </p:cNvSpPr>
          <p:nvPr>
            <p:ph idx="1"/>
          </p:nvPr>
        </p:nvSpPr>
        <p:spPr/>
        <p:txBody>
          <a:bodyPr/>
          <a:lstStyle/>
          <a:p>
            <a:r>
              <a:rPr lang="en-US" altLang="en-US" smtClean="0"/>
              <a:t>Contamination occur due to microorganism, particularly bacteria</a:t>
            </a:r>
          </a:p>
        </p:txBody>
      </p:sp>
    </p:spTree>
    <p:extLst>
      <p:ext uri="{BB962C8B-B14F-4D97-AF65-F5344CB8AC3E}">
        <p14:creationId xmlns:p14="http://schemas.microsoft.com/office/powerpoint/2010/main" val="15356177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tLang="en-US" smtClean="0"/>
              <a:t>Quality of plants propagated</a:t>
            </a:r>
          </a:p>
        </p:txBody>
      </p:sp>
      <p:sp>
        <p:nvSpPr>
          <p:cNvPr id="121859" name="Content Placeholder 2"/>
          <p:cNvSpPr>
            <a:spLocks noGrp="1"/>
          </p:cNvSpPr>
          <p:nvPr>
            <p:ph idx="1"/>
          </p:nvPr>
        </p:nvSpPr>
        <p:spPr/>
        <p:txBody>
          <a:bodyPr/>
          <a:lstStyle/>
          <a:p>
            <a:r>
              <a:rPr lang="en-US" altLang="en-US" smtClean="0"/>
              <a:t>Genetic difference occurred when proper media and conditions are not provided</a:t>
            </a:r>
          </a:p>
        </p:txBody>
      </p:sp>
    </p:spTree>
    <p:extLst>
      <p:ext uri="{BB962C8B-B14F-4D97-AF65-F5344CB8AC3E}">
        <p14:creationId xmlns:p14="http://schemas.microsoft.com/office/powerpoint/2010/main" val="41590391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ltLang="en-US" smtClean="0"/>
              <a:t>Supply of electricity</a:t>
            </a:r>
          </a:p>
        </p:txBody>
      </p:sp>
      <p:sp>
        <p:nvSpPr>
          <p:cNvPr id="122883" name="Content Placeholder 2"/>
          <p:cNvSpPr>
            <a:spLocks noGrp="1"/>
          </p:cNvSpPr>
          <p:nvPr>
            <p:ph idx="1"/>
          </p:nvPr>
        </p:nvSpPr>
        <p:spPr/>
        <p:txBody>
          <a:bodyPr/>
          <a:lstStyle/>
          <a:p>
            <a:r>
              <a:rPr lang="en-US" altLang="en-US" smtClean="0"/>
              <a:t>Continuous supply of electricity is essential for tissue culture techniques</a:t>
            </a:r>
          </a:p>
        </p:txBody>
      </p:sp>
    </p:spTree>
    <p:extLst>
      <p:ext uri="{BB962C8B-B14F-4D97-AF65-F5344CB8AC3E}">
        <p14:creationId xmlns:p14="http://schemas.microsoft.com/office/powerpoint/2010/main" val="264044772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altLang="en-US" smtClean="0"/>
              <a:t>Measuring of PH</a:t>
            </a:r>
          </a:p>
        </p:txBody>
      </p:sp>
      <p:sp>
        <p:nvSpPr>
          <p:cNvPr id="123907" name="Rectangle 3"/>
          <p:cNvSpPr>
            <a:spLocks noGrp="1" noChangeArrowheads="1"/>
          </p:cNvSpPr>
          <p:nvPr>
            <p:ph type="body" idx="1"/>
          </p:nvPr>
        </p:nvSpPr>
        <p:spPr/>
        <p:txBody>
          <a:bodyPr/>
          <a:lstStyle/>
          <a:p>
            <a:pPr eaLnBrk="1" hangingPunct="1">
              <a:buFont typeface="Wingdings" pitchFamily="2" charset="2"/>
              <a:buNone/>
            </a:pPr>
            <a:endParaRPr lang="en-US" altLang="en-US" smtClean="0"/>
          </a:p>
        </p:txBody>
      </p:sp>
      <p:pic>
        <p:nvPicPr>
          <p:cNvPr id="123908" name="Picture 5" descr="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205038"/>
            <a:ext cx="230346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7" descr="ph_test_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2060575"/>
            <a:ext cx="1512888"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Picture 9" descr="pH Meter 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1557338"/>
            <a:ext cx="3810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83500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altLang="en-US" sz="2800" smtClean="0"/>
              <a:t>           Autoclave for sterilization  </a:t>
            </a:r>
          </a:p>
        </p:txBody>
      </p:sp>
      <p:sp>
        <p:nvSpPr>
          <p:cNvPr id="124931" name="Rectangle 3"/>
          <p:cNvSpPr>
            <a:spLocks noGrp="1" noChangeArrowheads="1"/>
          </p:cNvSpPr>
          <p:nvPr>
            <p:ph type="body" idx="1"/>
          </p:nvPr>
        </p:nvSpPr>
        <p:spPr/>
        <p:txBody>
          <a:bodyPr/>
          <a:lstStyle/>
          <a:p>
            <a:pPr eaLnBrk="1" hangingPunct="1">
              <a:buFont typeface="Wingdings" pitchFamily="2" charset="2"/>
              <a:buNone/>
            </a:pPr>
            <a:endParaRPr lang="en-US" altLang="en-US" smtClean="0"/>
          </a:p>
        </p:txBody>
      </p:sp>
      <p:pic>
        <p:nvPicPr>
          <p:cNvPr id="124932" name="Picture 9" descr="autoclave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492375"/>
            <a:ext cx="2233613"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11" descr="Vertical_Autoclave_Fully_Automa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628775"/>
            <a:ext cx="2376487"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71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685800" y="838200"/>
            <a:ext cx="7772400" cy="5257800"/>
          </a:xfrm>
        </p:spPr>
        <p:txBody>
          <a:bodyPr/>
          <a:lstStyle/>
          <a:p>
            <a:r>
              <a:rPr lang="en-US" altLang="en-US" smtClean="0">
                <a:solidFill>
                  <a:srgbClr val="FF0000"/>
                </a:solidFill>
              </a:rPr>
              <a:t>Collection of seed</a:t>
            </a:r>
          </a:p>
          <a:p>
            <a:r>
              <a:rPr lang="en-US" altLang="en-US" smtClean="0"/>
              <a:t>Reliable sources</a:t>
            </a:r>
          </a:p>
          <a:p>
            <a:r>
              <a:rPr lang="en-US" altLang="en-US" smtClean="0"/>
              <a:t>Good fruit and quality characteristics</a:t>
            </a:r>
          </a:p>
          <a:p>
            <a:r>
              <a:rPr lang="en-US" altLang="en-US" smtClean="0"/>
              <a:t>Fully mature</a:t>
            </a:r>
          </a:p>
          <a:p>
            <a:r>
              <a:rPr lang="en-US" altLang="en-US" smtClean="0"/>
              <a:t>Taken from healthy and vigorous plants with a high degree of disease resistance</a:t>
            </a:r>
          </a:p>
        </p:txBody>
      </p:sp>
    </p:spTree>
    <p:extLst>
      <p:ext uri="{BB962C8B-B14F-4D97-AF65-F5344CB8AC3E}">
        <p14:creationId xmlns:p14="http://schemas.microsoft.com/office/powerpoint/2010/main" val="26679173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ltLang="en-US" smtClean="0"/>
              <a:t>        Medium preparation </a:t>
            </a:r>
          </a:p>
        </p:txBody>
      </p:sp>
      <p:sp>
        <p:nvSpPr>
          <p:cNvPr id="125955" name="Rectangle 3"/>
          <p:cNvSpPr>
            <a:spLocks noGrp="1" noChangeArrowheads="1"/>
          </p:cNvSpPr>
          <p:nvPr>
            <p:ph type="body" idx="1"/>
          </p:nvPr>
        </p:nvSpPr>
        <p:spPr/>
        <p:txBody>
          <a:bodyPr/>
          <a:lstStyle/>
          <a:p>
            <a:pPr eaLnBrk="1" hangingPunct="1"/>
            <a:endParaRPr lang="en-US" altLang="en-US" smtClean="0"/>
          </a:p>
        </p:txBody>
      </p:sp>
      <p:pic>
        <p:nvPicPr>
          <p:cNvPr id="125956" name="Picture 5" descr="img1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133600"/>
            <a:ext cx="2674937"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7" descr="Image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844675"/>
            <a:ext cx="39528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54106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altLang="en-US" smtClean="0"/>
              <a:t>Composition of media</a:t>
            </a:r>
          </a:p>
        </p:txBody>
      </p:sp>
      <p:sp>
        <p:nvSpPr>
          <p:cNvPr id="126979" name="Content Placeholder 2"/>
          <p:cNvSpPr>
            <a:spLocks noGrp="1"/>
          </p:cNvSpPr>
          <p:nvPr>
            <p:ph idx="1"/>
          </p:nvPr>
        </p:nvSpPr>
        <p:spPr/>
        <p:txBody>
          <a:bodyPr/>
          <a:lstStyle/>
          <a:p>
            <a:r>
              <a:rPr lang="en-US" altLang="en-US" smtClean="0"/>
              <a:t>Macro-nutrients= 100 ml/L</a:t>
            </a:r>
          </a:p>
          <a:p>
            <a:r>
              <a:rPr lang="en-US" altLang="en-US" smtClean="0"/>
              <a:t>Micro-nutrients= 1 ml/L</a:t>
            </a:r>
          </a:p>
          <a:p>
            <a:r>
              <a:rPr lang="en-US" altLang="en-US" smtClean="0"/>
              <a:t>Vitamins = 10 ml/L</a:t>
            </a:r>
          </a:p>
          <a:p>
            <a:r>
              <a:rPr lang="en-US" altLang="en-US" smtClean="0"/>
              <a:t>Iron = 10 ml/L</a:t>
            </a:r>
          </a:p>
          <a:p>
            <a:r>
              <a:rPr lang="en-US" altLang="en-US" smtClean="0"/>
              <a:t>Sugar= 30 g</a:t>
            </a:r>
          </a:p>
          <a:p>
            <a:r>
              <a:rPr lang="en-US" altLang="en-US" smtClean="0"/>
              <a:t>Agar = 6-8 g/L</a:t>
            </a:r>
          </a:p>
        </p:txBody>
      </p:sp>
    </p:spTree>
    <p:extLst>
      <p:ext uri="{BB962C8B-B14F-4D97-AF65-F5344CB8AC3E}">
        <p14:creationId xmlns:p14="http://schemas.microsoft.com/office/powerpoint/2010/main" val="18545887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altLang="en-US" smtClean="0"/>
              <a:t>          Types of medium</a:t>
            </a:r>
            <a:endParaRPr lang="en-IN" altLang="en-US" smtClean="0"/>
          </a:p>
        </p:txBody>
      </p:sp>
      <p:sp>
        <p:nvSpPr>
          <p:cNvPr id="128003" name="Rectangle 3"/>
          <p:cNvSpPr>
            <a:spLocks noGrp="1" noChangeArrowheads="1"/>
          </p:cNvSpPr>
          <p:nvPr>
            <p:ph type="body" idx="1"/>
          </p:nvPr>
        </p:nvSpPr>
        <p:spPr>
          <a:xfrm>
            <a:off x="609600" y="1341438"/>
            <a:ext cx="7924800" cy="4678362"/>
          </a:xfrm>
        </p:spPr>
        <p:txBody>
          <a:bodyPr/>
          <a:lstStyle/>
          <a:p>
            <a:pPr eaLnBrk="1" hangingPunct="1">
              <a:lnSpc>
                <a:spcPct val="150000"/>
              </a:lnSpc>
              <a:buFont typeface="Wingdings" pitchFamily="2" charset="2"/>
              <a:buNone/>
            </a:pPr>
            <a:r>
              <a:rPr lang="en-US" altLang="en-US" sz="2000" smtClean="0">
                <a:solidFill>
                  <a:srgbClr val="D60093"/>
                </a:solidFill>
              </a:rPr>
              <a:t>1. Solid medium: </a:t>
            </a:r>
            <a:r>
              <a:rPr lang="en-US" altLang="en-US" sz="2000" smtClean="0"/>
              <a:t>6-8% agar-agar</a:t>
            </a:r>
          </a:p>
          <a:p>
            <a:pPr eaLnBrk="1" hangingPunct="1">
              <a:lnSpc>
                <a:spcPct val="150000"/>
              </a:lnSpc>
              <a:buFont typeface="Wingdings" pitchFamily="2" charset="2"/>
              <a:buNone/>
            </a:pPr>
            <a:r>
              <a:rPr lang="en-US" altLang="en-US" sz="2000" smtClean="0">
                <a:solidFill>
                  <a:srgbClr val="D60093"/>
                </a:solidFill>
              </a:rPr>
              <a:t>2. Semi solid medium: </a:t>
            </a:r>
            <a:r>
              <a:rPr lang="en-US" altLang="en-US" sz="2000" smtClean="0"/>
              <a:t>Less amount of agar </a:t>
            </a:r>
          </a:p>
          <a:p>
            <a:pPr eaLnBrk="1" hangingPunct="1">
              <a:lnSpc>
                <a:spcPct val="150000"/>
              </a:lnSpc>
              <a:buFont typeface="Wingdings" pitchFamily="2" charset="2"/>
              <a:buNone/>
            </a:pPr>
            <a:r>
              <a:rPr lang="en-US" altLang="en-US" sz="2000" smtClean="0">
                <a:solidFill>
                  <a:srgbClr val="D60093"/>
                </a:solidFill>
              </a:rPr>
              <a:t>3. Liquid medium: </a:t>
            </a:r>
            <a:r>
              <a:rPr lang="en-US" altLang="en-US" sz="2000" smtClean="0"/>
              <a:t>Agar is not added. It is used for cell suspension culture. </a:t>
            </a:r>
          </a:p>
        </p:txBody>
      </p:sp>
    </p:spTree>
    <p:extLst>
      <p:ext uri="{BB962C8B-B14F-4D97-AF65-F5344CB8AC3E}">
        <p14:creationId xmlns:p14="http://schemas.microsoft.com/office/powerpoint/2010/main" val="234184568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altLang="en-US" smtClean="0"/>
              <a:t>          Tissue culture units</a:t>
            </a:r>
            <a:endParaRPr lang="en-IN" altLang="en-US" smtClean="0"/>
          </a:p>
        </p:txBody>
      </p:sp>
      <p:sp>
        <p:nvSpPr>
          <p:cNvPr id="129027" name="Rectangle 3"/>
          <p:cNvSpPr>
            <a:spLocks noGrp="1" noChangeArrowheads="1"/>
          </p:cNvSpPr>
          <p:nvPr>
            <p:ph type="body" idx="1"/>
          </p:nvPr>
        </p:nvSpPr>
        <p:spPr/>
        <p:txBody>
          <a:bodyPr/>
          <a:lstStyle/>
          <a:p>
            <a:pPr marL="812800" indent="-812800" eaLnBrk="1" hangingPunct="1">
              <a:lnSpc>
                <a:spcPct val="150000"/>
              </a:lnSpc>
            </a:pPr>
            <a:r>
              <a:rPr lang="en-US" altLang="en-US" smtClean="0"/>
              <a:t>Universities</a:t>
            </a:r>
          </a:p>
          <a:p>
            <a:pPr marL="812800" indent="-812800" eaLnBrk="1" hangingPunct="1">
              <a:lnSpc>
                <a:spcPct val="150000"/>
              </a:lnSpc>
            </a:pPr>
            <a:r>
              <a:rPr lang="en-US" altLang="en-US" smtClean="0"/>
              <a:t>Research laboratories</a:t>
            </a:r>
          </a:p>
          <a:p>
            <a:pPr marL="812800" indent="-812800" eaLnBrk="1" hangingPunct="1">
              <a:lnSpc>
                <a:spcPct val="150000"/>
              </a:lnSpc>
            </a:pPr>
            <a:r>
              <a:rPr lang="en-US" altLang="en-US" smtClean="0"/>
              <a:t>Private firms</a:t>
            </a:r>
          </a:p>
          <a:p>
            <a:pPr marL="812800" indent="-812800" eaLnBrk="1" hangingPunct="1">
              <a:lnSpc>
                <a:spcPct val="150000"/>
              </a:lnSpc>
            </a:pPr>
            <a:r>
              <a:rPr lang="en-US" altLang="en-US" smtClean="0"/>
              <a:t>Nurseries </a:t>
            </a:r>
            <a:endParaRPr lang="en-IN" altLang="en-US" smtClean="0"/>
          </a:p>
        </p:txBody>
      </p:sp>
    </p:spTree>
    <p:extLst>
      <p:ext uri="{BB962C8B-B14F-4D97-AF65-F5344CB8AC3E}">
        <p14:creationId xmlns:p14="http://schemas.microsoft.com/office/powerpoint/2010/main" val="222505024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altLang="en-US" smtClean="0"/>
              <a:t>   Application of tissue culture</a:t>
            </a:r>
            <a:endParaRPr lang="en-IN" altLang="en-US" smtClean="0"/>
          </a:p>
        </p:txBody>
      </p:sp>
      <p:sp>
        <p:nvSpPr>
          <p:cNvPr id="130051" name="Rectangle 3"/>
          <p:cNvSpPr>
            <a:spLocks noGrp="1" noChangeArrowheads="1"/>
          </p:cNvSpPr>
          <p:nvPr>
            <p:ph type="body" idx="1"/>
          </p:nvPr>
        </p:nvSpPr>
        <p:spPr/>
        <p:txBody>
          <a:bodyPr/>
          <a:lstStyle/>
          <a:p>
            <a:pPr marL="812800" indent="-812800" eaLnBrk="1" hangingPunct="1">
              <a:lnSpc>
                <a:spcPct val="150000"/>
              </a:lnSpc>
            </a:pPr>
            <a:r>
              <a:rPr lang="en-US" altLang="en-US" sz="2400" smtClean="0"/>
              <a:t>Rapid propagation. </a:t>
            </a:r>
          </a:p>
          <a:p>
            <a:pPr marL="812800" indent="-812800" eaLnBrk="1" hangingPunct="1">
              <a:lnSpc>
                <a:spcPct val="150000"/>
              </a:lnSpc>
            </a:pPr>
            <a:r>
              <a:rPr lang="en-US" altLang="en-US" sz="2400" smtClean="0"/>
              <a:t>Minimum growing space is required. </a:t>
            </a:r>
          </a:p>
          <a:p>
            <a:pPr marL="812800" indent="-812800" eaLnBrk="1" hangingPunct="1">
              <a:lnSpc>
                <a:spcPct val="150000"/>
              </a:lnSpc>
            </a:pPr>
            <a:r>
              <a:rPr lang="en-US" altLang="en-US" sz="2400" smtClean="0"/>
              <a:t>Multiplication of medicinal plants. </a:t>
            </a:r>
          </a:p>
          <a:p>
            <a:pPr marL="812800" indent="-812800" eaLnBrk="1" hangingPunct="1">
              <a:lnSpc>
                <a:spcPct val="150000"/>
              </a:lnSpc>
            </a:pPr>
            <a:r>
              <a:rPr lang="en-US" altLang="en-US" sz="2400" smtClean="0"/>
              <a:t>Pathogen free plants -meristem culture. </a:t>
            </a:r>
          </a:p>
          <a:p>
            <a:pPr marL="812800" indent="-812800" eaLnBrk="1" hangingPunct="1">
              <a:lnSpc>
                <a:spcPct val="150000"/>
              </a:lnSpc>
            </a:pPr>
            <a:r>
              <a:rPr lang="en-US" altLang="en-US" sz="2400" smtClean="0"/>
              <a:t>It is useful in the plants like papaya, coconut, etc.</a:t>
            </a:r>
          </a:p>
          <a:p>
            <a:pPr marL="812800" indent="-812800" eaLnBrk="1" hangingPunct="1">
              <a:lnSpc>
                <a:spcPct val="150000"/>
              </a:lnSpc>
            </a:pPr>
            <a:r>
              <a:rPr lang="en-US" altLang="en-US" sz="2400" smtClean="0"/>
              <a:t>Large number of plants can be stored in the small space.</a:t>
            </a:r>
          </a:p>
        </p:txBody>
      </p:sp>
    </p:spTree>
    <p:extLst>
      <p:ext uri="{BB962C8B-B14F-4D97-AF65-F5344CB8AC3E}">
        <p14:creationId xmlns:p14="http://schemas.microsoft.com/office/powerpoint/2010/main" val="165106103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endParaRPr lang="en-US" altLang="en-US" smtClean="0"/>
          </a:p>
        </p:txBody>
      </p:sp>
      <p:pic>
        <p:nvPicPr>
          <p:cNvPr id="13107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3228975"/>
            <a:ext cx="30384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10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3" y="1704975"/>
            <a:ext cx="30384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1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775" y="3195638"/>
            <a:ext cx="30575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107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9775" y="3967163"/>
            <a:ext cx="30575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107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9775" y="1649413"/>
            <a:ext cx="30575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108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9775" y="2420938"/>
            <a:ext cx="30575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1081"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3663" y="1601788"/>
            <a:ext cx="2071687"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48433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endParaRPr lang="en-US" altLang="en-US" smtClean="0"/>
          </a:p>
        </p:txBody>
      </p:sp>
      <p:pic>
        <p:nvPicPr>
          <p:cNvPr id="132099"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76375"/>
            <a:ext cx="2376487" cy="207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210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446213"/>
            <a:ext cx="2374900" cy="2103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210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1406525"/>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210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 y="3644900"/>
            <a:ext cx="1955800" cy="259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210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3781425"/>
            <a:ext cx="1885950" cy="249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31804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endParaRPr lang="en-US" altLang="en-US" smtClean="0"/>
          </a:p>
        </p:txBody>
      </p:sp>
      <p:sp>
        <p:nvSpPr>
          <p:cNvPr id="133123" name="Content Placeholder 2"/>
          <p:cNvSpPr>
            <a:spLocks noGrp="1"/>
          </p:cNvSpPr>
          <p:nvPr>
            <p:ph idx="1"/>
          </p:nvPr>
        </p:nvSpPr>
        <p:spPr/>
        <p:txBody>
          <a:bodyPr/>
          <a:lstStyle/>
          <a:p>
            <a:endParaRPr lang="en-US" altLang="en-US" smtClean="0"/>
          </a:p>
        </p:txBody>
      </p:sp>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844675"/>
            <a:ext cx="518477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4030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altLang="en-US" smtClean="0"/>
              <a:t>Seed Culture</a:t>
            </a:r>
          </a:p>
        </p:txBody>
      </p:sp>
      <p:pic>
        <p:nvPicPr>
          <p:cNvPr id="134147" name="Picture 2" descr="http://www.intechopen.com/source/html/40186/media/image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628775"/>
            <a:ext cx="32988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8" name="Picture 4" descr="http://www.intechopen.com/source/html/40180/media/image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773238"/>
            <a:ext cx="3986212"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7925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ltLang="en-US" smtClean="0"/>
              <a:t>Anther culture</a:t>
            </a:r>
          </a:p>
        </p:txBody>
      </p:sp>
      <p:sp>
        <p:nvSpPr>
          <p:cNvPr id="135171" name="AutoShape 2" descr="data:image/jpeg;base64,/9j/4AAQSkZJRgABAQAAAQABAAD/2wCEAAkGBxMTEhQRExMWFhMXFhYXGBYYFhYXGhcXGRcYGBYbGRYaHCgiGxolGxgaIjIhJSkrLi4uGCszOzMtNyotLisBCgoKDg0OGxAQGywmICYsNCwsMDc0OCw4LCssLTQsLC0sLC4sNDQ0LCwsLyw3LCw0LCwsLCwsLC4sLywsLywsL//AABEIAKgBLAMBIgACEQEDEQH/xAAcAAEAAgMBAQEAAAAAAAAAAAAABQYCAwQBBwj/xABCEAACAQMDAQYEAwQIBQQDAAABAhEAAyEEEjFBBQYTIlFhIzJxgUKRoQcUUrEVQ2JywdHh8BYXU2PxNJKi0iQzgv/EABoBAQADAQEBAAAAAAAAAAAAAAABAgMEBQb/xAAvEQACAgEBBQYGAwEBAAAAAAAAAQIRAxIEITFB8BMiUWGRoQVScYGx0TJCwTMU/9oADAMBAAIRAxEAPwD7jSleNxjmgPaVRe9/eQNYextuWb0pKOsblmTtIJDLI561brOsAVQ5O8Ku7ysYMCZgc+1cv/sxKTTkklW9uuN7t/0MMOdZsjhDfST9b3exn++Dfsg8xPSYn8un1rdduBQWYgAZJJgAe5NQfjpv27x/+zdgyY3eJwMxGK69dpdLqSnjIr7TKhwQJMfhbDcDkH9a4Ph3xJ5+0WVxTU2oq6tcvr9T0MmHTW50cr97LBbZZFzUt/2ELqOZJu4QCR1brXia3tC5ldNZsqSIN68zPtgEk2raROSI3jipyzaVQFVQqjgAAAfYVnXr0/Ey1xXCPr0iDuXO0UMi3pbwjgPdsmfQStwH9Kwu943tSdRpL9tREugF9Rgkk+GS0COdv5VP0pT8RrjziuuvAp9/9oelXVLYmbRWWvzCo5JAVgRgQMt0n6kW8GvnfbX7L1ctcs6h97FmIvQwLElid6gFZaMwYzzxU13Js62wP3TU2w1pFHhX0ZSIGNjKTu+hjjkzVISndSR0ZceFwUsT3rimWulQnafb3h3DaS3uYdWO0SV3CMGcDMx/lw/8T3MyiDnmfUj7GY59as8kU6bOLUWmlVtu8zD+qQ4P9aRxyYKY6fmK22u86kZtPOR5ShE54LMpOB6CnaQ8SNSJ+lQ1rvHaInbcHqIXH1hjWdrvFYP4m/8AY7e3KgjrU64+JNolqVHWu29O39aB/fBSfpvAn7V1WNZbf5HVuuGB/lVrFo30pShIpSlAKUpQClKUApStFvWI1x7QabiBGZc4D7th++1vyoDfSlaNFrEuqXttuUM6TBHmtu1txn0ZWH2oDfSuM9qWgLZLR4lw2klWBa4N5KwRPFtjPGPpW3XatLNt71xttu2rO7ZMKoljAzgCgN9KA1y6ztG1ajxHCktbUDkzccW7eBmC7ATxmgOqlYXLqqVBIBY7VBIG4wWgepgEx6A1nQCsbqkggEqSCJESPcTiayrl7UvlLN24vzLbdhichSRjrUN0rIk6TbKxd7kO10XH1lxoaRKywhtywxaAQfQR7V39p6d9Ooa3DWhtDA/MoLAFhGGAn5cfX04ND29qwiX3Fq7ZuFFXbKOGZtsEHEzPtA5Fdvb2vumzcVtO6Dy7n3IyBJBc4aZCzEA5ryM2ybHnxPVDz33+fP6nn4MuLFCU8Npvfzf0e+0Zf0cvjSSd26Jx/D6V1C1bY+Gb6EmRtBUMfUcnNcdnRi7aFzWEBbrBvDMpBaAimD05z1OeDPN/y/0oMlru2Z2lliPSdsx964dm+ERVueKMu83G3VR5Kv3Z6O0bbnlpeJJ7ldumvYttKxtxAjjgZnj3rKvpgKUpQClKUBUO8dy54ha4uxFMB1UElZETdPGTxggz0G4xGotx8rGAJ5B4nzZ3H8POY2RBMV9GrjudlWGMmzbJ9di+s+nrWE8Lk7sz0b7KNvMx4h9D8sRAAkkR15EcdJoFYMQHHAI+Hzzn5vYc4/wuLd39OYlGxx8W7/8Ab2rW3dyz6uB6BuPTMT161n2EiNL5/kqG5vlgFuSZMnygfJmD5uhzHHFFLcgAEyCZgE7vMMiVhpiR+LE5q0XO61smfFuj2BTpMfh5BMzzgVi3do523sdNyEnjrDqDy3Qcj0kw8Myaa4X7Fce63BUleOQQeD+JhmDx+bYwUhjtZAJk+eCsTjK7gOvI5+tTx7t3BG24h+qsB16bjn3n7da8Hdhi0s6AewZj9BJx9544qFilfArT8yY7EVhZAa4LmTDAlsTwWPJBnoI46V31zaDRraXYpJySSTJJPJ9B9q6a7EqRquApSlSSKUpQClKUAqp9r917tzVNqrd1EJ8GJDNAt2tUhBUESC19DEiQhE8Va56da4u0ju22B/WTu9rQjfn3kLjPnkcUBRb/AHM1MCyHAFw6ohwWZbHiaazaUiAgDeKj3QAoEnEciSPc29NuLq+W9cubvNKb+0P3uU/tMnwmyOeSMVdQOle0BR9D3LvJftXWvIwS/wCLHnkLu1h2r9tSv3T71q7xd1L+rvawKwtK6wrsG84bR3rBXB+TfdVjjm0Ocbb7SgKR2z3Ov39SbvioELIYG5SyLf0l0KwAyVFi4AxYn4v4QAK12u4txXR99skNYzBlUs9oHVqin+HwyEAwF8Mcj5b3SgKP2d3IdL1q87o7Wr/iZzvEalSx8o2v8cNJ3km0AW4K3ilKAVXu2u9dmxdOndLrEqMqojzGABJBJ+n86sNKpkjJqouvtZnljOUag6f0so+k0P7vbNm6l5rJ1CXLToEnADAG2W3zgyNs4qU7d7Yt3NITaJfe6W9oViZLruUriGg4BicetaNaGvdqWkz4dhN7dPMwkR652enXmse8FsW9ZZckLausrXCSVG6wCykmckyuP+39a4F3ISUeF6evJN0earhCah/G9P8Anom65/Xkd9+1qdQIa1btWwwYC5NxztIZCRbdQuRxuNQWr7QtXbgta9r9s/wbRaskdJCu5bP4t0fSrDa7VvXs6ezFv/q3iUBE8pbA3MCMgnbULqbT62/c0l+6q+EUfaqON6mC0EuAYkCSp5kVbNvS0u2/Hg/LkTtG9LQ7bdb+EvLl51XuWfQvYRVS0bYXEKpXM8cck/rXbXzHV9y9Ut5jatoySdssjDacAMLnJjOQR6Vfuwxf8Ff3nb4vXb6QI3Rjd6xj0rXZ805NxlBxr0N9l2jJOThPG416EhSlK6zuFKUoBSlKAVD949W6fuyWzDXdVZSZA8g3XboyMzbtsI96mKge0xv1+jTaDsTUXpJ42i3bECOZu8z0NVlwNMa73r+CepSlWMxSlKAUpSgFKUoBSlKA0a3VLatvdedqKWMAkwPYVo7H7Xtam34tlty8ehB9xXB3s0GqvWwulvLb53hh84MQN2doGcRnjjmvd2O6Ws0ZN1Llks2GtHdtcepeJBGYx/OueeSayJKO7mzlnlyRyqKjceb6f+HN2nr7mg7Ua/dLGxeUZyfL6D3VoxnHETi2did4NLqbjeE3xQokEEHYDgjpEsfz+lcWg0x1WpvtqrCDwlWytsst0HdLs4JQcjZHXmp3QdmWbIItWktzztULP5fSq4YzUm0+62/r1ZTBDIpNxfdbbp8erOulKV1HaKUpQClKUApSlAKUqG73drvpNK+oRA5Ur5TgQWCkk9ImobpWWjFykormTNQ3aFkXdXZtssraVrxkAgsTst++POeOQKoH/Ni7/wBC3+b/AKVo/wCZt0XfG8C3lAnzNGGZsfWQfp9K555YSSXXib5Phm0SSWnn4rlv/wAPr4qKHYwGs/ewRm2UZYyTKwZ+gA+3vXz0/tWvf9C30/j6/wCPtV17k9v3NbZe7ctqgD7VgzugAkwcjJir6seRpeG8ptGwTjFSyLcn7lipSlbGIpSlAKUpQClKUB4xr5j3O74nVa9HewPEuWFs7kOFCl7jtnIBO0bZMbRk19PNfP8A9l/d8Wm1Go2wu97Nmcnw0fzEHmCQBn+D88p6tUaOvA8axZHLjuo+gUpStTkIPvP3hGkCfCe6zi4QqBiYtoXaAqkliBAEASckVGf8dqDBsOB4jWwdyfh1q6JiROPO6kD03cQN1o1ejt3QBcto4BkB1DAGCJAIwYJE+9a/6Msf9G3yT8i8m54pPHJuAP8A3hPNAVDu335e9Y04e0G1FxNKSdwVCdQl4gyobbDae55YOCvWQu2/+0BVUsNO52WXu3JcDY1pHe/a481xQgj8J3cjrarPZlhAAlm2oBDDaiiGVdqkQMELgHoMVxdnd2tPaR0KC7vvPqGa6qMTef5n+UAGMYAgYoCt94O+z2bWrFsE3UGqa2zbAqCxZsPxPm819MdRPUKGvlRnaGjszFyxaa05bcWRSA7LsJYEQQy+Qn6DIOJOgFKVEd5u2k01h2N22l3Yxthz8zAYG0GTn0qG6VstGLk1FEvXJ2jrxZXeVuN7W0Zz+ggfUkCvkmk779qam6Est52gi2llCAPKJ3MDtGeWbn0HH0nsnsi61qNdd8d2KsVACohEwF2gT9T1qkMqnwNs+yzwx3tX4FZ/4qdL167Zt7rd4oZ2sxRkUIQcKrEqEMbwBnJxPSe8eoYfNtY4AhFUGB0aXOZ4mehyBVls9g2FYnwrZXagAYbo2zMbpjG0Y/hrr7P7Ot2UCW0AAjoJMdSepqihPxOJQklxKlaXWXWDBrjDHyvctrEkj4mFbiCQpOY9KuqTAmAYzBkT1gwJ/KsqVrGOlcS0Y6RSlKsXFKUoBSlKAVB997O7QaoTEWnf67Bvj77Y+9TlcvalgPZu2yNwa26keoKkRUSVqi+OWmSfmfnEE45/UTxOR1x6fyrwYjOYicdcTn6cD0/LzbE4z9Mj9Z6AQOTjHNe/YY56Ywf8ef8AAxXkn1jPAY9sHrHUyZic846H2mvuP7NNJ4fZ9mRDOXuHMzuc7T6fIF/Kvh8xPpnoQZ9Pp9c5M1+i+wtJ4Wms2iIKW0UxnIUbv1murZV3mzzPikqxpeLvr1O6lKV2nhilKUApXJr9eLYPBIE5YKqjgF3PyrOOpOYBg1BXtZcuHksp43brafa0sOyxyLjZg4ANaxxWrbpEWWV7yjBYA+5Ar1HByCD9DNVK3p2H4lXPy27FlV+wZGI6cscnpwPUtNIMW3P8RTw7o9lu2tu0ZiIPJzFW0Y/m9hbLdSoDQ9psCFJJY8W3Ik4n4V0AB/7rgMeZAiZuxeDCR/qD1BHQj0rOeNxFmylKVQkUpSgFK16i+ttS7sFRRLMxAAHqSeBVc1nf7QW8ePuMx5FZuhMgxBGOQahyS4svDHOf8U2Tuo11lT4b3LYYj5GZQSDIHlJ4OarWr732tLqLej81wSqm5I+GGA2g8lyAQScYPU86lt/0gXv2HuBQ20eIvhBvKJ2OolkE8MGG4H2jkv8Ad69bIbwi5AXz7UZwVmNjW9rDPoB6+XNZTnL+v7OXP20XpW537Fv7Y0V26oS3qGsA/OyKpcr6KzYQ85g81q7L7u6ewxuJbm6ebrkvcOI+diTxiB0qr/0vqrXG4gD8THpiG8VZ5mfODn2qwd3u3GvnawSQDJVgCCIwbck/cEj3PNWjKMn5msdotaF1+zs7I7D0+m3eBaW3uMsRyckgScwJMDgTipGlKulXAvKTk7bFKUqSBSlKAUpSgFKUoBSlKAUpSgPz52h2BqVvXVGnvuq3Li7xZuDcAxVSMGZAnB4I964NTobtvb4lq4knAdGXdEKwUkD1H/mv0lSuV7KnzPVXxWS/r7n5y7K0ZuX7Nor8122hBmCpeMgjAk5Hofav0aBSla4sWg5dq2rt2t1UKUpWpyCuXtHVeGhIjdBieBAks39kcn/Wuqqz2pf8S8VmQDGIIAQg/wDyu4+tjbHzVpiim7fBbyGYbix3HdHzAHkkiN7xy5HAAhQAAIisiD6Zj/OecDH8q85+5/Oc89en5jg1B3uxHJLKwBkRtJRfXyqVdeV4g/nxSc295WTcVuVk6R/5j6BT+VD/AD/MQeJ9p+3P1gLXZ9xRG2SMbvhzMYKsrIRHPEyeB02W7OqDQCQmZDHMgHG5ncj8IwDwOJkZqduqZXtH8rJp1BGRAOfpMZ+vHuOa36TWsrQZLxPqbqKBIgf1oHEfMB7ELomBM+88ev5DB/PpmuW3qVuputMCQVZTkENAdNwxAIKyOdsYit8cqdPgaMuFtwwDAgggEEZBB4INZVGdjakEMB8uLi+yvO5TPBW4HEdBA5mOPWd67Ibw7CvqbsldlkbgpETvufIoEgHODiKrkWiVMvCLlwRP1Gdq9v6fTkLcf4hjbbVWuXGkwIRATkjnio46DXaifGvDTWiRFux5rhUDO68w8pJ/hHA5ya81XcrTbPgg2b4IdNQp3XQ4ESztJZSBBU4j0xWTcq3I1jDGn336fv8AVmnVnWa5HtCyum077lL3viXXQrBiyICGSfmY8TAqC7B/ZiFus2qcPaBbZbWRvGNrOwiIz5QPTIAg2nu926zs2l1Ki3rLYBZR8t1ely0T8yHr6GR0qfquiM6b3mjz5MVwjuT8PzfXkYogACgAACABgADgAVlSlanIKwW0oJYAbiACYEkCYE+mT+dZ0oBSlKAUpSgFKUoBSlKAUpSgFKUoBSlKAUpSgFKUoBSlKAGqfpGBluu22CT72/EMn3N1yT7kzVvNU7QDB+ln7fAt8+0g/cVtD/nL7Eczrn/PnPU5/X8vz4r/AGpaUTIKiZOAoB4ljC5Ppn/CPuWNTdJ3kC3OAYUHMTy0if4hwcKDNdVrsoyGZiZ6CZzAI3HMTGAB7DiOaTldJGeuT4Iw03bBdwNhUE9QxYjA3EbQEA5yxPsDxLR/p6RxM/l/lWFm0qCFEDBMR0C5Prj+Q+/rtAJOIyeIHWZ9Ov0E1ZeZeKaXeZwdrXj8g9ifv8o+k7iZx5fQmNvZFkLbXnzEGczBAgkzztAyff0kxmm+NdM/KWYmY48oYGP7JRP/AOW5/FPf6+/uZP1M/l14zhbk5FId56jHQadLnwri7k3XrTqeGLeHqU45VQWHsSek1Y9HpLdpBbtIqIOFUBQJycD3zUF2OPiT66h2H90adEY/QP5SfX7VZK68/GL8jVN1QpSlYghe9HZgu2xdDi1esTdt3iAQhCmd8/gI5H36VUO7n7RHvaxbd4Ill1CCOl3o+5oO1mlQCOq9Zn6QygggiQcEHqKovef9nNu7N3SsLN2Sdv8AVtjoBm2Seq+pwSZGWRSu4nZs88TThl+z8OuuLL3XB232l+72hc27iblm0qzHmvXUtLJgwAzgnBwODXnYty9+72zqQFvBYuGVglcbpBgBo3ffpWu92gjFkuKptHBkbp+oPIrVHI1Torfevvs1izcCIvi+Bd86OLi2rw0+ovJMrtZfgN1n1UAifNF31ZEAup4jm9dUGQnl/pL9zQQFztVg3vs95qxtb0zBCtm27bTbQeGshAIIyPLbAbPSGjJIB7jobWPhpgkjyrglg5IxyWAb6iaEEZ3a7wjVeICnhvb2TbLbmCuCUJ8oBBAMMhZD0YwYm61WNMiTsRV3EsdqgSx5Jjk+9baAUpSgFKUoBSlKAUpSgFKUoBSlKAUpSgFKUoBSlKAVU3tlLhUxGU46pLKfctadAfdDAirZVc7WTxviWm22zE3hDDcJ2OuY2wSrP1U+0jXE1vi+f5IZzNeG7ZBY43EQQucbifuceo+8c/b9neyGRB27vIVJ9NwcgGTAUxz7TUhpLYVdoXYQfOvVWiW3H8R67vxQDJma8vaVX+YZIIkeVsZiRnBEx/LrlJNbiJav6mI7Qtzklck+YFRk9GIgn0j3rO/aFxCpJggZUxIxMH0IESDxxxNcLdlRlWkZ8pBWZGYZDCz/AHT8s1zfuN+2dyluZIRreJ2kkBlUMcnmOcGYBzjKV00U1S5olNDpPDWJljMkDaPmJhV5CgkkDMe5M1vuMACTwJ/Qf4yOPQfWvfb/AH0P+/tXgTecgm2kFwPxsI2WhxO6RI9o4atoQt0aJKKpHd2JpyGBPzIjbo4D33F11PuoVPT5p6iJuufQ2Cq+aN7Es5H8R6A+gEKPZRXRVsstUghSlKzJFKUoCE7S1IuqVEjIjOD9R+v2qNRwAFJn5efvg+0kYrp1d5fFKqpEH9QZJ9h/hXGjDfxx144zMUB2djTbbJBZ2G8nEnEgZMKMwPzkkzZKq1iTcFuOTGPTAafYAfpVkuBghCZYKdu48kDEn60BtpVcPedrP/rNNcsgT8VJv2oBgEsg3LPoyiJr3szvro799tOlzzgwhOFu8ZRuDkwByYkSM1XWjXsMlXW71LFSlVjvB32saW74LJcZwATtUAZAIgsRODzwKieSMFcnRz5MkMa1TdIsfjru8PcN+0ttkbtoIBMcxJAn3rZXzrua13U9o3tZk2gLihjCkKSPCSBz5cz7c1au8neexowviyWbIVRJiYJPQf79DWePOpQc3uRjj2mMsbyS3K/bx+5N0rXYu7lVojcAYPSRNbK3OkUpSgFKUoCtd9e0ryLbsaZiuoulyrBDcKrbQsSVCOdpfw0LbTHidCVNQfav7Qri2GuWrCk+EChZjIuNpL+pKvaAxtNgoV3TJjEVdtf2hZs7WvXLdudwUuyrMDcwBPoqkn2E9K49X25o7Sl2u2oXdMFWMpcFl4AzIuOEPoWgxQEDb71XbepvW7g8S34iogUiUI7P/emCjb5lJRskzLjpWFvv1cYGNOhIsXb3/qFAIt29K4WWUbSTqY8+35J4YVYLnbemW74W+3KrcZ232gLXhKm7eCwYHbcHAIA5iRO232ppJCC7ZkyAu5JMvsIA93G36iOaAjl70TpU1IQEvqF0+3c4CltR4BLlkBBXkiORAJ5qK1nfdvNaC2xcO5Ve3dFxTHZ7avxLcoN6BxsmIPP9mrLp+19K9hbwdBYZtiloVS28oAA3qwgDrXh7Z0e3f49jbAzvSIKswzPGwOfoG9DQFUbvzds27zXbaOLYO07thOzs5NX5vKRLuSoiI9DGZHU982XfFhTt1I0y/EIBP7n+9lmO3yiDs+uakO0e8Wmt3DagXGFq5cbabUKLbWkKsXYBSfHETiJ+/Ze7W0g8rXrAlmEF0yyXFtMIJyRcKofQkDmgK9oO8j6nW2tOVCWTa1O+0WRyxVdGyloGAPGcCCQ3PpVydQQQQCCIIOQQeQRXNotZYuktae25ABJRlbDDymR0IH6e1ddAQfaejgSTAAxdOYUZ2XTzsHIfp167+C7dKH4g2cQxk2zycXIAOSIBgmDjmrXXC3ZoE+GzW5zAyh6n4bSoBMztgmTmc1spRl/Lrr7/AGIIVCCJGRBOM9Y6GDwPvWFy8q/MwBwBmCSTwOu6Zx7e9SFzsMMSWtaRyeWOnEnEZ8x6Y5rdpuymQQng2V/7NlVb6gkleg5U4H5Tox/N115DeRossQC3w7ZMSQRcY5O1LREyRxPHMVNaPS/KSu0L8ifw+7ernOek/Unbp9GiHcJLHG5mLNHoCTgY4ECuiqymkqj111QFKUrIkUpSgFRnb9u81uLO7d/ZYKf1EkewKn0NSdKENWqKBbtatDuuW7jPBgxfcYgZhnE5kf7NZNrLit5tqn0cm3PpIK7uft9SCavtKy7N/MzNY2uDPn9rtu8rDaF4GSQepmUPmkZwokzjmKvemuFlViIJHow/RgCPuK20q8U1xZaMWuLs8YSCK+bH9kymZ1bGZn4QzIz+P/c19KpUShGXE6cWfJivQ6IHut2XqtOpt39St9APJ5GDLnjcWMrHrJ94xUzesI+HVWj+IAx+dau0dZ4SbokkwB7+5qBu691m6vzH+IwAAMyfQRgx1/K1JIznJzdsasXU15TTtaBvWA7h9x2+G2wMFUjneoz/AAH0io3t7uJe1L+M+qBukKD8MhQF6LDSBz9Zrs7ua4m+928YNwLaSegtFiRIHBLnJjIIMYm3Vz9lDInq4WcktmjkTWThd1ZD92dK1q0bNy8910aCXiR5REHqp5B9+kQJiuDVXU8e3bD7b5VnUQTutI1tboJ45uLEmZMjg1310RSiqRvGKiqQpXPp9bbd7ttWl7TBbgg+VmRbgHv5WU49a13+1LSLdd2KraYK5KuACQrCMeYQ65WROOQYksdlKUoCH7x9301aqruywt5fLt4vWXstyDwrkj3FRY7iWZYi7dgreAHkhTev29S7fLJPiWhgmIxHWrZSgKv2h3Js3mvM1y58VdUrRtwNSllHjy8jwFIn1MzWY7nWt283G3F7TmAigta1X70vC5lgFJMkjrOastKAhf8AhxPAt6fe+y3fS+p8syl7xlU44nHrHvmon/l/Z+HF25Nu3btqSEIIRNVbllKwZGqeRxKjESDcKUBVrvciyS/xLgVkvIFGyFF57NxyPLzusrHQA8UbuRaN5b3i3fLde6qeTaGfVJq3ztnNxI5wD65q00oCE7vd27ek+R3b4Fix5tvy2TdKnAHmPjNP0FTdKUApSlAKUpQClKUApSlAKUpQClKUApSlAKUpQClK59fqxaQ3GDEDnaJP/j3oG6IjXFwWVjIOfaBkY6cf7io3UW9/wyJWIIPUT/ZI9eK5f6etXbpZGO1oJ81po6AHa568ff0rdprysxKmRkyCCIzyR0iPQ5/KuqPiVU4vgzrtoBc3kBvKBtOZgsZP1IH+5FWi20gH1ANVZGtq4a4+1D8x6YEkseAsck4ycirSjAiQQQeCMipRayu96O7baq4lxXVSlm6izMh3u6a4rgjjb4J95IPSoPXd1NQrM8rc8TU6NiqyFi3q7lx3ZMBR4bqpHmJFuSWJMz3ebvKdLdtWxbVt9u5cy+0+S7YTai7TuY+NIGPlqFsd9WtWrAceK7/O0hSN9+5atngA5XhZMKZjBaQabf7P7y2TbN5HJZWIYMFaNB+5jdzlWi4MH5QMcjdr+4t53uuL6nxOjBznw9Cm/DfP/wDiOPpe6wQefU9+b721KIloksrncXjd2Y2ttlCVAkMQMjO33xu13fS+tu4iW0320SbjsMk2LF5rnh4JX4pGOCsnFAX6leCvaAUpSgFKUoBSlKAUpSgFKUoBSlKAUpSgFKUoBSlKAUpSgFKUoBSlKAUpSgFc2u0Nu6NtxQw6dCPoRkUpQEXqO69ozte4vWJDDrPIkzJ5PX2FaG7pIZ3Pu/vIGI+5OPtHA6YrylU7OPgU0I5x3LG8N4iYMiLUERH9qJxzHWrVZTaoEkx1MAn8gB+QpSpjFLgTGCjwNNzQW2upfKzcRHRTJwrtbZhHHNtDPSK3G2uMDHGBilKsWPfDHoPyp4Y9BxHHT0+lKUBlSlKA/9k="/>
          <p:cNvSpPr>
            <a:spLocks noChangeAspect="1" noChangeArrowheads="1"/>
          </p:cNvSpPr>
          <p:nvPr/>
        </p:nvSpPr>
        <p:spPr bwMode="auto">
          <a:xfrm>
            <a:off x="349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solidFill>
                <a:srgbClr val="000000"/>
              </a:solidFill>
              <a:latin typeface="Arial" pitchFamily="34" charset="0"/>
            </a:endParaRPr>
          </a:p>
        </p:txBody>
      </p:sp>
      <p:sp>
        <p:nvSpPr>
          <p:cNvPr id="135172" name="AutoShape 4" descr="data:image/jpeg;base64,/9j/4AAQSkZJRgABAQAAAQABAAD/2wCEAAkGBxMTEhQRExMWFhMXFhYXGBYYFhYXGhcXGRcYGBYbGRYaHCgiGxolGxgaIjIhJSkrLi4uGCszOzMtNyotLisBCgoKDg0OGxAQGywmICYsNCwsMDc0OCw4LCssLTQsLC0sLC4sNDQ0LCwsLyw3LCw0LCwsLCwsLC4sLywsLywsL//AABEIAKgBLAMBIgACEQEDEQH/xAAcAAEAAgMBAQEAAAAAAAAAAAAABQYCAwQBBwj/xABCEAACAQMDAQYEAwQIBQQDAAABAhEAAyEEEjFBBQYTIlFhIzJxgUKRoQcUUrEVQ2JywdHh8BYXU2PxNJKi0iQzgv/EABoBAQADAQEBAAAAAAAAAAAAAAABAgMEBQb/xAAvEQACAgEBBQYGAwEBAAAAAAAAAQIRAxIEITFB8BMiUWGRoQVScYGx0TJCwTMU/9oADAMBAAIRAxEAPwD7jSleNxjmgPaVRe9/eQNYextuWb0pKOsblmTtIJDLI561brOsAVQ5O8Ku7ysYMCZgc+1cv/sxKTTkklW9uuN7t/0MMOdZsjhDfST9b3exn++Dfsg8xPSYn8un1rdduBQWYgAZJJgAe5NQfjpv27x/+zdgyY3eJwMxGK69dpdLqSnjIr7TKhwQJMfhbDcDkH9a4Ph3xJ5+0WVxTU2oq6tcvr9T0MmHTW50cr97LBbZZFzUt/2ELqOZJu4QCR1brXia3tC5ldNZsqSIN68zPtgEk2raROSI3jipyzaVQFVQqjgAAAfYVnXr0/Ey1xXCPr0iDuXO0UMi3pbwjgPdsmfQStwH9Kwu943tSdRpL9tREugF9Rgkk+GS0COdv5VP0pT8RrjziuuvAp9/9oelXVLYmbRWWvzCo5JAVgRgQMt0n6kW8GvnfbX7L1ctcs6h97FmIvQwLElid6gFZaMwYzzxU13Js62wP3TU2w1pFHhX0ZSIGNjKTu+hjjkzVISndSR0ZceFwUsT3rimWulQnafb3h3DaS3uYdWO0SV3CMGcDMx/lw/8T3MyiDnmfUj7GY59as8kU6bOLUWmlVtu8zD+qQ4P9aRxyYKY6fmK22u86kZtPOR5ShE54LMpOB6CnaQ8SNSJ+lQ1rvHaInbcHqIXH1hjWdrvFYP4m/8AY7e3KgjrU64+JNolqVHWu29O39aB/fBSfpvAn7V1WNZbf5HVuuGB/lVrFo30pShIpSlAKUpQClKUApStFvWI1x7QabiBGZc4D7th++1vyoDfSlaNFrEuqXttuUM6TBHmtu1txn0ZWH2oDfSuM9qWgLZLR4lw2klWBa4N5KwRPFtjPGPpW3XatLNt71xttu2rO7ZMKoljAzgCgN9KA1y6ztG1ajxHCktbUDkzccW7eBmC7ATxmgOqlYXLqqVBIBY7VBIG4wWgepgEx6A1nQCsbqkggEqSCJESPcTiayrl7UvlLN24vzLbdhichSRjrUN0rIk6TbKxd7kO10XH1lxoaRKywhtywxaAQfQR7V39p6d9Ooa3DWhtDA/MoLAFhGGAn5cfX04ND29qwiX3Fq7ZuFFXbKOGZtsEHEzPtA5Fdvb2vumzcVtO6Dy7n3IyBJBc4aZCzEA5ryM2ybHnxPVDz33+fP6nn4MuLFCU8Npvfzf0e+0Zf0cvjSSd26Jx/D6V1C1bY+Gb6EmRtBUMfUcnNcdnRi7aFzWEBbrBvDMpBaAimD05z1OeDPN/y/0oMlru2Z2lliPSdsx964dm+ERVueKMu83G3VR5Kv3Z6O0bbnlpeJJ7ldumvYttKxtxAjjgZnj3rKvpgKUpQClKUBUO8dy54ha4uxFMB1UElZETdPGTxggz0G4xGotx8rGAJ5B4nzZ3H8POY2RBMV9GrjudlWGMmzbJ9di+s+nrWE8Lk7sz0b7KNvMx4h9D8sRAAkkR15EcdJoFYMQHHAI+Hzzn5vYc4/wuLd39OYlGxx8W7/8Ab2rW3dyz6uB6BuPTMT161n2EiNL5/kqG5vlgFuSZMnygfJmD5uhzHHFFLcgAEyCZgE7vMMiVhpiR+LE5q0XO61smfFuj2BTpMfh5BMzzgVi3do523sdNyEnjrDqDy3Qcj0kw8Myaa4X7Fce63BUleOQQeD+JhmDx+bYwUhjtZAJk+eCsTjK7gOvI5+tTx7t3BG24h+qsB16bjn3n7da8Hdhi0s6AewZj9BJx9544qFilfArT8yY7EVhZAa4LmTDAlsTwWPJBnoI46V31zaDRraXYpJySSTJJPJ9B9q6a7EqRquApSlSSKUpQClKUAqp9r917tzVNqrd1EJ8GJDNAt2tUhBUESC19DEiQhE8Va56da4u0ju22B/WTu9rQjfn3kLjPnkcUBRb/AHM1MCyHAFw6ohwWZbHiaazaUiAgDeKj3QAoEnEciSPc29NuLq+W9cubvNKb+0P3uU/tMnwmyOeSMVdQOle0BR9D3LvJftXWvIwS/wCLHnkLu1h2r9tSv3T71q7xd1L+rvawKwtK6wrsG84bR3rBXB+TfdVjjm0Ocbb7SgKR2z3Ov39SbvioELIYG5SyLf0l0KwAyVFi4AxYn4v4QAK12u4txXR99skNYzBlUs9oHVqin+HwyEAwF8Mcj5b3SgKP2d3IdL1q87o7Wr/iZzvEalSx8o2v8cNJ3km0AW4K3ilKAVXu2u9dmxdOndLrEqMqojzGABJBJ+n86sNKpkjJqouvtZnljOUag6f0so+k0P7vbNm6l5rJ1CXLToEnADAG2W3zgyNs4qU7d7Yt3NITaJfe6W9oViZLruUriGg4BicetaNaGvdqWkz4dhN7dPMwkR652enXmse8FsW9ZZckLausrXCSVG6wCykmckyuP+39a4F3ISUeF6evJN0earhCah/G9P8Anom65/Xkd9+1qdQIa1btWwwYC5NxztIZCRbdQuRxuNQWr7QtXbgta9r9s/wbRaskdJCu5bP4t0fSrDa7VvXs6ezFv/q3iUBE8pbA3MCMgnbULqbT62/c0l+6q+EUfaqON6mC0EuAYkCSp5kVbNvS0u2/Hg/LkTtG9LQ7bdb+EvLl51XuWfQvYRVS0bYXEKpXM8cck/rXbXzHV9y9Ut5jatoySdssjDacAMLnJjOQR6Vfuwxf8Ff3nb4vXb6QI3Rjd6xj0rXZ805NxlBxr0N9l2jJOThPG416EhSlK6zuFKUoBSlKAVD949W6fuyWzDXdVZSZA8g3XboyMzbtsI96mKge0xv1+jTaDsTUXpJ42i3bECOZu8z0NVlwNMa73r+CepSlWMxSlKAUpSgFKUoBSlKA0a3VLatvdedqKWMAkwPYVo7H7Xtam34tlty8ehB9xXB3s0GqvWwulvLb53hh84MQN2doGcRnjjmvd2O6Ws0ZN1Llks2GtHdtcepeJBGYx/OueeSayJKO7mzlnlyRyqKjceb6f+HN2nr7mg7Ua/dLGxeUZyfL6D3VoxnHETi2did4NLqbjeE3xQokEEHYDgjpEsfz+lcWg0x1WpvtqrCDwlWytsst0HdLs4JQcjZHXmp3QdmWbIItWktzztULP5fSq4YzUm0+62/r1ZTBDIpNxfdbbp8erOulKV1HaKUpQClKUApSlAKUqG73drvpNK+oRA5Ur5TgQWCkk9ImobpWWjFykormTNQ3aFkXdXZtssraVrxkAgsTst++POeOQKoH/Ni7/wBC3+b/AKVo/wCZt0XfG8C3lAnzNGGZsfWQfp9K555YSSXXib5Phm0SSWnn4rlv/wAPr4qKHYwGs/ewRm2UZYyTKwZ+gA+3vXz0/tWvf9C30/j6/wCPtV17k9v3NbZe7ctqgD7VgzugAkwcjJir6seRpeG8ptGwTjFSyLcn7lipSlbGIpSlAKUpQClKUB4xr5j3O74nVa9HewPEuWFs7kOFCl7jtnIBO0bZMbRk19PNfP8A9l/d8Wm1Go2wu97Nmcnw0fzEHmCQBn+D88p6tUaOvA8axZHLjuo+gUpStTkIPvP3hGkCfCe6zi4QqBiYtoXaAqkliBAEASckVGf8dqDBsOB4jWwdyfh1q6JiROPO6kD03cQN1o1ejt3QBcto4BkB1DAGCJAIwYJE+9a/6Msf9G3yT8i8m54pPHJuAP8A3hPNAVDu335e9Y04e0G1FxNKSdwVCdQl4gyobbDae55YOCvWQu2/+0BVUsNO52WXu3JcDY1pHe/a481xQgj8J3cjrarPZlhAAlm2oBDDaiiGVdqkQMELgHoMVxdnd2tPaR0KC7vvPqGa6qMTef5n+UAGMYAgYoCt94O+z2bWrFsE3UGqa2zbAqCxZsPxPm819MdRPUKGvlRnaGjszFyxaa05bcWRSA7LsJYEQQy+Qn6DIOJOgFKVEd5u2k01h2N22l3Yxthz8zAYG0GTn0qG6VstGLk1FEvXJ2jrxZXeVuN7W0Zz+ggfUkCvkmk779qam6Est52gi2llCAPKJ3MDtGeWbn0HH0nsnsi61qNdd8d2KsVACohEwF2gT9T1qkMqnwNs+yzwx3tX4FZ/4qdL167Zt7rd4oZ2sxRkUIQcKrEqEMbwBnJxPSe8eoYfNtY4AhFUGB0aXOZ4mehyBVls9g2FYnwrZXagAYbo2zMbpjG0Y/hrr7P7Ot2UCW0AAjoJMdSepqihPxOJQklxKlaXWXWDBrjDHyvctrEkj4mFbiCQpOY9KuqTAmAYzBkT1gwJ/KsqVrGOlcS0Y6RSlKsXFKUoBSlKAVB997O7QaoTEWnf67Bvj77Y+9TlcvalgPZu2yNwa26keoKkRUSVqi+OWmSfmfnEE45/UTxOR1x6fyrwYjOYicdcTn6cD0/LzbE4z9Mj9Z6AQOTjHNe/YY56Ywf8ef8AAxXkn1jPAY9sHrHUyZic846H2mvuP7NNJ4fZ9mRDOXuHMzuc7T6fIF/Kvh8xPpnoQZ9Pp9c5M1+i+wtJ4Wms2iIKW0UxnIUbv1murZV3mzzPikqxpeLvr1O6lKV2nhilKUApXJr9eLYPBIE5YKqjgF3PyrOOpOYBg1BXtZcuHksp43brafa0sOyxyLjZg4ANaxxWrbpEWWV7yjBYA+5Ar1HByCD9DNVK3p2H4lXPy27FlV+wZGI6cscnpwPUtNIMW3P8RTw7o9lu2tu0ZiIPJzFW0Y/m9hbLdSoDQ9psCFJJY8W3Ik4n4V0AB/7rgMeZAiZuxeDCR/qD1BHQj0rOeNxFmylKVQkUpSgFK16i+ttS7sFRRLMxAAHqSeBVc1nf7QW8ePuMx5FZuhMgxBGOQahyS4svDHOf8U2Tuo11lT4b3LYYj5GZQSDIHlJ4OarWr732tLqLej81wSqm5I+GGA2g8lyAQScYPU86lt/0gXv2HuBQ20eIvhBvKJ2OolkE8MGG4H2jkv8Ad69bIbwi5AXz7UZwVmNjW9rDPoB6+XNZTnL+v7OXP20XpW537Fv7Y0V26oS3qGsA/OyKpcr6KzYQ85g81q7L7u6ewxuJbm6ebrkvcOI+diTxiB0qr/0vqrXG4gD8THpiG8VZ5mfODn2qwd3u3GvnawSQDJVgCCIwbck/cEj3PNWjKMn5msdotaF1+zs7I7D0+m3eBaW3uMsRyckgScwJMDgTipGlKulXAvKTk7bFKUqSBSlKAUpSgFKUoBSlKAUpSgPz52h2BqVvXVGnvuq3Li7xZuDcAxVSMGZAnB4I964NTobtvb4lq4knAdGXdEKwUkD1H/mv0lSuV7KnzPVXxWS/r7n5y7K0ZuX7Nor8122hBmCpeMgjAk5Hofav0aBSla4sWg5dq2rt2t1UKUpWpyCuXtHVeGhIjdBieBAks39kcn/Wuqqz2pf8S8VmQDGIIAQg/wDyu4+tjbHzVpiim7fBbyGYbix3HdHzAHkkiN7xy5HAAhQAAIisiD6Zj/OecDH8q85+5/Oc89en5jg1B3uxHJLKwBkRtJRfXyqVdeV4g/nxSc295WTcVuVk6R/5j6BT+VD/AD/MQeJ9p+3P1gLXZ9xRG2SMbvhzMYKsrIRHPEyeB02W7OqDQCQmZDHMgHG5ncj8IwDwOJkZqduqZXtH8rJp1BGRAOfpMZ+vHuOa36TWsrQZLxPqbqKBIgf1oHEfMB7ELomBM+88ev5DB/PpmuW3qVuputMCQVZTkENAdNwxAIKyOdsYit8cqdPgaMuFtwwDAgggEEZBB4INZVGdjakEMB8uLi+yvO5TPBW4HEdBA5mOPWd67Ibw7CvqbsldlkbgpETvufIoEgHODiKrkWiVMvCLlwRP1Gdq9v6fTkLcf4hjbbVWuXGkwIRATkjnio46DXaifGvDTWiRFux5rhUDO68w8pJ/hHA5ya81XcrTbPgg2b4IdNQp3XQ4ESztJZSBBU4j0xWTcq3I1jDGn336fv8AVmnVnWa5HtCyum077lL3viXXQrBiyICGSfmY8TAqC7B/ZiFus2qcPaBbZbWRvGNrOwiIz5QPTIAg2nu926zs2l1Ki3rLYBZR8t1ely0T8yHr6GR0qfquiM6b3mjz5MVwjuT8PzfXkYogACgAACABgADgAVlSlanIKwW0oJYAbiACYEkCYE+mT+dZ0oBSlKAUpSgFKUoBSlKAUpSgFKUoBSlKAUpSgFKUoBSlKAGqfpGBluu22CT72/EMn3N1yT7kzVvNU7QDB+ln7fAt8+0g/cVtD/nL7Eczrn/PnPU5/X8vz4r/AGpaUTIKiZOAoB4ljC5Ppn/CPuWNTdJ3kC3OAYUHMTy0if4hwcKDNdVrsoyGZiZ6CZzAI3HMTGAB7DiOaTldJGeuT4Iw03bBdwNhUE9QxYjA3EbQEA5yxPsDxLR/p6RxM/l/lWFm0qCFEDBMR0C5Prj+Q+/rtAJOIyeIHWZ9Ov0E1ZeZeKaXeZwdrXj8g9ifv8o+k7iZx5fQmNvZFkLbXnzEGczBAgkzztAyff0kxmm+NdM/KWYmY48oYGP7JRP/AOW5/FPf6+/uZP1M/l14zhbk5FId56jHQadLnwri7k3XrTqeGLeHqU45VQWHsSek1Y9HpLdpBbtIqIOFUBQJycD3zUF2OPiT66h2H90adEY/QP5SfX7VZK68/GL8jVN1QpSlYghe9HZgu2xdDi1esTdt3iAQhCmd8/gI5H36VUO7n7RHvaxbd4Ill1CCOl3o+5oO1mlQCOq9Zn6QygggiQcEHqKovef9nNu7N3SsLN2Sdv8AVtjoBm2Seq+pwSZGWRSu4nZs88TThl+z8OuuLL3XB232l+72hc27iblm0qzHmvXUtLJgwAzgnBwODXnYty9+72zqQFvBYuGVglcbpBgBo3ffpWu92gjFkuKptHBkbp+oPIrVHI1Torfevvs1izcCIvi+Bd86OLi2rw0+ovJMrtZfgN1n1UAifNF31ZEAup4jm9dUGQnl/pL9zQQFztVg3vs95qxtb0zBCtm27bTbQeGshAIIyPLbAbPSGjJIB7jobWPhpgkjyrglg5IxyWAb6iaEEZ3a7wjVeICnhvb2TbLbmCuCUJ8oBBAMMhZD0YwYm61WNMiTsRV3EsdqgSx5Jjk+9baAUpSgFKUoBSlKAUpSgFKUoBSlKAUpSgFKUoBSlKAVU3tlLhUxGU46pLKfctadAfdDAirZVc7WTxviWm22zE3hDDcJ2OuY2wSrP1U+0jXE1vi+f5IZzNeG7ZBY43EQQucbifuceo+8c/b9neyGRB27vIVJ9NwcgGTAUxz7TUhpLYVdoXYQfOvVWiW3H8R67vxQDJma8vaVX+YZIIkeVsZiRnBEx/LrlJNbiJav6mI7Qtzklck+YFRk9GIgn0j3rO/aFxCpJggZUxIxMH0IESDxxxNcLdlRlWkZ8pBWZGYZDCz/AHT8s1zfuN+2dyluZIRreJ2kkBlUMcnmOcGYBzjKV00U1S5olNDpPDWJljMkDaPmJhV5CgkkDMe5M1vuMACTwJ/Qf4yOPQfWvfb/AH0P+/tXgTecgm2kFwPxsI2WhxO6RI9o4atoQt0aJKKpHd2JpyGBPzIjbo4D33F11PuoVPT5p6iJuufQ2Cq+aN7Es5H8R6A+gEKPZRXRVsstUghSlKzJFKUoCE7S1IuqVEjIjOD9R+v2qNRwAFJn5efvg+0kYrp1d5fFKqpEH9QZJ9h/hXGjDfxx144zMUB2djTbbJBZ2G8nEnEgZMKMwPzkkzZKq1iTcFuOTGPTAafYAfpVkuBghCZYKdu48kDEn60BtpVcPedrP/rNNcsgT8VJv2oBgEsg3LPoyiJr3szvro799tOlzzgwhOFu8ZRuDkwByYkSM1XWjXsMlXW71LFSlVjvB32saW74LJcZwATtUAZAIgsRODzwKieSMFcnRz5MkMa1TdIsfjru8PcN+0ttkbtoIBMcxJAn3rZXzrua13U9o3tZk2gLihjCkKSPCSBz5cz7c1au8neexowviyWbIVRJiYJPQf79DWePOpQc3uRjj2mMsbyS3K/bx+5N0rXYu7lVojcAYPSRNbK3OkUpSgFKUoCtd9e0ryLbsaZiuoulyrBDcKrbQsSVCOdpfw0LbTHidCVNQfav7Qri2GuWrCk+EChZjIuNpL+pKvaAxtNgoV3TJjEVdtf2hZs7WvXLdudwUuyrMDcwBPoqkn2E9K49X25o7Sl2u2oXdMFWMpcFl4AzIuOEPoWgxQEDb71XbepvW7g8S34iogUiUI7P/emCjb5lJRskzLjpWFvv1cYGNOhIsXb3/qFAIt29K4WWUbSTqY8+35J4YVYLnbemW74W+3KrcZ232gLXhKm7eCwYHbcHAIA5iRO232ppJCC7ZkyAu5JMvsIA93G36iOaAjl70TpU1IQEvqF0+3c4CltR4BLlkBBXkiORAJ5qK1nfdvNaC2xcO5Ve3dFxTHZ7avxLcoN6BxsmIPP9mrLp+19K9hbwdBYZtiloVS28oAA3qwgDrXh7Z0e3f49jbAzvSIKswzPGwOfoG9DQFUbvzds27zXbaOLYO07thOzs5NX5vKRLuSoiI9DGZHU982XfFhTt1I0y/EIBP7n+9lmO3yiDs+uakO0e8Wmt3DagXGFq5cbabUKLbWkKsXYBSfHETiJ+/Ze7W0g8rXrAlmEF0yyXFtMIJyRcKofQkDmgK9oO8j6nW2tOVCWTa1O+0WRyxVdGyloGAPGcCCQ3PpVydQQQQCCIIOQQeQRXNotZYuktae25ABJRlbDDymR0IH6e1ddAQfaejgSTAAxdOYUZ2XTzsHIfp167+C7dKH4g2cQxk2zycXIAOSIBgmDjmrXXC3ZoE+GzW5zAyh6n4bSoBMztgmTmc1spRl/Lrr7/AGIIVCCJGRBOM9Y6GDwPvWFy8q/MwBwBmCSTwOu6Zx7e9SFzsMMSWtaRyeWOnEnEZ8x6Y5rdpuymQQng2V/7NlVb6gkleg5U4H5Tox/N115DeRossQC3w7ZMSQRcY5O1LREyRxPHMVNaPS/KSu0L8ifw+7ernOek/Unbp9GiHcJLHG5mLNHoCTgY4ECuiqymkqj111QFKUrIkUpSgFRnb9u81uLO7d/ZYKf1EkewKn0NSdKENWqKBbtatDuuW7jPBgxfcYgZhnE5kf7NZNrLit5tqn0cm3PpIK7uft9SCavtKy7N/MzNY2uDPn9rtu8rDaF4GSQepmUPmkZwokzjmKvemuFlViIJHow/RgCPuK20q8U1xZaMWuLs8YSCK+bH9kymZ1bGZn4QzIz+P/c19KpUShGXE6cWfJivQ6IHut2XqtOpt39St9APJ5GDLnjcWMrHrJ94xUzesI+HVWj+IAx+dau0dZ4SbokkwB7+5qBu691m6vzH+IwAAMyfQRgx1/K1JIznJzdsasXU15TTtaBvWA7h9x2+G2wMFUjneoz/AAH0io3t7uJe1L+M+qBukKD8MhQF6LDSBz9Zrs7ua4m+928YNwLaSegtFiRIHBLnJjIIMYm3Vz9lDInq4WcktmjkTWThd1ZD92dK1q0bNy8910aCXiR5REHqp5B9+kQJiuDVXU8e3bD7b5VnUQTutI1tboJ45uLEmZMjg1310RSiqRvGKiqQpXPp9bbd7ttWl7TBbgg+VmRbgHv5WU49a13+1LSLdd2KraYK5KuACQrCMeYQ65WROOQYksdlKUoCH7x9301aqruywt5fLt4vWXstyDwrkj3FRY7iWZYi7dgreAHkhTev29S7fLJPiWhgmIxHWrZSgKv2h3Js3mvM1y58VdUrRtwNSllHjy8jwFIn1MzWY7nWt283G3F7TmAigta1X70vC5lgFJMkjrOastKAhf8AhxPAt6fe+y3fS+p8syl7xlU44nHrHvmon/l/Z+HF25Nu3btqSEIIRNVbllKwZGqeRxKjESDcKUBVrvciyS/xLgVkvIFGyFF57NxyPLzusrHQA8UbuRaN5b3i3fLde6qeTaGfVJq3ztnNxI5wD65q00oCE7vd27ek+R3b4Fix5tvy2TdKnAHmPjNP0FTdKUApSlAKUpQClKUApSlAKUpQClKUApSlAKUpQClK59fqxaQ3GDEDnaJP/j3oG6IjXFwWVjIOfaBkY6cf7io3UW9/wyJWIIPUT/ZI9eK5f6etXbpZGO1oJ81po6AHa568ff0rdprysxKmRkyCCIzyR0iPQ5/KuqPiVU4vgzrtoBc3kBvKBtOZgsZP1IH+5FWi20gH1ANVZGtq4a4+1D8x6YEkseAsck4ycirSjAiQQQeCMipRayu96O7baq4lxXVSlm6izMh3u6a4rgjjb4J95IPSoPXd1NQrM8rc8TU6NiqyFi3q7lx3ZMBR4bqpHmJFuSWJMz3ebvKdLdtWxbVt9u5cy+0+S7YTai7TuY+NIGPlqFsd9WtWrAceK7/O0hSN9+5atngA5XhZMKZjBaQabf7P7y2TbN5HJZWIYMFaNB+5jdzlWi4MH5QMcjdr+4t53uuL6nxOjBznw9Cm/DfP/wDiOPpe6wQefU9+b721KIloksrncXjd2Y2ttlCVAkMQMjO33xu13fS+tu4iW0320SbjsMk2LF5rnh4JX4pGOCsnFAX6leCvaAUpSgFKUoBSlKAUpSgFKUoBSlKAUpSgFKUoBSlKAUpSgFKUoBSlKAUpSgFc2u0Nu6NtxQw6dCPoRkUpQEXqO69ozte4vWJDDrPIkzJ5PX2FaG7pIZ3Pu/vIGI+5OPtHA6YrylU7OPgU0I5x3LG8N4iYMiLUERH9qJxzHWrVZTaoEkx1MAn8gB+QpSpjFLgTGCjwNNzQW2upfKzcRHRTJwrtbZhHHNtDPSK3G2uMDHGBilKsWPfDHoPyp4Y9BxHHT0+lKUBlSlKA/9k="/>
          <p:cNvSpPr>
            <a:spLocks noChangeAspect="1" noChangeArrowheads="1"/>
          </p:cNvSpPr>
          <p:nvPr/>
        </p:nvSpPr>
        <p:spPr bwMode="auto">
          <a:xfrm>
            <a:off x="18732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solidFill>
                <a:srgbClr val="000000"/>
              </a:solidFill>
              <a:latin typeface="Arial" pitchFamily="34" charset="0"/>
            </a:endParaRPr>
          </a:p>
        </p:txBody>
      </p:sp>
      <p:pic>
        <p:nvPicPr>
          <p:cNvPr id="135173" name="Picture 6" descr="https://www.uoguelph.ca/plant/research/biotech/haploid/hapant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692275"/>
            <a:ext cx="6938962"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865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609600" y="838200"/>
            <a:ext cx="8305800" cy="5486400"/>
          </a:xfrm>
        </p:spPr>
        <p:txBody>
          <a:bodyPr/>
          <a:lstStyle/>
          <a:p>
            <a:r>
              <a:rPr lang="en-US" altLang="en-US" smtClean="0">
                <a:solidFill>
                  <a:srgbClr val="FF0000"/>
                </a:solidFill>
              </a:rPr>
              <a:t>Storage of seed</a:t>
            </a:r>
          </a:p>
          <a:p>
            <a:r>
              <a:rPr lang="en-US" altLang="en-US" sz="2800" smtClean="0"/>
              <a:t>Seed of evergreen plant lose viability soon after extraction</a:t>
            </a:r>
          </a:p>
          <a:p>
            <a:r>
              <a:rPr lang="en-US" altLang="en-US" sz="2800" smtClean="0"/>
              <a:t>Should be sown without prolonged storage</a:t>
            </a:r>
          </a:p>
          <a:p>
            <a:r>
              <a:rPr lang="en-US" altLang="en-US" sz="2800" smtClean="0"/>
              <a:t>If necessary to store</a:t>
            </a:r>
          </a:p>
          <a:p>
            <a:r>
              <a:rPr lang="en-US" altLang="en-US" sz="2800" smtClean="0"/>
              <a:t>Washed, surface dried and mix with an equal part of ground charcoal (burned wood)</a:t>
            </a:r>
          </a:p>
          <a:p>
            <a:r>
              <a:rPr lang="en-US" altLang="en-US" sz="2800" smtClean="0"/>
              <a:t>Packed in suitable wooden or metallic container</a:t>
            </a:r>
          </a:p>
          <a:p>
            <a:r>
              <a:rPr lang="en-US" altLang="en-US" sz="2800" smtClean="0"/>
              <a:t>Stored in a dry, cool place at temperature(3 to 13 </a:t>
            </a:r>
            <a:r>
              <a:rPr lang="en-US" altLang="en-US" sz="2800" smtClean="0">
                <a:latin typeface="Calibri" pitchFamily="34" charset="0"/>
              </a:rPr>
              <a:t>⁰</a:t>
            </a:r>
            <a:r>
              <a:rPr lang="en-US" altLang="en-US" sz="2800" smtClean="0"/>
              <a:t>C)</a:t>
            </a:r>
          </a:p>
        </p:txBody>
      </p:sp>
    </p:spTree>
    <p:extLst>
      <p:ext uri="{BB962C8B-B14F-4D97-AF65-F5344CB8AC3E}">
        <p14:creationId xmlns:p14="http://schemas.microsoft.com/office/powerpoint/2010/main" val="3130756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altLang="en-US" smtClean="0"/>
              <a:t>Protoplast culture</a:t>
            </a:r>
          </a:p>
        </p:txBody>
      </p:sp>
      <p:pic>
        <p:nvPicPr>
          <p:cNvPr id="136195" name="Picture 2" descr="http://www.frontiersin.org/files/Articles/42726/fpls-04-00034-HTML/image_m/fpls-04-00034-g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557338"/>
            <a:ext cx="6265863"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81040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tLang="en-US" sz="2400" b="1" smtClean="0"/>
              <a:t>Trench layering</a:t>
            </a:r>
            <a:endParaRPr lang="en-US" altLang="en-US" sz="2400" smtClean="0"/>
          </a:p>
        </p:txBody>
      </p:sp>
      <p:sp>
        <p:nvSpPr>
          <p:cNvPr id="144387" name="Rectangle 3"/>
          <p:cNvSpPr>
            <a:spLocks noGrp="1" noChangeArrowheads="1"/>
          </p:cNvSpPr>
          <p:nvPr>
            <p:ph idx="1"/>
          </p:nvPr>
        </p:nvSpPr>
        <p:spPr/>
        <p:txBody>
          <a:bodyPr/>
          <a:lstStyle/>
          <a:p>
            <a:r>
              <a:rPr lang="en-US" altLang="en-US" sz="2400" b="1" smtClean="0"/>
              <a:t>establishment of the mother bed: 1-year-old trees are planted at a 30˚-45˚ angle</a:t>
            </a:r>
          </a:p>
          <a:p>
            <a:r>
              <a:rPr lang="en-US" altLang="en-US" sz="2400" b="1" smtClean="0"/>
              <a:t>the following season, trees are laid flat in a trench, staked down and covered (just barely) with soil</a:t>
            </a:r>
          </a:p>
          <a:p>
            <a:r>
              <a:rPr lang="en-US" altLang="en-US" sz="2400" b="1" smtClean="0"/>
              <a:t>as buds break and grow out, soil is added, leaving shoot tips exposed</a:t>
            </a:r>
          </a:p>
          <a:p>
            <a:r>
              <a:rPr lang="en-US" altLang="en-US" sz="2400" b="1" smtClean="0"/>
              <a:t>6-8 in. rooted layers (e.g., ‘Paradox’ walnuts) can be harvested at the end of the growing season</a:t>
            </a:r>
          </a:p>
        </p:txBody>
      </p:sp>
    </p:spTree>
    <p:extLst>
      <p:ext uri="{BB962C8B-B14F-4D97-AF65-F5344CB8AC3E}">
        <p14:creationId xmlns:p14="http://schemas.microsoft.com/office/powerpoint/2010/main" val="1234437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C:\Documents and Settings\azooz\Desktop\photo\Picture 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50850"/>
            <a:ext cx="64373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766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US" sz="2400" b="1" smtClean="0"/>
              <a:t>Plant modifications (natural layering)</a:t>
            </a:r>
            <a:endParaRPr lang="en-US" altLang="en-US" sz="2400" smtClean="0"/>
          </a:p>
        </p:txBody>
      </p:sp>
      <p:sp>
        <p:nvSpPr>
          <p:cNvPr id="146435" name="Rectangle 3"/>
          <p:cNvSpPr>
            <a:spLocks noGrp="1" noChangeArrowheads="1"/>
          </p:cNvSpPr>
          <p:nvPr>
            <p:ph idx="1"/>
          </p:nvPr>
        </p:nvSpPr>
        <p:spPr/>
        <p:txBody>
          <a:bodyPr/>
          <a:lstStyle/>
          <a:p>
            <a:r>
              <a:rPr lang="en-US" altLang="en-US" sz="2400" b="1" smtClean="0"/>
              <a:t>tip layering</a:t>
            </a:r>
          </a:p>
          <a:p>
            <a:r>
              <a:rPr lang="en-US" altLang="en-US" sz="2400" b="1" smtClean="0"/>
              <a:t>runners and stolons</a:t>
            </a:r>
          </a:p>
          <a:p>
            <a:r>
              <a:rPr lang="en-US" altLang="en-US" sz="2400" b="1" smtClean="0"/>
              <a:t>offsets</a:t>
            </a:r>
          </a:p>
          <a:p>
            <a:r>
              <a:rPr lang="en-US" altLang="en-US" sz="2400" b="1" smtClean="0"/>
              <a:t>suckers</a:t>
            </a:r>
          </a:p>
          <a:p>
            <a:r>
              <a:rPr lang="en-US" altLang="en-US" sz="2400" b="1" smtClean="0"/>
              <a:t>crown division</a:t>
            </a:r>
          </a:p>
        </p:txBody>
      </p:sp>
    </p:spTree>
    <p:extLst>
      <p:ext uri="{BB962C8B-B14F-4D97-AF65-F5344CB8AC3E}">
        <p14:creationId xmlns:p14="http://schemas.microsoft.com/office/powerpoint/2010/main" val="107155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4" descr="http://www.yourgardeninginfo.com/wp-content/uploads/2010/11/layering-plants-different-metho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62000"/>
            <a:ext cx="4876800" cy="545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697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152400"/>
            <a:ext cx="7772400" cy="914400"/>
          </a:xfrm>
        </p:spPr>
        <p:txBody>
          <a:bodyPr/>
          <a:lstStyle/>
          <a:p>
            <a:r>
              <a:rPr lang="en-US" altLang="en-US" smtClean="0">
                <a:solidFill>
                  <a:srgbClr val="FF0000"/>
                </a:solidFill>
              </a:rPr>
              <a:t>Pre-germination seed treatment</a:t>
            </a:r>
          </a:p>
        </p:txBody>
      </p:sp>
      <p:sp>
        <p:nvSpPr>
          <p:cNvPr id="26627" name="Content Placeholder 2"/>
          <p:cNvSpPr>
            <a:spLocks noGrp="1"/>
          </p:cNvSpPr>
          <p:nvPr>
            <p:ph idx="1"/>
          </p:nvPr>
        </p:nvSpPr>
        <p:spPr>
          <a:xfrm>
            <a:off x="685800" y="1143000"/>
            <a:ext cx="8153400" cy="4114800"/>
          </a:xfrm>
        </p:spPr>
        <p:txBody>
          <a:bodyPr/>
          <a:lstStyle/>
          <a:p>
            <a:r>
              <a:rPr lang="en-US" altLang="en-US" sz="2800" smtClean="0"/>
              <a:t>Apple, pear, peach plum and cherry</a:t>
            </a:r>
          </a:p>
          <a:p>
            <a:r>
              <a:rPr lang="en-US" altLang="en-US" sz="2800" smtClean="0"/>
              <a:t>Seed need certain period of rest after extraction before they will germinate</a:t>
            </a:r>
          </a:p>
          <a:p>
            <a:r>
              <a:rPr lang="en-US" altLang="en-US" smtClean="0">
                <a:solidFill>
                  <a:srgbClr val="FF0000"/>
                </a:solidFill>
              </a:rPr>
              <a:t>Stratification</a:t>
            </a:r>
          </a:p>
          <a:p>
            <a:r>
              <a:rPr lang="en-US" altLang="en-US" sz="2800" smtClean="0"/>
              <a:t>The must be stored with alternate layers of moist sand, at a controlled cold temperature and suitable moisture conditions before sowing</a:t>
            </a:r>
          </a:p>
          <a:p>
            <a:r>
              <a:rPr lang="en-US" altLang="en-US" sz="2800" smtClean="0"/>
              <a:t>Scarification</a:t>
            </a:r>
          </a:p>
          <a:p>
            <a:r>
              <a:rPr lang="en-US" altLang="en-US" sz="2800" smtClean="0">
                <a:solidFill>
                  <a:srgbClr val="FF0000"/>
                </a:solidFill>
              </a:rPr>
              <a:t>Scarification</a:t>
            </a:r>
          </a:p>
          <a:p>
            <a:r>
              <a:rPr lang="en-US" altLang="en-US" sz="2800" smtClean="0"/>
              <a:t>Altering the seed coat by breaking, cracking or chemically to make it permeable to water and gases </a:t>
            </a:r>
          </a:p>
        </p:txBody>
      </p:sp>
    </p:spTree>
    <p:extLst>
      <p:ext uri="{BB962C8B-B14F-4D97-AF65-F5344CB8AC3E}">
        <p14:creationId xmlns:p14="http://schemas.microsoft.com/office/powerpoint/2010/main" val="1837330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685800" y="838200"/>
            <a:ext cx="7848600" cy="4343400"/>
          </a:xfrm>
        </p:spPr>
        <p:txBody>
          <a:bodyPr/>
          <a:lstStyle/>
          <a:p>
            <a:r>
              <a:rPr lang="en-US" altLang="en-US" b="1" smtClean="0">
                <a:solidFill>
                  <a:srgbClr val="FF0000"/>
                </a:solidFill>
              </a:rPr>
              <a:t>Seed Sowing</a:t>
            </a:r>
          </a:p>
          <a:p>
            <a:r>
              <a:rPr lang="en-US" altLang="en-US" sz="2800" smtClean="0"/>
              <a:t>Sowing containers are filled with potting mixture of equal parts of top soil, sand and well rotted leaf mold or FYM </a:t>
            </a:r>
          </a:p>
          <a:p>
            <a:r>
              <a:rPr lang="en-US" altLang="en-US" sz="2800" smtClean="0">
                <a:solidFill>
                  <a:srgbClr val="FF0000"/>
                </a:solidFill>
              </a:rPr>
              <a:t>In nurseries</a:t>
            </a:r>
          </a:p>
          <a:p>
            <a:r>
              <a:rPr lang="en-US" altLang="en-US" sz="2800" smtClean="0"/>
              <a:t>Seed sown in line 10 cm apart</a:t>
            </a:r>
          </a:p>
          <a:p>
            <a:r>
              <a:rPr lang="en-US" altLang="en-US" sz="2800" smtClean="0"/>
              <a:t>Sowing depth 2 to 3 times the diameter of the seed</a:t>
            </a:r>
          </a:p>
          <a:p>
            <a:r>
              <a:rPr lang="en-US" altLang="en-US" sz="2800" smtClean="0"/>
              <a:t>Seeds are covered with sand or leaf mold and water after sowing</a:t>
            </a:r>
          </a:p>
        </p:txBody>
      </p:sp>
    </p:spTree>
    <p:extLst>
      <p:ext uri="{BB962C8B-B14F-4D97-AF65-F5344CB8AC3E}">
        <p14:creationId xmlns:p14="http://schemas.microsoft.com/office/powerpoint/2010/main" val="3136623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63" y="323850"/>
            <a:ext cx="8991600" cy="6740525"/>
          </a:xfrm>
          <a:prstGeom prst="rect">
            <a:avLst/>
          </a:prstGeom>
        </p:spPr>
        <p:txBody>
          <a:bodyPr>
            <a:spAutoFit/>
          </a:bodyPr>
          <a:lstStyle/>
          <a:p>
            <a:pPr>
              <a:defRPr/>
            </a:pPr>
            <a:r>
              <a:rPr lang="en-US" dirty="0">
                <a:latin typeface="+mj-lt"/>
              </a:rPr>
              <a:t>It is called with different names </a:t>
            </a:r>
          </a:p>
          <a:p>
            <a:pPr marL="285750" indent="-285750">
              <a:buFont typeface="Arial" panose="020B0604020202020204" pitchFamily="34" charset="0"/>
              <a:buChar char="•"/>
              <a:defRPr/>
            </a:pPr>
            <a:r>
              <a:rPr lang="en-US" dirty="0">
                <a:latin typeface="+mj-lt"/>
              </a:rPr>
              <a:t>Asexual propagation</a:t>
            </a:r>
          </a:p>
          <a:p>
            <a:pPr marL="285750" indent="-285750">
              <a:buFont typeface="Arial" panose="020B0604020202020204" pitchFamily="34" charset="0"/>
              <a:buChar char="•"/>
              <a:defRPr/>
            </a:pPr>
            <a:r>
              <a:rPr lang="en-US" dirty="0">
                <a:latin typeface="+mj-lt"/>
              </a:rPr>
              <a:t>Vegetative propagation</a:t>
            </a:r>
          </a:p>
          <a:p>
            <a:pPr>
              <a:defRPr/>
            </a:pPr>
            <a:r>
              <a:rPr lang="en-US" dirty="0">
                <a:latin typeface="+mj-lt"/>
              </a:rPr>
              <a:t>Clonal propagation (</a:t>
            </a:r>
            <a:r>
              <a:rPr lang="en-US" b="1" dirty="0"/>
              <a:t>Cloning. </a:t>
            </a:r>
            <a:r>
              <a:rPr lang="en-US" dirty="0"/>
              <a:t>A plant population that is propagated vegetatively from a single original stock is called a clone.</a:t>
            </a:r>
            <a:r>
              <a:rPr lang="en-US" dirty="0">
                <a:latin typeface="+mj-lt"/>
              </a:rPr>
              <a:t>)</a:t>
            </a:r>
          </a:p>
          <a:p>
            <a:pPr>
              <a:defRPr/>
            </a:pPr>
            <a:r>
              <a:rPr lang="en-US" dirty="0">
                <a:latin typeface="+mj-lt"/>
              </a:rPr>
              <a:t>Asexual propagation is reproduction by means of vegetative parts of the plant such as </a:t>
            </a:r>
          </a:p>
          <a:p>
            <a:pPr marL="457200" indent="-457200">
              <a:buFont typeface="Arial" panose="020B0604020202020204" pitchFamily="34" charset="0"/>
              <a:buChar char="•"/>
              <a:defRPr/>
            </a:pPr>
            <a:r>
              <a:rPr lang="en-US" dirty="0">
                <a:latin typeface="+mj-lt"/>
              </a:rPr>
              <a:t>Stem</a:t>
            </a:r>
          </a:p>
          <a:p>
            <a:pPr marL="457200" indent="-457200">
              <a:buFont typeface="Arial" panose="020B0604020202020204" pitchFamily="34" charset="0"/>
              <a:buChar char="•"/>
              <a:defRPr/>
            </a:pPr>
            <a:r>
              <a:rPr lang="en-US" dirty="0">
                <a:latin typeface="+mj-lt"/>
              </a:rPr>
              <a:t>Roots</a:t>
            </a:r>
          </a:p>
          <a:p>
            <a:pPr marL="457200" indent="-457200">
              <a:buFont typeface="Arial" panose="020B0604020202020204" pitchFamily="34" charset="0"/>
              <a:buChar char="•"/>
              <a:defRPr/>
            </a:pPr>
            <a:r>
              <a:rPr lang="en-US" dirty="0">
                <a:latin typeface="+mj-lt"/>
              </a:rPr>
              <a:t>Shoots</a:t>
            </a:r>
          </a:p>
          <a:p>
            <a:pPr marL="457200" indent="-457200">
              <a:buFont typeface="Arial" panose="020B0604020202020204" pitchFamily="34" charset="0"/>
              <a:buChar char="•"/>
              <a:defRPr/>
            </a:pPr>
            <a:r>
              <a:rPr lang="en-US" dirty="0">
                <a:latin typeface="+mj-lt"/>
              </a:rPr>
              <a:t>Leaves</a:t>
            </a:r>
          </a:p>
          <a:p>
            <a:pPr marL="457200" indent="-457200">
              <a:buFont typeface="Arial" panose="020B0604020202020204" pitchFamily="34" charset="0"/>
              <a:buChar char="•"/>
              <a:defRPr/>
            </a:pPr>
            <a:r>
              <a:rPr lang="en-US" dirty="0">
                <a:latin typeface="+mj-lt"/>
              </a:rPr>
              <a:t>Corms</a:t>
            </a:r>
          </a:p>
          <a:p>
            <a:pPr marL="457200" indent="-457200">
              <a:buFont typeface="Arial" panose="020B0604020202020204" pitchFamily="34" charset="0"/>
              <a:buChar char="•"/>
              <a:defRPr/>
            </a:pPr>
            <a:r>
              <a:rPr lang="en-US" dirty="0">
                <a:latin typeface="+mj-lt"/>
              </a:rPr>
              <a:t>Buds</a:t>
            </a:r>
          </a:p>
          <a:p>
            <a:pPr marL="457200" indent="-457200">
              <a:buFont typeface="Arial" panose="020B0604020202020204" pitchFamily="34" charset="0"/>
              <a:buChar char="•"/>
              <a:defRPr/>
            </a:pPr>
            <a:r>
              <a:rPr lang="en-US" dirty="0">
                <a:latin typeface="+mj-lt"/>
              </a:rPr>
              <a:t>Suckers</a:t>
            </a:r>
          </a:p>
          <a:p>
            <a:pPr marL="457200" indent="-457200">
              <a:buFont typeface="Arial" panose="020B0604020202020204" pitchFamily="34" charset="0"/>
              <a:buChar char="•"/>
              <a:defRPr/>
            </a:pPr>
            <a:r>
              <a:rPr lang="en-US" dirty="0">
                <a:latin typeface="+mj-lt"/>
              </a:rPr>
              <a:t>Rhizomes</a:t>
            </a:r>
          </a:p>
          <a:p>
            <a:pPr marL="457200" indent="-457200">
              <a:buFont typeface="Arial" panose="020B0604020202020204" pitchFamily="34" charset="0"/>
              <a:buChar char="•"/>
              <a:defRPr/>
            </a:pPr>
            <a:r>
              <a:rPr lang="en-US" dirty="0">
                <a:latin typeface="+mj-lt"/>
              </a:rPr>
              <a:t>Tubers</a:t>
            </a:r>
          </a:p>
          <a:p>
            <a:pPr marL="457200" indent="-457200">
              <a:buFont typeface="Arial" panose="020B0604020202020204" pitchFamily="34" charset="0"/>
              <a:buChar char="•"/>
              <a:defRPr/>
            </a:pPr>
            <a:endParaRPr lang="en-US" dirty="0">
              <a:latin typeface="Arial"/>
            </a:endParaRPr>
          </a:p>
        </p:txBody>
      </p:sp>
      <p:sp>
        <p:nvSpPr>
          <p:cNvPr id="5" name="Title 4"/>
          <p:cNvSpPr>
            <a:spLocks noGrp="1"/>
          </p:cNvSpPr>
          <p:nvPr>
            <p:ph type="title"/>
          </p:nvPr>
        </p:nvSpPr>
        <p:spPr>
          <a:xfrm>
            <a:off x="762000" y="-76200"/>
            <a:ext cx="6553200" cy="609600"/>
          </a:xfrm>
        </p:spPr>
        <p:txBody>
          <a:bodyPr/>
          <a:lstStyle/>
          <a:p>
            <a:pPr algn="ctr">
              <a:defRPr/>
            </a:pPr>
            <a:r>
              <a:rPr kumimoji="0" lang="en-US" sz="3600" b="1" kern="1200" dirty="0">
                <a:solidFill>
                  <a:srgbClr val="FF0000"/>
                </a:solidFill>
                <a:latin typeface="Arial,Bold"/>
                <a:ea typeface="+mn-ea"/>
                <a:cs typeface="+mn-cs"/>
              </a:rPr>
              <a:t>Asexual </a:t>
            </a:r>
            <a:r>
              <a:rPr kumimoji="0" lang="en-US" sz="3600" b="1" kern="1200" dirty="0" smtClean="0">
                <a:solidFill>
                  <a:srgbClr val="FF0000"/>
                </a:solidFill>
                <a:latin typeface="Arial,Bold"/>
                <a:ea typeface="+mn-ea"/>
                <a:cs typeface="+mn-cs"/>
              </a:rPr>
              <a:t>propagation</a:t>
            </a:r>
            <a:endParaRPr lang="en-US" sz="3600" dirty="0">
              <a:solidFill>
                <a:srgbClr val="FF0000"/>
              </a:solidFill>
            </a:endParaRPr>
          </a:p>
        </p:txBody>
      </p:sp>
    </p:spTree>
    <p:extLst>
      <p:ext uri="{BB962C8B-B14F-4D97-AF65-F5344CB8AC3E}">
        <p14:creationId xmlns:p14="http://schemas.microsoft.com/office/powerpoint/2010/main" val="2185160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2514600"/>
          </a:xfrm>
        </p:spPr>
        <p:txBody>
          <a:bodyPr/>
          <a:lstStyle/>
          <a:p>
            <a:pPr>
              <a:defRPr/>
            </a:pPr>
            <a:r>
              <a:rPr kumimoji="0" lang="en-US" sz="2400" kern="1200" dirty="0">
                <a:solidFill>
                  <a:srgbClr val="333333"/>
                </a:solidFill>
                <a:latin typeface="Arial"/>
                <a:ea typeface="+mn-ea"/>
                <a:cs typeface="+mn-cs"/>
              </a:rPr>
              <a:t/>
            </a:r>
            <a:br>
              <a:rPr kumimoji="0" lang="en-US" sz="2400" kern="1200" dirty="0">
                <a:solidFill>
                  <a:srgbClr val="333333"/>
                </a:solidFill>
                <a:latin typeface="Arial"/>
                <a:ea typeface="+mn-ea"/>
                <a:cs typeface="+mn-cs"/>
              </a:rPr>
            </a:br>
            <a:r>
              <a:rPr kumimoji="0" lang="en-US" sz="2400" kern="1200" dirty="0" smtClean="0">
                <a:solidFill>
                  <a:srgbClr val="333333"/>
                </a:solidFill>
                <a:latin typeface="Arial"/>
                <a:ea typeface="+mn-ea"/>
                <a:cs typeface="+mn-cs"/>
              </a:rPr>
              <a:t/>
            </a:r>
            <a:br>
              <a:rPr kumimoji="0" lang="en-US" sz="2400" kern="1200" dirty="0" smtClean="0">
                <a:solidFill>
                  <a:srgbClr val="333333"/>
                </a:solidFill>
                <a:latin typeface="Arial"/>
                <a:ea typeface="+mn-ea"/>
                <a:cs typeface="+mn-cs"/>
              </a:rPr>
            </a:br>
            <a:r>
              <a:rPr kumimoji="0" lang="en-US" sz="2800" kern="1200" dirty="0" smtClean="0">
                <a:solidFill>
                  <a:srgbClr val="333333"/>
                </a:solidFill>
                <a:ea typeface="+mn-ea"/>
                <a:cs typeface="+mn-cs"/>
              </a:rPr>
              <a:t>It </a:t>
            </a:r>
            <a:r>
              <a:rPr kumimoji="0" lang="en-US" sz="2800" kern="1200" dirty="0">
                <a:solidFill>
                  <a:srgbClr val="333333"/>
                </a:solidFill>
                <a:ea typeface="+mn-ea"/>
                <a:cs typeface="+mn-cs"/>
              </a:rPr>
              <a:t>involves the use of any part of the plant, other than seed i.e. vegetative parts –hence </a:t>
            </a:r>
            <a:r>
              <a:rPr kumimoji="0" lang="en-US" sz="2800" b="1" kern="1200" dirty="0">
                <a:solidFill>
                  <a:srgbClr val="333333"/>
                </a:solidFill>
                <a:ea typeface="+mn-ea"/>
                <a:cs typeface="+mn-cs"/>
              </a:rPr>
              <a:t>vegetative propagation</a:t>
            </a:r>
            <a:r>
              <a:rPr kumimoji="0" lang="en-US" sz="2800" kern="1200" dirty="0">
                <a:solidFill>
                  <a:srgbClr val="333333"/>
                </a:solidFill>
                <a:ea typeface="+mn-ea"/>
                <a:cs typeface="+mn-cs"/>
              </a:rPr>
              <a:t>.</a:t>
            </a:r>
            <a:br>
              <a:rPr kumimoji="0" lang="en-US" sz="2800" kern="1200" dirty="0">
                <a:solidFill>
                  <a:srgbClr val="333333"/>
                </a:solidFill>
                <a:ea typeface="+mn-ea"/>
                <a:cs typeface="+mn-cs"/>
              </a:rPr>
            </a:br>
            <a:r>
              <a:rPr kumimoji="0" lang="en-US" sz="2800" kern="1200" dirty="0">
                <a:solidFill>
                  <a:srgbClr val="333333"/>
                </a:solidFill>
                <a:ea typeface="+mn-ea"/>
                <a:cs typeface="+mn-cs"/>
              </a:rPr>
              <a:t>The vegetative organs of many plants have the capacity (ability) for </a:t>
            </a:r>
            <a:r>
              <a:rPr kumimoji="0" lang="en-US" sz="2800" kern="1200" dirty="0" smtClean="0">
                <a:solidFill>
                  <a:srgbClr val="333333"/>
                </a:solidFill>
                <a:ea typeface="+mn-ea"/>
                <a:cs typeface="+mn-cs"/>
              </a:rPr>
              <a:t>regeneration</a:t>
            </a:r>
            <a:r>
              <a:rPr kumimoji="0" lang="en-US" sz="2800" kern="1200" dirty="0">
                <a:solidFill>
                  <a:srgbClr val="333333"/>
                </a:solidFill>
                <a:ea typeface="+mn-ea"/>
                <a:cs typeface="+mn-cs"/>
              </a:rPr>
              <a:t/>
            </a:r>
            <a:br>
              <a:rPr kumimoji="0" lang="en-US" sz="2800" kern="1200" dirty="0">
                <a:solidFill>
                  <a:srgbClr val="333333"/>
                </a:solidFill>
                <a:ea typeface="+mn-ea"/>
                <a:cs typeface="+mn-cs"/>
              </a:rPr>
            </a:br>
            <a:endParaRPr lang="en-US" sz="2800" dirty="0"/>
          </a:p>
        </p:txBody>
      </p:sp>
      <p:sp>
        <p:nvSpPr>
          <p:cNvPr id="29699" name="Rectangle 4"/>
          <p:cNvSpPr>
            <a:spLocks noChangeArrowheads="1"/>
          </p:cNvSpPr>
          <p:nvPr/>
        </p:nvSpPr>
        <p:spPr bwMode="auto">
          <a:xfrm>
            <a:off x="2286000" y="2090738"/>
            <a:ext cx="457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rgbClr val="333333"/>
                </a:solidFill>
                <a:latin typeface="Arial" pitchFamily="34" charset="0"/>
              </a:rPr>
              <a:t>,</a:t>
            </a:r>
            <a:endParaRPr lang="en-US" altLang="en-US">
              <a:solidFill>
                <a:srgbClr val="333333"/>
              </a:solidFill>
            </a:endParaRPr>
          </a:p>
        </p:txBody>
      </p:sp>
    </p:spTree>
    <p:extLst>
      <p:ext uri="{BB962C8B-B14F-4D97-AF65-F5344CB8AC3E}">
        <p14:creationId xmlns:p14="http://schemas.microsoft.com/office/powerpoint/2010/main" val="13087231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a:bodyPr>
          <a:lstStyle/>
          <a:p>
            <a:pPr marL="0">
              <a:lnSpc>
                <a:spcPct val="115000"/>
              </a:lnSpc>
              <a:spcBef>
                <a:spcPts val="0"/>
              </a:spcBef>
              <a:spcAft>
                <a:spcPts val="0"/>
              </a:spcAft>
              <a:defRPr/>
            </a:pPr>
            <a:r>
              <a:rPr lang="en-US" b="1" dirty="0" smtClean="0">
                <a:solidFill>
                  <a:srgbClr val="FF0000"/>
                </a:solidFill>
                <a:latin typeface="Arial,Bold"/>
                <a:ea typeface="Calibri"/>
                <a:cs typeface="Arial,Bold"/>
              </a:rPr>
              <a:t>Advantages:</a:t>
            </a:r>
            <a:endParaRPr lang="en-US" sz="2800" dirty="0">
              <a:solidFill>
                <a:srgbClr val="FF0000"/>
              </a:solidFill>
              <a:ea typeface="Calibri"/>
              <a:cs typeface="Times New Roman"/>
            </a:endParaRPr>
          </a:p>
          <a:p>
            <a:pPr>
              <a:lnSpc>
                <a:spcPct val="115000"/>
              </a:lnSpc>
              <a:spcBef>
                <a:spcPts val="0"/>
              </a:spcBef>
              <a:spcAft>
                <a:spcPts val="0"/>
              </a:spcAft>
              <a:defRPr/>
            </a:pPr>
            <a:r>
              <a:rPr lang="en-US" sz="2800" dirty="0" smtClean="0">
                <a:latin typeface="Arial"/>
                <a:ea typeface="Calibri"/>
                <a:cs typeface="Times New Roman"/>
              </a:rPr>
              <a:t>Asexually propagated progeny are identical to their parents in all respects</a:t>
            </a:r>
          </a:p>
          <a:p>
            <a:pPr>
              <a:lnSpc>
                <a:spcPct val="115000"/>
              </a:lnSpc>
              <a:spcBef>
                <a:spcPts val="0"/>
              </a:spcBef>
              <a:spcAft>
                <a:spcPts val="0"/>
              </a:spcAft>
              <a:defRPr/>
            </a:pPr>
            <a:r>
              <a:rPr lang="en-US" sz="2800" dirty="0" smtClean="0">
                <a:latin typeface="Arial"/>
                <a:ea typeface="Calibri"/>
                <a:cs typeface="Times New Roman"/>
              </a:rPr>
              <a:t>Low headed</a:t>
            </a:r>
          </a:p>
          <a:p>
            <a:pPr>
              <a:lnSpc>
                <a:spcPct val="115000"/>
              </a:lnSpc>
              <a:spcBef>
                <a:spcPts val="0"/>
              </a:spcBef>
              <a:spcAft>
                <a:spcPts val="0"/>
              </a:spcAft>
              <a:defRPr/>
            </a:pPr>
            <a:r>
              <a:rPr lang="en-US" sz="2800" dirty="0" smtClean="0">
                <a:latin typeface="Arial"/>
                <a:ea typeface="Calibri"/>
                <a:cs typeface="Times New Roman"/>
              </a:rPr>
              <a:t>Bear earlier</a:t>
            </a:r>
          </a:p>
          <a:p>
            <a:pPr>
              <a:lnSpc>
                <a:spcPct val="115000"/>
              </a:lnSpc>
              <a:spcBef>
                <a:spcPts val="0"/>
              </a:spcBef>
              <a:spcAft>
                <a:spcPts val="0"/>
              </a:spcAft>
              <a:defRPr/>
            </a:pPr>
            <a:r>
              <a:rPr lang="en-US" sz="2800" dirty="0" smtClean="0">
                <a:latin typeface="Arial"/>
                <a:ea typeface="Calibri"/>
                <a:cs typeface="Times New Roman"/>
              </a:rPr>
              <a:t>Uniformity in fruit quality </a:t>
            </a:r>
          </a:p>
          <a:p>
            <a:pPr>
              <a:lnSpc>
                <a:spcPct val="115000"/>
              </a:lnSpc>
              <a:spcBef>
                <a:spcPts val="0"/>
              </a:spcBef>
              <a:spcAft>
                <a:spcPts val="0"/>
              </a:spcAft>
              <a:defRPr/>
            </a:pPr>
            <a:endParaRPr lang="en-US" sz="2800" dirty="0" smtClean="0">
              <a:latin typeface="Arial"/>
              <a:ea typeface="Calibri"/>
              <a:cs typeface="Times New Roman"/>
            </a:endParaRPr>
          </a:p>
          <a:p>
            <a:pPr marL="0" indent="0">
              <a:lnSpc>
                <a:spcPct val="115000"/>
              </a:lnSpc>
              <a:spcBef>
                <a:spcPts val="0"/>
              </a:spcBef>
              <a:spcAft>
                <a:spcPts val="0"/>
              </a:spcAft>
              <a:buFont typeface="Monotype Sorts" pitchFamily="2" charset="2"/>
              <a:buNone/>
              <a:defRPr/>
            </a:pPr>
            <a:endParaRPr lang="en-US" sz="2800" dirty="0" smtClean="0">
              <a:latin typeface="Arial"/>
              <a:ea typeface="Calibri"/>
              <a:cs typeface="Times New Roman"/>
            </a:endParaRPr>
          </a:p>
          <a:p>
            <a:pPr marL="0" indent="0">
              <a:lnSpc>
                <a:spcPct val="115000"/>
              </a:lnSpc>
              <a:spcBef>
                <a:spcPts val="0"/>
              </a:spcBef>
              <a:spcAft>
                <a:spcPts val="0"/>
              </a:spcAft>
              <a:buFont typeface="Monotype Sorts" pitchFamily="2" charset="2"/>
              <a:buNone/>
              <a:defRPr/>
            </a:pPr>
            <a:endParaRPr lang="en-US" sz="2800" dirty="0">
              <a:latin typeface="Arial"/>
              <a:ea typeface="Calibri"/>
              <a:cs typeface="Times New Roman"/>
            </a:endParaRPr>
          </a:p>
        </p:txBody>
      </p:sp>
    </p:spTree>
    <p:extLst>
      <p:ext uri="{BB962C8B-B14F-4D97-AF65-F5344CB8AC3E}">
        <p14:creationId xmlns:p14="http://schemas.microsoft.com/office/powerpoint/2010/main" val="37466802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57200"/>
            <a:ext cx="8001000" cy="3478213"/>
          </a:xfrm>
          <a:prstGeom prst="rect">
            <a:avLst/>
          </a:prstGeom>
        </p:spPr>
        <p:txBody>
          <a:bodyPr>
            <a:spAutoFit/>
          </a:bodyPr>
          <a:lstStyle/>
          <a:p>
            <a:pPr>
              <a:defRPr/>
            </a:pPr>
            <a:r>
              <a:rPr lang="en-US" sz="2800" b="1" dirty="0">
                <a:solidFill>
                  <a:srgbClr val="FF0000"/>
                </a:solidFill>
              </a:rPr>
              <a:t>Dis-advantages:</a:t>
            </a:r>
          </a:p>
          <a:p>
            <a:pPr marL="342900" indent="-342900">
              <a:buFont typeface="Arial" panose="020B0604020202020204" pitchFamily="34" charset="0"/>
              <a:buChar char="•"/>
              <a:defRPr/>
            </a:pPr>
            <a:r>
              <a:rPr lang="en-US" b="1" dirty="0"/>
              <a:t>No, new variety can be evolved</a:t>
            </a:r>
          </a:p>
          <a:p>
            <a:pPr marL="342900" indent="-342900">
              <a:buFont typeface="Arial" panose="020B0604020202020204" pitchFamily="34" charset="0"/>
              <a:buChar char="•"/>
              <a:defRPr/>
            </a:pPr>
            <a:r>
              <a:rPr lang="en-US" b="1" dirty="0"/>
              <a:t>More expensive than seed propagation </a:t>
            </a:r>
          </a:p>
          <a:p>
            <a:pPr marL="342900" indent="-342900">
              <a:buFont typeface="Arial" panose="020B0604020202020204" pitchFamily="34" charset="0"/>
              <a:buChar char="•"/>
              <a:defRPr/>
            </a:pPr>
            <a:r>
              <a:rPr lang="en-US" b="1" dirty="0"/>
              <a:t>Vegetative propagated plants are comparatively short lived</a:t>
            </a:r>
          </a:p>
          <a:p>
            <a:pPr marL="342900" indent="-342900">
              <a:buFont typeface="Arial" panose="020B0604020202020204" pitchFamily="34" charset="0"/>
              <a:buChar char="•"/>
              <a:defRPr/>
            </a:pPr>
            <a:r>
              <a:rPr lang="en-US" b="1" dirty="0"/>
              <a:t> Vegetative propagated plants are comparatively less hardy and vigorous </a:t>
            </a:r>
          </a:p>
          <a:p>
            <a:pPr marL="342900" indent="-342900">
              <a:buFont typeface="Arial" panose="020B0604020202020204" pitchFamily="34" charset="0"/>
              <a:buChar char="•"/>
              <a:defRPr/>
            </a:pPr>
            <a:r>
              <a:rPr lang="en-US" b="1" dirty="0"/>
              <a:t>Transmit viral diseases from plant to plant </a:t>
            </a:r>
          </a:p>
          <a:p>
            <a:pPr marL="342900" indent="-342900">
              <a:buFont typeface="Arial" panose="020B0604020202020204" pitchFamily="34" charset="0"/>
              <a:buChar char="•"/>
              <a:defRPr/>
            </a:pPr>
            <a:r>
              <a:rPr lang="en-US" b="1" dirty="0"/>
              <a:t>Need skilled labour</a:t>
            </a:r>
          </a:p>
        </p:txBody>
      </p:sp>
    </p:spTree>
    <p:extLst>
      <p:ext uri="{BB962C8B-B14F-4D97-AF65-F5344CB8AC3E}">
        <p14:creationId xmlns:p14="http://schemas.microsoft.com/office/powerpoint/2010/main" val="23191850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Methods of asexual propagation</a:t>
            </a:r>
          </a:p>
        </p:txBody>
      </p:sp>
      <p:sp>
        <p:nvSpPr>
          <p:cNvPr id="32771" name="Content Placeholder 2"/>
          <p:cNvSpPr>
            <a:spLocks noGrp="1"/>
          </p:cNvSpPr>
          <p:nvPr>
            <p:ph idx="1"/>
          </p:nvPr>
        </p:nvSpPr>
        <p:spPr/>
        <p:txBody>
          <a:bodyPr/>
          <a:lstStyle/>
          <a:p>
            <a:r>
              <a:rPr lang="en-US" altLang="en-US" smtClean="0"/>
              <a:t>Layering</a:t>
            </a:r>
          </a:p>
          <a:p>
            <a:r>
              <a:rPr lang="en-US" altLang="en-US" smtClean="0"/>
              <a:t>Cuttings</a:t>
            </a:r>
          </a:p>
          <a:p>
            <a:r>
              <a:rPr lang="en-US" altLang="en-US" smtClean="0"/>
              <a:t>Grafting</a:t>
            </a:r>
          </a:p>
          <a:p>
            <a:r>
              <a:rPr lang="en-US" altLang="en-US" smtClean="0"/>
              <a:t>Buddings</a:t>
            </a:r>
          </a:p>
          <a:p>
            <a:endParaRPr lang="en-US" altLang="en-US" smtClean="0"/>
          </a:p>
        </p:txBody>
      </p:sp>
    </p:spTree>
    <p:extLst>
      <p:ext uri="{BB962C8B-B14F-4D97-AF65-F5344CB8AC3E}">
        <p14:creationId xmlns:p14="http://schemas.microsoft.com/office/powerpoint/2010/main" val="717152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4"/>
          <p:cNvGrpSpPr>
            <a:grpSpLocks/>
          </p:cNvGrpSpPr>
          <p:nvPr/>
        </p:nvGrpSpPr>
        <p:grpSpPr bwMode="auto">
          <a:xfrm>
            <a:off x="1600200" y="1303338"/>
            <a:ext cx="5562600" cy="4106862"/>
            <a:chOff x="912" y="-180"/>
            <a:chExt cx="4416" cy="3348"/>
          </a:xfrm>
        </p:grpSpPr>
        <p:sp>
          <p:nvSpPr>
            <p:cNvPr id="15363" name="WordArt 5" descr="Green marble"/>
            <p:cNvSpPr>
              <a:spLocks noChangeArrowheads="1" noChangeShapeType="1" noTextEdit="1"/>
            </p:cNvSpPr>
            <p:nvPr/>
          </p:nvSpPr>
          <p:spPr bwMode="auto">
            <a:xfrm>
              <a:off x="1488" y="-180"/>
              <a:ext cx="3840" cy="81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blipFill dpi="0" rotWithShape="0">
                    <a:blip r:embed="rId3"/>
                    <a:srcRect/>
                    <a:tile tx="0" ty="0" sx="100000" sy="100000" flip="none" algn="tl"/>
                  </a:blipFill>
                  <a:effectLst>
                    <a:outerShdw dist="107763" dir="18900000" algn="ctr" rotWithShape="0">
                      <a:schemeClr val="tx1"/>
                    </a:outerShdw>
                  </a:effectLst>
                  <a:latin typeface="Arial Black"/>
                </a:rPr>
                <a:t>Plant </a:t>
              </a:r>
            </a:p>
          </p:txBody>
        </p:sp>
        <p:sp>
          <p:nvSpPr>
            <p:cNvPr id="15364" name="WordArt 6" descr="Green marble"/>
            <p:cNvSpPr>
              <a:spLocks noChangeArrowheads="1" noChangeShapeType="1" noTextEdit="1"/>
            </p:cNvSpPr>
            <p:nvPr/>
          </p:nvSpPr>
          <p:spPr bwMode="auto">
            <a:xfrm>
              <a:off x="912" y="1304"/>
              <a:ext cx="4416" cy="1864"/>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blipFill dpi="0" rotWithShape="0">
                    <a:blip r:embed="rId3"/>
                    <a:srcRect/>
                    <a:tile tx="0" ty="0" sx="100000" sy="100000" flip="none" algn="tl"/>
                  </a:blipFill>
                  <a:effectLst>
                    <a:outerShdw dist="107763" dir="18900000" algn="ctr" rotWithShape="0">
                      <a:schemeClr val="tx1"/>
                    </a:outerShdw>
                  </a:effectLst>
                  <a:latin typeface="Arial Black"/>
                </a:rPr>
                <a:t>Propagation</a:t>
              </a:r>
            </a:p>
          </p:txBody>
        </p:sp>
      </p:grpSp>
    </p:spTree>
    <p:extLst>
      <p:ext uri="{BB962C8B-B14F-4D97-AF65-F5344CB8AC3E}">
        <p14:creationId xmlns:p14="http://schemas.microsoft.com/office/powerpoint/2010/main" val="8897983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304800"/>
            <a:ext cx="7772400" cy="1143000"/>
          </a:xfrm>
        </p:spPr>
        <p:txBody>
          <a:bodyPr/>
          <a:lstStyle/>
          <a:p>
            <a:r>
              <a:rPr lang="en-US" altLang="en-US" smtClean="0"/>
              <a:t>Layering</a:t>
            </a:r>
          </a:p>
        </p:txBody>
      </p:sp>
      <p:sp>
        <p:nvSpPr>
          <p:cNvPr id="33795" name="Content Placeholder 2"/>
          <p:cNvSpPr>
            <a:spLocks noGrp="1"/>
          </p:cNvSpPr>
          <p:nvPr>
            <p:ph idx="1"/>
          </p:nvPr>
        </p:nvSpPr>
        <p:spPr>
          <a:xfrm>
            <a:off x="304800" y="1676400"/>
            <a:ext cx="8458200" cy="4114800"/>
          </a:xfrm>
        </p:spPr>
        <p:txBody>
          <a:bodyPr/>
          <a:lstStyle/>
          <a:p>
            <a:r>
              <a:rPr lang="en-US" altLang="en-US" sz="2800" smtClean="0"/>
              <a:t>Layering means rooting of shoots, stem or branches while they are still attached to the parents</a:t>
            </a:r>
          </a:p>
          <a:p>
            <a:r>
              <a:rPr lang="en-US" altLang="en-US" sz="2800" smtClean="0"/>
              <a:t>Blackberry and strawberry are produced natural layering</a:t>
            </a:r>
          </a:p>
          <a:p>
            <a:r>
              <a:rPr lang="en-US" altLang="en-US" sz="2800" smtClean="0"/>
              <a:t>The young plant continues receiving nutrition from the parent plant</a:t>
            </a:r>
          </a:p>
          <a:p>
            <a:r>
              <a:rPr lang="en-US" altLang="en-US" sz="2800" smtClean="0"/>
              <a:t>Layering can be carried out in the spring or late summer months</a:t>
            </a:r>
          </a:p>
          <a:p>
            <a:endParaRPr lang="en-US" altLang="en-US" smtClean="0"/>
          </a:p>
          <a:p>
            <a:endParaRPr lang="en-US" altLang="en-US" smtClean="0"/>
          </a:p>
          <a:p>
            <a:endParaRPr lang="en-US" altLang="en-US" smtClean="0"/>
          </a:p>
        </p:txBody>
      </p:sp>
    </p:spTree>
    <p:extLst>
      <p:ext uri="{BB962C8B-B14F-4D97-AF65-F5344CB8AC3E}">
        <p14:creationId xmlns:p14="http://schemas.microsoft.com/office/powerpoint/2010/main" val="1308766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Different methods of layering</a:t>
            </a:r>
          </a:p>
        </p:txBody>
      </p:sp>
      <p:sp>
        <p:nvSpPr>
          <p:cNvPr id="34819" name="Content Placeholder 2"/>
          <p:cNvSpPr>
            <a:spLocks noGrp="1"/>
          </p:cNvSpPr>
          <p:nvPr>
            <p:ph idx="1"/>
          </p:nvPr>
        </p:nvSpPr>
        <p:spPr>
          <a:xfrm>
            <a:off x="685800" y="1981200"/>
            <a:ext cx="8305800" cy="4114800"/>
          </a:xfrm>
        </p:spPr>
        <p:txBody>
          <a:bodyPr/>
          <a:lstStyle/>
          <a:p>
            <a:r>
              <a:rPr lang="en-US" altLang="en-US" smtClean="0">
                <a:solidFill>
                  <a:srgbClr val="FF0000"/>
                </a:solidFill>
              </a:rPr>
              <a:t>Tip layering</a:t>
            </a:r>
          </a:p>
          <a:p>
            <a:r>
              <a:rPr lang="en-US" altLang="en-US" smtClean="0"/>
              <a:t>This methods involves shoot tips which are buried 3-5 cm in the soil to encourage the development of fibrous roots</a:t>
            </a:r>
          </a:p>
          <a:p>
            <a:r>
              <a:rPr lang="en-US" altLang="en-US" smtClean="0"/>
              <a:t>After which the root tip portion are separated as individual plant</a:t>
            </a:r>
          </a:p>
          <a:p>
            <a:r>
              <a:rPr lang="en-US" altLang="en-US" smtClean="0"/>
              <a:t>Blackberry</a:t>
            </a:r>
          </a:p>
          <a:p>
            <a:endParaRPr lang="en-US" altLang="en-US" smtClean="0"/>
          </a:p>
        </p:txBody>
      </p:sp>
    </p:spTree>
    <p:extLst>
      <p:ext uri="{BB962C8B-B14F-4D97-AF65-F5344CB8AC3E}">
        <p14:creationId xmlns:p14="http://schemas.microsoft.com/office/powerpoint/2010/main" val="4761910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762000" y="838200"/>
            <a:ext cx="7772400" cy="762000"/>
          </a:xfrm>
        </p:spPr>
        <p:txBody>
          <a:bodyPr/>
          <a:lstStyle/>
          <a:p>
            <a:r>
              <a:rPr lang="en-US" altLang="en-US" smtClean="0"/>
              <a:t>Air layering or marcottage</a:t>
            </a:r>
          </a:p>
        </p:txBody>
      </p:sp>
      <p:sp>
        <p:nvSpPr>
          <p:cNvPr id="35843" name="Content Placeholder 2"/>
          <p:cNvSpPr>
            <a:spLocks noGrp="1"/>
          </p:cNvSpPr>
          <p:nvPr>
            <p:ph idx="1"/>
          </p:nvPr>
        </p:nvSpPr>
        <p:spPr>
          <a:xfrm>
            <a:off x="685800" y="1828800"/>
            <a:ext cx="7772400" cy="4114800"/>
          </a:xfrm>
        </p:spPr>
        <p:txBody>
          <a:bodyPr/>
          <a:lstStyle/>
          <a:p>
            <a:r>
              <a:rPr lang="en-US" altLang="en-US" sz="2800" smtClean="0"/>
              <a:t>Locally known as ghooti</a:t>
            </a:r>
          </a:p>
          <a:p>
            <a:r>
              <a:rPr lang="en-US" altLang="en-US" sz="2800" smtClean="0"/>
              <a:t>Common in  guava and litchi</a:t>
            </a:r>
          </a:p>
          <a:p>
            <a:r>
              <a:rPr lang="en-US" altLang="en-US" sz="2800" smtClean="0"/>
              <a:t>In those areas where high rainfall is abundant and humidity very high</a:t>
            </a:r>
          </a:p>
          <a:p>
            <a:r>
              <a:rPr lang="en-US" altLang="en-US" sz="2800" smtClean="0"/>
              <a:t>A cut or ring is made on the mature and healthy vigorously growing branch just below a node</a:t>
            </a:r>
          </a:p>
          <a:p>
            <a:r>
              <a:rPr lang="en-US" altLang="en-US" sz="2800" smtClean="0"/>
              <a:t>A very small stone is pushed slightly into the cut to prevent the two sides from reuniting </a:t>
            </a:r>
          </a:p>
        </p:txBody>
      </p:sp>
    </p:spTree>
    <p:extLst>
      <p:ext uri="{BB962C8B-B14F-4D97-AF65-F5344CB8AC3E}">
        <p14:creationId xmlns:p14="http://schemas.microsoft.com/office/powerpoint/2010/main" val="23911401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533400" y="762000"/>
            <a:ext cx="7772400" cy="4114800"/>
          </a:xfrm>
        </p:spPr>
        <p:txBody>
          <a:bodyPr/>
          <a:lstStyle/>
          <a:p>
            <a:r>
              <a:rPr lang="en-US" altLang="en-US" smtClean="0"/>
              <a:t>Then cut is covered with sphagnum moss  or wrapped with a mixture of sawdust and mud</a:t>
            </a:r>
          </a:p>
          <a:p>
            <a:r>
              <a:rPr lang="en-US" altLang="en-US" smtClean="0"/>
              <a:t>A pot is hung just above the layering so that water drips on it and keeps it moist</a:t>
            </a:r>
          </a:p>
          <a:p>
            <a:r>
              <a:rPr lang="en-US" altLang="en-US" smtClean="0"/>
              <a:t>When you are using sphagnum moss and polyethylene as wrapping material then no need for water drips</a:t>
            </a:r>
          </a:p>
          <a:p>
            <a:r>
              <a:rPr lang="en-US" altLang="en-US" smtClean="0"/>
              <a:t>Plastic film allows the gases but does not allow moisture to escape</a:t>
            </a:r>
          </a:p>
        </p:txBody>
      </p:sp>
    </p:spTree>
    <p:extLst>
      <p:ext uri="{BB962C8B-B14F-4D97-AF65-F5344CB8AC3E}">
        <p14:creationId xmlns:p14="http://schemas.microsoft.com/office/powerpoint/2010/main" val="839107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609600" y="762000"/>
            <a:ext cx="8077200" cy="5562600"/>
          </a:xfrm>
        </p:spPr>
        <p:txBody>
          <a:bodyPr/>
          <a:lstStyle/>
          <a:p>
            <a:r>
              <a:rPr lang="en-US" altLang="en-US" sz="2400" smtClean="0"/>
              <a:t>This helps the retention of moisture by the moss without interfering in respiration</a:t>
            </a:r>
          </a:p>
          <a:p>
            <a:r>
              <a:rPr lang="en-US" altLang="en-US" sz="2400" smtClean="0"/>
              <a:t>Rubber stripes are used to tie the ends of the polyethylene enclosing the moss</a:t>
            </a:r>
          </a:p>
          <a:p>
            <a:r>
              <a:rPr lang="en-US" altLang="en-US" sz="2400" smtClean="0"/>
              <a:t>Suitable time is spring when lot of humidity in the air</a:t>
            </a:r>
          </a:p>
          <a:p>
            <a:r>
              <a:rPr lang="en-US" altLang="en-US" sz="2400" smtClean="0">
                <a:solidFill>
                  <a:srgbClr val="FF0000"/>
                </a:solidFill>
              </a:rPr>
              <a:t>Roots developed with in three to four months</a:t>
            </a:r>
          </a:p>
          <a:p>
            <a:r>
              <a:rPr lang="en-US" altLang="en-US" sz="2400" smtClean="0"/>
              <a:t>Layers are carefully removed from parent plants and wraps are removed</a:t>
            </a:r>
          </a:p>
          <a:p>
            <a:r>
              <a:rPr lang="en-US" altLang="en-US" sz="2400" smtClean="0"/>
              <a:t>The layers are then placed in pots containing well decayed leaf mold or soil mixed with well rotted FYM</a:t>
            </a:r>
          </a:p>
        </p:txBody>
      </p:sp>
    </p:spTree>
    <p:extLst>
      <p:ext uri="{BB962C8B-B14F-4D97-AF65-F5344CB8AC3E}">
        <p14:creationId xmlns:p14="http://schemas.microsoft.com/office/powerpoint/2010/main" val="3356292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Air layering or marcottage</a:t>
            </a:r>
          </a:p>
        </p:txBody>
      </p:sp>
      <p:pic>
        <p:nvPicPr>
          <p:cNvPr id="389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828800"/>
            <a:ext cx="4241800" cy="2819400"/>
          </a:xfrm>
          <a:noFill/>
          <a:extLs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389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572000"/>
            <a:ext cx="3205163" cy="213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89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8413" y="1524000"/>
            <a:ext cx="2105025" cy="289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4745212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03225"/>
            <a:ext cx="472122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descr="http://upload.wikimedia.org/wikipedia/commons/a/af/Limonium_dendroides_air_laye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609600"/>
            <a:ext cx="3743325" cy="563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411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685800" y="609600"/>
            <a:ext cx="8305800" cy="5791200"/>
          </a:xfrm>
        </p:spPr>
        <p:txBody>
          <a:bodyPr/>
          <a:lstStyle/>
          <a:p>
            <a:r>
              <a:rPr lang="en-US" altLang="en-US" smtClean="0">
                <a:solidFill>
                  <a:srgbClr val="FF0000"/>
                </a:solidFill>
              </a:rPr>
              <a:t>Ground or simple Layering</a:t>
            </a:r>
          </a:p>
          <a:p>
            <a:r>
              <a:rPr lang="en-US" altLang="en-US" sz="2800" smtClean="0"/>
              <a:t>In ground layering, instead of wrapping, the rigged or notched portion is buried in the ground or in the prepared pots</a:t>
            </a:r>
          </a:p>
          <a:p>
            <a:r>
              <a:rPr lang="en-US" altLang="en-US" sz="2800" smtClean="0"/>
              <a:t>After two months, a half cut is made in the parent branch just below the layering</a:t>
            </a:r>
          </a:p>
          <a:p>
            <a:r>
              <a:rPr lang="en-US" altLang="en-US" sz="2800" smtClean="0"/>
              <a:t>If no wilt is noticed, it indicates that the new layer has developed roots</a:t>
            </a:r>
          </a:p>
          <a:p>
            <a:r>
              <a:rPr lang="en-US" altLang="en-US" sz="2800" smtClean="0"/>
              <a:t>The layering is separated and set out as an independent plant</a:t>
            </a:r>
          </a:p>
        </p:txBody>
      </p:sp>
    </p:spTree>
    <p:extLst>
      <p:ext uri="{BB962C8B-B14F-4D97-AF65-F5344CB8AC3E}">
        <p14:creationId xmlns:p14="http://schemas.microsoft.com/office/powerpoint/2010/main" val="104521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5800" y="457200"/>
            <a:ext cx="7772400" cy="762000"/>
          </a:xfrm>
        </p:spPr>
        <p:txBody>
          <a:bodyPr/>
          <a:lstStyle/>
          <a:p>
            <a:r>
              <a:rPr lang="en-US" altLang="en-US" smtClean="0">
                <a:solidFill>
                  <a:srgbClr val="FF0000"/>
                </a:solidFill>
              </a:rPr>
              <a:t>Serpentine or compound layering</a:t>
            </a:r>
          </a:p>
        </p:txBody>
      </p:sp>
      <p:sp>
        <p:nvSpPr>
          <p:cNvPr id="41987" name="Content Placeholder 2"/>
          <p:cNvSpPr>
            <a:spLocks noGrp="1"/>
          </p:cNvSpPr>
          <p:nvPr>
            <p:ph idx="1"/>
          </p:nvPr>
        </p:nvSpPr>
        <p:spPr>
          <a:xfrm>
            <a:off x="381000" y="1371600"/>
            <a:ext cx="8153400" cy="4648200"/>
          </a:xfrm>
        </p:spPr>
        <p:txBody>
          <a:bodyPr/>
          <a:lstStyle/>
          <a:p>
            <a:r>
              <a:rPr lang="en-US" altLang="en-US" smtClean="0"/>
              <a:t>With some species which give long and flexible branches</a:t>
            </a:r>
          </a:p>
          <a:p>
            <a:r>
              <a:rPr lang="en-US" altLang="en-US" smtClean="0"/>
              <a:t>The shoot to be layered is covered with soil at several places to encourage rooting at more than one point</a:t>
            </a:r>
          </a:p>
          <a:p>
            <a:r>
              <a:rPr lang="en-US" altLang="en-US" smtClean="0"/>
              <a:t>This method is known as serpentine layering </a:t>
            </a:r>
          </a:p>
        </p:txBody>
      </p:sp>
    </p:spTree>
    <p:extLst>
      <p:ext uri="{BB962C8B-B14F-4D97-AF65-F5344CB8AC3E}">
        <p14:creationId xmlns:p14="http://schemas.microsoft.com/office/powerpoint/2010/main" val="74440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33400" y="228600"/>
            <a:ext cx="7772400" cy="838200"/>
          </a:xfrm>
        </p:spPr>
        <p:txBody>
          <a:bodyPr/>
          <a:lstStyle/>
          <a:p>
            <a:pPr algn="ctr"/>
            <a:r>
              <a:rPr lang="en-US" altLang="en-US" smtClean="0">
                <a:solidFill>
                  <a:srgbClr val="FF0000"/>
                </a:solidFill>
              </a:rPr>
              <a:t>Mound or stool layering</a:t>
            </a:r>
          </a:p>
        </p:txBody>
      </p:sp>
      <p:sp>
        <p:nvSpPr>
          <p:cNvPr id="43011" name="Content Placeholder 2"/>
          <p:cNvSpPr>
            <a:spLocks noGrp="1"/>
          </p:cNvSpPr>
          <p:nvPr>
            <p:ph idx="1"/>
          </p:nvPr>
        </p:nvSpPr>
        <p:spPr>
          <a:xfrm>
            <a:off x="533400" y="1066800"/>
            <a:ext cx="7772400" cy="5638800"/>
          </a:xfrm>
        </p:spPr>
        <p:txBody>
          <a:bodyPr/>
          <a:lstStyle/>
          <a:p>
            <a:r>
              <a:rPr lang="en-US" altLang="en-US" sz="2400" smtClean="0"/>
              <a:t>This technique involves cutting down the parent to ground level</a:t>
            </a:r>
          </a:p>
          <a:p>
            <a:r>
              <a:rPr lang="en-US" altLang="en-US" sz="2400" smtClean="0"/>
              <a:t>The stubs or stools are earthed up to encourage the growth of shoots</a:t>
            </a:r>
          </a:p>
          <a:p>
            <a:r>
              <a:rPr lang="en-US" altLang="en-US" sz="2400" smtClean="0"/>
              <a:t>Emerging shoots are earthed up gradually until one-third to one-half of their length is covered with soil</a:t>
            </a:r>
          </a:p>
          <a:p>
            <a:r>
              <a:rPr lang="en-US" altLang="en-US" sz="2400" smtClean="0"/>
              <a:t>The growth of shoot is completed in darkness results in etiolation (blanching) </a:t>
            </a:r>
          </a:p>
          <a:p>
            <a:r>
              <a:rPr lang="en-US" altLang="en-US" sz="2400" smtClean="0"/>
              <a:t>This etiolation induces development of roots at the basal ends</a:t>
            </a:r>
          </a:p>
          <a:p>
            <a:r>
              <a:rPr lang="en-US" altLang="en-US" sz="2400" smtClean="0"/>
              <a:t>These are detached and transplanted in nursery</a:t>
            </a:r>
          </a:p>
          <a:p>
            <a:r>
              <a:rPr lang="en-US" altLang="en-US" sz="2400" smtClean="0"/>
              <a:t>This method used in mango, guava dwarfing rootstocks of apple</a:t>
            </a:r>
          </a:p>
        </p:txBody>
      </p:sp>
    </p:spTree>
    <p:extLst>
      <p:ext uri="{BB962C8B-B14F-4D97-AF65-F5344CB8AC3E}">
        <p14:creationId xmlns:p14="http://schemas.microsoft.com/office/powerpoint/2010/main" val="14800943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685800" y="381000"/>
            <a:ext cx="7772400" cy="762000"/>
          </a:xfrm>
        </p:spPr>
        <p:txBody>
          <a:bodyPr/>
          <a:lstStyle/>
          <a:p>
            <a:r>
              <a:rPr lang="en-US" altLang="en-US" smtClean="0"/>
              <a:t>Propagation</a:t>
            </a:r>
          </a:p>
        </p:txBody>
      </p:sp>
      <p:sp>
        <p:nvSpPr>
          <p:cNvPr id="16387" name="Content Placeholder 4"/>
          <p:cNvSpPr>
            <a:spLocks noGrp="1"/>
          </p:cNvSpPr>
          <p:nvPr>
            <p:ph idx="1"/>
          </p:nvPr>
        </p:nvSpPr>
        <p:spPr>
          <a:xfrm>
            <a:off x="457200" y="1371600"/>
            <a:ext cx="7772400" cy="4114800"/>
          </a:xfrm>
        </p:spPr>
        <p:txBody>
          <a:bodyPr/>
          <a:lstStyle/>
          <a:p>
            <a:r>
              <a:rPr lang="en-US" altLang="en-US" smtClean="0"/>
              <a:t>Art and science of multiplication of individual or group of plants</a:t>
            </a:r>
          </a:p>
          <a:p>
            <a:r>
              <a:rPr lang="en-US" altLang="en-US" smtClean="0"/>
              <a:t>Perpetuation of plants is called propagation</a:t>
            </a:r>
          </a:p>
          <a:p>
            <a:r>
              <a:rPr lang="en-US" altLang="en-US" smtClean="0"/>
              <a:t>It involve development of one into several plants</a:t>
            </a:r>
          </a:p>
          <a:p>
            <a:r>
              <a:rPr lang="en-US" altLang="en-US" smtClean="0"/>
              <a:t>Development of new individuals</a:t>
            </a:r>
          </a:p>
        </p:txBody>
      </p:sp>
    </p:spTree>
    <p:extLst>
      <p:ext uri="{BB962C8B-B14F-4D97-AF65-F5344CB8AC3E}">
        <p14:creationId xmlns:p14="http://schemas.microsoft.com/office/powerpoint/2010/main" val="15712320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http://www.yourgardeninginfo.com/wp-content/uploads/2010/11/layering-plants-different-metho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5715000"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9655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z="2000" b="1" smtClean="0">
                <a:solidFill>
                  <a:srgbClr val="FF0000"/>
                </a:solidFill>
                <a:latin typeface="inherit"/>
              </a:rPr>
              <a:t>What is the difference between a sucker and an offset of plant?</a:t>
            </a:r>
            <a:r>
              <a:rPr lang="en-US" altLang="en-US" sz="2000" b="1" smtClean="0">
                <a:solidFill>
                  <a:srgbClr val="FF0000"/>
                </a:solidFill>
                <a:latin typeface="Open Sans"/>
              </a:rPr>
              <a:t/>
            </a:r>
            <a:br>
              <a:rPr lang="en-US" altLang="en-US" sz="2000" b="1" smtClean="0">
                <a:solidFill>
                  <a:srgbClr val="FF0000"/>
                </a:solidFill>
                <a:latin typeface="Open Sans"/>
              </a:rPr>
            </a:br>
            <a:endParaRPr lang="en-US" altLang="en-US" sz="2000" smtClean="0">
              <a:solidFill>
                <a:srgbClr val="FF0000"/>
              </a:solidFill>
            </a:endParaRPr>
          </a:p>
        </p:txBody>
      </p:sp>
      <p:sp>
        <p:nvSpPr>
          <p:cNvPr id="45059" name="Content Placeholder 2"/>
          <p:cNvSpPr>
            <a:spLocks noGrp="1"/>
          </p:cNvSpPr>
          <p:nvPr>
            <p:ph idx="1"/>
          </p:nvPr>
        </p:nvSpPr>
        <p:spPr>
          <a:xfrm>
            <a:off x="609600" y="1447800"/>
            <a:ext cx="8001000" cy="5029200"/>
          </a:xfrm>
        </p:spPr>
        <p:txBody>
          <a:bodyPr/>
          <a:lstStyle/>
          <a:p>
            <a:pPr algn="just"/>
            <a:r>
              <a:rPr lang="en-US" altLang="en-US" sz="2400" smtClean="0">
                <a:solidFill>
                  <a:srgbClr val="373A3E"/>
                </a:solidFill>
                <a:latin typeface="Open Sans"/>
              </a:rPr>
              <a:t>An offset is a short thick runner like branch which produces a new plant at its tip and a sucker is lateral branch arising close to the ground level, traveling underground for some distance, turning up at its end and producing a new plant.</a:t>
            </a:r>
          </a:p>
          <a:p>
            <a:pPr algn="just"/>
            <a:endParaRPr lang="en-US" altLang="en-US" sz="2400" smtClean="0">
              <a:solidFill>
                <a:srgbClr val="373A3E"/>
              </a:solidFill>
              <a:latin typeface="Open Sans"/>
            </a:endParaRPr>
          </a:p>
          <a:p>
            <a:r>
              <a:rPr lang="en-US" altLang="en-US" sz="2400" b="1" smtClean="0">
                <a:solidFill>
                  <a:srgbClr val="FF0000"/>
                </a:solidFill>
              </a:rPr>
              <a:t>The difference between stolon and runner</a:t>
            </a:r>
          </a:p>
          <a:p>
            <a:r>
              <a:rPr lang="en-US" altLang="en-US" sz="2400" b="1" smtClean="0"/>
              <a:t>stolon</a:t>
            </a:r>
            <a:r>
              <a:rPr lang="en-US" altLang="en-US" sz="2400" smtClean="0"/>
              <a:t> is a shoot that grows along the ground and produces roots at its nodes; a runner while </a:t>
            </a:r>
            <a:r>
              <a:rPr lang="en-US" altLang="en-US" sz="2400" b="1" smtClean="0"/>
              <a:t>runner</a:t>
            </a:r>
            <a:r>
              <a:rPr lang="en-US" altLang="en-US" sz="2400" smtClean="0"/>
              <a:t> is a long stolon sent out by a plant (such as strawberry), in order to root new plantlets.</a:t>
            </a:r>
          </a:p>
        </p:txBody>
      </p:sp>
    </p:spTree>
    <p:extLst>
      <p:ext uri="{BB962C8B-B14F-4D97-AF65-F5344CB8AC3E}">
        <p14:creationId xmlns:p14="http://schemas.microsoft.com/office/powerpoint/2010/main" val="26429134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body" idx="1"/>
          </p:nvPr>
        </p:nvSpPr>
        <p:spPr>
          <a:xfrm>
            <a:off x="533400" y="1219200"/>
            <a:ext cx="8229600" cy="5334000"/>
          </a:xfrm>
        </p:spPr>
        <p:txBody>
          <a:bodyPr/>
          <a:lstStyle/>
          <a:p>
            <a:pPr eaLnBrk="1" hangingPunct="1">
              <a:lnSpc>
                <a:spcPct val="90000"/>
              </a:lnSpc>
              <a:defRPr/>
            </a:pPr>
            <a:r>
              <a:rPr lang="en-US" altLang="en-US" dirty="0" smtClean="0"/>
              <a:t>Cutting is a piece of a plant: a shoot, root, leaf or a tiny piece of meristem</a:t>
            </a:r>
          </a:p>
          <a:p>
            <a:pPr eaLnBrk="1" hangingPunct="1">
              <a:lnSpc>
                <a:spcPct val="90000"/>
              </a:lnSpc>
              <a:defRPr/>
            </a:pPr>
            <a:r>
              <a:rPr lang="en-US" altLang="en-US" dirty="0" smtClean="0"/>
              <a:t>Cutting have capacity to produce roots and shoots</a:t>
            </a:r>
          </a:p>
          <a:p>
            <a:pPr eaLnBrk="1" hangingPunct="1">
              <a:lnSpc>
                <a:spcPct val="90000"/>
              </a:lnSpc>
              <a:defRPr/>
            </a:pPr>
            <a:r>
              <a:rPr lang="en-US" altLang="en-US" dirty="0" smtClean="0"/>
              <a:t>Any detached plant part that can regenerate missing parts making a complete plant.</a:t>
            </a:r>
          </a:p>
          <a:p>
            <a:pPr lvl="1" eaLnBrk="1" hangingPunct="1">
              <a:lnSpc>
                <a:spcPct val="90000"/>
              </a:lnSpc>
              <a:defRPr/>
            </a:pPr>
            <a:r>
              <a:rPr lang="en-US" altLang="en-US" dirty="0" smtClean="0"/>
              <a:t>Most important means of propagation</a:t>
            </a:r>
          </a:p>
          <a:p>
            <a:pPr marL="457200" lvl="1" indent="0" eaLnBrk="1" hangingPunct="1">
              <a:lnSpc>
                <a:spcPct val="90000"/>
              </a:lnSpc>
              <a:buFont typeface="Monotype Sorts" pitchFamily="2" charset="2"/>
              <a:buNone/>
              <a:defRPr/>
            </a:pPr>
            <a:r>
              <a:rPr lang="en-US" altLang="en-US" sz="2400" b="1" dirty="0" smtClean="0"/>
              <a:t>Grapes</a:t>
            </a:r>
          </a:p>
          <a:p>
            <a:pPr marL="457200" lvl="1" indent="0" eaLnBrk="1" hangingPunct="1">
              <a:lnSpc>
                <a:spcPct val="90000"/>
              </a:lnSpc>
              <a:buFont typeface="Monotype Sorts" pitchFamily="2" charset="2"/>
              <a:buNone/>
              <a:defRPr/>
            </a:pPr>
            <a:r>
              <a:rPr lang="en-US" altLang="en-US" sz="2400" b="1" dirty="0" smtClean="0"/>
              <a:t>Guava</a:t>
            </a:r>
          </a:p>
          <a:p>
            <a:pPr marL="457200" lvl="1" indent="0" eaLnBrk="1" hangingPunct="1">
              <a:lnSpc>
                <a:spcPct val="90000"/>
              </a:lnSpc>
              <a:buFont typeface="Monotype Sorts" pitchFamily="2" charset="2"/>
              <a:buNone/>
              <a:defRPr/>
            </a:pPr>
            <a:r>
              <a:rPr lang="en-US" altLang="en-US" sz="2400" b="1" dirty="0"/>
              <a:t> </a:t>
            </a:r>
            <a:r>
              <a:rPr lang="en-US" altLang="en-US" sz="2400" b="1" dirty="0" smtClean="0"/>
              <a:t>Lemon</a:t>
            </a:r>
            <a:endParaRPr lang="en-US" altLang="en-US" sz="2400" b="1" dirty="0"/>
          </a:p>
          <a:p>
            <a:pPr marL="457200" lvl="1" indent="0" eaLnBrk="1" hangingPunct="1">
              <a:lnSpc>
                <a:spcPct val="90000"/>
              </a:lnSpc>
              <a:buFont typeface="Monotype Sorts" pitchFamily="2" charset="2"/>
              <a:buNone/>
              <a:defRPr/>
            </a:pPr>
            <a:r>
              <a:rPr lang="en-US" altLang="en-US" sz="2400" b="1" dirty="0" smtClean="0"/>
              <a:t> Limes</a:t>
            </a:r>
          </a:p>
          <a:p>
            <a:pPr marL="457200" lvl="1" indent="0" eaLnBrk="1" hangingPunct="1">
              <a:lnSpc>
                <a:spcPct val="90000"/>
              </a:lnSpc>
              <a:buFont typeface="Monotype Sorts" pitchFamily="2" charset="2"/>
              <a:buNone/>
              <a:defRPr/>
            </a:pPr>
            <a:r>
              <a:rPr lang="en-US" altLang="en-US" sz="2400" b="1" dirty="0" smtClean="0"/>
              <a:t>Roses</a:t>
            </a:r>
          </a:p>
          <a:p>
            <a:pPr eaLnBrk="1" hangingPunct="1">
              <a:lnSpc>
                <a:spcPct val="90000"/>
              </a:lnSpc>
              <a:buFont typeface="Wingdings" pitchFamily="2" charset="2"/>
              <a:buNone/>
              <a:defRPr/>
            </a:pPr>
            <a:r>
              <a:rPr lang="en-US" altLang="en-US" sz="3600" dirty="0" smtClean="0"/>
              <a:t>	</a:t>
            </a:r>
          </a:p>
        </p:txBody>
      </p:sp>
      <p:sp>
        <p:nvSpPr>
          <p:cNvPr id="46083" name="Rectangle 4"/>
          <p:cNvSpPr>
            <a:spLocks noGrp="1" noChangeArrowheads="1"/>
          </p:cNvSpPr>
          <p:nvPr>
            <p:ph type="title"/>
          </p:nvPr>
        </p:nvSpPr>
        <p:spPr>
          <a:xfrm>
            <a:off x="533400" y="228600"/>
            <a:ext cx="7772400" cy="914400"/>
          </a:xfrm>
        </p:spPr>
        <p:txBody>
          <a:bodyPr/>
          <a:lstStyle/>
          <a:p>
            <a:pPr eaLnBrk="1" hangingPunct="1"/>
            <a:r>
              <a:rPr lang="en-US" altLang="en-US" b="1" smtClean="0"/>
              <a:t>Cutting</a:t>
            </a:r>
          </a:p>
        </p:txBody>
      </p:sp>
    </p:spTree>
    <p:extLst>
      <p:ext uri="{BB962C8B-B14F-4D97-AF65-F5344CB8AC3E}">
        <p14:creationId xmlns:p14="http://schemas.microsoft.com/office/powerpoint/2010/main" val="3622610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685800" y="533400"/>
            <a:ext cx="7772400" cy="4114800"/>
          </a:xfrm>
        </p:spPr>
        <p:txBody>
          <a:bodyPr/>
          <a:lstStyle/>
          <a:p>
            <a:pPr eaLnBrk="1" hangingPunct="1">
              <a:lnSpc>
                <a:spcPct val="90000"/>
              </a:lnSpc>
              <a:buClr>
                <a:srgbClr val="578963"/>
              </a:buClr>
              <a:buFont typeface="Monotype Sorts" pitchFamily="2" charset="2"/>
              <a:buNone/>
            </a:pPr>
            <a:r>
              <a:rPr lang="en-US" altLang="en-US" sz="3600" b="1" smtClean="0">
                <a:solidFill>
                  <a:srgbClr val="333333"/>
                </a:solidFill>
              </a:rPr>
              <a:t>ROOT CUTTING</a:t>
            </a:r>
          </a:p>
          <a:p>
            <a:pPr eaLnBrk="1" hangingPunct="1">
              <a:lnSpc>
                <a:spcPct val="90000"/>
              </a:lnSpc>
              <a:buClr>
                <a:srgbClr val="578963"/>
              </a:buClr>
            </a:pPr>
            <a:r>
              <a:rPr lang="en-US" altLang="en-US" smtClean="0">
                <a:solidFill>
                  <a:srgbClr val="333333"/>
                </a:solidFill>
              </a:rPr>
              <a:t>Roots cut into pieces (10-25cm long)</a:t>
            </a:r>
          </a:p>
          <a:p>
            <a:pPr eaLnBrk="1" hangingPunct="1">
              <a:lnSpc>
                <a:spcPct val="90000"/>
              </a:lnSpc>
              <a:buClr>
                <a:srgbClr val="578963"/>
              </a:buClr>
            </a:pPr>
            <a:r>
              <a:rPr lang="en-US" altLang="en-US" smtClean="0">
                <a:solidFill>
                  <a:srgbClr val="333333"/>
                </a:solidFill>
              </a:rPr>
              <a:t>Planted horizontally in beds or pots</a:t>
            </a:r>
          </a:p>
          <a:p>
            <a:pPr lvl="1" eaLnBrk="1" hangingPunct="1">
              <a:lnSpc>
                <a:spcPct val="90000"/>
              </a:lnSpc>
              <a:buClr>
                <a:srgbClr val="578963"/>
              </a:buClr>
            </a:pPr>
            <a:r>
              <a:rPr lang="en-US" altLang="en-US" smtClean="0">
                <a:solidFill>
                  <a:srgbClr val="333333"/>
                </a:solidFill>
              </a:rPr>
              <a:t>e.g. perennial shrubs, guava, apple, pear, cherry &amp;  persimmon </a:t>
            </a:r>
          </a:p>
          <a:p>
            <a:pPr eaLnBrk="1" hangingPunct="1">
              <a:lnSpc>
                <a:spcPct val="90000"/>
              </a:lnSpc>
              <a:buClr>
                <a:srgbClr val="578963"/>
              </a:buClr>
            </a:pPr>
            <a:r>
              <a:rPr lang="en-US" altLang="en-US" smtClean="0">
                <a:solidFill>
                  <a:srgbClr val="333333"/>
                </a:solidFill>
              </a:rPr>
              <a:t>But not common in Pakistan</a:t>
            </a:r>
            <a:r>
              <a:rPr lang="en-US" altLang="en-US" sz="3600" smtClean="0">
                <a:solidFill>
                  <a:srgbClr val="333333"/>
                </a:solidFill>
              </a:rPr>
              <a:t>  </a:t>
            </a:r>
          </a:p>
          <a:p>
            <a:endParaRPr lang="en-US" altLang="en-US" smtClean="0"/>
          </a:p>
        </p:txBody>
      </p:sp>
    </p:spTree>
    <p:extLst>
      <p:ext uri="{BB962C8B-B14F-4D97-AF65-F5344CB8AC3E}">
        <p14:creationId xmlns:p14="http://schemas.microsoft.com/office/powerpoint/2010/main" val="17278484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crassstre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363" y="3276600"/>
            <a:ext cx="2895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7"/>
          <p:cNvSpPr>
            <a:spLocks noGrp="1" noChangeArrowheads="1"/>
          </p:cNvSpPr>
          <p:nvPr>
            <p:ph type="title"/>
          </p:nvPr>
        </p:nvSpPr>
        <p:spPr>
          <a:xfrm>
            <a:off x="762000" y="228600"/>
            <a:ext cx="7793038" cy="838200"/>
          </a:xfrm>
        </p:spPr>
        <p:txBody>
          <a:bodyPr/>
          <a:lstStyle/>
          <a:p>
            <a:pPr eaLnBrk="1" hangingPunct="1"/>
            <a:r>
              <a:rPr lang="en-US" altLang="en-US" smtClean="0"/>
              <a:t>Leaf Cutting </a:t>
            </a:r>
          </a:p>
        </p:txBody>
      </p:sp>
      <p:sp>
        <p:nvSpPr>
          <p:cNvPr id="48132" name="Rectangle 8"/>
          <p:cNvSpPr>
            <a:spLocks noGrp="1" noChangeArrowheads="1"/>
          </p:cNvSpPr>
          <p:nvPr>
            <p:ph type="body" idx="1"/>
          </p:nvPr>
        </p:nvSpPr>
        <p:spPr>
          <a:xfrm>
            <a:off x="990600" y="938213"/>
            <a:ext cx="7772400" cy="2452687"/>
          </a:xfrm>
        </p:spPr>
        <p:txBody>
          <a:bodyPr/>
          <a:lstStyle/>
          <a:p>
            <a:pPr eaLnBrk="1" hangingPunct="1"/>
            <a:r>
              <a:rPr lang="en-US" altLang="en-US" smtClean="0"/>
              <a:t>African violets, begonias, jade and peperomia</a:t>
            </a:r>
          </a:p>
        </p:txBody>
      </p:sp>
      <p:pic>
        <p:nvPicPr>
          <p:cNvPr id="481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445770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9856025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p86f13"/>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1219200" y="504825"/>
            <a:ext cx="212725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5" name="Group 3"/>
          <p:cNvGrpSpPr>
            <a:grpSpLocks/>
          </p:cNvGrpSpPr>
          <p:nvPr/>
        </p:nvGrpSpPr>
        <p:grpSpPr bwMode="auto">
          <a:xfrm>
            <a:off x="3657600" y="228600"/>
            <a:ext cx="4191000" cy="2487613"/>
            <a:chOff x="2256" y="192"/>
            <a:chExt cx="2640" cy="1567"/>
          </a:xfrm>
        </p:grpSpPr>
        <p:pic>
          <p:nvPicPr>
            <p:cNvPr id="49166" name="Picture 4" descr="P86f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 y="336"/>
              <a:ext cx="180"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7" name="Picture 5" descr="P86f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2" y="192"/>
              <a:ext cx="816"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8" name="Picture 6" descr="P86f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2" y="192"/>
              <a:ext cx="702"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9" name="Picture 7" descr="P86f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8" y="624"/>
              <a:ext cx="654"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0" name="Picture 8" descr="P86f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 y="624"/>
              <a:ext cx="654"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1" name="Text Box 9"/>
            <p:cNvSpPr txBox="1">
              <a:spLocks noChangeArrowheads="1"/>
            </p:cNvSpPr>
            <p:nvPr/>
          </p:nvSpPr>
          <p:spPr bwMode="auto">
            <a:xfrm>
              <a:off x="2256" y="1008"/>
              <a:ext cx="2640" cy="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Times New Roman" pitchFamily="18" charset="0"/>
                </a:defRPr>
              </a:lvl1pPr>
              <a:lvl2pPr>
                <a:defRPr kumimoji="1" sz="2800">
                  <a:solidFill>
                    <a:schemeClr val="tx1"/>
                  </a:solidFill>
                  <a:latin typeface="Times New Roman" pitchFamily="18" charset="0"/>
                </a:defRPr>
              </a:lvl2pPr>
              <a:lvl3pPr>
                <a:defRPr kumimoji="1" sz="2400">
                  <a:solidFill>
                    <a:schemeClr val="tx1"/>
                  </a:solidFill>
                  <a:latin typeface="Times New Roman" pitchFamily="18" charset="0"/>
                </a:defRPr>
              </a:lvl3pPr>
              <a:lvl4pPr>
                <a:defRPr kumimoji="1" sz="2000">
                  <a:solidFill>
                    <a:schemeClr val="tx1"/>
                  </a:solidFill>
                  <a:latin typeface="Times New Roman" pitchFamily="18" charset="0"/>
                </a:defRPr>
              </a:lvl4pPr>
              <a:lvl5pPr>
                <a:defRPr kumimoji="1" sz="2000">
                  <a:solidFill>
                    <a:schemeClr val="tx1"/>
                  </a:solidFill>
                  <a:latin typeface="Times New Roman" pitchFamily="18" charset="0"/>
                </a:defRPr>
              </a:lvl5pPr>
              <a:lvl6pPr>
                <a:defRPr kumimoji="1" sz="2000">
                  <a:solidFill>
                    <a:schemeClr val="tx1"/>
                  </a:solidFill>
                  <a:latin typeface="Times New Roman" pitchFamily="18" charset="0"/>
                </a:defRPr>
              </a:lvl6pPr>
              <a:lvl7pPr>
                <a:defRPr kumimoji="1" sz="2000">
                  <a:solidFill>
                    <a:schemeClr val="tx1"/>
                  </a:solidFill>
                  <a:latin typeface="Times New Roman" pitchFamily="18" charset="0"/>
                </a:defRPr>
              </a:lvl7pPr>
              <a:lvl8pPr>
                <a:defRPr kumimoji="1" sz="2000">
                  <a:solidFill>
                    <a:schemeClr val="tx1"/>
                  </a:solidFill>
                  <a:latin typeface="Times New Roman" pitchFamily="18" charset="0"/>
                </a:defRPr>
              </a:lvl8pPr>
              <a:lvl9pPr>
                <a:defRPr kumimoji="1" sz="2000">
                  <a:solidFill>
                    <a:schemeClr val="tx1"/>
                  </a:solidFill>
                  <a:latin typeface="Times New Roman" pitchFamily="18" charset="0"/>
                </a:defRPr>
              </a:lvl9pPr>
            </a:lstStyle>
            <a:p>
              <a:pPr algn="ctr">
                <a:spcBef>
                  <a:spcPct val="50000"/>
                </a:spcBef>
              </a:pPr>
              <a:r>
                <a:rPr kumimoji="0" lang="en-US" altLang="en-US" sz="1800">
                  <a:latin typeface="Tahoma" pitchFamily="34" charset="0"/>
                </a:rPr>
                <a:t>Leaf cuttings</a:t>
              </a:r>
            </a:p>
            <a:p>
              <a:pPr algn="ctr">
                <a:spcBef>
                  <a:spcPct val="50000"/>
                </a:spcBef>
              </a:pPr>
              <a:r>
                <a:rPr kumimoji="0" lang="en-US" altLang="en-US" sz="1800">
                  <a:latin typeface="Tahoma" pitchFamily="34" charset="0"/>
                </a:rPr>
                <a:t>Leaf bud, leaf petiole, </a:t>
              </a:r>
            </a:p>
            <a:p>
              <a:pPr algn="ctr">
                <a:spcBef>
                  <a:spcPct val="50000"/>
                </a:spcBef>
              </a:pPr>
              <a:r>
                <a:rPr kumimoji="0" lang="en-US" altLang="en-US" sz="1800">
                  <a:latin typeface="Tahoma" pitchFamily="34" charset="0"/>
                </a:rPr>
                <a:t>leaf blade leaf section</a:t>
              </a:r>
            </a:p>
          </p:txBody>
        </p:sp>
      </p:grpSp>
      <p:grpSp>
        <p:nvGrpSpPr>
          <p:cNvPr id="49156" name="Group 10"/>
          <p:cNvGrpSpPr>
            <a:grpSpLocks/>
          </p:cNvGrpSpPr>
          <p:nvPr/>
        </p:nvGrpSpPr>
        <p:grpSpPr bwMode="auto">
          <a:xfrm>
            <a:off x="3505200" y="3074988"/>
            <a:ext cx="4648200" cy="3173412"/>
            <a:chOff x="2352" y="1920"/>
            <a:chExt cx="2928" cy="1999"/>
          </a:xfrm>
        </p:grpSpPr>
        <p:pic>
          <p:nvPicPr>
            <p:cNvPr id="49158" name="Picture 11" descr="p86f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0" y="1920"/>
              <a:ext cx="132"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2" descr="p86f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4" y="1920"/>
              <a:ext cx="534"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13" descr="P86f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6" y="1968"/>
              <a:ext cx="156"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14" descr="P86f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8" y="2112"/>
              <a:ext cx="45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15" descr="P86f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88" y="2784"/>
              <a:ext cx="588"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16" descr="P86f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04" y="2736"/>
              <a:ext cx="588"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17" descr="P86f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68" y="2736"/>
              <a:ext cx="76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5" name="Text Box 18"/>
            <p:cNvSpPr txBox="1">
              <a:spLocks noChangeArrowheads="1"/>
            </p:cNvSpPr>
            <p:nvPr/>
          </p:nvSpPr>
          <p:spPr bwMode="auto">
            <a:xfrm>
              <a:off x="2352" y="3168"/>
              <a:ext cx="2928" cy="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Times New Roman" pitchFamily="18" charset="0"/>
                </a:defRPr>
              </a:lvl1pPr>
              <a:lvl2pPr>
                <a:defRPr kumimoji="1" sz="2800">
                  <a:solidFill>
                    <a:schemeClr val="tx1"/>
                  </a:solidFill>
                  <a:latin typeface="Times New Roman" pitchFamily="18" charset="0"/>
                </a:defRPr>
              </a:lvl2pPr>
              <a:lvl3pPr>
                <a:defRPr kumimoji="1" sz="2400">
                  <a:solidFill>
                    <a:schemeClr val="tx1"/>
                  </a:solidFill>
                  <a:latin typeface="Times New Roman" pitchFamily="18" charset="0"/>
                </a:defRPr>
              </a:lvl3pPr>
              <a:lvl4pPr>
                <a:defRPr kumimoji="1" sz="2000">
                  <a:solidFill>
                    <a:schemeClr val="tx1"/>
                  </a:solidFill>
                  <a:latin typeface="Times New Roman" pitchFamily="18" charset="0"/>
                </a:defRPr>
              </a:lvl4pPr>
              <a:lvl5pPr>
                <a:defRPr kumimoji="1" sz="2000">
                  <a:solidFill>
                    <a:schemeClr val="tx1"/>
                  </a:solidFill>
                  <a:latin typeface="Times New Roman" pitchFamily="18" charset="0"/>
                </a:defRPr>
              </a:lvl5pPr>
              <a:lvl6pPr>
                <a:defRPr kumimoji="1" sz="2000">
                  <a:solidFill>
                    <a:schemeClr val="tx1"/>
                  </a:solidFill>
                  <a:latin typeface="Times New Roman" pitchFamily="18" charset="0"/>
                </a:defRPr>
              </a:lvl6pPr>
              <a:lvl7pPr>
                <a:defRPr kumimoji="1" sz="2000">
                  <a:solidFill>
                    <a:schemeClr val="tx1"/>
                  </a:solidFill>
                  <a:latin typeface="Times New Roman" pitchFamily="18" charset="0"/>
                </a:defRPr>
              </a:lvl7pPr>
              <a:lvl8pPr>
                <a:defRPr kumimoji="1" sz="2000">
                  <a:solidFill>
                    <a:schemeClr val="tx1"/>
                  </a:solidFill>
                  <a:latin typeface="Times New Roman" pitchFamily="18" charset="0"/>
                </a:defRPr>
              </a:lvl8pPr>
              <a:lvl9pPr>
                <a:defRPr kumimoji="1" sz="2000">
                  <a:solidFill>
                    <a:schemeClr val="tx1"/>
                  </a:solidFill>
                  <a:latin typeface="Times New Roman" pitchFamily="18" charset="0"/>
                </a:defRPr>
              </a:lvl9pPr>
            </a:lstStyle>
            <a:p>
              <a:pPr algn="ctr">
                <a:spcBef>
                  <a:spcPct val="50000"/>
                </a:spcBef>
              </a:pPr>
              <a:r>
                <a:rPr kumimoji="0" lang="en-US" altLang="en-US" sz="1800">
                  <a:latin typeface="Tahoma" pitchFamily="34" charset="0"/>
                </a:rPr>
                <a:t>Stem cuttings</a:t>
              </a:r>
            </a:p>
            <a:p>
              <a:pPr algn="ctr">
                <a:spcBef>
                  <a:spcPct val="50000"/>
                </a:spcBef>
              </a:pPr>
              <a:r>
                <a:rPr kumimoji="0" lang="en-US" altLang="en-US" sz="1800">
                  <a:latin typeface="Tahoma" pitchFamily="34" charset="0"/>
                </a:rPr>
                <a:t>Hardwood, semi-hardwood, cane, rhizome </a:t>
              </a:r>
            </a:p>
            <a:p>
              <a:pPr algn="ctr">
                <a:spcBef>
                  <a:spcPct val="50000"/>
                </a:spcBef>
              </a:pPr>
              <a:r>
                <a:rPr kumimoji="0" lang="en-US" altLang="en-US" sz="1800">
                  <a:latin typeface="Tahoma" pitchFamily="34" charset="0"/>
                </a:rPr>
                <a:t>Tuber, root cutting and tuberous root</a:t>
              </a:r>
            </a:p>
          </p:txBody>
        </p:sp>
      </p:grpSp>
      <p:sp>
        <p:nvSpPr>
          <p:cNvPr id="49157" name="Text Box 19"/>
          <p:cNvSpPr txBox="1">
            <a:spLocks noChangeArrowheads="1"/>
          </p:cNvSpPr>
          <p:nvPr/>
        </p:nvSpPr>
        <p:spPr bwMode="auto">
          <a:xfrm>
            <a:off x="457200" y="62484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Times New Roman" pitchFamily="18" charset="0"/>
              </a:defRPr>
            </a:lvl1pPr>
            <a:lvl2pPr>
              <a:defRPr kumimoji="1" sz="2800">
                <a:solidFill>
                  <a:schemeClr val="tx1"/>
                </a:solidFill>
                <a:latin typeface="Times New Roman" pitchFamily="18" charset="0"/>
              </a:defRPr>
            </a:lvl2pPr>
            <a:lvl3pPr>
              <a:defRPr kumimoji="1" sz="2400">
                <a:solidFill>
                  <a:schemeClr val="tx1"/>
                </a:solidFill>
                <a:latin typeface="Times New Roman" pitchFamily="18" charset="0"/>
              </a:defRPr>
            </a:lvl3pPr>
            <a:lvl4pPr>
              <a:defRPr kumimoji="1" sz="2000">
                <a:solidFill>
                  <a:schemeClr val="tx1"/>
                </a:solidFill>
                <a:latin typeface="Times New Roman" pitchFamily="18" charset="0"/>
              </a:defRPr>
            </a:lvl4pPr>
            <a:lvl5pPr>
              <a:defRPr kumimoji="1" sz="2000">
                <a:solidFill>
                  <a:schemeClr val="tx1"/>
                </a:solidFill>
                <a:latin typeface="Times New Roman" pitchFamily="18" charset="0"/>
              </a:defRPr>
            </a:lvl5pPr>
            <a:lvl6pPr>
              <a:defRPr kumimoji="1" sz="2000">
                <a:solidFill>
                  <a:schemeClr val="tx1"/>
                </a:solidFill>
                <a:latin typeface="Times New Roman" pitchFamily="18" charset="0"/>
              </a:defRPr>
            </a:lvl6pPr>
            <a:lvl7pPr>
              <a:defRPr kumimoji="1" sz="2000">
                <a:solidFill>
                  <a:schemeClr val="tx1"/>
                </a:solidFill>
                <a:latin typeface="Times New Roman" pitchFamily="18" charset="0"/>
              </a:defRPr>
            </a:lvl7pPr>
            <a:lvl8pPr>
              <a:defRPr kumimoji="1" sz="2000">
                <a:solidFill>
                  <a:schemeClr val="tx1"/>
                </a:solidFill>
                <a:latin typeface="Times New Roman" pitchFamily="18" charset="0"/>
              </a:defRPr>
            </a:lvl8pPr>
            <a:lvl9pPr>
              <a:defRPr kumimoji="1" sz="2000">
                <a:solidFill>
                  <a:schemeClr val="tx1"/>
                </a:solidFill>
                <a:latin typeface="Times New Roman" pitchFamily="18" charset="0"/>
              </a:defRPr>
            </a:lvl9pPr>
          </a:lstStyle>
          <a:p>
            <a:pPr algn="ctr">
              <a:spcBef>
                <a:spcPct val="50000"/>
              </a:spcBef>
            </a:pPr>
            <a:r>
              <a:rPr kumimoji="0" lang="en-US" altLang="en-US" sz="2400" b="1">
                <a:solidFill>
                  <a:schemeClr val="folHlink"/>
                </a:solidFill>
                <a:latin typeface="Tahoma" pitchFamily="34" charset="0"/>
              </a:rPr>
              <a:t>Types of Cutting</a:t>
            </a:r>
          </a:p>
        </p:txBody>
      </p:sp>
    </p:spTree>
    <p:extLst>
      <p:ext uri="{BB962C8B-B14F-4D97-AF65-F5344CB8AC3E}">
        <p14:creationId xmlns:p14="http://schemas.microsoft.com/office/powerpoint/2010/main" val="4020523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1143000" y="1828800"/>
            <a:ext cx="6934200" cy="3886200"/>
          </a:xfrm>
        </p:spPr>
        <p:txBody>
          <a:bodyPr/>
          <a:lstStyle/>
          <a:p>
            <a:pPr eaLnBrk="1" hangingPunct="1">
              <a:lnSpc>
                <a:spcPct val="90000"/>
              </a:lnSpc>
            </a:pPr>
            <a:endParaRPr lang="en-US" altLang="en-US" smtClean="0"/>
          </a:p>
          <a:p>
            <a:pPr eaLnBrk="1" hangingPunct="1">
              <a:lnSpc>
                <a:spcPct val="90000"/>
              </a:lnSpc>
              <a:buFont typeface="Wingdings" pitchFamily="2" charset="2"/>
              <a:buNone/>
            </a:pPr>
            <a:r>
              <a:rPr lang="en-US" altLang="en-US" smtClean="0"/>
              <a:t> </a:t>
            </a:r>
          </a:p>
          <a:p>
            <a:pPr eaLnBrk="1" hangingPunct="1">
              <a:lnSpc>
                <a:spcPct val="90000"/>
              </a:lnSpc>
            </a:pPr>
            <a:endParaRPr lang="en-US" altLang="en-US" smtClean="0"/>
          </a:p>
        </p:txBody>
      </p:sp>
      <p:sp>
        <p:nvSpPr>
          <p:cNvPr id="50179" name="Rectangle 4"/>
          <p:cNvSpPr>
            <a:spLocks noGrp="1" noChangeArrowheads="1"/>
          </p:cNvSpPr>
          <p:nvPr>
            <p:ph type="title"/>
          </p:nvPr>
        </p:nvSpPr>
        <p:spPr/>
        <p:txBody>
          <a:bodyPr/>
          <a:lstStyle/>
          <a:p>
            <a:pPr eaLnBrk="1" hangingPunct="1"/>
            <a:r>
              <a:rPr lang="en-US" altLang="en-US" b="1" smtClean="0"/>
              <a:t>STEM CUTTINGS</a:t>
            </a:r>
          </a:p>
        </p:txBody>
      </p:sp>
    </p:spTree>
    <p:extLst>
      <p:ext uri="{BB962C8B-B14F-4D97-AF65-F5344CB8AC3E}">
        <p14:creationId xmlns:p14="http://schemas.microsoft.com/office/powerpoint/2010/main" val="27300649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5800"/>
          </a:xfrm>
        </p:spPr>
        <p:txBody>
          <a:bodyPr/>
          <a:lstStyle/>
          <a:p>
            <a:pPr>
              <a:defRPr/>
            </a:pPr>
            <a:r>
              <a:rPr lang="en-US" sz="3200" dirty="0">
                <a:solidFill>
                  <a:srgbClr val="333333"/>
                </a:solidFill>
                <a:ea typeface="+mn-ea"/>
                <a:cs typeface="+mn-cs"/>
              </a:rPr>
              <a:t>Soft-wood </a:t>
            </a:r>
            <a:r>
              <a:rPr lang="en-US" sz="3200" dirty="0" smtClean="0">
                <a:solidFill>
                  <a:srgbClr val="333333"/>
                </a:solidFill>
                <a:ea typeface="+mn-ea"/>
                <a:cs typeface="+mn-cs"/>
              </a:rPr>
              <a:t>cuttings  </a:t>
            </a:r>
            <a:r>
              <a:rPr lang="en-US" altLang="en-US" dirty="0"/>
              <a:t>(SWC)</a:t>
            </a:r>
            <a:br>
              <a:rPr lang="en-US" altLang="en-US" dirty="0"/>
            </a:br>
            <a:endParaRPr lang="en-US" dirty="0"/>
          </a:p>
        </p:txBody>
      </p:sp>
      <p:sp>
        <p:nvSpPr>
          <p:cNvPr id="51203" name="Content Placeholder 2"/>
          <p:cNvSpPr>
            <a:spLocks noGrp="1"/>
          </p:cNvSpPr>
          <p:nvPr>
            <p:ph idx="1"/>
          </p:nvPr>
        </p:nvSpPr>
        <p:spPr>
          <a:xfrm>
            <a:off x="457200" y="1295400"/>
            <a:ext cx="8458200" cy="4114800"/>
          </a:xfrm>
        </p:spPr>
        <p:txBody>
          <a:bodyPr/>
          <a:lstStyle/>
          <a:p>
            <a:r>
              <a:rPr lang="en-US" altLang="en-US" smtClean="0"/>
              <a:t>Soft-wood cuttings, as the name suggests, are taken when the stem is still soft and succulent in spring or early summer, and generally consist of terminal portions of the shoots. Sometimes middle and basal portions are also used, provided they are soft and sappy. </a:t>
            </a:r>
          </a:p>
          <a:p>
            <a:r>
              <a:rPr lang="en-US" altLang="en-US" smtClean="0"/>
              <a:t>Soft-wood cuttings are mostly used to propagate flowering shrubs and guava. </a:t>
            </a:r>
          </a:p>
          <a:p>
            <a:r>
              <a:rPr lang="en-US" altLang="en-US" smtClean="0"/>
              <a:t>Cuttings of guava from terminal shoots root easily in misty conditions.</a:t>
            </a:r>
          </a:p>
        </p:txBody>
      </p:sp>
    </p:spTree>
    <p:extLst>
      <p:ext uri="{BB962C8B-B14F-4D97-AF65-F5344CB8AC3E}">
        <p14:creationId xmlns:p14="http://schemas.microsoft.com/office/powerpoint/2010/main" val="4311766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8"/>
          <p:cNvGrpSpPr>
            <a:grpSpLocks/>
          </p:cNvGrpSpPr>
          <p:nvPr/>
        </p:nvGrpSpPr>
        <p:grpSpPr bwMode="auto">
          <a:xfrm>
            <a:off x="1219200" y="914400"/>
            <a:ext cx="7543800" cy="5715000"/>
            <a:chOff x="0" y="0"/>
            <a:chExt cx="5760" cy="4320"/>
          </a:xfrm>
        </p:grpSpPr>
        <p:pic>
          <p:nvPicPr>
            <p:cNvPr id="52227" name="Picture 4" descr="ste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74" cy="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5" descr="ste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 y="0"/>
              <a:ext cx="2874" cy="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descr="stem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66"/>
              <a:ext cx="2874" cy="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7" descr="stem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6" y="2166"/>
              <a:ext cx="2874" cy="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9208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9"/>
          <p:cNvGrpSpPr>
            <a:grpSpLocks/>
          </p:cNvGrpSpPr>
          <p:nvPr/>
        </p:nvGrpSpPr>
        <p:grpSpPr bwMode="auto">
          <a:xfrm>
            <a:off x="990600" y="685800"/>
            <a:ext cx="8077200" cy="6019800"/>
            <a:chOff x="0" y="0"/>
            <a:chExt cx="5760" cy="4320"/>
          </a:xfrm>
        </p:grpSpPr>
        <p:pic>
          <p:nvPicPr>
            <p:cNvPr id="53251" name="Picture 4" descr="stem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74" cy="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5" descr="stem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 y="0"/>
              <a:ext cx="2874" cy="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7" descr="stem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66"/>
              <a:ext cx="2874" cy="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8" descr="stem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6" y="2166"/>
              <a:ext cx="2874" cy="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224598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533400" y="990600"/>
            <a:ext cx="8229600" cy="4525963"/>
          </a:xfrm>
        </p:spPr>
        <p:txBody>
          <a:bodyPr/>
          <a:lstStyle/>
          <a:p>
            <a:r>
              <a:rPr lang="en-US" altLang="en-US" smtClean="0">
                <a:solidFill>
                  <a:srgbClr val="FF0000"/>
                </a:solidFill>
              </a:rPr>
              <a:t>Successful plant propagator must know the knowledge of</a:t>
            </a:r>
          </a:p>
          <a:p>
            <a:r>
              <a:rPr lang="en-US" altLang="en-US" smtClean="0"/>
              <a:t>Genetic</a:t>
            </a:r>
          </a:p>
          <a:p>
            <a:r>
              <a:rPr lang="en-US" altLang="en-US" smtClean="0"/>
              <a:t>Growth characteristics</a:t>
            </a:r>
          </a:p>
          <a:p>
            <a:r>
              <a:rPr lang="en-US" altLang="en-US" smtClean="0"/>
              <a:t>Adaptability to climate</a:t>
            </a:r>
          </a:p>
          <a:p>
            <a:r>
              <a:rPr lang="en-US" altLang="en-US" smtClean="0"/>
              <a:t>Soil</a:t>
            </a:r>
          </a:p>
          <a:p>
            <a:r>
              <a:rPr lang="en-US" altLang="en-US" smtClean="0"/>
              <a:t>Principles and limitations of each mode of propagation</a:t>
            </a:r>
          </a:p>
        </p:txBody>
      </p:sp>
    </p:spTree>
    <p:extLst>
      <p:ext uri="{BB962C8B-B14F-4D97-AF65-F5344CB8AC3E}">
        <p14:creationId xmlns:p14="http://schemas.microsoft.com/office/powerpoint/2010/main" val="580175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09600" y="304800"/>
            <a:ext cx="7772400" cy="914400"/>
          </a:xfrm>
        </p:spPr>
        <p:txBody>
          <a:bodyPr/>
          <a:lstStyle/>
          <a:p>
            <a:r>
              <a:rPr lang="en-US" altLang="en-US" smtClean="0"/>
              <a:t>Hard wood Cuttings</a:t>
            </a:r>
          </a:p>
        </p:txBody>
      </p:sp>
      <p:sp>
        <p:nvSpPr>
          <p:cNvPr id="95235" name="Content Placeholder 2"/>
          <p:cNvSpPr>
            <a:spLocks noGrp="1"/>
          </p:cNvSpPr>
          <p:nvPr>
            <p:ph idx="1"/>
          </p:nvPr>
        </p:nvSpPr>
        <p:spPr>
          <a:xfrm>
            <a:off x="609600" y="1371600"/>
            <a:ext cx="7772400" cy="5105400"/>
          </a:xfrm>
        </p:spPr>
        <p:txBody>
          <a:bodyPr/>
          <a:lstStyle/>
          <a:p>
            <a:pPr>
              <a:defRPr/>
            </a:pPr>
            <a:r>
              <a:rPr lang="en-US" altLang="en-US" sz="2800" dirty="0" smtClean="0"/>
              <a:t>Taken from previous season’s mature growth</a:t>
            </a:r>
          </a:p>
          <a:p>
            <a:pPr>
              <a:defRPr/>
            </a:pPr>
            <a:r>
              <a:rPr lang="en-US" altLang="en-US" sz="2800" dirty="0" smtClean="0"/>
              <a:t>When stem has shed leaves and is hard</a:t>
            </a:r>
          </a:p>
          <a:p>
            <a:pPr>
              <a:defRPr/>
            </a:pPr>
            <a:r>
              <a:rPr lang="en-US" altLang="en-US" sz="2800" dirty="0" smtClean="0"/>
              <a:t>Cut the mature wood varying from 18-25 cm in length</a:t>
            </a:r>
          </a:p>
          <a:p>
            <a:pPr>
              <a:defRPr/>
            </a:pPr>
            <a:r>
              <a:rPr lang="en-US" altLang="en-US" sz="2800" dirty="0" smtClean="0"/>
              <a:t>The upper cut, about 5 cm from node, is made at a right angle, to reduce the size of wound</a:t>
            </a:r>
          </a:p>
          <a:p>
            <a:pPr>
              <a:defRPr/>
            </a:pPr>
            <a:r>
              <a:rPr lang="en-US" altLang="en-US" sz="2800" dirty="0" smtClean="0"/>
              <a:t>The cutting are planted 15 cm from each other in rows 30 cm apart</a:t>
            </a:r>
          </a:p>
          <a:p>
            <a:pPr>
              <a:defRPr/>
            </a:pPr>
            <a:r>
              <a:rPr lang="en-US" altLang="en-US" dirty="0" smtClean="0"/>
              <a:t> generally two thirds of hard wood cutting and one half soft wood cuttings inserted into the soil</a:t>
            </a:r>
          </a:p>
          <a:p>
            <a:pPr>
              <a:defRPr/>
            </a:pPr>
            <a:endParaRPr lang="en-US" altLang="en-US" dirty="0" smtClean="0"/>
          </a:p>
          <a:p>
            <a:pPr marL="0" indent="0">
              <a:buFont typeface="Monotype Sorts" pitchFamily="2" charset="2"/>
              <a:buNone/>
              <a:defRPr/>
            </a:pPr>
            <a:endParaRPr lang="en-US" altLang="en-US" dirty="0" smtClean="0"/>
          </a:p>
        </p:txBody>
      </p:sp>
    </p:spTree>
    <p:extLst>
      <p:ext uri="{BB962C8B-B14F-4D97-AF65-F5344CB8AC3E}">
        <p14:creationId xmlns:p14="http://schemas.microsoft.com/office/powerpoint/2010/main" val="29717257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685800" y="381000"/>
            <a:ext cx="8305800" cy="6477000"/>
          </a:xfrm>
        </p:spPr>
        <p:txBody>
          <a:bodyPr/>
          <a:lstStyle/>
          <a:p>
            <a:r>
              <a:rPr lang="en-US" altLang="en-US" smtClean="0"/>
              <a:t>The beds or pots are kept moist by daily irrigation</a:t>
            </a:r>
          </a:p>
          <a:p>
            <a:r>
              <a:rPr lang="en-US" altLang="en-US" smtClean="0"/>
              <a:t>Root growth is favored by a soil temperature of 18-21 </a:t>
            </a:r>
            <a:r>
              <a:rPr lang="en-US" altLang="en-US" smtClean="0">
                <a:latin typeface="Calibri" pitchFamily="34" charset="0"/>
              </a:rPr>
              <a:t>⁰</a:t>
            </a:r>
            <a:r>
              <a:rPr lang="en-US" altLang="en-US" smtClean="0"/>
              <a:t>C </a:t>
            </a:r>
          </a:p>
          <a:p>
            <a:r>
              <a:rPr lang="en-US" altLang="en-US" smtClean="0"/>
              <a:t>In evergreen; early spring or the rainy season</a:t>
            </a:r>
          </a:p>
          <a:p>
            <a:r>
              <a:rPr lang="en-US" altLang="en-US" smtClean="0"/>
              <a:t>Deciduous; dormant season</a:t>
            </a:r>
          </a:p>
          <a:p>
            <a:r>
              <a:rPr lang="en-US" altLang="en-US" smtClean="0"/>
              <a:t>Fig</a:t>
            </a:r>
          </a:p>
          <a:p>
            <a:r>
              <a:rPr lang="en-US" altLang="en-US" smtClean="0"/>
              <a:t>Grapes</a:t>
            </a:r>
          </a:p>
          <a:p>
            <a:r>
              <a:rPr lang="en-US" altLang="en-US" smtClean="0"/>
              <a:t>Plum</a:t>
            </a:r>
          </a:p>
          <a:p>
            <a:r>
              <a:rPr lang="en-US" altLang="en-US" smtClean="0"/>
              <a:t>Sweet limes</a:t>
            </a:r>
          </a:p>
          <a:p>
            <a:endParaRPr lang="en-US" altLang="en-US" smtClean="0"/>
          </a:p>
        </p:txBody>
      </p:sp>
    </p:spTree>
    <p:extLst>
      <p:ext uri="{BB962C8B-B14F-4D97-AF65-F5344CB8AC3E}">
        <p14:creationId xmlns:p14="http://schemas.microsoft.com/office/powerpoint/2010/main" val="3404109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PGRs</a:t>
            </a:r>
          </a:p>
        </p:txBody>
      </p:sp>
      <p:sp>
        <p:nvSpPr>
          <p:cNvPr id="56323" name="Content Placeholder 2"/>
          <p:cNvSpPr>
            <a:spLocks noGrp="1"/>
          </p:cNvSpPr>
          <p:nvPr>
            <p:ph idx="1"/>
          </p:nvPr>
        </p:nvSpPr>
        <p:spPr/>
        <p:txBody>
          <a:bodyPr/>
          <a:lstStyle/>
          <a:p>
            <a:r>
              <a:rPr lang="en-US" altLang="en-US" smtClean="0"/>
              <a:t>IAA</a:t>
            </a:r>
          </a:p>
          <a:p>
            <a:r>
              <a:rPr lang="en-US" altLang="en-US" smtClean="0"/>
              <a:t>IBA</a:t>
            </a:r>
          </a:p>
          <a:p>
            <a:r>
              <a:rPr lang="en-US" altLang="en-US" smtClean="0"/>
              <a:t>NAA</a:t>
            </a:r>
          </a:p>
          <a:p>
            <a:r>
              <a:rPr lang="en-US" altLang="en-US" smtClean="0"/>
              <a:t>Aqueous solution or powder of about 0.01% or 1000 ppm</a:t>
            </a:r>
          </a:p>
        </p:txBody>
      </p:sp>
    </p:spTree>
    <p:extLst>
      <p:ext uri="{BB962C8B-B14F-4D97-AF65-F5344CB8AC3E}">
        <p14:creationId xmlns:p14="http://schemas.microsoft.com/office/powerpoint/2010/main" val="28594572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09600" y="381000"/>
            <a:ext cx="7772400" cy="838200"/>
          </a:xfrm>
        </p:spPr>
        <p:txBody>
          <a:bodyPr/>
          <a:lstStyle/>
          <a:p>
            <a:r>
              <a:rPr lang="en-US" altLang="en-US" b="1" smtClean="0"/>
              <a:t>Division</a:t>
            </a:r>
          </a:p>
        </p:txBody>
      </p:sp>
      <p:sp>
        <p:nvSpPr>
          <p:cNvPr id="57347" name="Content Placeholder 2"/>
          <p:cNvSpPr>
            <a:spLocks noGrp="1"/>
          </p:cNvSpPr>
          <p:nvPr>
            <p:ph idx="1"/>
          </p:nvPr>
        </p:nvSpPr>
        <p:spPr>
          <a:xfrm>
            <a:off x="609600" y="1295400"/>
            <a:ext cx="7772400" cy="4648200"/>
          </a:xfrm>
        </p:spPr>
        <p:txBody>
          <a:bodyPr/>
          <a:lstStyle/>
          <a:p>
            <a:r>
              <a:rPr lang="en-US" altLang="en-US" smtClean="0"/>
              <a:t>Division involves separating vegetative parts like rhizomes, offsets, runners or suckers from the parent plant and establishing them as independent plants</a:t>
            </a:r>
          </a:p>
          <a:p>
            <a:r>
              <a:rPr lang="en-US" altLang="en-US" smtClean="0"/>
              <a:t>Strawberries by runners</a:t>
            </a:r>
          </a:p>
          <a:p>
            <a:r>
              <a:rPr lang="en-US" altLang="en-US" smtClean="0"/>
              <a:t>Date palm by suckers</a:t>
            </a:r>
          </a:p>
          <a:p>
            <a:r>
              <a:rPr lang="en-US" altLang="en-US" smtClean="0"/>
              <a:t>Banana by suckers and rhizomes</a:t>
            </a:r>
          </a:p>
          <a:p>
            <a:r>
              <a:rPr lang="en-US" altLang="en-US" smtClean="0"/>
              <a:t>Pineapple by offsets and crown</a:t>
            </a:r>
          </a:p>
        </p:txBody>
      </p:sp>
    </p:spTree>
    <p:extLst>
      <p:ext uri="{BB962C8B-B14F-4D97-AF65-F5344CB8AC3E}">
        <p14:creationId xmlns:p14="http://schemas.microsoft.com/office/powerpoint/2010/main" val="35738129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609600" y="762000"/>
            <a:ext cx="7772400" cy="4114800"/>
          </a:xfrm>
        </p:spPr>
        <p:txBody>
          <a:bodyPr/>
          <a:lstStyle/>
          <a:p>
            <a:r>
              <a:rPr lang="en-US" altLang="en-US" sz="2800" smtClean="0">
                <a:solidFill>
                  <a:srgbClr val="FF0000"/>
                </a:solidFill>
              </a:rPr>
              <a:t>Offshoots;</a:t>
            </a:r>
            <a:r>
              <a:rPr lang="en-US" altLang="en-US" sz="2800" smtClean="0"/>
              <a:t> lateral shoot or branch that develops from the base of the main stem</a:t>
            </a:r>
          </a:p>
          <a:p>
            <a:r>
              <a:rPr lang="en-US" altLang="en-US" sz="2800" smtClean="0">
                <a:solidFill>
                  <a:srgbClr val="FF0000"/>
                </a:solidFill>
              </a:rPr>
              <a:t>Corms;</a:t>
            </a:r>
            <a:r>
              <a:rPr lang="en-US" altLang="en-US" sz="2800" smtClean="0"/>
              <a:t> swollen stem with distinct nodes and internodes enclosed by the dry, scale like leaves as gladiolus</a:t>
            </a:r>
          </a:p>
          <a:p>
            <a:r>
              <a:rPr lang="en-US" altLang="en-US" sz="2800" smtClean="0">
                <a:solidFill>
                  <a:srgbClr val="FF0000"/>
                </a:solidFill>
              </a:rPr>
              <a:t>Crown;</a:t>
            </a:r>
            <a:r>
              <a:rPr lang="en-US" altLang="en-US" sz="2800" smtClean="0"/>
              <a:t> it is the part of the plant which remains at the surface of ground from which new shoots are produced</a:t>
            </a:r>
          </a:p>
          <a:p>
            <a:r>
              <a:rPr lang="en-US" altLang="en-US" sz="2800" smtClean="0">
                <a:solidFill>
                  <a:srgbClr val="FF0000"/>
                </a:solidFill>
              </a:rPr>
              <a:t>Runner;</a:t>
            </a:r>
            <a:r>
              <a:rPr lang="en-US" altLang="en-US" sz="2800" smtClean="0"/>
              <a:t> It is a stem that develops from the axil of the leaves at the crown of the plant</a:t>
            </a:r>
          </a:p>
          <a:p>
            <a:r>
              <a:rPr lang="en-US" altLang="en-US" sz="2800" smtClean="0">
                <a:solidFill>
                  <a:srgbClr val="FF0000"/>
                </a:solidFill>
              </a:rPr>
              <a:t>Sucker;</a:t>
            </a:r>
            <a:r>
              <a:rPr lang="en-US" altLang="en-US" sz="2800" smtClean="0"/>
              <a:t> it is a shoot that arises from adventitious bud on a root</a:t>
            </a:r>
          </a:p>
          <a:p>
            <a:endParaRPr lang="en-US" altLang="en-US" smtClean="0"/>
          </a:p>
        </p:txBody>
      </p:sp>
    </p:spTree>
    <p:extLst>
      <p:ext uri="{BB962C8B-B14F-4D97-AF65-F5344CB8AC3E}">
        <p14:creationId xmlns:p14="http://schemas.microsoft.com/office/powerpoint/2010/main" val="5985411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85800" y="457200"/>
            <a:ext cx="7772400" cy="533400"/>
          </a:xfrm>
        </p:spPr>
        <p:txBody>
          <a:bodyPr/>
          <a:lstStyle/>
          <a:p>
            <a:endParaRPr lang="en-US" altLang="en-US" smtClean="0"/>
          </a:p>
        </p:txBody>
      </p:sp>
      <p:pic>
        <p:nvPicPr>
          <p:cNvPr id="593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43200" y="1524000"/>
            <a:ext cx="3295650" cy="2466975"/>
          </a:xfrm>
          <a:noFill/>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289409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reeform 13"/>
          <p:cNvSpPr>
            <a:spLocks/>
          </p:cNvSpPr>
          <p:nvPr/>
        </p:nvSpPr>
        <p:spPr bwMode="auto">
          <a:xfrm>
            <a:off x="912813" y="5351463"/>
            <a:ext cx="8029575" cy="1428750"/>
          </a:xfrm>
          <a:custGeom>
            <a:avLst/>
            <a:gdLst>
              <a:gd name="T0" fmla="*/ 2147483647 w 5058"/>
              <a:gd name="T1" fmla="*/ 2147483647 h 900"/>
              <a:gd name="T2" fmla="*/ 2147483647 w 5058"/>
              <a:gd name="T3" fmla="*/ 0 h 900"/>
              <a:gd name="T4" fmla="*/ 2147483647 w 5058"/>
              <a:gd name="T5" fmla="*/ 2147483647 h 900"/>
              <a:gd name="T6" fmla="*/ 2147483647 w 5058"/>
              <a:gd name="T7" fmla="*/ 2147483647 h 900"/>
              <a:gd name="T8" fmla="*/ 2147483647 w 5058"/>
              <a:gd name="T9" fmla="*/ 2147483647 h 900"/>
              <a:gd name="T10" fmla="*/ 2147483647 w 5058"/>
              <a:gd name="T11" fmla="*/ 2147483647 h 900"/>
              <a:gd name="T12" fmla="*/ 2147483647 w 5058"/>
              <a:gd name="T13" fmla="*/ 2147483647 h 900"/>
              <a:gd name="T14" fmla="*/ 2147483647 w 5058"/>
              <a:gd name="T15" fmla="*/ 2147483647 h 900"/>
              <a:gd name="T16" fmla="*/ 2147483647 w 5058"/>
              <a:gd name="T17" fmla="*/ 2147483647 h 900"/>
              <a:gd name="T18" fmla="*/ 2147483647 w 5058"/>
              <a:gd name="T19" fmla="*/ 2147483647 h 900"/>
              <a:gd name="T20" fmla="*/ 2147483647 w 5058"/>
              <a:gd name="T21" fmla="*/ 2147483647 h 900"/>
              <a:gd name="T22" fmla="*/ 2147483647 w 5058"/>
              <a:gd name="T23" fmla="*/ 2147483647 h 900"/>
              <a:gd name="T24" fmla="*/ 0 w 5058"/>
              <a:gd name="T25" fmla="*/ 2147483647 h 900"/>
              <a:gd name="T26" fmla="*/ 2147483647 w 5058"/>
              <a:gd name="T27" fmla="*/ 2147483647 h 900"/>
              <a:gd name="T28" fmla="*/ 2147483647 w 5058"/>
              <a:gd name="T29" fmla="*/ 2147483647 h 9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58" h="900">
                <a:moveTo>
                  <a:pt x="3919" y="38"/>
                </a:moveTo>
                <a:cubicBezTo>
                  <a:pt x="3961" y="23"/>
                  <a:pt x="4003" y="11"/>
                  <a:pt x="4047" y="0"/>
                </a:cubicBezTo>
                <a:cubicBezTo>
                  <a:pt x="4255" y="11"/>
                  <a:pt x="4452" y="1"/>
                  <a:pt x="4659" y="13"/>
                </a:cubicBezTo>
                <a:cubicBezTo>
                  <a:pt x="4805" y="58"/>
                  <a:pt x="4872" y="55"/>
                  <a:pt x="5042" y="64"/>
                </a:cubicBezTo>
                <a:cubicBezTo>
                  <a:pt x="5052" y="161"/>
                  <a:pt x="5058" y="216"/>
                  <a:pt x="5030" y="306"/>
                </a:cubicBezTo>
                <a:cubicBezTo>
                  <a:pt x="5023" y="455"/>
                  <a:pt x="4996" y="630"/>
                  <a:pt x="5042" y="779"/>
                </a:cubicBezTo>
                <a:cubicBezTo>
                  <a:pt x="5034" y="804"/>
                  <a:pt x="5043" y="848"/>
                  <a:pt x="5017" y="855"/>
                </a:cubicBezTo>
                <a:cubicBezTo>
                  <a:pt x="4839" y="900"/>
                  <a:pt x="4669" y="888"/>
                  <a:pt x="4481" y="894"/>
                </a:cubicBezTo>
                <a:cubicBezTo>
                  <a:pt x="4225" y="880"/>
                  <a:pt x="3971" y="865"/>
                  <a:pt x="3715" y="855"/>
                </a:cubicBezTo>
                <a:cubicBezTo>
                  <a:pt x="3557" y="837"/>
                  <a:pt x="3399" y="824"/>
                  <a:pt x="3242" y="804"/>
                </a:cubicBezTo>
                <a:cubicBezTo>
                  <a:pt x="3075" y="813"/>
                  <a:pt x="2910" y="824"/>
                  <a:pt x="2744" y="843"/>
                </a:cubicBezTo>
                <a:cubicBezTo>
                  <a:pt x="2216" y="828"/>
                  <a:pt x="1689" y="833"/>
                  <a:pt x="1161" y="855"/>
                </a:cubicBezTo>
                <a:cubicBezTo>
                  <a:pt x="773" y="844"/>
                  <a:pt x="389" y="815"/>
                  <a:pt x="0" y="804"/>
                </a:cubicBezTo>
                <a:cubicBezTo>
                  <a:pt x="10" y="739"/>
                  <a:pt x="25" y="677"/>
                  <a:pt x="38" y="613"/>
                </a:cubicBezTo>
                <a:cubicBezTo>
                  <a:pt x="52" y="157"/>
                  <a:pt x="51" y="340"/>
                  <a:pt x="51" y="64"/>
                </a:cubicBezTo>
              </a:path>
            </a:pathLst>
          </a:custGeom>
          <a:solidFill>
            <a:schemeClr val="folHlink"/>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19" name="Rectangle 2"/>
          <p:cNvSpPr>
            <a:spLocks noGrp="1" noChangeArrowheads="1"/>
          </p:cNvSpPr>
          <p:nvPr>
            <p:ph type="title"/>
          </p:nvPr>
        </p:nvSpPr>
        <p:spPr>
          <a:xfrm>
            <a:off x="609600" y="228600"/>
            <a:ext cx="7772400" cy="762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r>
              <a:rPr lang="en-US" altLang="en-US" sz="6000" b="1" smtClean="0"/>
              <a:t>Grafting</a:t>
            </a:r>
            <a:endParaRPr lang="en-US" altLang="en-US" sz="4800" b="1" smtClean="0"/>
          </a:p>
        </p:txBody>
      </p:sp>
      <p:sp>
        <p:nvSpPr>
          <p:cNvPr id="60420" name="Rectangle 3"/>
          <p:cNvSpPr>
            <a:spLocks noGrp="1" noChangeArrowheads="1"/>
          </p:cNvSpPr>
          <p:nvPr>
            <p:ph type="body" idx="1"/>
          </p:nvPr>
        </p:nvSpPr>
        <p:spPr>
          <a:xfrm>
            <a:off x="381000" y="1262063"/>
            <a:ext cx="7772400" cy="3124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tLang="en-US" sz="2800" b="1" smtClean="0"/>
              <a:t>Grafting is a process by which two different plants are united so that they grow as one.</a:t>
            </a:r>
          </a:p>
          <a:p>
            <a:r>
              <a:rPr lang="en-US" altLang="en-US" sz="2800" b="1" smtClean="0"/>
              <a:t>When a piece of stem or branch carrying more than one bud is used, the process is known as grafting</a:t>
            </a:r>
          </a:p>
          <a:p>
            <a:r>
              <a:rPr lang="en-US" altLang="en-US" sz="2800" b="1" smtClean="0"/>
              <a:t>In this process scion and rootstock unite due to cambium cell division  </a:t>
            </a:r>
            <a:endParaRPr lang="en-US" altLang="en-US" sz="3600" b="1" smtClean="0"/>
          </a:p>
        </p:txBody>
      </p:sp>
      <p:grpSp>
        <p:nvGrpSpPr>
          <p:cNvPr id="60421" name="Group 9"/>
          <p:cNvGrpSpPr>
            <a:grpSpLocks/>
          </p:cNvGrpSpPr>
          <p:nvPr/>
        </p:nvGrpSpPr>
        <p:grpSpPr bwMode="auto">
          <a:xfrm>
            <a:off x="5181600" y="4343400"/>
            <a:ext cx="2667000" cy="911225"/>
            <a:chOff x="2784" y="1824"/>
            <a:chExt cx="2208" cy="1726"/>
          </a:xfrm>
        </p:grpSpPr>
        <p:grpSp>
          <p:nvGrpSpPr>
            <p:cNvPr id="60424" name="Group 5"/>
            <p:cNvGrpSpPr>
              <a:grpSpLocks/>
            </p:cNvGrpSpPr>
            <p:nvPr/>
          </p:nvGrpSpPr>
          <p:grpSpPr bwMode="auto">
            <a:xfrm>
              <a:off x="2784" y="1824"/>
              <a:ext cx="2208" cy="1584"/>
              <a:chOff x="720" y="1392"/>
              <a:chExt cx="1467" cy="2462"/>
            </a:xfrm>
          </p:grpSpPr>
          <p:sp>
            <p:nvSpPr>
              <p:cNvPr id="60426" name="Freeform 6"/>
              <p:cNvSpPr>
                <a:spLocks/>
              </p:cNvSpPr>
              <p:nvPr/>
            </p:nvSpPr>
            <p:spPr bwMode="auto">
              <a:xfrm>
                <a:off x="1536" y="1824"/>
                <a:ext cx="651" cy="698"/>
              </a:xfrm>
              <a:custGeom>
                <a:avLst/>
                <a:gdLst>
                  <a:gd name="T0" fmla="*/ 29 w 651"/>
                  <a:gd name="T1" fmla="*/ 611 h 698"/>
                  <a:gd name="T2" fmla="*/ 84 w 651"/>
                  <a:gd name="T3" fmla="*/ 524 h 698"/>
                  <a:gd name="T4" fmla="*/ 127 w 651"/>
                  <a:gd name="T5" fmla="*/ 469 h 698"/>
                  <a:gd name="T6" fmla="*/ 171 w 651"/>
                  <a:gd name="T7" fmla="*/ 415 h 698"/>
                  <a:gd name="T8" fmla="*/ 269 w 651"/>
                  <a:gd name="T9" fmla="*/ 218 h 698"/>
                  <a:gd name="T10" fmla="*/ 324 w 651"/>
                  <a:gd name="T11" fmla="*/ 87 h 698"/>
                  <a:gd name="T12" fmla="*/ 411 w 651"/>
                  <a:gd name="T13" fmla="*/ 66 h 698"/>
                  <a:gd name="T14" fmla="*/ 586 w 651"/>
                  <a:gd name="T15" fmla="*/ 0 h 698"/>
                  <a:gd name="T16" fmla="*/ 531 w 651"/>
                  <a:gd name="T17" fmla="*/ 164 h 698"/>
                  <a:gd name="T18" fmla="*/ 455 w 651"/>
                  <a:gd name="T19" fmla="*/ 240 h 698"/>
                  <a:gd name="T20" fmla="*/ 313 w 651"/>
                  <a:gd name="T21" fmla="*/ 251 h 698"/>
                  <a:gd name="T22" fmla="*/ 193 w 651"/>
                  <a:gd name="T23" fmla="*/ 415 h 698"/>
                  <a:gd name="T24" fmla="*/ 226 w 651"/>
                  <a:gd name="T25" fmla="*/ 393 h 698"/>
                  <a:gd name="T26" fmla="*/ 346 w 651"/>
                  <a:gd name="T27" fmla="*/ 371 h 698"/>
                  <a:gd name="T28" fmla="*/ 651 w 651"/>
                  <a:gd name="T29" fmla="*/ 480 h 698"/>
                  <a:gd name="T30" fmla="*/ 575 w 651"/>
                  <a:gd name="T31" fmla="*/ 535 h 698"/>
                  <a:gd name="T32" fmla="*/ 542 w 651"/>
                  <a:gd name="T33" fmla="*/ 546 h 698"/>
                  <a:gd name="T34" fmla="*/ 509 w 651"/>
                  <a:gd name="T35" fmla="*/ 556 h 698"/>
                  <a:gd name="T36" fmla="*/ 269 w 651"/>
                  <a:gd name="T37" fmla="*/ 535 h 698"/>
                  <a:gd name="T38" fmla="*/ 236 w 651"/>
                  <a:gd name="T39" fmla="*/ 513 h 698"/>
                  <a:gd name="T40" fmla="*/ 171 w 651"/>
                  <a:gd name="T41" fmla="*/ 491 h 698"/>
                  <a:gd name="T42" fmla="*/ 138 w 651"/>
                  <a:gd name="T43" fmla="*/ 502 h 698"/>
                  <a:gd name="T44" fmla="*/ 95 w 651"/>
                  <a:gd name="T45" fmla="*/ 600 h 698"/>
                  <a:gd name="T46" fmla="*/ 40 w 651"/>
                  <a:gd name="T47" fmla="*/ 666 h 698"/>
                  <a:gd name="T48" fmla="*/ 29 w 651"/>
                  <a:gd name="T49" fmla="*/ 698 h 698"/>
                  <a:gd name="T50" fmla="*/ 29 w 651"/>
                  <a:gd name="T51" fmla="*/ 611 h 6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1" h="698">
                    <a:moveTo>
                      <a:pt x="29" y="611"/>
                    </a:moveTo>
                    <a:cubicBezTo>
                      <a:pt x="55" y="533"/>
                      <a:pt x="32" y="559"/>
                      <a:pt x="84" y="524"/>
                    </a:cubicBezTo>
                    <a:cubicBezTo>
                      <a:pt x="112" y="440"/>
                      <a:pt x="71" y="540"/>
                      <a:pt x="127" y="469"/>
                    </a:cubicBezTo>
                    <a:cubicBezTo>
                      <a:pt x="183" y="398"/>
                      <a:pt x="83" y="471"/>
                      <a:pt x="171" y="415"/>
                    </a:cubicBezTo>
                    <a:cubicBezTo>
                      <a:pt x="195" y="342"/>
                      <a:pt x="238" y="286"/>
                      <a:pt x="269" y="218"/>
                    </a:cubicBezTo>
                    <a:cubicBezTo>
                      <a:pt x="279" y="196"/>
                      <a:pt x="292" y="105"/>
                      <a:pt x="324" y="87"/>
                    </a:cubicBezTo>
                    <a:cubicBezTo>
                      <a:pt x="350" y="72"/>
                      <a:pt x="382" y="75"/>
                      <a:pt x="411" y="66"/>
                    </a:cubicBezTo>
                    <a:cubicBezTo>
                      <a:pt x="464" y="31"/>
                      <a:pt x="525" y="15"/>
                      <a:pt x="586" y="0"/>
                    </a:cubicBezTo>
                    <a:cubicBezTo>
                      <a:pt x="606" y="65"/>
                      <a:pt x="567" y="110"/>
                      <a:pt x="531" y="164"/>
                    </a:cubicBezTo>
                    <a:cubicBezTo>
                      <a:pt x="506" y="202"/>
                      <a:pt x="543" y="233"/>
                      <a:pt x="455" y="240"/>
                    </a:cubicBezTo>
                    <a:cubicBezTo>
                      <a:pt x="408" y="244"/>
                      <a:pt x="360" y="247"/>
                      <a:pt x="313" y="251"/>
                    </a:cubicBezTo>
                    <a:cubicBezTo>
                      <a:pt x="274" y="309"/>
                      <a:pt x="231" y="357"/>
                      <a:pt x="193" y="415"/>
                    </a:cubicBezTo>
                    <a:cubicBezTo>
                      <a:pt x="186" y="426"/>
                      <a:pt x="214" y="399"/>
                      <a:pt x="226" y="393"/>
                    </a:cubicBezTo>
                    <a:cubicBezTo>
                      <a:pt x="260" y="376"/>
                      <a:pt x="314" y="375"/>
                      <a:pt x="346" y="371"/>
                    </a:cubicBezTo>
                    <a:cubicBezTo>
                      <a:pt x="433" y="393"/>
                      <a:pt x="575" y="430"/>
                      <a:pt x="651" y="480"/>
                    </a:cubicBezTo>
                    <a:cubicBezTo>
                      <a:pt x="633" y="535"/>
                      <a:pt x="651" y="509"/>
                      <a:pt x="575" y="535"/>
                    </a:cubicBezTo>
                    <a:cubicBezTo>
                      <a:pt x="564" y="539"/>
                      <a:pt x="553" y="542"/>
                      <a:pt x="542" y="546"/>
                    </a:cubicBezTo>
                    <a:cubicBezTo>
                      <a:pt x="531" y="549"/>
                      <a:pt x="509" y="556"/>
                      <a:pt x="509" y="556"/>
                    </a:cubicBezTo>
                    <a:cubicBezTo>
                      <a:pt x="497" y="555"/>
                      <a:pt x="309" y="546"/>
                      <a:pt x="269" y="535"/>
                    </a:cubicBezTo>
                    <a:cubicBezTo>
                      <a:pt x="256" y="531"/>
                      <a:pt x="248" y="518"/>
                      <a:pt x="236" y="513"/>
                    </a:cubicBezTo>
                    <a:cubicBezTo>
                      <a:pt x="215" y="504"/>
                      <a:pt x="171" y="491"/>
                      <a:pt x="171" y="491"/>
                    </a:cubicBezTo>
                    <a:cubicBezTo>
                      <a:pt x="160" y="495"/>
                      <a:pt x="146" y="494"/>
                      <a:pt x="138" y="502"/>
                    </a:cubicBezTo>
                    <a:cubicBezTo>
                      <a:pt x="133" y="507"/>
                      <a:pt x="101" y="588"/>
                      <a:pt x="95" y="600"/>
                    </a:cubicBezTo>
                    <a:cubicBezTo>
                      <a:pt x="80" y="631"/>
                      <a:pt x="64" y="642"/>
                      <a:pt x="40" y="666"/>
                    </a:cubicBezTo>
                    <a:cubicBezTo>
                      <a:pt x="36" y="677"/>
                      <a:pt x="40" y="698"/>
                      <a:pt x="29" y="698"/>
                    </a:cubicBezTo>
                    <a:cubicBezTo>
                      <a:pt x="0" y="698"/>
                      <a:pt x="29" y="611"/>
                      <a:pt x="29" y="611"/>
                    </a:cubicBezTo>
                    <a:close/>
                  </a:path>
                </a:pathLst>
              </a:custGeom>
              <a:gradFill rotWithShape="0">
                <a:gsLst>
                  <a:gs pos="0">
                    <a:srgbClr val="008000"/>
                  </a:gs>
                  <a:gs pos="100000">
                    <a:srgbClr val="996633"/>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7" name="Freeform 7"/>
              <p:cNvSpPr>
                <a:spLocks/>
              </p:cNvSpPr>
              <p:nvPr/>
            </p:nvSpPr>
            <p:spPr bwMode="auto">
              <a:xfrm>
                <a:off x="720" y="1392"/>
                <a:ext cx="1452" cy="2462"/>
              </a:xfrm>
              <a:custGeom>
                <a:avLst/>
                <a:gdLst>
                  <a:gd name="T0" fmla="*/ 885 w 1452"/>
                  <a:gd name="T1" fmla="*/ 2095 h 2462"/>
                  <a:gd name="T2" fmla="*/ 1299 w 1452"/>
                  <a:gd name="T3" fmla="*/ 1484 h 2462"/>
                  <a:gd name="T4" fmla="*/ 1376 w 1452"/>
                  <a:gd name="T5" fmla="*/ 1407 h 2462"/>
                  <a:gd name="T6" fmla="*/ 1430 w 1452"/>
                  <a:gd name="T7" fmla="*/ 1353 h 2462"/>
                  <a:gd name="T8" fmla="*/ 1201 w 1452"/>
                  <a:gd name="T9" fmla="*/ 1298 h 2462"/>
                  <a:gd name="T10" fmla="*/ 1059 w 1452"/>
                  <a:gd name="T11" fmla="*/ 1440 h 2462"/>
                  <a:gd name="T12" fmla="*/ 896 w 1452"/>
                  <a:gd name="T13" fmla="*/ 1626 h 2462"/>
                  <a:gd name="T14" fmla="*/ 863 w 1452"/>
                  <a:gd name="T15" fmla="*/ 1058 h 2462"/>
                  <a:gd name="T16" fmla="*/ 972 w 1452"/>
                  <a:gd name="T17" fmla="*/ 480 h 2462"/>
                  <a:gd name="T18" fmla="*/ 1310 w 1452"/>
                  <a:gd name="T19" fmla="*/ 360 h 2462"/>
                  <a:gd name="T20" fmla="*/ 1365 w 1452"/>
                  <a:gd name="T21" fmla="*/ 306 h 2462"/>
                  <a:gd name="T22" fmla="*/ 1409 w 1452"/>
                  <a:gd name="T23" fmla="*/ 251 h 2462"/>
                  <a:gd name="T24" fmla="*/ 1201 w 1452"/>
                  <a:gd name="T25" fmla="*/ 196 h 2462"/>
                  <a:gd name="T26" fmla="*/ 1038 w 1452"/>
                  <a:gd name="T27" fmla="*/ 262 h 2462"/>
                  <a:gd name="T28" fmla="*/ 939 w 1452"/>
                  <a:gd name="T29" fmla="*/ 458 h 2462"/>
                  <a:gd name="T30" fmla="*/ 885 w 1452"/>
                  <a:gd name="T31" fmla="*/ 556 h 2462"/>
                  <a:gd name="T32" fmla="*/ 929 w 1452"/>
                  <a:gd name="T33" fmla="*/ 349 h 2462"/>
                  <a:gd name="T34" fmla="*/ 874 w 1452"/>
                  <a:gd name="T35" fmla="*/ 109 h 2462"/>
                  <a:gd name="T36" fmla="*/ 743 w 1452"/>
                  <a:gd name="T37" fmla="*/ 22 h 2462"/>
                  <a:gd name="T38" fmla="*/ 667 w 1452"/>
                  <a:gd name="T39" fmla="*/ 109 h 2462"/>
                  <a:gd name="T40" fmla="*/ 776 w 1452"/>
                  <a:gd name="T41" fmla="*/ 426 h 2462"/>
                  <a:gd name="T42" fmla="*/ 830 w 1452"/>
                  <a:gd name="T43" fmla="*/ 676 h 2462"/>
                  <a:gd name="T44" fmla="*/ 743 w 1452"/>
                  <a:gd name="T45" fmla="*/ 513 h 2462"/>
                  <a:gd name="T46" fmla="*/ 667 w 1452"/>
                  <a:gd name="T47" fmla="*/ 436 h 2462"/>
                  <a:gd name="T48" fmla="*/ 438 w 1452"/>
                  <a:gd name="T49" fmla="*/ 415 h 2462"/>
                  <a:gd name="T50" fmla="*/ 263 w 1452"/>
                  <a:gd name="T51" fmla="*/ 491 h 2462"/>
                  <a:gd name="T52" fmla="*/ 721 w 1452"/>
                  <a:gd name="T53" fmla="*/ 578 h 2462"/>
                  <a:gd name="T54" fmla="*/ 809 w 1452"/>
                  <a:gd name="T55" fmla="*/ 698 h 2462"/>
                  <a:gd name="T56" fmla="*/ 776 w 1452"/>
                  <a:gd name="T57" fmla="*/ 1364 h 2462"/>
                  <a:gd name="T58" fmla="*/ 699 w 1452"/>
                  <a:gd name="T59" fmla="*/ 1276 h 2462"/>
                  <a:gd name="T60" fmla="*/ 623 w 1452"/>
                  <a:gd name="T61" fmla="*/ 1015 h 2462"/>
                  <a:gd name="T62" fmla="*/ 667 w 1452"/>
                  <a:gd name="T63" fmla="*/ 916 h 2462"/>
                  <a:gd name="T64" fmla="*/ 558 w 1452"/>
                  <a:gd name="T65" fmla="*/ 698 h 2462"/>
                  <a:gd name="T66" fmla="*/ 547 w 1452"/>
                  <a:gd name="T67" fmla="*/ 764 h 2462"/>
                  <a:gd name="T68" fmla="*/ 525 w 1452"/>
                  <a:gd name="T69" fmla="*/ 840 h 2462"/>
                  <a:gd name="T70" fmla="*/ 481 w 1452"/>
                  <a:gd name="T71" fmla="*/ 1036 h 2462"/>
                  <a:gd name="T72" fmla="*/ 470 w 1452"/>
                  <a:gd name="T73" fmla="*/ 1036 h 2462"/>
                  <a:gd name="T74" fmla="*/ 187 w 1452"/>
                  <a:gd name="T75" fmla="*/ 895 h 2462"/>
                  <a:gd name="T76" fmla="*/ 34 w 1452"/>
                  <a:gd name="T77" fmla="*/ 938 h 2462"/>
                  <a:gd name="T78" fmla="*/ 154 w 1452"/>
                  <a:gd name="T79" fmla="*/ 1036 h 2462"/>
                  <a:gd name="T80" fmla="*/ 274 w 1452"/>
                  <a:gd name="T81" fmla="*/ 1113 h 2462"/>
                  <a:gd name="T82" fmla="*/ 394 w 1452"/>
                  <a:gd name="T83" fmla="*/ 1113 h 2462"/>
                  <a:gd name="T84" fmla="*/ 547 w 1452"/>
                  <a:gd name="T85" fmla="*/ 1156 h 2462"/>
                  <a:gd name="T86" fmla="*/ 678 w 1452"/>
                  <a:gd name="T87" fmla="*/ 1287 h 2462"/>
                  <a:gd name="T88" fmla="*/ 656 w 1452"/>
                  <a:gd name="T89" fmla="*/ 1364 h 2462"/>
                  <a:gd name="T90" fmla="*/ 492 w 1452"/>
                  <a:gd name="T91" fmla="*/ 1287 h 2462"/>
                  <a:gd name="T92" fmla="*/ 241 w 1452"/>
                  <a:gd name="T93" fmla="*/ 1342 h 2462"/>
                  <a:gd name="T94" fmla="*/ 176 w 1452"/>
                  <a:gd name="T95" fmla="*/ 1375 h 2462"/>
                  <a:gd name="T96" fmla="*/ 296 w 1452"/>
                  <a:gd name="T97" fmla="*/ 1451 h 2462"/>
                  <a:gd name="T98" fmla="*/ 394 w 1452"/>
                  <a:gd name="T99" fmla="*/ 1495 h 2462"/>
                  <a:gd name="T100" fmla="*/ 612 w 1452"/>
                  <a:gd name="T101" fmla="*/ 1396 h 2462"/>
                  <a:gd name="T102" fmla="*/ 787 w 1452"/>
                  <a:gd name="T103" fmla="*/ 1506 h 2462"/>
                  <a:gd name="T104" fmla="*/ 809 w 1452"/>
                  <a:gd name="T105" fmla="*/ 1571 h 2462"/>
                  <a:gd name="T106" fmla="*/ 787 w 1452"/>
                  <a:gd name="T107" fmla="*/ 2378 h 2462"/>
                  <a:gd name="T108" fmla="*/ 863 w 1452"/>
                  <a:gd name="T109" fmla="*/ 2444 h 24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2462">
                    <a:moveTo>
                      <a:pt x="918" y="2433"/>
                    </a:moveTo>
                    <a:cubicBezTo>
                      <a:pt x="911" y="2310"/>
                      <a:pt x="900" y="2213"/>
                      <a:pt x="885" y="2095"/>
                    </a:cubicBezTo>
                    <a:cubicBezTo>
                      <a:pt x="891" y="1930"/>
                      <a:pt x="856" y="1663"/>
                      <a:pt x="1027" y="1549"/>
                    </a:cubicBezTo>
                    <a:cubicBezTo>
                      <a:pt x="1090" y="1455"/>
                      <a:pt x="1211" y="1544"/>
                      <a:pt x="1299" y="1484"/>
                    </a:cubicBezTo>
                    <a:cubicBezTo>
                      <a:pt x="1362" y="1389"/>
                      <a:pt x="1278" y="1501"/>
                      <a:pt x="1354" y="1440"/>
                    </a:cubicBezTo>
                    <a:cubicBezTo>
                      <a:pt x="1364" y="1432"/>
                      <a:pt x="1367" y="1416"/>
                      <a:pt x="1376" y="1407"/>
                    </a:cubicBezTo>
                    <a:cubicBezTo>
                      <a:pt x="1385" y="1398"/>
                      <a:pt x="1398" y="1393"/>
                      <a:pt x="1409" y="1386"/>
                    </a:cubicBezTo>
                    <a:cubicBezTo>
                      <a:pt x="1416" y="1375"/>
                      <a:pt x="1425" y="1365"/>
                      <a:pt x="1430" y="1353"/>
                    </a:cubicBezTo>
                    <a:cubicBezTo>
                      <a:pt x="1439" y="1332"/>
                      <a:pt x="1452" y="1287"/>
                      <a:pt x="1452" y="1287"/>
                    </a:cubicBezTo>
                    <a:cubicBezTo>
                      <a:pt x="1364" y="1278"/>
                      <a:pt x="1287" y="1269"/>
                      <a:pt x="1201" y="1298"/>
                    </a:cubicBezTo>
                    <a:cubicBezTo>
                      <a:pt x="1181" y="1318"/>
                      <a:pt x="1155" y="1332"/>
                      <a:pt x="1136" y="1353"/>
                    </a:cubicBezTo>
                    <a:cubicBezTo>
                      <a:pt x="1046" y="1455"/>
                      <a:pt x="1133" y="1390"/>
                      <a:pt x="1059" y="1440"/>
                    </a:cubicBezTo>
                    <a:cubicBezTo>
                      <a:pt x="1030" y="1485"/>
                      <a:pt x="998" y="1533"/>
                      <a:pt x="961" y="1571"/>
                    </a:cubicBezTo>
                    <a:cubicBezTo>
                      <a:pt x="941" y="1591"/>
                      <a:pt x="916" y="1606"/>
                      <a:pt x="896" y="1626"/>
                    </a:cubicBezTo>
                    <a:cubicBezTo>
                      <a:pt x="868" y="1543"/>
                      <a:pt x="879" y="1583"/>
                      <a:pt x="863" y="1506"/>
                    </a:cubicBezTo>
                    <a:cubicBezTo>
                      <a:pt x="845" y="1274"/>
                      <a:pt x="848" y="1386"/>
                      <a:pt x="863" y="1058"/>
                    </a:cubicBezTo>
                    <a:cubicBezTo>
                      <a:pt x="868" y="947"/>
                      <a:pt x="871" y="830"/>
                      <a:pt x="896" y="720"/>
                    </a:cubicBezTo>
                    <a:cubicBezTo>
                      <a:pt x="910" y="659"/>
                      <a:pt x="921" y="531"/>
                      <a:pt x="972" y="480"/>
                    </a:cubicBezTo>
                    <a:cubicBezTo>
                      <a:pt x="1026" y="426"/>
                      <a:pt x="1146" y="422"/>
                      <a:pt x="1212" y="415"/>
                    </a:cubicBezTo>
                    <a:cubicBezTo>
                      <a:pt x="1270" y="396"/>
                      <a:pt x="1235" y="411"/>
                      <a:pt x="1310" y="360"/>
                    </a:cubicBezTo>
                    <a:cubicBezTo>
                      <a:pt x="1321" y="353"/>
                      <a:pt x="1343" y="338"/>
                      <a:pt x="1343" y="338"/>
                    </a:cubicBezTo>
                    <a:cubicBezTo>
                      <a:pt x="1350" y="327"/>
                      <a:pt x="1356" y="315"/>
                      <a:pt x="1365" y="306"/>
                    </a:cubicBezTo>
                    <a:cubicBezTo>
                      <a:pt x="1374" y="297"/>
                      <a:pt x="1390" y="294"/>
                      <a:pt x="1398" y="284"/>
                    </a:cubicBezTo>
                    <a:cubicBezTo>
                      <a:pt x="1405" y="275"/>
                      <a:pt x="1403" y="261"/>
                      <a:pt x="1409" y="251"/>
                    </a:cubicBezTo>
                    <a:cubicBezTo>
                      <a:pt x="1422" y="228"/>
                      <a:pt x="1452" y="186"/>
                      <a:pt x="1452" y="186"/>
                    </a:cubicBezTo>
                    <a:cubicBezTo>
                      <a:pt x="1382" y="163"/>
                      <a:pt x="1271" y="191"/>
                      <a:pt x="1201" y="196"/>
                    </a:cubicBezTo>
                    <a:cubicBezTo>
                      <a:pt x="1196" y="197"/>
                      <a:pt x="1113" y="213"/>
                      <a:pt x="1103" y="218"/>
                    </a:cubicBezTo>
                    <a:cubicBezTo>
                      <a:pt x="1080" y="230"/>
                      <a:pt x="1038" y="262"/>
                      <a:pt x="1038" y="262"/>
                    </a:cubicBezTo>
                    <a:cubicBezTo>
                      <a:pt x="1023" y="284"/>
                      <a:pt x="1009" y="305"/>
                      <a:pt x="994" y="327"/>
                    </a:cubicBezTo>
                    <a:cubicBezTo>
                      <a:pt x="967" y="367"/>
                      <a:pt x="967" y="417"/>
                      <a:pt x="939" y="458"/>
                    </a:cubicBezTo>
                    <a:cubicBezTo>
                      <a:pt x="936" y="469"/>
                      <a:pt x="935" y="481"/>
                      <a:pt x="929" y="491"/>
                    </a:cubicBezTo>
                    <a:cubicBezTo>
                      <a:pt x="916" y="514"/>
                      <a:pt x="885" y="556"/>
                      <a:pt x="885" y="556"/>
                    </a:cubicBezTo>
                    <a:cubicBezTo>
                      <a:pt x="865" y="497"/>
                      <a:pt x="899" y="440"/>
                      <a:pt x="918" y="382"/>
                    </a:cubicBezTo>
                    <a:cubicBezTo>
                      <a:pt x="922" y="371"/>
                      <a:pt x="925" y="360"/>
                      <a:pt x="929" y="349"/>
                    </a:cubicBezTo>
                    <a:cubicBezTo>
                      <a:pt x="932" y="338"/>
                      <a:pt x="939" y="316"/>
                      <a:pt x="939" y="316"/>
                    </a:cubicBezTo>
                    <a:cubicBezTo>
                      <a:pt x="928" y="200"/>
                      <a:pt x="934" y="199"/>
                      <a:pt x="874" y="109"/>
                    </a:cubicBezTo>
                    <a:cubicBezTo>
                      <a:pt x="852" y="76"/>
                      <a:pt x="809" y="66"/>
                      <a:pt x="776" y="44"/>
                    </a:cubicBezTo>
                    <a:cubicBezTo>
                      <a:pt x="765" y="37"/>
                      <a:pt x="754" y="29"/>
                      <a:pt x="743" y="22"/>
                    </a:cubicBezTo>
                    <a:cubicBezTo>
                      <a:pt x="732" y="15"/>
                      <a:pt x="710" y="0"/>
                      <a:pt x="710" y="0"/>
                    </a:cubicBezTo>
                    <a:cubicBezTo>
                      <a:pt x="687" y="37"/>
                      <a:pt x="678" y="67"/>
                      <a:pt x="667" y="109"/>
                    </a:cubicBezTo>
                    <a:cubicBezTo>
                      <a:pt x="677" y="187"/>
                      <a:pt x="687" y="262"/>
                      <a:pt x="732" y="327"/>
                    </a:cubicBezTo>
                    <a:cubicBezTo>
                      <a:pt x="740" y="351"/>
                      <a:pt x="751" y="405"/>
                      <a:pt x="776" y="426"/>
                    </a:cubicBezTo>
                    <a:cubicBezTo>
                      <a:pt x="796" y="443"/>
                      <a:pt x="841" y="469"/>
                      <a:pt x="841" y="469"/>
                    </a:cubicBezTo>
                    <a:cubicBezTo>
                      <a:pt x="853" y="541"/>
                      <a:pt x="854" y="606"/>
                      <a:pt x="830" y="676"/>
                    </a:cubicBezTo>
                    <a:cubicBezTo>
                      <a:pt x="818" y="641"/>
                      <a:pt x="788" y="613"/>
                      <a:pt x="776" y="578"/>
                    </a:cubicBezTo>
                    <a:cubicBezTo>
                      <a:pt x="767" y="552"/>
                      <a:pt x="764" y="534"/>
                      <a:pt x="743" y="513"/>
                    </a:cubicBezTo>
                    <a:cubicBezTo>
                      <a:pt x="734" y="504"/>
                      <a:pt x="721" y="498"/>
                      <a:pt x="710" y="491"/>
                    </a:cubicBezTo>
                    <a:cubicBezTo>
                      <a:pt x="689" y="428"/>
                      <a:pt x="715" y="484"/>
                      <a:pt x="667" y="436"/>
                    </a:cubicBezTo>
                    <a:cubicBezTo>
                      <a:pt x="621" y="390"/>
                      <a:pt x="639" y="389"/>
                      <a:pt x="569" y="371"/>
                    </a:cubicBezTo>
                    <a:cubicBezTo>
                      <a:pt x="487" y="385"/>
                      <a:pt x="503" y="387"/>
                      <a:pt x="438" y="415"/>
                    </a:cubicBezTo>
                    <a:cubicBezTo>
                      <a:pt x="377" y="442"/>
                      <a:pt x="306" y="449"/>
                      <a:pt x="241" y="458"/>
                    </a:cubicBezTo>
                    <a:cubicBezTo>
                      <a:pt x="248" y="469"/>
                      <a:pt x="252" y="484"/>
                      <a:pt x="263" y="491"/>
                    </a:cubicBezTo>
                    <a:cubicBezTo>
                      <a:pt x="332" y="534"/>
                      <a:pt x="503" y="560"/>
                      <a:pt x="579" y="567"/>
                    </a:cubicBezTo>
                    <a:cubicBezTo>
                      <a:pt x="626" y="571"/>
                      <a:pt x="674" y="574"/>
                      <a:pt x="721" y="578"/>
                    </a:cubicBezTo>
                    <a:cubicBezTo>
                      <a:pt x="783" y="619"/>
                      <a:pt x="733" y="576"/>
                      <a:pt x="765" y="633"/>
                    </a:cubicBezTo>
                    <a:cubicBezTo>
                      <a:pt x="778" y="656"/>
                      <a:pt x="809" y="698"/>
                      <a:pt x="809" y="698"/>
                    </a:cubicBezTo>
                    <a:cubicBezTo>
                      <a:pt x="840" y="797"/>
                      <a:pt x="823" y="829"/>
                      <a:pt x="798" y="927"/>
                    </a:cubicBezTo>
                    <a:cubicBezTo>
                      <a:pt x="787" y="1072"/>
                      <a:pt x="788" y="1219"/>
                      <a:pt x="776" y="1364"/>
                    </a:cubicBezTo>
                    <a:cubicBezTo>
                      <a:pt x="775" y="1376"/>
                      <a:pt x="771" y="1341"/>
                      <a:pt x="765" y="1331"/>
                    </a:cubicBezTo>
                    <a:cubicBezTo>
                      <a:pt x="748" y="1306"/>
                      <a:pt x="723" y="1292"/>
                      <a:pt x="699" y="1276"/>
                    </a:cubicBezTo>
                    <a:cubicBezTo>
                      <a:pt x="680" y="1214"/>
                      <a:pt x="643" y="1160"/>
                      <a:pt x="590" y="1124"/>
                    </a:cubicBezTo>
                    <a:cubicBezTo>
                      <a:pt x="607" y="1058"/>
                      <a:pt x="596" y="1094"/>
                      <a:pt x="623" y="1015"/>
                    </a:cubicBezTo>
                    <a:cubicBezTo>
                      <a:pt x="627" y="1002"/>
                      <a:pt x="640" y="994"/>
                      <a:pt x="645" y="982"/>
                    </a:cubicBezTo>
                    <a:cubicBezTo>
                      <a:pt x="654" y="961"/>
                      <a:pt x="667" y="916"/>
                      <a:pt x="667" y="916"/>
                    </a:cubicBezTo>
                    <a:cubicBezTo>
                      <a:pt x="662" y="871"/>
                      <a:pt x="667" y="781"/>
                      <a:pt x="623" y="742"/>
                    </a:cubicBezTo>
                    <a:cubicBezTo>
                      <a:pt x="603" y="725"/>
                      <a:pt x="558" y="698"/>
                      <a:pt x="558" y="698"/>
                    </a:cubicBezTo>
                    <a:cubicBezTo>
                      <a:pt x="551" y="709"/>
                      <a:pt x="538" y="718"/>
                      <a:pt x="536" y="731"/>
                    </a:cubicBezTo>
                    <a:cubicBezTo>
                      <a:pt x="534" y="742"/>
                      <a:pt x="547" y="752"/>
                      <a:pt x="547" y="764"/>
                    </a:cubicBezTo>
                    <a:cubicBezTo>
                      <a:pt x="547" y="775"/>
                      <a:pt x="539" y="785"/>
                      <a:pt x="536" y="796"/>
                    </a:cubicBezTo>
                    <a:cubicBezTo>
                      <a:pt x="532" y="811"/>
                      <a:pt x="532" y="826"/>
                      <a:pt x="525" y="840"/>
                    </a:cubicBezTo>
                    <a:cubicBezTo>
                      <a:pt x="447" y="996"/>
                      <a:pt x="501" y="847"/>
                      <a:pt x="470" y="938"/>
                    </a:cubicBezTo>
                    <a:cubicBezTo>
                      <a:pt x="474" y="971"/>
                      <a:pt x="476" y="1004"/>
                      <a:pt x="481" y="1036"/>
                    </a:cubicBezTo>
                    <a:cubicBezTo>
                      <a:pt x="483" y="1047"/>
                      <a:pt x="504" y="1069"/>
                      <a:pt x="492" y="1069"/>
                    </a:cubicBezTo>
                    <a:cubicBezTo>
                      <a:pt x="479" y="1069"/>
                      <a:pt x="480" y="1044"/>
                      <a:pt x="470" y="1036"/>
                    </a:cubicBezTo>
                    <a:cubicBezTo>
                      <a:pt x="461" y="1029"/>
                      <a:pt x="449" y="1029"/>
                      <a:pt x="438" y="1026"/>
                    </a:cubicBezTo>
                    <a:cubicBezTo>
                      <a:pt x="367" y="919"/>
                      <a:pt x="293" y="931"/>
                      <a:pt x="187" y="895"/>
                    </a:cubicBezTo>
                    <a:cubicBezTo>
                      <a:pt x="129" y="899"/>
                      <a:pt x="68" y="890"/>
                      <a:pt x="12" y="906"/>
                    </a:cubicBezTo>
                    <a:cubicBezTo>
                      <a:pt x="0" y="910"/>
                      <a:pt x="24" y="929"/>
                      <a:pt x="34" y="938"/>
                    </a:cubicBezTo>
                    <a:cubicBezTo>
                      <a:pt x="54" y="955"/>
                      <a:pt x="99" y="982"/>
                      <a:pt x="99" y="982"/>
                    </a:cubicBezTo>
                    <a:cubicBezTo>
                      <a:pt x="158" y="1071"/>
                      <a:pt x="80" y="964"/>
                      <a:pt x="154" y="1036"/>
                    </a:cubicBezTo>
                    <a:cubicBezTo>
                      <a:pt x="194" y="1075"/>
                      <a:pt x="154" y="1067"/>
                      <a:pt x="209" y="1091"/>
                    </a:cubicBezTo>
                    <a:cubicBezTo>
                      <a:pt x="230" y="1100"/>
                      <a:pt x="252" y="1106"/>
                      <a:pt x="274" y="1113"/>
                    </a:cubicBezTo>
                    <a:cubicBezTo>
                      <a:pt x="285" y="1117"/>
                      <a:pt x="307" y="1124"/>
                      <a:pt x="307" y="1124"/>
                    </a:cubicBezTo>
                    <a:cubicBezTo>
                      <a:pt x="336" y="1120"/>
                      <a:pt x="365" y="1119"/>
                      <a:pt x="394" y="1113"/>
                    </a:cubicBezTo>
                    <a:cubicBezTo>
                      <a:pt x="416" y="1108"/>
                      <a:pt x="459" y="1091"/>
                      <a:pt x="459" y="1091"/>
                    </a:cubicBezTo>
                    <a:cubicBezTo>
                      <a:pt x="505" y="1106"/>
                      <a:pt x="506" y="1130"/>
                      <a:pt x="547" y="1156"/>
                    </a:cubicBezTo>
                    <a:cubicBezTo>
                      <a:pt x="596" y="1232"/>
                      <a:pt x="565" y="1214"/>
                      <a:pt x="623" y="1233"/>
                    </a:cubicBezTo>
                    <a:cubicBezTo>
                      <a:pt x="685" y="1326"/>
                      <a:pt x="602" y="1211"/>
                      <a:pt x="678" y="1287"/>
                    </a:cubicBezTo>
                    <a:cubicBezTo>
                      <a:pt x="702" y="1311"/>
                      <a:pt x="712" y="1359"/>
                      <a:pt x="721" y="1386"/>
                    </a:cubicBezTo>
                    <a:cubicBezTo>
                      <a:pt x="728" y="1408"/>
                      <a:pt x="678" y="1371"/>
                      <a:pt x="656" y="1364"/>
                    </a:cubicBezTo>
                    <a:cubicBezTo>
                      <a:pt x="620" y="1352"/>
                      <a:pt x="594" y="1321"/>
                      <a:pt x="558" y="1309"/>
                    </a:cubicBezTo>
                    <a:cubicBezTo>
                      <a:pt x="536" y="1302"/>
                      <a:pt x="514" y="1294"/>
                      <a:pt x="492" y="1287"/>
                    </a:cubicBezTo>
                    <a:cubicBezTo>
                      <a:pt x="481" y="1283"/>
                      <a:pt x="459" y="1276"/>
                      <a:pt x="459" y="1276"/>
                    </a:cubicBezTo>
                    <a:cubicBezTo>
                      <a:pt x="384" y="1291"/>
                      <a:pt x="313" y="1318"/>
                      <a:pt x="241" y="1342"/>
                    </a:cubicBezTo>
                    <a:cubicBezTo>
                      <a:pt x="210" y="1352"/>
                      <a:pt x="176" y="1349"/>
                      <a:pt x="143" y="1353"/>
                    </a:cubicBezTo>
                    <a:cubicBezTo>
                      <a:pt x="154" y="1360"/>
                      <a:pt x="167" y="1366"/>
                      <a:pt x="176" y="1375"/>
                    </a:cubicBezTo>
                    <a:cubicBezTo>
                      <a:pt x="185" y="1384"/>
                      <a:pt x="188" y="1399"/>
                      <a:pt x="198" y="1407"/>
                    </a:cubicBezTo>
                    <a:cubicBezTo>
                      <a:pt x="213" y="1419"/>
                      <a:pt x="276" y="1441"/>
                      <a:pt x="296" y="1451"/>
                    </a:cubicBezTo>
                    <a:cubicBezTo>
                      <a:pt x="308" y="1457"/>
                      <a:pt x="317" y="1468"/>
                      <a:pt x="329" y="1473"/>
                    </a:cubicBezTo>
                    <a:cubicBezTo>
                      <a:pt x="350" y="1482"/>
                      <a:pt x="394" y="1495"/>
                      <a:pt x="394" y="1495"/>
                    </a:cubicBezTo>
                    <a:cubicBezTo>
                      <a:pt x="498" y="1482"/>
                      <a:pt x="478" y="1494"/>
                      <a:pt x="547" y="1440"/>
                    </a:cubicBezTo>
                    <a:cubicBezTo>
                      <a:pt x="568" y="1424"/>
                      <a:pt x="612" y="1396"/>
                      <a:pt x="612" y="1396"/>
                    </a:cubicBezTo>
                    <a:cubicBezTo>
                      <a:pt x="662" y="1413"/>
                      <a:pt x="715" y="1423"/>
                      <a:pt x="765" y="1440"/>
                    </a:cubicBezTo>
                    <a:cubicBezTo>
                      <a:pt x="772" y="1462"/>
                      <a:pt x="780" y="1484"/>
                      <a:pt x="787" y="1506"/>
                    </a:cubicBezTo>
                    <a:cubicBezTo>
                      <a:pt x="791" y="1517"/>
                      <a:pt x="794" y="1527"/>
                      <a:pt x="798" y="1538"/>
                    </a:cubicBezTo>
                    <a:cubicBezTo>
                      <a:pt x="802" y="1549"/>
                      <a:pt x="809" y="1571"/>
                      <a:pt x="809" y="1571"/>
                    </a:cubicBezTo>
                    <a:cubicBezTo>
                      <a:pt x="839" y="1802"/>
                      <a:pt x="840" y="2048"/>
                      <a:pt x="819" y="2280"/>
                    </a:cubicBezTo>
                    <a:cubicBezTo>
                      <a:pt x="818" y="2289"/>
                      <a:pt x="794" y="2357"/>
                      <a:pt x="787" y="2378"/>
                    </a:cubicBezTo>
                    <a:cubicBezTo>
                      <a:pt x="780" y="2400"/>
                      <a:pt x="765" y="2444"/>
                      <a:pt x="765" y="2444"/>
                    </a:cubicBezTo>
                    <a:cubicBezTo>
                      <a:pt x="818" y="2462"/>
                      <a:pt x="789" y="2458"/>
                      <a:pt x="863" y="2444"/>
                    </a:cubicBezTo>
                    <a:cubicBezTo>
                      <a:pt x="881" y="2441"/>
                      <a:pt x="918" y="2433"/>
                      <a:pt x="918" y="2433"/>
                    </a:cubicBezTo>
                    <a:close/>
                  </a:path>
                </a:pathLst>
              </a:custGeom>
              <a:gradFill rotWithShape="0">
                <a:gsLst>
                  <a:gs pos="0">
                    <a:srgbClr val="008000"/>
                  </a:gs>
                  <a:gs pos="100000">
                    <a:srgbClr val="996633"/>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425" name="Freeform 8"/>
            <p:cNvSpPr>
              <a:spLocks/>
            </p:cNvSpPr>
            <p:nvPr/>
          </p:nvSpPr>
          <p:spPr bwMode="auto">
            <a:xfrm>
              <a:off x="3894" y="3303"/>
              <a:ext cx="332" cy="247"/>
            </a:xfrm>
            <a:custGeom>
              <a:avLst/>
              <a:gdLst>
                <a:gd name="T0" fmla="*/ 255 w 332"/>
                <a:gd name="T1" fmla="*/ 81 h 247"/>
                <a:gd name="T2" fmla="*/ 332 w 332"/>
                <a:gd name="T3" fmla="*/ 196 h 247"/>
                <a:gd name="T4" fmla="*/ 204 w 332"/>
                <a:gd name="T5" fmla="*/ 157 h 247"/>
                <a:gd name="T6" fmla="*/ 191 w 332"/>
                <a:gd name="T7" fmla="*/ 196 h 247"/>
                <a:gd name="T8" fmla="*/ 115 w 332"/>
                <a:gd name="T9" fmla="*/ 247 h 247"/>
                <a:gd name="T10" fmla="*/ 89 w 332"/>
                <a:gd name="T11" fmla="*/ 208 h 247"/>
                <a:gd name="T12" fmla="*/ 77 w 332"/>
                <a:gd name="T13" fmla="*/ 170 h 247"/>
                <a:gd name="T14" fmla="*/ 0 w 332"/>
                <a:gd name="T15" fmla="*/ 183 h 247"/>
                <a:gd name="T16" fmla="*/ 25 w 332"/>
                <a:gd name="T17" fmla="*/ 144 h 247"/>
                <a:gd name="T18" fmla="*/ 64 w 332"/>
                <a:gd name="T19" fmla="*/ 106 h 247"/>
                <a:gd name="T20" fmla="*/ 89 w 332"/>
                <a:gd name="T21" fmla="*/ 55 h 2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2" h="247">
                  <a:moveTo>
                    <a:pt x="255" y="81"/>
                  </a:moveTo>
                  <a:cubicBezTo>
                    <a:pt x="284" y="123"/>
                    <a:pt x="316" y="148"/>
                    <a:pt x="332" y="196"/>
                  </a:cubicBezTo>
                  <a:cubicBezTo>
                    <a:pt x="270" y="216"/>
                    <a:pt x="263" y="187"/>
                    <a:pt x="204" y="157"/>
                  </a:cubicBezTo>
                  <a:cubicBezTo>
                    <a:pt x="200" y="170"/>
                    <a:pt x="201" y="186"/>
                    <a:pt x="191" y="196"/>
                  </a:cubicBezTo>
                  <a:cubicBezTo>
                    <a:pt x="170" y="218"/>
                    <a:pt x="115" y="247"/>
                    <a:pt x="115" y="247"/>
                  </a:cubicBezTo>
                  <a:cubicBezTo>
                    <a:pt x="106" y="234"/>
                    <a:pt x="96" y="222"/>
                    <a:pt x="89" y="208"/>
                  </a:cubicBezTo>
                  <a:cubicBezTo>
                    <a:pt x="83" y="196"/>
                    <a:pt x="90" y="174"/>
                    <a:pt x="77" y="170"/>
                  </a:cubicBezTo>
                  <a:cubicBezTo>
                    <a:pt x="52" y="163"/>
                    <a:pt x="26" y="179"/>
                    <a:pt x="0" y="183"/>
                  </a:cubicBezTo>
                  <a:cubicBezTo>
                    <a:pt x="8" y="170"/>
                    <a:pt x="15" y="156"/>
                    <a:pt x="25" y="144"/>
                  </a:cubicBezTo>
                  <a:cubicBezTo>
                    <a:pt x="37" y="130"/>
                    <a:pt x="54" y="121"/>
                    <a:pt x="64" y="106"/>
                  </a:cubicBezTo>
                  <a:cubicBezTo>
                    <a:pt x="137" y="0"/>
                    <a:pt x="43" y="105"/>
                    <a:pt x="89" y="55"/>
                  </a:cubicBezTo>
                </a:path>
              </a:pathLst>
            </a:custGeom>
            <a:gradFill rotWithShape="0">
              <a:gsLst>
                <a:gs pos="0">
                  <a:srgbClr val="008000"/>
                </a:gs>
                <a:gs pos="100000">
                  <a:srgbClr val="996633"/>
                </a:gs>
              </a:gsLst>
              <a:lin ang="5400000" scaled="1"/>
            </a:gra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422" name="Freeform 11"/>
          <p:cNvSpPr>
            <a:spLocks/>
          </p:cNvSpPr>
          <p:nvPr/>
        </p:nvSpPr>
        <p:spPr bwMode="auto">
          <a:xfrm>
            <a:off x="4876800" y="5105400"/>
            <a:ext cx="3729038" cy="1235075"/>
          </a:xfrm>
          <a:custGeom>
            <a:avLst/>
            <a:gdLst>
              <a:gd name="T0" fmla="*/ 2147483647 w 2349"/>
              <a:gd name="T1" fmla="*/ 2147483647 h 778"/>
              <a:gd name="T2" fmla="*/ 2147483647 w 2349"/>
              <a:gd name="T3" fmla="*/ 2147483647 h 778"/>
              <a:gd name="T4" fmla="*/ 2147483647 w 2349"/>
              <a:gd name="T5" fmla="*/ 2147483647 h 778"/>
              <a:gd name="T6" fmla="*/ 2147483647 w 2349"/>
              <a:gd name="T7" fmla="*/ 2147483647 h 778"/>
              <a:gd name="T8" fmla="*/ 2147483647 w 2349"/>
              <a:gd name="T9" fmla="*/ 2147483647 h 778"/>
              <a:gd name="T10" fmla="*/ 2147483647 w 2349"/>
              <a:gd name="T11" fmla="*/ 2147483647 h 778"/>
              <a:gd name="T12" fmla="*/ 2147483647 w 2349"/>
              <a:gd name="T13" fmla="*/ 2147483647 h 778"/>
              <a:gd name="T14" fmla="*/ 2147483647 w 2349"/>
              <a:gd name="T15" fmla="*/ 2147483647 h 778"/>
              <a:gd name="T16" fmla="*/ 2147483647 w 2349"/>
              <a:gd name="T17" fmla="*/ 2147483647 h 778"/>
              <a:gd name="T18" fmla="*/ 2147483647 w 2349"/>
              <a:gd name="T19" fmla="*/ 2147483647 h 778"/>
              <a:gd name="T20" fmla="*/ 2147483647 w 2349"/>
              <a:gd name="T21" fmla="*/ 2147483647 h 778"/>
              <a:gd name="T22" fmla="*/ 2147483647 w 2349"/>
              <a:gd name="T23" fmla="*/ 2147483647 h 778"/>
              <a:gd name="T24" fmla="*/ 2147483647 w 2349"/>
              <a:gd name="T25" fmla="*/ 2147483647 h 778"/>
              <a:gd name="T26" fmla="*/ 2147483647 w 2349"/>
              <a:gd name="T27" fmla="*/ 2147483647 h 778"/>
              <a:gd name="T28" fmla="*/ 2147483647 w 2349"/>
              <a:gd name="T29" fmla="*/ 2147483647 h 778"/>
              <a:gd name="T30" fmla="*/ 2147483647 w 2349"/>
              <a:gd name="T31" fmla="*/ 2147483647 h 778"/>
              <a:gd name="T32" fmla="*/ 2147483647 w 2349"/>
              <a:gd name="T33" fmla="*/ 2147483647 h 778"/>
              <a:gd name="T34" fmla="*/ 2147483647 w 2349"/>
              <a:gd name="T35" fmla="*/ 2147483647 h 778"/>
              <a:gd name="T36" fmla="*/ 2147483647 w 2349"/>
              <a:gd name="T37" fmla="*/ 2147483647 h 778"/>
              <a:gd name="T38" fmla="*/ 2147483647 w 2349"/>
              <a:gd name="T39" fmla="*/ 2147483647 h 778"/>
              <a:gd name="T40" fmla="*/ 2147483647 w 2349"/>
              <a:gd name="T41" fmla="*/ 2147483647 h 778"/>
              <a:gd name="T42" fmla="*/ 2147483647 w 2349"/>
              <a:gd name="T43" fmla="*/ 2147483647 h 778"/>
              <a:gd name="T44" fmla="*/ 2147483647 w 2349"/>
              <a:gd name="T45" fmla="*/ 2147483647 h 778"/>
              <a:gd name="T46" fmla="*/ 2147483647 w 2349"/>
              <a:gd name="T47" fmla="*/ 2147483647 h 778"/>
              <a:gd name="T48" fmla="*/ 2147483647 w 2349"/>
              <a:gd name="T49" fmla="*/ 2147483647 h 778"/>
              <a:gd name="T50" fmla="*/ 2147483647 w 2349"/>
              <a:gd name="T51" fmla="*/ 2147483647 h 778"/>
              <a:gd name="T52" fmla="*/ 2147483647 w 2349"/>
              <a:gd name="T53" fmla="*/ 2147483647 h 778"/>
              <a:gd name="T54" fmla="*/ 2147483647 w 2349"/>
              <a:gd name="T55" fmla="*/ 2147483647 h 778"/>
              <a:gd name="T56" fmla="*/ 2147483647 w 2349"/>
              <a:gd name="T57" fmla="*/ 2147483647 h 778"/>
              <a:gd name="T58" fmla="*/ 2147483647 w 2349"/>
              <a:gd name="T59" fmla="*/ 2147483647 h 778"/>
              <a:gd name="T60" fmla="*/ 2147483647 w 2349"/>
              <a:gd name="T61" fmla="*/ 2147483647 h 778"/>
              <a:gd name="T62" fmla="*/ 2147483647 w 2349"/>
              <a:gd name="T63" fmla="*/ 2147483647 h 778"/>
              <a:gd name="T64" fmla="*/ 2147483647 w 2349"/>
              <a:gd name="T65" fmla="*/ 2147483647 h 778"/>
              <a:gd name="T66" fmla="*/ 2147483647 w 2349"/>
              <a:gd name="T67" fmla="*/ 2147483647 h 778"/>
              <a:gd name="T68" fmla="*/ 2147483647 w 2349"/>
              <a:gd name="T69" fmla="*/ 2147483647 h 778"/>
              <a:gd name="T70" fmla="*/ 2147483647 w 2349"/>
              <a:gd name="T71" fmla="*/ 2147483647 h 778"/>
              <a:gd name="T72" fmla="*/ 2147483647 w 2349"/>
              <a:gd name="T73" fmla="*/ 2147483647 h 778"/>
              <a:gd name="T74" fmla="*/ 2147483647 w 2349"/>
              <a:gd name="T75" fmla="*/ 2147483647 h 778"/>
              <a:gd name="T76" fmla="*/ 2147483647 w 2349"/>
              <a:gd name="T77" fmla="*/ 2147483647 h 778"/>
              <a:gd name="T78" fmla="*/ 2147483647 w 2349"/>
              <a:gd name="T79" fmla="*/ 2147483647 h 778"/>
              <a:gd name="T80" fmla="*/ 2147483647 w 2349"/>
              <a:gd name="T81" fmla="*/ 2147483647 h 778"/>
              <a:gd name="T82" fmla="*/ 2147483647 w 2349"/>
              <a:gd name="T83" fmla="*/ 2147483647 h 778"/>
              <a:gd name="T84" fmla="*/ 2147483647 w 2349"/>
              <a:gd name="T85" fmla="*/ 2147483647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49" h="778">
                <a:moveTo>
                  <a:pt x="1021" y="0"/>
                </a:moveTo>
                <a:cubicBezTo>
                  <a:pt x="987" y="49"/>
                  <a:pt x="976" y="96"/>
                  <a:pt x="957" y="153"/>
                </a:cubicBezTo>
                <a:cubicBezTo>
                  <a:pt x="951" y="170"/>
                  <a:pt x="938" y="220"/>
                  <a:pt x="919" y="230"/>
                </a:cubicBezTo>
                <a:cubicBezTo>
                  <a:pt x="888" y="246"/>
                  <a:pt x="850" y="244"/>
                  <a:pt x="817" y="255"/>
                </a:cubicBezTo>
                <a:cubicBezTo>
                  <a:pt x="712" y="291"/>
                  <a:pt x="767" y="277"/>
                  <a:pt x="651" y="294"/>
                </a:cubicBezTo>
                <a:cubicBezTo>
                  <a:pt x="569" y="273"/>
                  <a:pt x="489" y="281"/>
                  <a:pt x="408" y="306"/>
                </a:cubicBezTo>
                <a:cubicBezTo>
                  <a:pt x="349" y="346"/>
                  <a:pt x="317" y="347"/>
                  <a:pt x="242" y="358"/>
                </a:cubicBezTo>
                <a:cubicBezTo>
                  <a:pt x="178" y="378"/>
                  <a:pt x="157" y="439"/>
                  <a:pt x="89" y="460"/>
                </a:cubicBezTo>
                <a:cubicBezTo>
                  <a:pt x="34" y="477"/>
                  <a:pt x="64" y="469"/>
                  <a:pt x="0" y="485"/>
                </a:cubicBezTo>
                <a:cubicBezTo>
                  <a:pt x="115" y="514"/>
                  <a:pt x="158" y="445"/>
                  <a:pt x="255" y="409"/>
                </a:cubicBezTo>
                <a:cubicBezTo>
                  <a:pt x="315" y="387"/>
                  <a:pt x="336" y="408"/>
                  <a:pt x="395" y="370"/>
                </a:cubicBezTo>
                <a:cubicBezTo>
                  <a:pt x="408" y="362"/>
                  <a:pt x="419" y="349"/>
                  <a:pt x="434" y="345"/>
                </a:cubicBezTo>
                <a:cubicBezTo>
                  <a:pt x="544" y="312"/>
                  <a:pt x="663" y="325"/>
                  <a:pt x="778" y="319"/>
                </a:cubicBezTo>
                <a:cubicBezTo>
                  <a:pt x="785" y="317"/>
                  <a:pt x="856" y="301"/>
                  <a:pt x="868" y="294"/>
                </a:cubicBezTo>
                <a:cubicBezTo>
                  <a:pt x="895" y="279"/>
                  <a:pt x="944" y="243"/>
                  <a:pt x="944" y="243"/>
                </a:cubicBezTo>
                <a:cubicBezTo>
                  <a:pt x="898" y="313"/>
                  <a:pt x="795" y="341"/>
                  <a:pt x="715" y="358"/>
                </a:cubicBezTo>
                <a:cubicBezTo>
                  <a:pt x="657" y="415"/>
                  <a:pt x="602" y="431"/>
                  <a:pt x="523" y="447"/>
                </a:cubicBezTo>
                <a:cubicBezTo>
                  <a:pt x="441" y="501"/>
                  <a:pt x="522" y="435"/>
                  <a:pt x="472" y="524"/>
                </a:cubicBezTo>
                <a:cubicBezTo>
                  <a:pt x="456" y="552"/>
                  <a:pt x="420" y="571"/>
                  <a:pt x="395" y="587"/>
                </a:cubicBezTo>
                <a:cubicBezTo>
                  <a:pt x="378" y="613"/>
                  <a:pt x="361" y="638"/>
                  <a:pt x="344" y="664"/>
                </a:cubicBezTo>
                <a:cubicBezTo>
                  <a:pt x="309" y="717"/>
                  <a:pt x="304" y="705"/>
                  <a:pt x="370" y="690"/>
                </a:cubicBezTo>
                <a:cubicBezTo>
                  <a:pt x="383" y="681"/>
                  <a:pt x="394" y="670"/>
                  <a:pt x="408" y="664"/>
                </a:cubicBezTo>
                <a:cubicBezTo>
                  <a:pt x="433" y="653"/>
                  <a:pt x="485" y="638"/>
                  <a:pt x="485" y="638"/>
                </a:cubicBezTo>
                <a:cubicBezTo>
                  <a:pt x="493" y="613"/>
                  <a:pt x="488" y="577"/>
                  <a:pt x="510" y="562"/>
                </a:cubicBezTo>
                <a:cubicBezTo>
                  <a:pt x="610" y="496"/>
                  <a:pt x="557" y="521"/>
                  <a:pt x="664" y="485"/>
                </a:cubicBezTo>
                <a:cubicBezTo>
                  <a:pt x="710" y="469"/>
                  <a:pt x="804" y="447"/>
                  <a:pt x="804" y="447"/>
                </a:cubicBezTo>
                <a:cubicBezTo>
                  <a:pt x="835" y="426"/>
                  <a:pt x="875" y="418"/>
                  <a:pt x="906" y="396"/>
                </a:cubicBezTo>
                <a:cubicBezTo>
                  <a:pt x="919" y="387"/>
                  <a:pt x="921" y="369"/>
                  <a:pt x="932" y="358"/>
                </a:cubicBezTo>
                <a:cubicBezTo>
                  <a:pt x="943" y="347"/>
                  <a:pt x="957" y="341"/>
                  <a:pt x="970" y="332"/>
                </a:cubicBezTo>
                <a:cubicBezTo>
                  <a:pt x="983" y="336"/>
                  <a:pt x="1006" y="332"/>
                  <a:pt x="1008" y="345"/>
                </a:cubicBezTo>
                <a:cubicBezTo>
                  <a:pt x="1016" y="391"/>
                  <a:pt x="998" y="438"/>
                  <a:pt x="995" y="485"/>
                </a:cubicBezTo>
                <a:cubicBezTo>
                  <a:pt x="990" y="557"/>
                  <a:pt x="987" y="630"/>
                  <a:pt x="983" y="702"/>
                </a:cubicBezTo>
                <a:cubicBezTo>
                  <a:pt x="987" y="715"/>
                  <a:pt x="987" y="730"/>
                  <a:pt x="995" y="741"/>
                </a:cubicBezTo>
                <a:cubicBezTo>
                  <a:pt x="1005" y="753"/>
                  <a:pt x="1024" y="778"/>
                  <a:pt x="1034" y="766"/>
                </a:cubicBezTo>
                <a:cubicBezTo>
                  <a:pt x="1053" y="743"/>
                  <a:pt x="1042" y="707"/>
                  <a:pt x="1047" y="677"/>
                </a:cubicBezTo>
                <a:cubicBezTo>
                  <a:pt x="1054" y="636"/>
                  <a:pt x="1060" y="624"/>
                  <a:pt x="1072" y="587"/>
                </a:cubicBezTo>
                <a:cubicBezTo>
                  <a:pt x="1054" y="498"/>
                  <a:pt x="1035" y="436"/>
                  <a:pt x="1072" y="332"/>
                </a:cubicBezTo>
                <a:cubicBezTo>
                  <a:pt x="1078" y="315"/>
                  <a:pt x="1106" y="341"/>
                  <a:pt x="1123" y="345"/>
                </a:cubicBezTo>
                <a:cubicBezTo>
                  <a:pt x="1140" y="370"/>
                  <a:pt x="1157" y="396"/>
                  <a:pt x="1174" y="421"/>
                </a:cubicBezTo>
                <a:cubicBezTo>
                  <a:pt x="1219" y="488"/>
                  <a:pt x="1198" y="565"/>
                  <a:pt x="1276" y="613"/>
                </a:cubicBezTo>
                <a:cubicBezTo>
                  <a:pt x="1372" y="672"/>
                  <a:pt x="1308" y="605"/>
                  <a:pt x="1391" y="664"/>
                </a:cubicBezTo>
                <a:cubicBezTo>
                  <a:pt x="1406" y="675"/>
                  <a:pt x="1418" y="688"/>
                  <a:pt x="1430" y="702"/>
                </a:cubicBezTo>
                <a:cubicBezTo>
                  <a:pt x="1440" y="714"/>
                  <a:pt x="1455" y="756"/>
                  <a:pt x="1455" y="741"/>
                </a:cubicBezTo>
                <a:cubicBezTo>
                  <a:pt x="1455" y="722"/>
                  <a:pt x="1440" y="706"/>
                  <a:pt x="1430" y="690"/>
                </a:cubicBezTo>
                <a:cubicBezTo>
                  <a:pt x="1388" y="620"/>
                  <a:pt x="1361" y="586"/>
                  <a:pt x="1289" y="549"/>
                </a:cubicBezTo>
                <a:cubicBezTo>
                  <a:pt x="1263" y="510"/>
                  <a:pt x="1184" y="415"/>
                  <a:pt x="1225" y="358"/>
                </a:cubicBezTo>
                <a:cubicBezTo>
                  <a:pt x="1241" y="336"/>
                  <a:pt x="1276" y="375"/>
                  <a:pt x="1302" y="383"/>
                </a:cubicBezTo>
                <a:cubicBezTo>
                  <a:pt x="1319" y="388"/>
                  <a:pt x="1336" y="392"/>
                  <a:pt x="1353" y="396"/>
                </a:cubicBezTo>
                <a:cubicBezTo>
                  <a:pt x="1380" y="423"/>
                  <a:pt x="1454" y="522"/>
                  <a:pt x="1506" y="536"/>
                </a:cubicBezTo>
                <a:cubicBezTo>
                  <a:pt x="1597" y="560"/>
                  <a:pt x="1695" y="565"/>
                  <a:pt x="1787" y="587"/>
                </a:cubicBezTo>
                <a:cubicBezTo>
                  <a:pt x="1833" y="610"/>
                  <a:pt x="1880" y="631"/>
                  <a:pt x="1927" y="651"/>
                </a:cubicBezTo>
                <a:cubicBezTo>
                  <a:pt x="1940" y="656"/>
                  <a:pt x="1975" y="674"/>
                  <a:pt x="1966" y="664"/>
                </a:cubicBezTo>
                <a:cubicBezTo>
                  <a:pt x="1953" y="650"/>
                  <a:pt x="1930" y="650"/>
                  <a:pt x="1915" y="638"/>
                </a:cubicBezTo>
                <a:cubicBezTo>
                  <a:pt x="1882" y="611"/>
                  <a:pt x="1864" y="564"/>
                  <a:pt x="1825" y="549"/>
                </a:cubicBezTo>
                <a:cubicBezTo>
                  <a:pt x="1756" y="522"/>
                  <a:pt x="1692" y="493"/>
                  <a:pt x="1621" y="472"/>
                </a:cubicBezTo>
                <a:cubicBezTo>
                  <a:pt x="1582" y="461"/>
                  <a:pt x="1540" y="456"/>
                  <a:pt x="1506" y="434"/>
                </a:cubicBezTo>
                <a:cubicBezTo>
                  <a:pt x="1481" y="417"/>
                  <a:pt x="1430" y="383"/>
                  <a:pt x="1430" y="383"/>
                </a:cubicBezTo>
                <a:cubicBezTo>
                  <a:pt x="1389" y="323"/>
                  <a:pt x="1419" y="350"/>
                  <a:pt x="1327" y="319"/>
                </a:cubicBezTo>
                <a:cubicBezTo>
                  <a:pt x="1314" y="315"/>
                  <a:pt x="1289" y="306"/>
                  <a:pt x="1289" y="306"/>
                </a:cubicBezTo>
                <a:cubicBezTo>
                  <a:pt x="1373" y="293"/>
                  <a:pt x="1386" y="284"/>
                  <a:pt x="1481" y="306"/>
                </a:cubicBezTo>
                <a:cubicBezTo>
                  <a:pt x="1513" y="313"/>
                  <a:pt x="1539" y="337"/>
                  <a:pt x="1570" y="345"/>
                </a:cubicBezTo>
                <a:cubicBezTo>
                  <a:pt x="1723" y="384"/>
                  <a:pt x="1536" y="326"/>
                  <a:pt x="1710" y="383"/>
                </a:cubicBezTo>
                <a:cubicBezTo>
                  <a:pt x="1725" y="388"/>
                  <a:pt x="1735" y="403"/>
                  <a:pt x="1749" y="409"/>
                </a:cubicBezTo>
                <a:cubicBezTo>
                  <a:pt x="1821" y="441"/>
                  <a:pt x="1902" y="449"/>
                  <a:pt x="1979" y="460"/>
                </a:cubicBezTo>
                <a:cubicBezTo>
                  <a:pt x="2042" y="491"/>
                  <a:pt x="2101" y="523"/>
                  <a:pt x="2170" y="536"/>
                </a:cubicBezTo>
                <a:cubicBezTo>
                  <a:pt x="2183" y="532"/>
                  <a:pt x="2214" y="536"/>
                  <a:pt x="2208" y="524"/>
                </a:cubicBezTo>
                <a:cubicBezTo>
                  <a:pt x="2188" y="485"/>
                  <a:pt x="2127" y="485"/>
                  <a:pt x="2093" y="472"/>
                </a:cubicBezTo>
                <a:cubicBezTo>
                  <a:pt x="2033" y="450"/>
                  <a:pt x="1978" y="423"/>
                  <a:pt x="1915" y="409"/>
                </a:cubicBezTo>
                <a:cubicBezTo>
                  <a:pt x="1813" y="387"/>
                  <a:pt x="1728" y="341"/>
                  <a:pt x="1634" y="294"/>
                </a:cubicBezTo>
                <a:cubicBezTo>
                  <a:pt x="1568" y="261"/>
                  <a:pt x="1474" y="257"/>
                  <a:pt x="1404" y="230"/>
                </a:cubicBezTo>
                <a:cubicBezTo>
                  <a:pt x="1395" y="217"/>
                  <a:pt x="1365" y="200"/>
                  <a:pt x="1378" y="192"/>
                </a:cubicBezTo>
                <a:cubicBezTo>
                  <a:pt x="1421" y="163"/>
                  <a:pt x="1482" y="179"/>
                  <a:pt x="1532" y="166"/>
                </a:cubicBezTo>
                <a:cubicBezTo>
                  <a:pt x="1558" y="171"/>
                  <a:pt x="1607" y="178"/>
                  <a:pt x="1634" y="192"/>
                </a:cubicBezTo>
                <a:cubicBezTo>
                  <a:pt x="1681" y="216"/>
                  <a:pt x="1735" y="254"/>
                  <a:pt x="1787" y="268"/>
                </a:cubicBezTo>
                <a:cubicBezTo>
                  <a:pt x="1891" y="296"/>
                  <a:pt x="2013" y="297"/>
                  <a:pt x="2119" y="306"/>
                </a:cubicBezTo>
                <a:cubicBezTo>
                  <a:pt x="2213" y="338"/>
                  <a:pt x="2247" y="346"/>
                  <a:pt x="2349" y="358"/>
                </a:cubicBezTo>
                <a:cubicBezTo>
                  <a:pt x="2298" y="324"/>
                  <a:pt x="2317" y="329"/>
                  <a:pt x="2247" y="319"/>
                </a:cubicBezTo>
                <a:cubicBezTo>
                  <a:pt x="2183" y="309"/>
                  <a:pt x="2055" y="294"/>
                  <a:pt x="2055" y="294"/>
                </a:cubicBezTo>
                <a:cubicBezTo>
                  <a:pt x="2042" y="290"/>
                  <a:pt x="2030" y="284"/>
                  <a:pt x="2017" y="281"/>
                </a:cubicBezTo>
                <a:cubicBezTo>
                  <a:pt x="1996" y="276"/>
                  <a:pt x="1974" y="275"/>
                  <a:pt x="1953" y="268"/>
                </a:cubicBezTo>
                <a:cubicBezTo>
                  <a:pt x="1922" y="258"/>
                  <a:pt x="1894" y="242"/>
                  <a:pt x="1864" y="230"/>
                </a:cubicBezTo>
                <a:cubicBezTo>
                  <a:pt x="1717" y="173"/>
                  <a:pt x="1560" y="141"/>
                  <a:pt x="1404" y="128"/>
                </a:cubicBezTo>
                <a:cubicBezTo>
                  <a:pt x="1373" y="117"/>
                  <a:pt x="1352" y="114"/>
                  <a:pt x="1327" y="89"/>
                </a:cubicBezTo>
                <a:cubicBezTo>
                  <a:pt x="1291" y="53"/>
                  <a:pt x="1314" y="42"/>
                  <a:pt x="1264" y="13"/>
                </a:cubicBezTo>
                <a:cubicBezTo>
                  <a:pt x="1249" y="4"/>
                  <a:pt x="1230" y="4"/>
                  <a:pt x="1213" y="0"/>
                </a:cubicBezTo>
                <a:cubicBezTo>
                  <a:pt x="1171" y="14"/>
                  <a:pt x="1139" y="37"/>
                  <a:pt x="1098" y="51"/>
                </a:cubicBezTo>
                <a:cubicBezTo>
                  <a:pt x="1074" y="16"/>
                  <a:pt x="1066" y="0"/>
                  <a:pt x="1021" y="0"/>
                </a:cubicBezTo>
                <a:close/>
              </a:path>
            </a:pathLst>
          </a:custGeom>
          <a:solidFill>
            <a:srgbClr val="996633"/>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3" name="Freeform 12"/>
          <p:cNvSpPr>
            <a:spLocks/>
          </p:cNvSpPr>
          <p:nvPr/>
        </p:nvSpPr>
        <p:spPr bwMode="auto">
          <a:xfrm>
            <a:off x="973138" y="5303838"/>
            <a:ext cx="5553075" cy="271462"/>
          </a:xfrm>
          <a:custGeom>
            <a:avLst/>
            <a:gdLst>
              <a:gd name="T0" fmla="*/ 0 w 3498"/>
              <a:gd name="T1" fmla="*/ 2147483647 h 171"/>
              <a:gd name="T2" fmla="*/ 2147483647 w 3498"/>
              <a:gd name="T3" fmla="*/ 2147483647 h 171"/>
              <a:gd name="T4" fmla="*/ 2147483647 w 3498"/>
              <a:gd name="T5" fmla="*/ 2147483647 h 171"/>
              <a:gd name="T6" fmla="*/ 2147483647 w 3498"/>
              <a:gd name="T7" fmla="*/ 2147483647 h 171"/>
              <a:gd name="T8" fmla="*/ 2147483647 w 3498"/>
              <a:gd name="T9" fmla="*/ 2147483647 h 171"/>
              <a:gd name="T10" fmla="*/ 2147483647 w 3498"/>
              <a:gd name="T11" fmla="*/ 2147483647 h 171"/>
              <a:gd name="T12" fmla="*/ 2147483647 w 3498"/>
              <a:gd name="T13" fmla="*/ 2147483647 h 171"/>
              <a:gd name="T14" fmla="*/ 2147483647 w 3498"/>
              <a:gd name="T15" fmla="*/ 2147483647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98" h="171">
                <a:moveTo>
                  <a:pt x="0" y="81"/>
                </a:moveTo>
                <a:cubicBezTo>
                  <a:pt x="124" y="92"/>
                  <a:pt x="234" y="108"/>
                  <a:pt x="357" y="94"/>
                </a:cubicBezTo>
                <a:cubicBezTo>
                  <a:pt x="498" y="0"/>
                  <a:pt x="389" y="62"/>
                  <a:pt x="766" y="81"/>
                </a:cubicBezTo>
                <a:cubicBezTo>
                  <a:pt x="953" y="91"/>
                  <a:pt x="1140" y="110"/>
                  <a:pt x="1328" y="119"/>
                </a:cubicBezTo>
                <a:cubicBezTo>
                  <a:pt x="1532" y="171"/>
                  <a:pt x="1720" y="121"/>
                  <a:pt x="1915" y="81"/>
                </a:cubicBezTo>
                <a:cubicBezTo>
                  <a:pt x="2026" y="99"/>
                  <a:pt x="2135" y="119"/>
                  <a:pt x="2247" y="132"/>
                </a:cubicBezTo>
                <a:cubicBezTo>
                  <a:pt x="2499" y="125"/>
                  <a:pt x="2699" y="105"/>
                  <a:pt x="2936" y="145"/>
                </a:cubicBezTo>
                <a:cubicBezTo>
                  <a:pt x="3128" y="133"/>
                  <a:pt x="3304" y="106"/>
                  <a:pt x="3498" y="106"/>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1890463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r>
              <a:rPr lang="en-US" altLang="en-US" b="1" smtClean="0"/>
              <a:t>Grafting TERMS</a:t>
            </a:r>
          </a:p>
        </p:txBody>
      </p:sp>
      <p:sp>
        <p:nvSpPr>
          <p:cNvPr id="61443" name="Rectangle 3"/>
          <p:cNvSpPr>
            <a:spLocks noGrp="1" noChangeArrowheads="1"/>
          </p:cNvSpPr>
          <p:nvPr>
            <p:ph type="body" idx="1"/>
          </p:nvPr>
        </p:nvSpPr>
        <p:spPr>
          <a:xfrm>
            <a:off x="609600" y="1447800"/>
            <a:ext cx="7772400" cy="4876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tLang="en-US" sz="3600" b="1" smtClean="0"/>
              <a:t>Rootstock</a:t>
            </a:r>
            <a:r>
              <a:rPr lang="en-US" altLang="en-US" sz="3600" smtClean="0"/>
              <a:t> </a:t>
            </a:r>
          </a:p>
          <a:p>
            <a:r>
              <a:rPr lang="en-US" altLang="en-US" sz="3600" smtClean="0"/>
              <a:t>The basal part</a:t>
            </a:r>
          </a:p>
          <a:p>
            <a:r>
              <a:rPr lang="en-US" altLang="en-US" sz="3600" smtClean="0"/>
              <a:t>Provides roots system </a:t>
            </a:r>
          </a:p>
          <a:p>
            <a:r>
              <a:rPr lang="en-US" altLang="en-US" sz="3600" smtClean="0"/>
              <a:t>Absorption of nutrients and moisture</a:t>
            </a:r>
          </a:p>
          <a:p>
            <a:r>
              <a:rPr lang="en-US" altLang="en-US" sz="3600" b="1" smtClean="0"/>
              <a:t>Scion</a:t>
            </a:r>
            <a:r>
              <a:rPr lang="en-US" altLang="en-US" sz="3600" smtClean="0"/>
              <a:t> </a:t>
            </a:r>
          </a:p>
          <a:p>
            <a:r>
              <a:rPr lang="en-US" altLang="en-US" sz="3600" smtClean="0"/>
              <a:t>Provide the top </a:t>
            </a:r>
          </a:p>
          <a:p>
            <a:r>
              <a:rPr lang="en-US" altLang="en-US" sz="3600" smtClean="0"/>
              <a:t>Fruit bearing surface</a:t>
            </a:r>
          </a:p>
          <a:p>
            <a:r>
              <a:rPr lang="en-US" altLang="en-US" sz="3600" smtClean="0"/>
              <a:t>Synthesized food</a:t>
            </a:r>
          </a:p>
        </p:txBody>
      </p:sp>
    </p:spTree>
    <p:extLst>
      <p:ext uri="{BB962C8B-B14F-4D97-AF65-F5344CB8AC3E}">
        <p14:creationId xmlns:p14="http://schemas.microsoft.com/office/powerpoint/2010/main" val="37530009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5" descr="p91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57200"/>
            <a:ext cx="4953000"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8636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p:cNvGrpSpPr>
            <a:grpSpLocks/>
          </p:cNvGrpSpPr>
          <p:nvPr/>
        </p:nvGrpSpPr>
        <p:grpSpPr bwMode="auto">
          <a:xfrm>
            <a:off x="1066800" y="457200"/>
            <a:ext cx="3657600" cy="3654425"/>
            <a:chOff x="2784" y="1824"/>
            <a:chExt cx="2208" cy="1726"/>
          </a:xfrm>
        </p:grpSpPr>
        <p:grpSp>
          <p:nvGrpSpPr>
            <p:cNvPr id="63496" name="Group 3"/>
            <p:cNvGrpSpPr>
              <a:grpSpLocks/>
            </p:cNvGrpSpPr>
            <p:nvPr/>
          </p:nvGrpSpPr>
          <p:grpSpPr bwMode="auto">
            <a:xfrm>
              <a:off x="2784" y="1824"/>
              <a:ext cx="2208" cy="1584"/>
              <a:chOff x="720" y="1392"/>
              <a:chExt cx="1467" cy="2462"/>
            </a:xfrm>
          </p:grpSpPr>
          <p:sp>
            <p:nvSpPr>
              <p:cNvPr id="63498" name="Freeform 4"/>
              <p:cNvSpPr>
                <a:spLocks/>
              </p:cNvSpPr>
              <p:nvPr/>
            </p:nvSpPr>
            <p:spPr bwMode="auto">
              <a:xfrm>
                <a:off x="1536" y="1824"/>
                <a:ext cx="651" cy="698"/>
              </a:xfrm>
              <a:custGeom>
                <a:avLst/>
                <a:gdLst>
                  <a:gd name="T0" fmla="*/ 29 w 651"/>
                  <a:gd name="T1" fmla="*/ 611 h 698"/>
                  <a:gd name="T2" fmla="*/ 84 w 651"/>
                  <a:gd name="T3" fmla="*/ 524 h 698"/>
                  <a:gd name="T4" fmla="*/ 127 w 651"/>
                  <a:gd name="T5" fmla="*/ 469 h 698"/>
                  <a:gd name="T6" fmla="*/ 171 w 651"/>
                  <a:gd name="T7" fmla="*/ 415 h 698"/>
                  <a:gd name="T8" fmla="*/ 269 w 651"/>
                  <a:gd name="T9" fmla="*/ 218 h 698"/>
                  <a:gd name="T10" fmla="*/ 324 w 651"/>
                  <a:gd name="T11" fmla="*/ 87 h 698"/>
                  <a:gd name="T12" fmla="*/ 411 w 651"/>
                  <a:gd name="T13" fmla="*/ 66 h 698"/>
                  <a:gd name="T14" fmla="*/ 586 w 651"/>
                  <a:gd name="T15" fmla="*/ 0 h 698"/>
                  <a:gd name="T16" fmla="*/ 531 w 651"/>
                  <a:gd name="T17" fmla="*/ 164 h 698"/>
                  <a:gd name="T18" fmla="*/ 455 w 651"/>
                  <a:gd name="T19" fmla="*/ 240 h 698"/>
                  <a:gd name="T20" fmla="*/ 313 w 651"/>
                  <a:gd name="T21" fmla="*/ 251 h 698"/>
                  <a:gd name="T22" fmla="*/ 193 w 651"/>
                  <a:gd name="T23" fmla="*/ 415 h 698"/>
                  <a:gd name="T24" fmla="*/ 226 w 651"/>
                  <a:gd name="T25" fmla="*/ 393 h 698"/>
                  <a:gd name="T26" fmla="*/ 346 w 651"/>
                  <a:gd name="T27" fmla="*/ 371 h 698"/>
                  <a:gd name="T28" fmla="*/ 651 w 651"/>
                  <a:gd name="T29" fmla="*/ 480 h 698"/>
                  <a:gd name="T30" fmla="*/ 575 w 651"/>
                  <a:gd name="T31" fmla="*/ 535 h 698"/>
                  <a:gd name="T32" fmla="*/ 542 w 651"/>
                  <a:gd name="T33" fmla="*/ 546 h 698"/>
                  <a:gd name="T34" fmla="*/ 509 w 651"/>
                  <a:gd name="T35" fmla="*/ 556 h 698"/>
                  <a:gd name="T36" fmla="*/ 269 w 651"/>
                  <a:gd name="T37" fmla="*/ 535 h 698"/>
                  <a:gd name="T38" fmla="*/ 236 w 651"/>
                  <a:gd name="T39" fmla="*/ 513 h 698"/>
                  <a:gd name="T40" fmla="*/ 171 w 651"/>
                  <a:gd name="T41" fmla="*/ 491 h 698"/>
                  <a:gd name="T42" fmla="*/ 138 w 651"/>
                  <a:gd name="T43" fmla="*/ 502 h 698"/>
                  <a:gd name="T44" fmla="*/ 95 w 651"/>
                  <a:gd name="T45" fmla="*/ 600 h 698"/>
                  <a:gd name="T46" fmla="*/ 40 w 651"/>
                  <a:gd name="T47" fmla="*/ 666 h 698"/>
                  <a:gd name="T48" fmla="*/ 29 w 651"/>
                  <a:gd name="T49" fmla="*/ 698 h 698"/>
                  <a:gd name="T50" fmla="*/ 29 w 651"/>
                  <a:gd name="T51" fmla="*/ 611 h 6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1" h="698">
                    <a:moveTo>
                      <a:pt x="29" y="611"/>
                    </a:moveTo>
                    <a:cubicBezTo>
                      <a:pt x="55" y="533"/>
                      <a:pt x="32" y="559"/>
                      <a:pt x="84" y="524"/>
                    </a:cubicBezTo>
                    <a:cubicBezTo>
                      <a:pt x="112" y="440"/>
                      <a:pt x="71" y="540"/>
                      <a:pt x="127" y="469"/>
                    </a:cubicBezTo>
                    <a:cubicBezTo>
                      <a:pt x="183" y="398"/>
                      <a:pt x="83" y="471"/>
                      <a:pt x="171" y="415"/>
                    </a:cubicBezTo>
                    <a:cubicBezTo>
                      <a:pt x="195" y="342"/>
                      <a:pt x="238" y="286"/>
                      <a:pt x="269" y="218"/>
                    </a:cubicBezTo>
                    <a:cubicBezTo>
                      <a:pt x="279" y="196"/>
                      <a:pt x="292" y="105"/>
                      <a:pt x="324" y="87"/>
                    </a:cubicBezTo>
                    <a:cubicBezTo>
                      <a:pt x="350" y="72"/>
                      <a:pt x="382" y="75"/>
                      <a:pt x="411" y="66"/>
                    </a:cubicBezTo>
                    <a:cubicBezTo>
                      <a:pt x="464" y="31"/>
                      <a:pt x="525" y="15"/>
                      <a:pt x="586" y="0"/>
                    </a:cubicBezTo>
                    <a:cubicBezTo>
                      <a:pt x="606" y="65"/>
                      <a:pt x="567" y="110"/>
                      <a:pt x="531" y="164"/>
                    </a:cubicBezTo>
                    <a:cubicBezTo>
                      <a:pt x="506" y="202"/>
                      <a:pt x="543" y="233"/>
                      <a:pt x="455" y="240"/>
                    </a:cubicBezTo>
                    <a:cubicBezTo>
                      <a:pt x="408" y="244"/>
                      <a:pt x="360" y="247"/>
                      <a:pt x="313" y="251"/>
                    </a:cubicBezTo>
                    <a:cubicBezTo>
                      <a:pt x="274" y="309"/>
                      <a:pt x="231" y="357"/>
                      <a:pt x="193" y="415"/>
                    </a:cubicBezTo>
                    <a:cubicBezTo>
                      <a:pt x="186" y="426"/>
                      <a:pt x="214" y="399"/>
                      <a:pt x="226" y="393"/>
                    </a:cubicBezTo>
                    <a:cubicBezTo>
                      <a:pt x="260" y="376"/>
                      <a:pt x="314" y="375"/>
                      <a:pt x="346" y="371"/>
                    </a:cubicBezTo>
                    <a:cubicBezTo>
                      <a:pt x="433" y="393"/>
                      <a:pt x="575" y="430"/>
                      <a:pt x="651" y="480"/>
                    </a:cubicBezTo>
                    <a:cubicBezTo>
                      <a:pt x="633" y="535"/>
                      <a:pt x="651" y="509"/>
                      <a:pt x="575" y="535"/>
                    </a:cubicBezTo>
                    <a:cubicBezTo>
                      <a:pt x="564" y="539"/>
                      <a:pt x="553" y="542"/>
                      <a:pt x="542" y="546"/>
                    </a:cubicBezTo>
                    <a:cubicBezTo>
                      <a:pt x="531" y="549"/>
                      <a:pt x="509" y="556"/>
                      <a:pt x="509" y="556"/>
                    </a:cubicBezTo>
                    <a:cubicBezTo>
                      <a:pt x="497" y="555"/>
                      <a:pt x="309" y="546"/>
                      <a:pt x="269" y="535"/>
                    </a:cubicBezTo>
                    <a:cubicBezTo>
                      <a:pt x="256" y="531"/>
                      <a:pt x="248" y="518"/>
                      <a:pt x="236" y="513"/>
                    </a:cubicBezTo>
                    <a:cubicBezTo>
                      <a:pt x="215" y="504"/>
                      <a:pt x="171" y="491"/>
                      <a:pt x="171" y="491"/>
                    </a:cubicBezTo>
                    <a:cubicBezTo>
                      <a:pt x="160" y="495"/>
                      <a:pt x="146" y="494"/>
                      <a:pt x="138" y="502"/>
                    </a:cubicBezTo>
                    <a:cubicBezTo>
                      <a:pt x="133" y="507"/>
                      <a:pt x="101" y="588"/>
                      <a:pt x="95" y="600"/>
                    </a:cubicBezTo>
                    <a:cubicBezTo>
                      <a:pt x="80" y="631"/>
                      <a:pt x="64" y="642"/>
                      <a:pt x="40" y="666"/>
                    </a:cubicBezTo>
                    <a:cubicBezTo>
                      <a:pt x="36" y="677"/>
                      <a:pt x="40" y="698"/>
                      <a:pt x="29" y="698"/>
                    </a:cubicBezTo>
                    <a:cubicBezTo>
                      <a:pt x="0" y="698"/>
                      <a:pt x="29" y="611"/>
                      <a:pt x="29" y="611"/>
                    </a:cubicBezTo>
                    <a:close/>
                  </a:path>
                </a:pathLst>
              </a:custGeom>
              <a:gradFill rotWithShape="0">
                <a:gsLst>
                  <a:gs pos="0">
                    <a:srgbClr val="008000"/>
                  </a:gs>
                  <a:gs pos="100000">
                    <a:srgbClr val="996633"/>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9" name="Freeform 5"/>
              <p:cNvSpPr>
                <a:spLocks/>
              </p:cNvSpPr>
              <p:nvPr/>
            </p:nvSpPr>
            <p:spPr bwMode="auto">
              <a:xfrm>
                <a:off x="720" y="1392"/>
                <a:ext cx="1452" cy="2462"/>
              </a:xfrm>
              <a:custGeom>
                <a:avLst/>
                <a:gdLst>
                  <a:gd name="T0" fmla="*/ 885 w 1452"/>
                  <a:gd name="T1" fmla="*/ 2095 h 2462"/>
                  <a:gd name="T2" fmla="*/ 1299 w 1452"/>
                  <a:gd name="T3" fmla="*/ 1484 h 2462"/>
                  <a:gd name="T4" fmla="*/ 1376 w 1452"/>
                  <a:gd name="T5" fmla="*/ 1407 h 2462"/>
                  <a:gd name="T6" fmla="*/ 1430 w 1452"/>
                  <a:gd name="T7" fmla="*/ 1353 h 2462"/>
                  <a:gd name="T8" fmla="*/ 1201 w 1452"/>
                  <a:gd name="T9" fmla="*/ 1298 h 2462"/>
                  <a:gd name="T10" fmla="*/ 1059 w 1452"/>
                  <a:gd name="T11" fmla="*/ 1440 h 2462"/>
                  <a:gd name="T12" fmla="*/ 896 w 1452"/>
                  <a:gd name="T13" fmla="*/ 1626 h 2462"/>
                  <a:gd name="T14" fmla="*/ 863 w 1452"/>
                  <a:gd name="T15" fmla="*/ 1058 h 2462"/>
                  <a:gd name="T16" fmla="*/ 972 w 1452"/>
                  <a:gd name="T17" fmla="*/ 480 h 2462"/>
                  <a:gd name="T18" fmla="*/ 1310 w 1452"/>
                  <a:gd name="T19" fmla="*/ 360 h 2462"/>
                  <a:gd name="T20" fmla="*/ 1365 w 1452"/>
                  <a:gd name="T21" fmla="*/ 306 h 2462"/>
                  <a:gd name="T22" fmla="*/ 1409 w 1452"/>
                  <a:gd name="T23" fmla="*/ 251 h 2462"/>
                  <a:gd name="T24" fmla="*/ 1201 w 1452"/>
                  <a:gd name="T25" fmla="*/ 196 h 2462"/>
                  <a:gd name="T26" fmla="*/ 1038 w 1452"/>
                  <a:gd name="T27" fmla="*/ 262 h 2462"/>
                  <a:gd name="T28" fmla="*/ 939 w 1452"/>
                  <a:gd name="T29" fmla="*/ 458 h 2462"/>
                  <a:gd name="T30" fmla="*/ 885 w 1452"/>
                  <a:gd name="T31" fmla="*/ 556 h 2462"/>
                  <a:gd name="T32" fmla="*/ 929 w 1452"/>
                  <a:gd name="T33" fmla="*/ 349 h 2462"/>
                  <a:gd name="T34" fmla="*/ 874 w 1452"/>
                  <a:gd name="T35" fmla="*/ 109 h 2462"/>
                  <a:gd name="T36" fmla="*/ 743 w 1452"/>
                  <a:gd name="T37" fmla="*/ 22 h 2462"/>
                  <a:gd name="T38" fmla="*/ 667 w 1452"/>
                  <a:gd name="T39" fmla="*/ 109 h 2462"/>
                  <a:gd name="T40" fmla="*/ 776 w 1452"/>
                  <a:gd name="T41" fmla="*/ 426 h 2462"/>
                  <a:gd name="T42" fmla="*/ 830 w 1452"/>
                  <a:gd name="T43" fmla="*/ 676 h 2462"/>
                  <a:gd name="T44" fmla="*/ 743 w 1452"/>
                  <a:gd name="T45" fmla="*/ 513 h 2462"/>
                  <a:gd name="T46" fmla="*/ 667 w 1452"/>
                  <a:gd name="T47" fmla="*/ 436 h 2462"/>
                  <a:gd name="T48" fmla="*/ 438 w 1452"/>
                  <a:gd name="T49" fmla="*/ 415 h 2462"/>
                  <a:gd name="T50" fmla="*/ 263 w 1452"/>
                  <a:gd name="T51" fmla="*/ 491 h 2462"/>
                  <a:gd name="T52" fmla="*/ 721 w 1452"/>
                  <a:gd name="T53" fmla="*/ 578 h 2462"/>
                  <a:gd name="T54" fmla="*/ 809 w 1452"/>
                  <a:gd name="T55" fmla="*/ 698 h 2462"/>
                  <a:gd name="T56" fmla="*/ 776 w 1452"/>
                  <a:gd name="T57" fmla="*/ 1364 h 2462"/>
                  <a:gd name="T58" fmla="*/ 699 w 1452"/>
                  <a:gd name="T59" fmla="*/ 1276 h 2462"/>
                  <a:gd name="T60" fmla="*/ 623 w 1452"/>
                  <a:gd name="T61" fmla="*/ 1015 h 2462"/>
                  <a:gd name="T62" fmla="*/ 667 w 1452"/>
                  <a:gd name="T63" fmla="*/ 916 h 2462"/>
                  <a:gd name="T64" fmla="*/ 558 w 1452"/>
                  <a:gd name="T65" fmla="*/ 698 h 2462"/>
                  <a:gd name="T66" fmla="*/ 547 w 1452"/>
                  <a:gd name="T67" fmla="*/ 764 h 2462"/>
                  <a:gd name="T68" fmla="*/ 525 w 1452"/>
                  <a:gd name="T69" fmla="*/ 840 h 2462"/>
                  <a:gd name="T70" fmla="*/ 481 w 1452"/>
                  <a:gd name="T71" fmla="*/ 1036 h 2462"/>
                  <a:gd name="T72" fmla="*/ 470 w 1452"/>
                  <a:gd name="T73" fmla="*/ 1036 h 2462"/>
                  <a:gd name="T74" fmla="*/ 187 w 1452"/>
                  <a:gd name="T75" fmla="*/ 895 h 2462"/>
                  <a:gd name="T76" fmla="*/ 34 w 1452"/>
                  <a:gd name="T77" fmla="*/ 938 h 2462"/>
                  <a:gd name="T78" fmla="*/ 154 w 1452"/>
                  <a:gd name="T79" fmla="*/ 1036 h 2462"/>
                  <a:gd name="T80" fmla="*/ 274 w 1452"/>
                  <a:gd name="T81" fmla="*/ 1113 h 2462"/>
                  <a:gd name="T82" fmla="*/ 394 w 1452"/>
                  <a:gd name="T83" fmla="*/ 1113 h 2462"/>
                  <a:gd name="T84" fmla="*/ 547 w 1452"/>
                  <a:gd name="T85" fmla="*/ 1156 h 2462"/>
                  <a:gd name="T86" fmla="*/ 678 w 1452"/>
                  <a:gd name="T87" fmla="*/ 1287 h 2462"/>
                  <a:gd name="T88" fmla="*/ 656 w 1452"/>
                  <a:gd name="T89" fmla="*/ 1364 h 2462"/>
                  <a:gd name="T90" fmla="*/ 492 w 1452"/>
                  <a:gd name="T91" fmla="*/ 1287 h 2462"/>
                  <a:gd name="T92" fmla="*/ 241 w 1452"/>
                  <a:gd name="T93" fmla="*/ 1342 h 2462"/>
                  <a:gd name="T94" fmla="*/ 176 w 1452"/>
                  <a:gd name="T95" fmla="*/ 1375 h 2462"/>
                  <a:gd name="T96" fmla="*/ 296 w 1452"/>
                  <a:gd name="T97" fmla="*/ 1451 h 2462"/>
                  <a:gd name="T98" fmla="*/ 394 w 1452"/>
                  <a:gd name="T99" fmla="*/ 1495 h 2462"/>
                  <a:gd name="T100" fmla="*/ 612 w 1452"/>
                  <a:gd name="T101" fmla="*/ 1396 h 2462"/>
                  <a:gd name="T102" fmla="*/ 787 w 1452"/>
                  <a:gd name="T103" fmla="*/ 1506 h 2462"/>
                  <a:gd name="T104" fmla="*/ 809 w 1452"/>
                  <a:gd name="T105" fmla="*/ 1571 h 2462"/>
                  <a:gd name="T106" fmla="*/ 787 w 1452"/>
                  <a:gd name="T107" fmla="*/ 2378 h 2462"/>
                  <a:gd name="T108" fmla="*/ 863 w 1452"/>
                  <a:gd name="T109" fmla="*/ 2444 h 24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2462">
                    <a:moveTo>
                      <a:pt x="918" y="2433"/>
                    </a:moveTo>
                    <a:cubicBezTo>
                      <a:pt x="911" y="2310"/>
                      <a:pt x="900" y="2213"/>
                      <a:pt x="885" y="2095"/>
                    </a:cubicBezTo>
                    <a:cubicBezTo>
                      <a:pt x="891" y="1930"/>
                      <a:pt x="856" y="1663"/>
                      <a:pt x="1027" y="1549"/>
                    </a:cubicBezTo>
                    <a:cubicBezTo>
                      <a:pt x="1090" y="1455"/>
                      <a:pt x="1211" y="1544"/>
                      <a:pt x="1299" y="1484"/>
                    </a:cubicBezTo>
                    <a:cubicBezTo>
                      <a:pt x="1362" y="1389"/>
                      <a:pt x="1278" y="1501"/>
                      <a:pt x="1354" y="1440"/>
                    </a:cubicBezTo>
                    <a:cubicBezTo>
                      <a:pt x="1364" y="1432"/>
                      <a:pt x="1367" y="1416"/>
                      <a:pt x="1376" y="1407"/>
                    </a:cubicBezTo>
                    <a:cubicBezTo>
                      <a:pt x="1385" y="1398"/>
                      <a:pt x="1398" y="1393"/>
                      <a:pt x="1409" y="1386"/>
                    </a:cubicBezTo>
                    <a:cubicBezTo>
                      <a:pt x="1416" y="1375"/>
                      <a:pt x="1425" y="1365"/>
                      <a:pt x="1430" y="1353"/>
                    </a:cubicBezTo>
                    <a:cubicBezTo>
                      <a:pt x="1439" y="1332"/>
                      <a:pt x="1452" y="1287"/>
                      <a:pt x="1452" y="1287"/>
                    </a:cubicBezTo>
                    <a:cubicBezTo>
                      <a:pt x="1364" y="1278"/>
                      <a:pt x="1287" y="1269"/>
                      <a:pt x="1201" y="1298"/>
                    </a:cubicBezTo>
                    <a:cubicBezTo>
                      <a:pt x="1181" y="1318"/>
                      <a:pt x="1155" y="1332"/>
                      <a:pt x="1136" y="1353"/>
                    </a:cubicBezTo>
                    <a:cubicBezTo>
                      <a:pt x="1046" y="1455"/>
                      <a:pt x="1133" y="1390"/>
                      <a:pt x="1059" y="1440"/>
                    </a:cubicBezTo>
                    <a:cubicBezTo>
                      <a:pt x="1030" y="1485"/>
                      <a:pt x="998" y="1533"/>
                      <a:pt x="961" y="1571"/>
                    </a:cubicBezTo>
                    <a:cubicBezTo>
                      <a:pt x="941" y="1591"/>
                      <a:pt x="916" y="1606"/>
                      <a:pt x="896" y="1626"/>
                    </a:cubicBezTo>
                    <a:cubicBezTo>
                      <a:pt x="868" y="1543"/>
                      <a:pt x="879" y="1583"/>
                      <a:pt x="863" y="1506"/>
                    </a:cubicBezTo>
                    <a:cubicBezTo>
                      <a:pt x="845" y="1274"/>
                      <a:pt x="848" y="1386"/>
                      <a:pt x="863" y="1058"/>
                    </a:cubicBezTo>
                    <a:cubicBezTo>
                      <a:pt x="868" y="947"/>
                      <a:pt x="871" y="830"/>
                      <a:pt x="896" y="720"/>
                    </a:cubicBezTo>
                    <a:cubicBezTo>
                      <a:pt x="910" y="659"/>
                      <a:pt x="921" y="531"/>
                      <a:pt x="972" y="480"/>
                    </a:cubicBezTo>
                    <a:cubicBezTo>
                      <a:pt x="1026" y="426"/>
                      <a:pt x="1146" y="422"/>
                      <a:pt x="1212" y="415"/>
                    </a:cubicBezTo>
                    <a:cubicBezTo>
                      <a:pt x="1270" y="396"/>
                      <a:pt x="1235" y="411"/>
                      <a:pt x="1310" y="360"/>
                    </a:cubicBezTo>
                    <a:cubicBezTo>
                      <a:pt x="1321" y="353"/>
                      <a:pt x="1343" y="338"/>
                      <a:pt x="1343" y="338"/>
                    </a:cubicBezTo>
                    <a:cubicBezTo>
                      <a:pt x="1350" y="327"/>
                      <a:pt x="1356" y="315"/>
                      <a:pt x="1365" y="306"/>
                    </a:cubicBezTo>
                    <a:cubicBezTo>
                      <a:pt x="1374" y="297"/>
                      <a:pt x="1390" y="294"/>
                      <a:pt x="1398" y="284"/>
                    </a:cubicBezTo>
                    <a:cubicBezTo>
                      <a:pt x="1405" y="275"/>
                      <a:pt x="1403" y="261"/>
                      <a:pt x="1409" y="251"/>
                    </a:cubicBezTo>
                    <a:cubicBezTo>
                      <a:pt x="1422" y="228"/>
                      <a:pt x="1452" y="186"/>
                      <a:pt x="1452" y="186"/>
                    </a:cubicBezTo>
                    <a:cubicBezTo>
                      <a:pt x="1382" y="163"/>
                      <a:pt x="1271" y="191"/>
                      <a:pt x="1201" y="196"/>
                    </a:cubicBezTo>
                    <a:cubicBezTo>
                      <a:pt x="1196" y="197"/>
                      <a:pt x="1113" y="213"/>
                      <a:pt x="1103" y="218"/>
                    </a:cubicBezTo>
                    <a:cubicBezTo>
                      <a:pt x="1080" y="230"/>
                      <a:pt x="1038" y="262"/>
                      <a:pt x="1038" y="262"/>
                    </a:cubicBezTo>
                    <a:cubicBezTo>
                      <a:pt x="1023" y="284"/>
                      <a:pt x="1009" y="305"/>
                      <a:pt x="994" y="327"/>
                    </a:cubicBezTo>
                    <a:cubicBezTo>
                      <a:pt x="967" y="367"/>
                      <a:pt x="967" y="417"/>
                      <a:pt x="939" y="458"/>
                    </a:cubicBezTo>
                    <a:cubicBezTo>
                      <a:pt x="936" y="469"/>
                      <a:pt x="935" y="481"/>
                      <a:pt x="929" y="491"/>
                    </a:cubicBezTo>
                    <a:cubicBezTo>
                      <a:pt x="916" y="514"/>
                      <a:pt x="885" y="556"/>
                      <a:pt x="885" y="556"/>
                    </a:cubicBezTo>
                    <a:cubicBezTo>
                      <a:pt x="865" y="497"/>
                      <a:pt x="899" y="440"/>
                      <a:pt x="918" y="382"/>
                    </a:cubicBezTo>
                    <a:cubicBezTo>
                      <a:pt x="922" y="371"/>
                      <a:pt x="925" y="360"/>
                      <a:pt x="929" y="349"/>
                    </a:cubicBezTo>
                    <a:cubicBezTo>
                      <a:pt x="932" y="338"/>
                      <a:pt x="939" y="316"/>
                      <a:pt x="939" y="316"/>
                    </a:cubicBezTo>
                    <a:cubicBezTo>
                      <a:pt x="928" y="200"/>
                      <a:pt x="934" y="199"/>
                      <a:pt x="874" y="109"/>
                    </a:cubicBezTo>
                    <a:cubicBezTo>
                      <a:pt x="852" y="76"/>
                      <a:pt x="809" y="66"/>
                      <a:pt x="776" y="44"/>
                    </a:cubicBezTo>
                    <a:cubicBezTo>
                      <a:pt x="765" y="37"/>
                      <a:pt x="754" y="29"/>
                      <a:pt x="743" y="22"/>
                    </a:cubicBezTo>
                    <a:cubicBezTo>
                      <a:pt x="732" y="15"/>
                      <a:pt x="710" y="0"/>
                      <a:pt x="710" y="0"/>
                    </a:cubicBezTo>
                    <a:cubicBezTo>
                      <a:pt x="687" y="37"/>
                      <a:pt x="678" y="67"/>
                      <a:pt x="667" y="109"/>
                    </a:cubicBezTo>
                    <a:cubicBezTo>
                      <a:pt x="677" y="187"/>
                      <a:pt x="687" y="262"/>
                      <a:pt x="732" y="327"/>
                    </a:cubicBezTo>
                    <a:cubicBezTo>
                      <a:pt x="740" y="351"/>
                      <a:pt x="751" y="405"/>
                      <a:pt x="776" y="426"/>
                    </a:cubicBezTo>
                    <a:cubicBezTo>
                      <a:pt x="796" y="443"/>
                      <a:pt x="841" y="469"/>
                      <a:pt x="841" y="469"/>
                    </a:cubicBezTo>
                    <a:cubicBezTo>
                      <a:pt x="853" y="541"/>
                      <a:pt x="854" y="606"/>
                      <a:pt x="830" y="676"/>
                    </a:cubicBezTo>
                    <a:cubicBezTo>
                      <a:pt x="818" y="641"/>
                      <a:pt x="788" y="613"/>
                      <a:pt x="776" y="578"/>
                    </a:cubicBezTo>
                    <a:cubicBezTo>
                      <a:pt x="767" y="552"/>
                      <a:pt x="764" y="534"/>
                      <a:pt x="743" y="513"/>
                    </a:cubicBezTo>
                    <a:cubicBezTo>
                      <a:pt x="734" y="504"/>
                      <a:pt x="721" y="498"/>
                      <a:pt x="710" y="491"/>
                    </a:cubicBezTo>
                    <a:cubicBezTo>
                      <a:pt x="689" y="428"/>
                      <a:pt x="715" y="484"/>
                      <a:pt x="667" y="436"/>
                    </a:cubicBezTo>
                    <a:cubicBezTo>
                      <a:pt x="621" y="390"/>
                      <a:pt x="639" y="389"/>
                      <a:pt x="569" y="371"/>
                    </a:cubicBezTo>
                    <a:cubicBezTo>
                      <a:pt x="487" y="385"/>
                      <a:pt x="503" y="387"/>
                      <a:pt x="438" y="415"/>
                    </a:cubicBezTo>
                    <a:cubicBezTo>
                      <a:pt x="377" y="442"/>
                      <a:pt x="306" y="449"/>
                      <a:pt x="241" y="458"/>
                    </a:cubicBezTo>
                    <a:cubicBezTo>
                      <a:pt x="248" y="469"/>
                      <a:pt x="252" y="484"/>
                      <a:pt x="263" y="491"/>
                    </a:cubicBezTo>
                    <a:cubicBezTo>
                      <a:pt x="332" y="534"/>
                      <a:pt x="503" y="560"/>
                      <a:pt x="579" y="567"/>
                    </a:cubicBezTo>
                    <a:cubicBezTo>
                      <a:pt x="626" y="571"/>
                      <a:pt x="674" y="574"/>
                      <a:pt x="721" y="578"/>
                    </a:cubicBezTo>
                    <a:cubicBezTo>
                      <a:pt x="783" y="619"/>
                      <a:pt x="733" y="576"/>
                      <a:pt x="765" y="633"/>
                    </a:cubicBezTo>
                    <a:cubicBezTo>
                      <a:pt x="778" y="656"/>
                      <a:pt x="809" y="698"/>
                      <a:pt x="809" y="698"/>
                    </a:cubicBezTo>
                    <a:cubicBezTo>
                      <a:pt x="840" y="797"/>
                      <a:pt x="823" y="829"/>
                      <a:pt x="798" y="927"/>
                    </a:cubicBezTo>
                    <a:cubicBezTo>
                      <a:pt x="787" y="1072"/>
                      <a:pt x="788" y="1219"/>
                      <a:pt x="776" y="1364"/>
                    </a:cubicBezTo>
                    <a:cubicBezTo>
                      <a:pt x="775" y="1376"/>
                      <a:pt x="771" y="1341"/>
                      <a:pt x="765" y="1331"/>
                    </a:cubicBezTo>
                    <a:cubicBezTo>
                      <a:pt x="748" y="1306"/>
                      <a:pt x="723" y="1292"/>
                      <a:pt x="699" y="1276"/>
                    </a:cubicBezTo>
                    <a:cubicBezTo>
                      <a:pt x="680" y="1214"/>
                      <a:pt x="643" y="1160"/>
                      <a:pt x="590" y="1124"/>
                    </a:cubicBezTo>
                    <a:cubicBezTo>
                      <a:pt x="607" y="1058"/>
                      <a:pt x="596" y="1094"/>
                      <a:pt x="623" y="1015"/>
                    </a:cubicBezTo>
                    <a:cubicBezTo>
                      <a:pt x="627" y="1002"/>
                      <a:pt x="640" y="994"/>
                      <a:pt x="645" y="982"/>
                    </a:cubicBezTo>
                    <a:cubicBezTo>
                      <a:pt x="654" y="961"/>
                      <a:pt x="667" y="916"/>
                      <a:pt x="667" y="916"/>
                    </a:cubicBezTo>
                    <a:cubicBezTo>
                      <a:pt x="662" y="871"/>
                      <a:pt x="667" y="781"/>
                      <a:pt x="623" y="742"/>
                    </a:cubicBezTo>
                    <a:cubicBezTo>
                      <a:pt x="603" y="725"/>
                      <a:pt x="558" y="698"/>
                      <a:pt x="558" y="698"/>
                    </a:cubicBezTo>
                    <a:cubicBezTo>
                      <a:pt x="551" y="709"/>
                      <a:pt x="538" y="718"/>
                      <a:pt x="536" y="731"/>
                    </a:cubicBezTo>
                    <a:cubicBezTo>
                      <a:pt x="534" y="742"/>
                      <a:pt x="547" y="752"/>
                      <a:pt x="547" y="764"/>
                    </a:cubicBezTo>
                    <a:cubicBezTo>
                      <a:pt x="547" y="775"/>
                      <a:pt x="539" y="785"/>
                      <a:pt x="536" y="796"/>
                    </a:cubicBezTo>
                    <a:cubicBezTo>
                      <a:pt x="532" y="811"/>
                      <a:pt x="532" y="826"/>
                      <a:pt x="525" y="840"/>
                    </a:cubicBezTo>
                    <a:cubicBezTo>
                      <a:pt x="447" y="996"/>
                      <a:pt x="501" y="847"/>
                      <a:pt x="470" y="938"/>
                    </a:cubicBezTo>
                    <a:cubicBezTo>
                      <a:pt x="474" y="971"/>
                      <a:pt x="476" y="1004"/>
                      <a:pt x="481" y="1036"/>
                    </a:cubicBezTo>
                    <a:cubicBezTo>
                      <a:pt x="483" y="1047"/>
                      <a:pt x="504" y="1069"/>
                      <a:pt x="492" y="1069"/>
                    </a:cubicBezTo>
                    <a:cubicBezTo>
                      <a:pt x="479" y="1069"/>
                      <a:pt x="480" y="1044"/>
                      <a:pt x="470" y="1036"/>
                    </a:cubicBezTo>
                    <a:cubicBezTo>
                      <a:pt x="461" y="1029"/>
                      <a:pt x="449" y="1029"/>
                      <a:pt x="438" y="1026"/>
                    </a:cubicBezTo>
                    <a:cubicBezTo>
                      <a:pt x="367" y="919"/>
                      <a:pt x="293" y="931"/>
                      <a:pt x="187" y="895"/>
                    </a:cubicBezTo>
                    <a:cubicBezTo>
                      <a:pt x="129" y="899"/>
                      <a:pt x="68" y="890"/>
                      <a:pt x="12" y="906"/>
                    </a:cubicBezTo>
                    <a:cubicBezTo>
                      <a:pt x="0" y="910"/>
                      <a:pt x="24" y="929"/>
                      <a:pt x="34" y="938"/>
                    </a:cubicBezTo>
                    <a:cubicBezTo>
                      <a:pt x="54" y="955"/>
                      <a:pt x="99" y="982"/>
                      <a:pt x="99" y="982"/>
                    </a:cubicBezTo>
                    <a:cubicBezTo>
                      <a:pt x="158" y="1071"/>
                      <a:pt x="80" y="964"/>
                      <a:pt x="154" y="1036"/>
                    </a:cubicBezTo>
                    <a:cubicBezTo>
                      <a:pt x="194" y="1075"/>
                      <a:pt x="154" y="1067"/>
                      <a:pt x="209" y="1091"/>
                    </a:cubicBezTo>
                    <a:cubicBezTo>
                      <a:pt x="230" y="1100"/>
                      <a:pt x="252" y="1106"/>
                      <a:pt x="274" y="1113"/>
                    </a:cubicBezTo>
                    <a:cubicBezTo>
                      <a:pt x="285" y="1117"/>
                      <a:pt x="307" y="1124"/>
                      <a:pt x="307" y="1124"/>
                    </a:cubicBezTo>
                    <a:cubicBezTo>
                      <a:pt x="336" y="1120"/>
                      <a:pt x="365" y="1119"/>
                      <a:pt x="394" y="1113"/>
                    </a:cubicBezTo>
                    <a:cubicBezTo>
                      <a:pt x="416" y="1108"/>
                      <a:pt x="459" y="1091"/>
                      <a:pt x="459" y="1091"/>
                    </a:cubicBezTo>
                    <a:cubicBezTo>
                      <a:pt x="505" y="1106"/>
                      <a:pt x="506" y="1130"/>
                      <a:pt x="547" y="1156"/>
                    </a:cubicBezTo>
                    <a:cubicBezTo>
                      <a:pt x="596" y="1232"/>
                      <a:pt x="565" y="1214"/>
                      <a:pt x="623" y="1233"/>
                    </a:cubicBezTo>
                    <a:cubicBezTo>
                      <a:pt x="685" y="1326"/>
                      <a:pt x="602" y="1211"/>
                      <a:pt x="678" y="1287"/>
                    </a:cubicBezTo>
                    <a:cubicBezTo>
                      <a:pt x="702" y="1311"/>
                      <a:pt x="712" y="1359"/>
                      <a:pt x="721" y="1386"/>
                    </a:cubicBezTo>
                    <a:cubicBezTo>
                      <a:pt x="728" y="1408"/>
                      <a:pt x="678" y="1371"/>
                      <a:pt x="656" y="1364"/>
                    </a:cubicBezTo>
                    <a:cubicBezTo>
                      <a:pt x="620" y="1352"/>
                      <a:pt x="594" y="1321"/>
                      <a:pt x="558" y="1309"/>
                    </a:cubicBezTo>
                    <a:cubicBezTo>
                      <a:pt x="536" y="1302"/>
                      <a:pt x="514" y="1294"/>
                      <a:pt x="492" y="1287"/>
                    </a:cubicBezTo>
                    <a:cubicBezTo>
                      <a:pt x="481" y="1283"/>
                      <a:pt x="459" y="1276"/>
                      <a:pt x="459" y="1276"/>
                    </a:cubicBezTo>
                    <a:cubicBezTo>
                      <a:pt x="384" y="1291"/>
                      <a:pt x="313" y="1318"/>
                      <a:pt x="241" y="1342"/>
                    </a:cubicBezTo>
                    <a:cubicBezTo>
                      <a:pt x="210" y="1352"/>
                      <a:pt x="176" y="1349"/>
                      <a:pt x="143" y="1353"/>
                    </a:cubicBezTo>
                    <a:cubicBezTo>
                      <a:pt x="154" y="1360"/>
                      <a:pt x="167" y="1366"/>
                      <a:pt x="176" y="1375"/>
                    </a:cubicBezTo>
                    <a:cubicBezTo>
                      <a:pt x="185" y="1384"/>
                      <a:pt x="188" y="1399"/>
                      <a:pt x="198" y="1407"/>
                    </a:cubicBezTo>
                    <a:cubicBezTo>
                      <a:pt x="213" y="1419"/>
                      <a:pt x="276" y="1441"/>
                      <a:pt x="296" y="1451"/>
                    </a:cubicBezTo>
                    <a:cubicBezTo>
                      <a:pt x="308" y="1457"/>
                      <a:pt x="317" y="1468"/>
                      <a:pt x="329" y="1473"/>
                    </a:cubicBezTo>
                    <a:cubicBezTo>
                      <a:pt x="350" y="1482"/>
                      <a:pt x="394" y="1495"/>
                      <a:pt x="394" y="1495"/>
                    </a:cubicBezTo>
                    <a:cubicBezTo>
                      <a:pt x="498" y="1482"/>
                      <a:pt x="478" y="1494"/>
                      <a:pt x="547" y="1440"/>
                    </a:cubicBezTo>
                    <a:cubicBezTo>
                      <a:pt x="568" y="1424"/>
                      <a:pt x="612" y="1396"/>
                      <a:pt x="612" y="1396"/>
                    </a:cubicBezTo>
                    <a:cubicBezTo>
                      <a:pt x="662" y="1413"/>
                      <a:pt x="715" y="1423"/>
                      <a:pt x="765" y="1440"/>
                    </a:cubicBezTo>
                    <a:cubicBezTo>
                      <a:pt x="772" y="1462"/>
                      <a:pt x="780" y="1484"/>
                      <a:pt x="787" y="1506"/>
                    </a:cubicBezTo>
                    <a:cubicBezTo>
                      <a:pt x="791" y="1517"/>
                      <a:pt x="794" y="1527"/>
                      <a:pt x="798" y="1538"/>
                    </a:cubicBezTo>
                    <a:cubicBezTo>
                      <a:pt x="802" y="1549"/>
                      <a:pt x="809" y="1571"/>
                      <a:pt x="809" y="1571"/>
                    </a:cubicBezTo>
                    <a:cubicBezTo>
                      <a:pt x="839" y="1802"/>
                      <a:pt x="840" y="2048"/>
                      <a:pt x="819" y="2280"/>
                    </a:cubicBezTo>
                    <a:cubicBezTo>
                      <a:pt x="818" y="2289"/>
                      <a:pt x="794" y="2357"/>
                      <a:pt x="787" y="2378"/>
                    </a:cubicBezTo>
                    <a:cubicBezTo>
                      <a:pt x="780" y="2400"/>
                      <a:pt x="765" y="2444"/>
                      <a:pt x="765" y="2444"/>
                    </a:cubicBezTo>
                    <a:cubicBezTo>
                      <a:pt x="818" y="2462"/>
                      <a:pt x="789" y="2458"/>
                      <a:pt x="863" y="2444"/>
                    </a:cubicBezTo>
                    <a:cubicBezTo>
                      <a:pt x="881" y="2441"/>
                      <a:pt x="918" y="2433"/>
                      <a:pt x="918" y="2433"/>
                    </a:cubicBezTo>
                    <a:close/>
                  </a:path>
                </a:pathLst>
              </a:custGeom>
              <a:gradFill rotWithShape="0">
                <a:gsLst>
                  <a:gs pos="0">
                    <a:srgbClr val="008000"/>
                  </a:gs>
                  <a:gs pos="100000">
                    <a:srgbClr val="996633"/>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497" name="Freeform 6"/>
            <p:cNvSpPr>
              <a:spLocks/>
            </p:cNvSpPr>
            <p:nvPr/>
          </p:nvSpPr>
          <p:spPr bwMode="auto">
            <a:xfrm>
              <a:off x="3894" y="3303"/>
              <a:ext cx="332" cy="247"/>
            </a:xfrm>
            <a:custGeom>
              <a:avLst/>
              <a:gdLst>
                <a:gd name="T0" fmla="*/ 255 w 332"/>
                <a:gd name="T1" fmla="*/ 81 h 247"/>
                <a:gd name="T2" fmla="*/ 332 w 332"/>
                <a:gd name="T3" fmla="*/ 196 h 247"/>
                <a:gd name="T4" fmla="*/ 204 w 332"/>
                <a:gd name="T5" fmla="*/ 157 h 247"/>
                <a:gd name="T6" fmla="*/ 191 w 332"/>
                <a:gd name="T7" fmla="*/ 196 h 247"/>
                <a:gd name="T8" fmla="*/ 115 w 332"/>
                <a:gd name="T9" fmla="*/ 247 h 247"/>
                <a:gd name="T10" fmla="*/ 89 w 332"/>
                <a:gd name="T11" fmla="*/ 208 h 247"/>
                <a:gd name="T12" fmla="*/ 77 w 332"/>
                <a:gd name="T13" fmla="*/ 170 h 247"/>
                <a:gd name="T14" fmla="*/ 0 w 332"/>
                <a:gd name="T15" fmla="*/ 183 h 247"/>
                <a:gd name="T16" fmla="*/ 25 w 332"/>
                <a:gd name="T17" fmla="*/ 144 h 247"/>
                <a:gd name="T18" fmla="*/ 64 w 332"/>
                <a:gd name="T19" fmla="*/ 106 h 247"/>
                <a:gd name="T20" fmla="*/ 89 w 332"/>
                <a:gd name="T21" fmla="*/ 55 h 2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2" h="247">
                  <a:moveTo>
                    <a:pt x="255" y="81"/>
                  </a:moveTo>
                  <a:cubicBezTo>
                    <a:pt x="284" y="123"/>
                    <a:pt x="316" y="148"/>
                    <a:pt x="332" y="196"/>
                  </a:cubicBezTo>
                  <a:cubicBezTo>
                    <a:pt x="270" y="216"/>
                    <a:pt x="263" y="187"/>
                    <a:pt x="204" y="157"/>
                  </a:cubicBezTo>
                  <a:cubicBezTo>
                    <a:pt x="200" y="170"/>
                    <a:pt x="201" y="186"/>
                    <a:pt x="191" y="196"/>
                  </a:cubicBezTo>
                  <a:cubicBezTo>
                    <a:pt x="170" y="218"/>
                    <a:pt x="115" y="247"/>
                    <a:pt x="115" y="247"/>
                  </a:cubicBezTo>
                  <a:cubicBezTo>
                    <a:pt x="106" y="234"/>
                    <a:pt x="96" y="222"/>
                    <a:pt x="89" y="208"/>
                  </a:cubicBezTo>
                  <a:cubicBezTo>
                    <a:pt x="83" y="196"/>
                    <a:pt x="90" y="174"/>
                    <a:pt x="77" y="170"/>
                  </a:cubicBezTo>
                  <a:cubicBezTo>
                    <a:pt x="52" y="163"/>
                    <a:pt x="26" y="179"/>
                    <a:pt x="0" y="183"/>
                  </a:cubicBezTo>
                  <a:cubicBezTo>
                    <a:pt x="8" y="170"/>
                    <a:pt x="15" y="156"/>
                    <a:pt x="25" y="144"/>
                  </a:cubicBezTo>
                  <a:cubicBezTo>
                    <a:pt x="37" y="130"/>
                    <a:pt x="54" y="121"/>
                    <a:pt x="64" y="106"/>
                  </a:cubicBezTo>
                  <a:cubicBezTo>
                    <a:pt x="137" y="0"/>
                    <a:pt x="43" y="105"/>
                    <a:pt x="89" y="55"/>
                  </a:cubicBezTo>
                </a:path>
              </a:pathLst>
            </a:custGeom>
            <a:gradFill rotWithShape="0">
              <a:gsLst>
                <a:gs pos="0">
                  <a:srgbClr val="008000"/>
                </a:gs>
                <a:gs pos="100000">
                  <a:srgbClr val="996633"/>
                </a:gs>
              </a:gsLst>
              <a:lin ang="5400000" scaled="1"/>
            </a:gra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491" name="Freeform 7"/>
          <p:cNvSpPr>
            <a:spLocks/>
          </p:cNvSpPr>
          <p:nvPr/>
        </p:nvSpPr>
        <p:spPr bwMode="auto">
          <a:xfrm>
            <a:off x="533400" y="3886200"/>
            <a:ext cx="5557838" cy="2073275"/>
          </a:xfrm>
          <a:custGeom>
            <a:avLst/>
            <a:gdLst>
              <a:gd name="T0" fmla="*/ 2147483647 w 2349"/>
              <a:gd name="T1" fmla="*/ 2147483647 h 778"/>
              <a:gd name="T2" fmla="*/ 2147483647 w 2349"/>
              <a:gd name="T3" fmla="*/ 2147483647 h 778"/>
              <a:gd name="T4" fmla="*/ 2147483647 w 2349"/>
              <a:gd name="T5" fmla="*/ 2147483647 h 778"/>
              <a:gd name="T6" fmla="*/ 2147483647 w 2349"/>
              <a:gd name="T7" fmla="*/ 2147483647 h 778"/>
              <a:gd name="T8" fmla="*/ 2147483647 w 2349"/>
              <a:gd name="T9" fmla="*/ 2147483647 h 778"/>
              <a:gd name="T10" fmla="*/ 2147483647 w 2349"/>
              <a:gd name="T11" fmla="*/ 2147483647 h 778"/>
              <a:gd name="T12" fmla="*/ 2147483647 w 2349"/>
              <a:gd name="T13" fmla="*/ 2147483647 h 778"/>
              <a:gd name="T14" fmla="*/ 2147483647 w 2349"/>
              <a:gd name="T15" fmla="*/ 2147483647 h 778"/>
              <a:gd name="T16" fmla="*/ 2147483647 w 2349"/>
              <a:gd name="T17" fmla="*/ 2147483647 h 778"/>
              <a:gd name="T18" fmla="*/ 2147483647 w 2349"/>
              <a:gd name="T19" fmla="*/ 2147483647 h 778"/>
              <a:gd name="T20" fmla="*/ 2147483647 w 2349"/>
              <a:gd name="T21" fmla="*/ 2147483647 h 778"/>
              <a:gd name="T22" fmla="*/ 2147483647 w 2349"/>
              <a:gd name="T23" fmla="*/ 2147483647 h 778"/>
              <a:gd name="T24" fmla="*/ 2147483647 w 2349"/>
              <a:gd name="T25" fmla="*/ 2147483647 h 778"/>
              <a:gd name="T26" fmla="*/ 2147483647 w 2349"/>
              <a:gd name="T27" fmla="*/ 2147483647 h 778"/>
              <a:gd name="T28" fmla="*/ 2147483647 w 2349"/>
              <a:gd name="T29" fmla="*/ 2147483647 h 778"/>
              <a:gd name="T30" fmla="*/ 2147483647 w 2349"/>
              <a:gd name="T31" fmla="*/ 2147483647 h 778"/>
              <a:gd name="T32" fmla="*/ 2147483647 w 2349"/>
              <a:gd name="T33" fmla="*/ 2147483647 h 778"/>
              <a:gd name="T34" fmla="*/ 2147483647 w 2349"/>
              <a:gd name="T35" fmla="*/ 2147483647 h 778"/>
              <a:gd name="T36" fmla="*/ 2147483647 w 2349"/>
              <a:gd name="T37" fmla="*/ 2147483647 h 778"/>
              <a:gd name="T38" fmla="*/ 2147483647 w 2349"/>
              <a:gd name="T39" fmla="*/ 2147483647 h 778"/>
              <a:gd name="T40" fmla="*/ 2147483647 w 2349"/>
              <a:gd name="T41" fmla="*/ 2147483647 h 778"/>
              <a:gd name="T42" fmla="*/ 2147483647 w 2349"/>
              <a:gd name="T43" fmla="*/ 2147483647 h 778"/>
              <a:gd name="T44" fmla="*/ 2147483647 w 2349"/>
              <a:gd name="T45" fmla="*/ 2147483647 h 778"/>
              <a:gd name="T46" fmla="*/ 2147483647 w 2349"/>
              <a:gd name="T47" fmla="*/ 2147483647 h 778"/>
              <a:gd name="T48" fmla="*/ 2147483647 w 2349"/>
              <a:gd name="T49" fmla="*/ 2147483647 h 778"/>
              <a:gd name="T50" fmla="*/ 2147483647 w 2349"/>
              <a:gd name="T51" fmla="*/ 2147483647 h 778"/>
              <a:gd name="T52" fmla="*/ 2147483647 w 2349"/>
              <a:gd name="T53" fmla="*/ 2147483647 h 778"/>
              <a:gd name="T54" fmla="*/ 2147483647 w 2349"/>
              <a:gd name="T55" fmla="*/ 2147483647 h 778"/>
              <a:gd name="T56" fmla="*/ 2147483647 w 2349"/>
              <a:gd name="T57" fmla="*/ 2147483647 h 778"/>
              <a:gd name="T58" fmla="*/ 2147483647 w 2349"/>
              <a:gd name="T59" fmla="*/ 2147483647 h 778"/>
              <a:gd name="T60" fmla="*/ 2147483647 w 2349"/>
              <a:gd name="T61" fmla="*/ 2147483647 h 778"/>
              <a:gd name="T62" fmla="*/ 2147483647 w 2349"/>
              <a:gd name="T63" fmla="*/ 2147483647 h 778"/>
              <a:gd name="T64" fmla="*/ 2147483647 w 2349"/>
              <a:gd name="T65" fmla="*/ 2147483647 h 778"/>
              <a:gd name="T66" fmla="*/ 2147483647 w 2349"/>
              <a:gd name="T67" fmla="*/ 2147483647 h 778"/>
              <a:gd name="T68" fmla="*/ 2147483647 w 2349"/>
              <a:gd name="T69" fmla="*/ 2147483647 h 778"/>
              <a:gd name="T70" fmla="*/ 2147483647 w 2349"/>
              <a:gd name="T71" fmla="*/ 2147483647 h 778"/>
              <a:gd name="T72" fmla="*/ 2147483647 w 2349"/>
              <a:gd name="T73" fmla="*/ 2147483647 h 778"/>
              <a:gd name="T74" fmla="*/ 2147483647 w 2349"/>
              <a:gd name="T75" fmla="*/ 2147483647 h 778"/>
              <a:gd name="T76" fmla="*/ 2147483647 w 2349"/>
              <a:gd name="T77" fmla="*/ 2147483647 h 778"/>
              <a:gd name="T78" fmla="*/ 2147483647 w 2349"/>
              <a:gd name="T79" fmla="*/ 2147483647 h 778"/>
              <a:gd name="T80" fmla="*/ 2147483647 w 2349"/>
              <a:gd name="T81" fmla="*/ 2147483647 h 778"/>
              <a:gd name="T82" fmla="*/ 2147483647 w 2349"/>
              <a:gd name="T83" fmla="*/ 2147483647 h 778"/>
              <a:gd name="T84" fmla="*/ 2147483647 w 2349"/>
              <a:gd name="T85" fmla="*/ 2147483647 h 7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49" h="778">
                <a:moveTo>
                  <a:pt x="1021" y="0"/>
                </a:moveTo>
                <a:cubicBezTo>
                  <a:pt x="987" y="49"/>
                  <a:pt x="976" y="96"/>
                  <a:pt x="957" y="153"/>
                </a:cubicBezTo>
                <a:cubicBezTo>
                  <a:pt x="951" y="170"/>
                  <a:pt x="938" y="220"/>
                  <a:pt x="919" y="230"/>
                </a:cubicBezTo>
                <a:cubicBezTo>
                  <a:pt x="888" y="246"/>
                  <a:pt x="850" y="244"/>
                  <a:pt x="817" y="255"/>
                </a:cubicBezTo>
                <a:cubicBezTo>
                  <a:pt x="712" y="291"/>
                  <a:pt x="767" y="277"/>
                  <a:pt x="651" y="294"/>
                </a:cubicBezTo>
                <a:cubicBezTo>
                  <a:pt x="569" y="273"/>
                  <a:pt x="489" y="281"/>
                  <a:pt x="408" y="306"/>
                </a:cubicBezTo>
                <a:cubicBezTo>
                  <a:pt x="349" y="346"/>
                  <a:pt x="317" y="347"/>
                  <a:pt x="242" y="358"/>
                </a:cubicBezTo>
                <a:cubicBezTo>
                  <a:pt x="178" y="378"/>
                  <a:pt x="157" y="439"/>
                  <a:pt x="89" y="460"/>
                </a:cubicBezTo>
                <a:cubicBezTo>
                  <a:pt x="34" y="477"/>
                  <a:pt x="64" y="469"/>
                  <a:pt x="0" y="485"/>
                </a:cubicBezTo>
                <a:cubicBezTo>
                  <a:pt x="115" y="514"/>
                  <a:pt x="158" y="445"/>
                  <a:pt x="255" y="409"/>
                </a:cubicBezTo>
                <a:cubicBezTo>
                  <a:pt x="315" y="387"/>
                  <a:pt x="336" y="408"/>
                  <a:pt x="395" y="370"/>
                </a:cubicBezTo>
                <a:cubicBezTo>
                  <a:pt x="408" y="362"/>
                  <a:pt x="419" y="349"/>
                  <a:pt x="434" y="345"/>
                </a:cubicBezTo>
                <a:cubicBezTo>
                  <a:pt x="544" y="312"/>
                  <a:pt x="663" y="325"/>
                  <a:pt x="778" y="319"/>
                </a:cubicBezTo>
                <a:cubicBezTo>
                  <a:pt x="785" y="317"/>
                  <a:pt x="856" y="301"/>
                  <a:pt x="868" y="294"/>
                </a:cubicBezTo>
                <a:cubicBezTo>
                  <a:pt x="895" y="279"/>
                  <a:pt x="944" y="243"/>
                  <a:pt x="944" y="243"/>
                </a:cubicBezTo>
                <a:cubicBezTo>
                  <a:pt x="898" y="313"/>
                  <a:pt x="795" y="341"/>
                  <a:pt x="715" y="358"/>
                </a:cubicBezTo>
                <a:cubicBezTo>
                  <a:pt x="657" y="415"/>
                  <a:pt x="602" y="431"/>
                  <a:pt x="523" y="447"/>
                </a:cubicBezTo>
                <a:cubicBezTo>
                  <a:pt x="441" y="501"/>
                  <a:pt x="522" y="435"/>
                  <a:pt x="472" y="524"/>
                </a:cubicBezTo>
                <a:cubicBezTo>
                  <a:pt x="456" y="552"/>
                  <a:pt x="420" y="571"/>
                  <a:pt x="395" y="587"/>
                </a:cubicBezTo>
                <a:cubicBezTo>
                  <a:pt x="378" y="613"/>
                  <a:pt x="361" y="638"/>
                  <a:pt x="344" y="664"/>
                </a:cubicBezTo>
                <a:cubicBezTo>
                  <a:pt x="309" y="717"/>
                  <a:pt x="304" y="705"/>
                  <a:pt x="370" y="690"/>
                </a:cubicBezTo>
                <a:cubicBezTo>
                  <a:pt x="383" y="681"/>
                  <a:pt x="394" y="670"/>
                  <a:pt x="408" y="664"/>
                </a:cubicBezTo>
                <a:cubicBezTo>
                  <a:pt x="433" y="653"/>
                  <a:pt x="485" y="638"/>
                  <a:pt x="485" y="638"/>
                </a:cubicBezTo>
                <a:cubicBezTo>
                  <a:pt x="493" y="613"/>
                  <a:pt x="488" y="577"/>
                  <a:pt x="510" y="562"/>
                </a:cubicBezTo>
                <a:cubicBezTo>
                  <a:pt x="610" y="496"/>
                  <a:pt x="557" y="521"/>
                  <a:pt x="664" y="485"/>
                </a:cubicBezTo>
                <a:cubicBezTo>
                  <a:pt x="710" y="469"/>
                  <a:pt x="804" y="447"/>
                  <a:pt x="804" y="447"/>
                </a:cubicBezTo>
                <a:cubicBezTo>
                  <a:pt x="835" y="426"/>
                  <a:pt x="875" y="418"/>
                  <a:pt x="906" y="396"/>
                </a:cubicBezTo>
                <a:cubicBezTo>
                  <a:pt x="919" y="387"/>
                  <a:pt x="921" y="369"/>
                  <a:pt x="932" y="358"/>
                </a:cubicBezTo>
                <a:cubicBezTo>
                  <a:pt x="943" y="347"/>
                  <a:pt x="957" y="341"/>
                  <a:pt x="970" y="332"/>
                </a:cubicBezTo>
                <a:cubicBezTo>
                  <a:pt x="983" y="336"/>
                  <a:pt x="1006" y="332"/>
                  <a:pt x="1008" y="345"/>
                </a:cubicBezTo>
                <a:cubicBezTo>
                  <a:pt x="1016" y="391"/>
                  <a:pt x="998" y="438"/>
                  <a:pt x="995" y="485"/>
                </a:cubicBezTo>
                <a:cubicBezTo>
                  <a:pt x="990" y="557"/>
                  <a:pt x="987" y="630"/>
                  <a:pt x="983" y="702"/>
                </a:cubicBezTo>
                <a:cubicBezTo>
                  <a:pt x="987" y="715"/>
                  <a:pt x="987" y="730"/>
                  <a:pt x="995" y="741"/>
                </a:cubicBezTo>
                <a:cubicBezTo>
                  <a:pt x="1005" y="753"/>
                  <a:pt x="1024" y="778"/>
                  <a:pt x="1034" y="766"/>
                </a:cubicBezTo>
                <a:cubicBezTo>
                  <a:pt x="1053" y="743"/>
                  <a:pt x="1042" y="707"/>
                  <a:pt x="1047" y="677"/>
                </a:cubicBezTo>
                <a:cubicBezTo>
                  <a:pt x="1054" y="636"/>
                  <a:pt x="1060" y="624"/>
                  <a:pt x="1072" y="587"/>
                </a:cubicBezTo>
                <a:cubicBezTo>
                  <a:pt x="1054" y="498"/>
                  <a:pt x="1035" y="436"/>
                  <a:pt x="1072" y="332"/>
                </a:cubicBezTo>
                <a:cubicBezTo>
                  <a:pt x="1078" y="315"/>
                  <a:pt x="1106" y="341"/>
                  <a:pt x="1123" y="345"/>
                </a:cubicBezTo>
                <a:cubicBezTo>
                  <a:pt x="1140" y="370"/>
                  <a:pt x="1157" y="396"/>
                  <a:pt x="1174" y="421"/>
                </a:cubicBezTo>
                <a:cubicBezTo>
                  <a:pt x="1219" y="488"/>
                  <a:pt x="1198" y="565"/>
                  <a:pt x="1276" y="613"/>
                </a:cubicBezTo>
                <a:cubicBezTo>
                  <a:pt x="1372" y="672"/>
                  <a:pt x="1308" y="605"/>
                  <a:pt x="1391" y="664"/>
                </a:cubicBezTo>
                <a:cubicBezTo>
                  <a:pt x="1406" y="675"/>
                  <a:pt x="1418" y="688"/>
                  <a:pt x="1430" y="702"/>
                </a:cubicBezTo>
                <a:cubicBezTo>
                  <a:pt x="1440" y="714"/>
                  <a:pt x="1455" y="756"/>
                  <a:pt x="1455" y="741"/>
                </a:cubicBezTo>
                <a:cubicBezTo>
                  <a:pt x="1455" y="722"/>
                  <a:pt x="1440" y="706"/>
                  <a:pt x="1430" y="690"/>
                </a:cubicBezTo>
                <a:cubicBezTo>
                  <a:pt x="1388" y="620"/>
                  <a:pt x="1361" y="586"/>
                  <a:pt x="1289" y="549"/>
                </a:cubicBezTo>
                <a:cubicBezTo>
                  <a:pt x="1263" y="510"/>
                  <a:pt x="1184" y="415"/>
                  <a:pt x="1225" y="358"/>
                </a:cubicBezTo>
                <a:cubicBezTo>
                  <a:pt x="1241" y="336"/>
                  <a:pt x="1276" y="375"/>
                  <a:pt x="1302" y="383"/>
                </a:cubicBezTo>
                <a:cubicBezTo>
                  <a:pt x="1319" y="388"/>
                  <a:pt x="1336" y="392"/>
                  <a:pt x="1353" y="396"/>
                </a:cubicBezTo>
                <a:cubicBezTo>
                  <a:pt x="1380" y="423"/>
                  <a:pt x="1454" y="522"/>
                  <a:pt x="1506" y="536"/>
                </a:cubicBezTo>
                <a:cubicBezTo>
                  <a:pt x="1597" y="560"/>
                  <a:pt x="1695" y="565"/>
                  <a:pt x="1787" y="587"/>
                </a:cubicBezTo>
                <a:cubicBezTo>
                  <a:pt x="1833" y="610"/>
                  <a:pt x="1880" y="631"/>
                  <a:pt x="1927" y="651"/>
                </a:cubicBezTo>
                <a:cubicBezTo>
                  <a:pt x="1940" y="656"/>
                  <a:pt x="1975" y="674"/>
                  <a:pt x="1966" y="664"/>
                </a:cubicBezTo>
                <a:cubicBezTo>
                  <a:pt x="1953" y="650"/>
                  <a:pt x="1930" y="650"/>
                  <a:pt x="1915" y="638"/>
                </a:cubicBezTo>
                <a:cubicBezTo>
                  <a:pt x="1882" y="611"/>
                  <a:pt x="1864" y="564"/>
                  <a:pt x="1825" y="549"/>
                </a:cubicBezTo>
                <a:cubicBezTo>
                  <a:pt x="1756" y="522"/>
                  <a:pt x="1692" y="493"/>
                  <a:pt x="1621" y="472"/>
                </a:cubicBezTo>
                <a:cubicBezTo>
                  <a:pt x="1582" y="461"/>
                  <a:pt x="1540" y="456"/>
                  <a:pt x="1506" y="434"/>
                </a:cubicBezTo>
                <a:cubicBezTo>
                  <a:pt x="1481" y="417"/>
                  <a:pt x="1430" y="383"/>
                  <a:pt x="1430" y="383"/>
                </a:cubicBezTo>
                <a:cubicBezTo>
                  <a:pt x="1389" y="323"/>
                  <a:pt x="1419" y="350"/>
                  <a:pt x="1327" y="319"/>
                </a:cubicBezTo>
                <a:cubicBezTo>
                  <a:pt x="1314" y="315"/>
                  <a:pt x="1289" y="306"/>
                  <a:pt x="1289" y="306"/>
                </a:cubicBezTo>
                <a:cubicBezTo>
                  <a:pt x="1373" y="293"/>
                  <a:pt x="1386" y="284"/>
                  <a:pt x="1481" y="306"/>
                </a:cubicBezTo>
                <a:cubicBezTo>
                  <a:pt x="1513" y="313"/>
                  <a:pt x="1539" y="337"/>
                  <a:pt x="1570" y="345"/>
                </a:cubicBezTo>
                <a:cubicBezTo>
                  <a:pt x="1723" y="384"/>
                  <a:pt x="1536" y="326"/>
                  <a:pt x="1710" y="383"/>
                </a:cubicBezTo>
                <a:cubicBezTo>
                  <a:pt x="1725" y="388"/>
                  <a:pt x="1735" y="403"/>
                  <a:pt x="1749" y="409"/>
                </a:cubicBezTo>
                <a:cubicBezTo>
                  <a:pt x="1821" y="441"/>
                  <a:pt x="1902" y="449"/>
                  <a:pt x="1979" y="460"/>
                </a:cubicBezTo>
                <a:cubicBezTo>
                  <a:pt x="2042" y="491"/>
                  <a:pt x="2101" y="523"/>
                  <a:pt x="2170" y="536"/>
                </a:cubicBezTo>
                <a:cubicBezTo>
                  <a:pt x="2183" y="532"/>
                  <a:pt x="2214" y="536"/>
                  <a:pt x="2208" y="524"/>
                </a:cubicBezTo>
                <a:cubicBezTo>
                  <a:pt x="2188" y="485"/>
                  <a:pt x="2127" y="485"/>
                  <a:pt x="2093" y="472"/>
                </a:cubicBezTo>
                <a:cubicBezTo>
                  <a:pt x="2033" y="450"/>
                  <a:pt x="1978" y="423"/>
                  <a:pt x="1915" y="409"/>
                </a:cubicBezTo>
                <a:cubicBezTo>
                  <a:pt x="1813" y="387"/>
                  <a:pt x="1728" y="341"/>
                  <a:pt x="1634" y="294"/>
                </a:cubicBezTo>
                <a:cubicBezTo>
                  <a:pt x="1568" y="261"/>
                  <a:pt x="1474" y="257"/>
                  <a:pt x="1404" y="230"/>
                </a:cubicBezTo>
                <a:cubicBezTo>
                  <a:pt x="1395" y="217"/>
                  <a:pt x="1365" y="200"/>
                  <a:pt x="1378" y="192"/>
                </a:cubicBezTo>
                <a:cubicBezTo>
                  <a:pt x="1421" y="163"/>
                  <a:pt x="1482" y="179"/>
                  <a:pt x="1532" y="166"/>
                </a:cubicBezTo>
                <a:cubicBezTo>
                  <a:pt x="1558" y="171"/>
                  <a:pt x="1607" y="178"/>
                  <a:pt x="1634" y="192"/>
                </a:cubicBezTo>
                <a:cubicBezTo>
                  <a:pt x="1681" y="216"/>
                  <a:pt x="1735" y="254"/>
                  <a:pt x="1787" y="268"/>
                </a:cubicBezTo>
                <a:cubicBezTo>
                  <a:pt x="1891" y="296"/>
                  <a:pt x="2013" y="297"/>
                  <a:pt x="2119" y="306"/>
                </a:cubicBezTo>
                <a:cubicBezTo>
                  <a:pt x="2213" y="338"/>
                  <a:pt x="2247" y="346"/>
                  <a:pt x="2349" y="358"/>
                </a:cubicBezTo>
                <a:cubicBezTo>
                  <a:pt x="2298" y="324"/>
                  <a:pt x="2317" y="329"/>
                  <a:pt x="2247" y="319"/>
                </a:cubicBezTo>
                <a:cubicBezTo>
                  <a:pt x="2183" y="309"/>
                  <a:pt x="2055" y="294"/>
                  <a:pt x="2055" y="294"/>
                </a:cubicBezTo>
                <a:cubicBezTo>
                  <a:pt x="2042" y="290"/>
                  <a:pt x="2030" y="284"/>
                  <a:pt x="2017" y="281"/>
                </a:cubicBezTo>
                <a:cubicBezTo>
                  <a:pt x="1996" y="276"/>
                  <a:pt x="1974" y="275"/>
                  <a:pt x="1953" y="268"/>
                </a:cubicBezTo>
                <a:cubicBezTo>
                  <a:pt x="1922" y="258"/>
                  <a:pt x="1894" y="242"/>
                  <a:pt x="1864" y="230"/>
                </a:cubicBezTo>
                <a:cubicBezTo>
                  <a:pt x="1717" y="173"/>
                  <a:pt x="1560" y="141"/>
                  <a:pt x="1404" y="128"/>
                </a:cubicBezTo>
                <a:cubicBezTo>
                  <a:pt x="1373" y="117"/>
                  <a:pt x="1352" y="114"/>
                  <a:pt x="1327" y="89"/>
                </a:cubicBezTo>
                <a:cubicBezTo>
                  <a:pt x="1291" y="53"/>
                  <a:pt x="1314" y="42"/>
                  <a:pt x="1264" y="13"/>
                </a:cubicBezTo>
                <a:cubicBezTo>
                  <a:pt x="1249" y="4"/>
                  <a:pt x="1230" y="4"/>
                  <a:pt x="1213" y="0"/>
                </a:cubicBezTo>
                <a:cubicBezTo>
                  <a:pt x="1171" y="14"/>
                  <a:pt x="1139" y="37"/>
                  <a:pt x="1098" y="51"/>
                </a:cubicBezTo>
                <a:cubicBezTo>
                  <a:pt x="1074" y="16"/>
                  <a:pt x="1066" y="0"/>
                  <a:pt x="1021" y="0"/>
                </a:cubicBezTo>
                <a:close/>
              </a:path>
            </a:pathLst>
          </a:custGeom>
          <a:solidFill>
            <a:srgbClr val="996633"/>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2" name="Line 8"/>
          <p:cNvSpPr>
            <a:spLocks noChangeShapeType="1"/>
          </p:cNvSpPr>
          <p:nvPr/>
        </p:nvSpPr>
        <p:spPr bwMode="auto">
          <a:xfrm flipH="1" flipV="1">
            <a:off x="4876800" y="2209800"/>
            <a:ext cx="1600200" cy="76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3" name="Text Box 9"/>
          <p:cNvSpPr txBox="1">
            <a:spLocks noChangeArrowheads="1"/>
          </p:cNvSpPr>
          <p:nvPr/>
        </p:nvSpPr>
        <p:spPr bwMode="auto">
          <a:xfrm>
            <a:off x="6553200" y="2133600"/>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Times New Roman" pitchFamily="18" charset="0"/>
              </a:defRPr>
            </a:lvl1pPr>
            <a:lvl2pPr>
              <a:defRPr kumimoji="1" sz="2800">
                <a:solidFill>
                  <a:schemeClr val="tx1"/>
                </a:solidFill>
                <a:latin typeface="Times New Roman" pitchFamily="18" charset="0"/>
              </a:defRPr>
            </a:lvl2pPr>
            <a:lvl3pPr>
              <a:defRPr kumimoji="1" sz="2400">
                <a:solidFill>
                  <a:schemeClr val="tx1"/>
                </a:solidFill>
                <a:latin typeface="Times New Roman" pitchFamily="18" charset="0"/>
              </a:defRPr>
            </a:lvl3pPr>
            <a:lvl4pPr>
              <a:defRPr kumimoji="1" sz="2000">
                <a:solidFill>
                  <a:schemeClr val="tx1"/>
                </a:solidFill>
                <a:latin typeface="Times New Roman" pitchFamily="18" charset="0"/>
              </a:defRPr>
            </a:lvl4pPr>
            <a:lvl5pPr>
              <a:defRPr kumimoji="1" sz="2000">
                <a:solidFill>
                  <a:schemeClr val="tx1"/>
                </a:solidFill>
                <a:latin typeface="Times New Roman" pitchFamily="18" charset="0"/>
              </a:defRPr>
            </a:lvl5pPr>
            <a:lvl6pPr>
              <a:defRPr kumimoji="1" sz="2000">
                <a:solidFill>
                  <a:schemeClr val="tx1"/>
                </a:solidFill>
                <a:latin typeface="Times New Roman" pitchFamily="18" charset="0"/>
              </a:defRPr>
            </a:lvl6pPr>
            <a:lvl7pPr>
              <a:defRPr kumimoji="1" sz="2000">
                <a:solidFill>
                  <a:schemeClr val="tx1"/>
                </a:solidFill>
                <a:latin typeface="Times New Roman" pitchFamily="18" charset="0"/>
              </a:defRPr>
            </a:lvl7pPr>
            <a:lvl8pPr>
              <a:defRPr kumimoji="1" sz="2000">
                <a:solidFill>
                  <a:schemeClr val="tx1"/>
                </a:solidFill>
                <a:latin typeface="Times New Roman" pitchFamily="18" charset="0"/>
              </a:defRPr>
            </a:lvl8pPr>
            <a:lvl9pPr>
              <a:defRPr kumimoji="1" sz="2000">
                <a:solidFill>
                  <a:schemeClr val="tx1"/>
                </a:solidFill>
                <a:latin typeface="Times New Roman" pitchFamily="18" charset="0"/>
              </a:defRPr>
            </a:lvl9pPr>
          </a:lstStyle>
          <a:p>
            <a:pPr>
              <a:spcBef>
                <a:spcPct val="50000"/>
              </a:spcBef>
            </a:pPr>
            <a:r>
              <a:rPr kumimoji="0" lang="en-US" altLang="en-US" sz="3600" b="1">
                <a:latin typeface="Book Antiqua" pitchFamily="18" charset="0"/>
              </a:rPr>
              <a:t>Scion</a:t>
            </a:r>
            <a:endParaRPr kumimoji="0" lang="en-US" altLang="en-US" sz="2400">
              <a:latin typeface="Book Antiqua" pitchFamily="18" charset="0"/>
            </a:endParaRPr>
          </a:p>
        </p:txBody>
      </p:sp>
      <p:sp>
        <p:nvSpPr>
          <p:cNvPr id="63494" name="Line 10"/>
          <p:cNvSpPr>
            <a:spLocks noChangeShapeType="1"/>
          </p:cNvSpPr>
          <p:nvPr/>
        </p:nvSpPr>
        <p:spPr bwMode="auto">
          <a:xfrm flipH="1">
            <a:off x="3581400" y="4267200"/>
            <a:ext cx="2667000" cy="152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5" name="Text Box 11"/>
          <p:cNvSpPr txBox="1">
            <a:spLocks noChangeArrowheads="1"/>
          </p:cNvSpPr>
          <p:nvPr/>
        </p:nvSpPr>
        <p:spPr bwMode="auto">
          <a:xfrm>
            <a:off x="6248400" y="40386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Times New Roman" pitchFamily="18" charset="0"/>
              </a:defRPr>
            </a:lvl1pPr>
            <a:lvl2pPr>
              <a:defRPr kumimoji="1" sz="2800">
                <a:solidFill>
                  <a:schemeClr val="tx1"/>
                </a:solidFill>
                <a:latin typeface="Times New Roman" pitchFamily="18" charset="0"/>
              </a:defRPr>
            </a:lvl2pPr>
            <a:lvl3pPr>
              <a:defRPr kumimoji="1" sz="2400">
                <a:solidFill>
                  <a:schemeClr val="tx1"/>
                </a:solidFill>
                <a:latin typeface="Times New Roman" pitchFamily="18" charset="0"/>
              </a:defRPr>
            </a:lvl3pPr>
            <a:lvl4pPr>
              <a:defRPr kumimoji="1" sz="2000">
                <a:solidFill>
                  <a:schemeClr val="tx1"/>
                </a:solidFill>
                <a:latin typeface="Times New Roman" pitchFamily="18" charset="0"/>
              </a:defRPr>
            </a:lvl4pPr>
            <a:lvl5pPr>
              <a:defRPr kumimoji="1" sz="2000">
                <a:solidFill>
                  <a:schemeClr val="tx1"/>
                </a:solidFill>
                <a:latin typeface="Times New Roman" pitchFamily="18" charset="0"/>
              </a:defRPr>
            </a:lvl5pPr>
            <a:lvl6pPr>
              <a:defRPr kumimoji="1" sz="2000">
                <a:solidFill>
                  <a:schemeClr val="tx1"/>
                </a:solidFill>
                <a:latin typeface="Times New Roman" pitchFamily="18" charset="0"/>
              </a:defRPr>
            </a:lvl6pPr>
            <a:lvl7pPr>
              <a:defRPr kumimoji="1" sz="2000">
                <a:solidFill>
                  <a:schemeClr val="tx1"/>
                </a:solidFill>
                <a:latin typeface="Times New Roman" pitchFamily="18" charset="0"/>
              </a:defRPr>
            </a:lvl7pPr>
            <a:lvl8pPr>
              <a:defRPr kumimoji="1" sz="2000">
                <a:solidFill>
                  <a:schemeClr val="tx1"/>
                </a:solidFill>
                <a:latin typeface="Times New Roman" pitchFamily="18" charset="0"/>
              </a:defRPr>
            </a:lvl8pPr>
            <a:lvl9pPr>
              <a:defRPr kumimoji="1" sz="2000">
                <a:solidFill>
                  <a:schemeClr val="tx1"/>
                </a:solidFill>
                <a:latin typeface="Times New Roman" pitchFamily="18" charset="0"/>
              </a:defRPr>
            </a:lvl9pPr>
          </a:lstStyle>
          <a:p>
            <a:pPr>
              <a:spcBef>
                <a:spcPct val="50000"/>
              </a:spcBef>
            </a:pPr>
            <a:r>
              <a:rPr kumimoji="0" lang="en-US" altLang="en-US" sz="3600" b="1">
                <a:latin typeface="Book Antiqua" pitchFamily="18" charset="0"/>
              </a:rPr>
              <a:t>Rootstock</a:t>
            </a:r>
            <a:endParaRPr kumimoji="0" lang="en-US" altLang="en-US" sz="2400">
              <a:latin typeface="Book Antiqua" pitchFamily="18" charset="0"/>
            </a:endParaRPr>
          </a:p>
        </p:txBody>
      </p:sp>
    </p:spTree>
    <p:extLst>
      <p:ext uri="{BB962C8B-B14F-4D97-AF65-F5344CB8AC3E}">
        <p14:creationId xmlns:p14="http://schemas.microsoft.com/office/powerpoint/2010/main" val="105793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152400"/>
            <a:ext cx="7772400" cy="838200"/>
          </a:xfrm>
        </p:spPr>
        <p:txBody>
          <a:bodyPr/>
          <a:lstStyle/>
          <a:p>
            <a:r>
              <a:rPr lang="en-US" altLang="en-US" smtClean="0"/>
              <a:t>Establishment of nursery</a:t>
            </a:r>
          </a:p>
        </p:txBody>
      </p:sp>
      <p:sp>
        <p:nvSpPr>
          <p:cNvPr id="3" name="Content Placeholder 2"/>
          <p:cNvSpPr>
            <a:spLocks noGrp="1"/>
          </p:cNvSpPr>
          <p:nvPr>
            <p:ph idx="1"/>
          </p:nvPr>
        </p:nvSpPr>
        <p:spPr>
          <a:xfrm>
            <a:off x="381000" y="1066800"/>
            <a:ext cx="7772400" cy="4953000"/>
          </a:xfrm>
        </p:spPr>
        <p:txBody>
          <a:bodyPr>
            <a:normAutofit fontScale="25000" lnSpcReduction="20000"/>
          </a:bodyPr>
          <a:lstStyle/>
          <a:p>
            <a:pPr>
              <a:defRPr/>
            </a:pPr>
            <a:r>
              <a:rPr lang="en-US" sz="9600" dirty="0" smtClean="0"/>
              <a:t>Very important for high quality orchard</a:t>
            </a:r>
          </a:p>
          <a:p>
            <a:pPr>
              <a:defRPr/>
            </a:pPr>
            <a:r>
              <a:rPr lang="en-US" sz="9600" dirty="0" smtClean="0"/>
              <a:t>Should be raised in controlled  conditions</a:t>
            </a:r>
          </a:p>
          <a:p>
            <a:pPr>
              <a:defRPr/>
            </a:pPr>
            <a:r>
              <a:rPr lang="en-US" sz="9600" dirty="0" smtClean="0"/>
              <a:t>Should be located in important production area</a:t>
            </a:r>
          </a:p>
          <a:p>
            <a:pPr>
              <a:defRPr/>
            </a:pPr>
            <a:r>
              <a:rPr lang="en-US" sz="9600" dirty="0" smtClean="0"/>
              <a:t>Soil should be deep, fertile. Well drained and free from soil born pathogens</a:t>
            </a:r>
          </a:p>
          <a:p>
            <a:pPr>
              <a:defRPr/>
            </a:pPr>
            <a:r>
              <a:rPr lang="en-US" sz="9600" dirty="0" smtClean="0"/>
              <a:t>Adequate water supply</a:t>
            </a:r>
          </a:p>
          <a:p>
            <a:pPr>
              <a:defRPr/>
            </a:pPr>
            <a:r>
              <a:rPr lang="en-US" sz="9600" dirty="0" smtClean="0"/>
              <a:t>Easily accessible</a:t>
            </a:r>
          </a:p>
          <a:p>
            <a:pPr>
              <a:defRPr/>
            </a:pPr>
            <a:r>
              <a:rPr lang="en-US" sz="9600" dirty="0" smtClean="0"/>
              <a:t>Skilled labour</a:t>
            </a:r>
          </a:p>
          <a:p>
            <a:pPr>
              <a:defRPr/>
            </a:pPr>
            <a:r>
              <a:rPr lang="en-US" sz="9600" dirty="0" smtClean="0"/>
              <a:t>Equipment's and fertilizers, fungicides</a:t>
            </a:r>
          </a:p>
          <a:p>
            <a:pPr>
              <a:defRPr/>
            </a:pPr>
            <a:r>
              <a:rPr lang="en-US" sz="9600" dirty="0" smtClean="0"/>
              <a:t>According to need, the nursery should have lath house, green house, seed germinator and mist propagation</a:t>
            </a:r>
          </a:p>
          <a:p>
            <a:pPr>
              <a:defRPr/>
            </a:pPr>
            <a:r>
              <a:rPr lang="en-US" sz="9600" dirty="0" smtClean="0"/>
              <a:t>Seedling and rootstock material</a:t>
            </a:r>
          </a:p>
          <a:p>
            <a:pPr>
              <a:defRPr/>
            </a:pPr>
            <a:r>
              <a:rPr lang="en-US" sz="9600" dirty="0" smtClean="0"/>
              <a:t>Resources to provide bud wood.</a:t>
            </a:r>
          </a:p>
          <a:p>
            <a:pPr>
              <a:defRPr/>
            </a:pPr>
            <a:endParaRPr lang="en-US" sz="2800" dirty="0"/>
          </a:p>
        </p:txBody>
      </p:sp>
    </p:spTree>
    <p:extLst>
      <p:ext uri="{BB962C8B-B14F-4D97-AF65-F5344CB8AC3E}">
        <p14:creationId xmlns:p14="http://schemas.microsoft.com/office/powerpoint/2010/main" val="24299099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r>
              <a:rPr lang="en-US" altLang="en-US" sz="4800" i="1" smtClean="0"/>
              <a:t>Reasons for Grafting:</a:t>
            </a:r>
          </a:p>
        </p:txBody>
      </p:sp>
      <p:sp>
        <p:nvSpPr>
          <p:cNvPr id="64515"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tLang="en-US" sz="3600" smtClean="0"/>
              <a:t>To insert a different variety of desired on part of the limbs of trees </a:t>
            </a:r>
          </a:p>
          <a:p>
            <a:r>
              <a:rPr lang="en-US" altLang="en-US" sz="3600" smtClean="0"/>
              <a:t>Obtain benefits of certain rootstocks</a:t>
            </a:r>
          </a:p>
        </p:txBody>
      </p:sp>
    </p:spTree>
    <p:extLst>
      <p:ext uri="{BB962C8B-B14F-4D97-AF65-F5344CB8AC3E}">
        <p14:creationId xmlns:p14="http://schemas.microsoft.com/office/powerpoint/2010/main" val="42843464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r>
              <a:rPr lang="en-US" altLang="en-US" sz="5400" b="1" i="1" smtClean="0"/>
              <a:t>Benefits:</a:t>
            </a:r>
            <a:endParaRPr lang="en-US" altLang="en-US" b="1" i="1" smtClean="0"/>
          </a:p>
        </p:txBody>
      </p:sp>
      <p:sp>
        <p:nvSpPr>
          <p:cNvPr id="65539"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tLang="en-US" sz="4000" smtClean="0"/>
              <a:t>Disease resistant rootstocks</a:t>
            </a:r>
          </a:p>
          <a:p>
            <a:r>
              <a:rPr lang="en-US" altLang="en-US" sz="4000" smtClean="0"/>
              <a:t>Stronger root systems</a:t>
            </a:r>
          </a:p>
          <a:p>
            <a:r>
              <a:rPr lang="en-US" altLang="en-US" sz="4000" smtClean="0"/>
              <a:t>Dwarfing capabilities</a:t>
            </a:r>
            <a:endParaRPr lang="en-US" altLang="en-US" sz="3600" smtClean="0"/>
          </a:p>
        </p:txBody>
      </p:sp>
    </p:spTree>
    <p:extLst>
      <p:ext uri="{BB962C8B-B14F-4D97-AF65-F5344CB8AC3E}">
        <p14:creationId xmlns:p14="http://schemas.microsoft.com/office/powerpoint/2010/main" val="3551639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r>
              <a:rPr lang="en-US" altLang="en-US" sz="4800" smtClean="0"/>
              <a:t>Requirements for Success</a:t>
            </a:r>
          </a:p>
        </p:txBody>
      </p:sp>
      <p:sp>
        <p:nvSpPr>
          <p:cNvPr id="66563"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tLang="en-US" sz="3600" smtClean="0"/>
              <a:t>Stock and Scion must be compatible</a:t>
            </a:r>
          </a:p>
          <a:p>
            <a:r>
              <a:rPr lang="en-US" altLang="en-US" sz="3600" smtClean="0"/>
              <a:t>Cambium layers must match</a:t>
            </a:r>
          </a:p>
          <a:p>
            <a:r>
              <a:rPr lang="en-US" altLang="en-US" sz="3600" smtClean="0"/>
              <a:t>True to true type</a:t>
            </a:r>
          </a:p>
          <a:p>
            <a:r>
              <a:rPr lang="en-US" altLang="en-US" sz="3600" smtClean="0"/>
              <a:t>Desirable yield and fruit characteristics</a:t>
            </a:r>
          </a:p>
          <a:p>
            <a:r>
              <a:rPr lang="en-US" altLang="en-US" sz="3600" smtClean="0"/>
              <a:t>Buds should be mature, well developed</a:t>
            </a:r>
          </a:p>
          <a:p>
            <a:pPr>
              <a:buFont typeface="Monotype Sorts" pitchFamily="2" charset="2"/>
              <a:buNone/>
            </a:pPr>
            <a:r>
              <a:rPr lang="en-US" altLang="en-US" sz="3600" smtClean="0"/>
              <a:t>	</a:t>
            </a:r>
            <a:endParaRPr lang="en-US" altLang="en-US" sz="3600" smtClean="0">
              <a:solidFill>
                <a:srgbClr val="FF0000"/>
              </a:solidFill>
            </a:endParaRPr>
          </a:p>
        </p:txBody>
      </p:sp>
    </p:spTree>
    <p:extLst>
      <p:ext uri="{BB962C8B-B14F-4D97-AF65-F5344CB8AC3E}">
        <p14:creationId xmlns:p14="http://schemas.microsoft.com/office/powerpoint/2010/main" val="26318661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ubtitle 2"/>
          <p:cNvSpPr>
            <a:spLocks noGrp="1"/>
          </p:cNvSpPr>
          <p:nvPr>
            <p:ph type="subTitle" idx="1"/>
          </p:nvPr>
        </p:nvSpPr>
        <p:spPr>
          <a:xfrm>
            <a:off x="1295400" y="2286000"/>
            <a:ext cx="6400800" cy="1752600"/>
          </a:xfrm>
        </p:spPr>
        <p:txBody>
          <a:bodyPr/>
          <a:lstStyle/>
          <a:p>
            <a:r>
              <a:rPr lang="en-US" altLang="en-US" smtClean="0"/>
              <a:t>Grafting methods</a:t>
            </a:r>
          </a:p>
        </p:txBody>
      </p:sp>
    </p:spTree>
    <p:extLst>
      <p:ext uri="{BB962C8B-B14F-4D97-AF65-F5344CB8AC3E}">
        <p14:creationId xmlns:p14="http://schemas.microsoft.com/office/powerpoint/2010/main" val="3833605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762000" y="228600"/>
            <a:ext cx="7772400" cy="762000"/>
          </a:xfrm>
        </p:spPr>
        <p:txBody>
          <a:bodyPr/>
          <a:lstStyle/>
          <a:p>
            <a:r>
              <a:rPr lang="en-US" altLang="en-US" smtClean="0"/>
              <a:t>Inarching or approach grafting's</a:t>
            </a:r>
          </a:p>
        </p:txBody>
      </p:sp>
      <p:sp>
        <p:nvSpPr>
          <p:cNvPr id="68611" name="Content Placeholder 2"/>
          <p:cNvSpPr>
            <a:spLocks noGrp="1"/>
          </p:cNvSpPr>
          <p:nvPr>
            <p:ph idx="1"/>
          </p:nvPr>
        </p:nvSpPr>
        <p:spPr>
          <a:xfrm>
            <a:off x="609600" y="1143000"/>
            <a:ext cx="7772400" cy="4114800"/>
          </a:xfrm>
        </p:spPr>
        <p:txBody>
          <a:bodyPr/>
          <a:lstStyle/>
          <a:p>
            <a:r>
              <a:rPr lang="en-US" altLang="en-US" sz="2400" smtClean="0"/>
              <a:t>Unlike other grafting methods, scion is attached with parent plant</a:t>
            </a:r>
          </a:p>
          <a:p>
            <a:r>
              <a:rPr lang="en-US" altLang="en-US" sz="2400" smtClean="0"/>
              <a:t>Mostly used in mango</a:t>
            </a:r>
          </a:p>
          <a:p>
            <a:r>
              <a:rPr lang="en-US" altLang="en-US" sz="2400" smtClean="0"/>
              <a:t>One year old plant is planted in 12 inches deep and 8 wide at the top</a:t>
            </a:r>
          </a:p>
          <a:p>
            <a:r>
              <a:rPr lang="en-US" altLang="en-US" sz="2400" smtClean="0"/>
              <a:t>Potting of seedling is usually done one month ahead of actual</a:t>
            </a:r>
          </a:p>
          <a:p>
            <a:r>
              <a:rPr lang="en-US" altLang="en-US" sz="2400" smtClean="0"/>
              <a:t>Spring and raining season is best</a:t>
            </a:r>
          </a:p>
          <a:p>
            <a:r>
              <a:rPr lang="en-US" altLang="en-US" sz="2400" smtClean="0"/>
              <a:t> inarching operation</a:t>
            </a:r>
          </a:p>
          <a:p>
            <a:r>
              <a:rPr lang="en-US" altLang="en-US" sz="2400" smtClean="0"/>
              <a:t>A slanting cut of 5cm long and 2 cm deep</a:t>
            </a:r>
          </a:p>
          <a:p>
            <a:r>
              <a:rPr lang="en-US" altLang="en-US" sz="2400" smtClean="0"/>
              <a:t>At a height of 15-20 cm</a:t>
            </a:r>
          </a:p>
          <a:p>
            <a:r>
              <a:rPr lang="en-US" altLang="en-US" sz="2400" smtClean="0"/>
              <a:t>Similar cut is made on scion</a:t>
            </a:r>
          </a:p>
          <a:p>
            <a:r>
              <a:rPr lang="en-US" altLang="en-US" sz="2400" smtClean="0"/>
              <a:t>Brought together and tied them with plastic film</a:t>
            </a:r>
          </a:p>
        </p:txBody>
      </p:sp>
    </p:spTree>
    <p:extLst>
      <p:ext uri="{BB962C8B-B14F-4D97-AF65-F5344CB8AC3E}">
        <p14:creationId xmlns:p14="http://schemas.microsoft.com/office/powerpoint/2010/main" val="3540298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descr="data:image/jpeg;base64,/9j/4AAQSkZJRgABAQAAAQABAAD/2wCEAAkGBwgHBgkIBwgKCgkLDRYPDQwMDRsUFRAWIB0iIiAdHx8kKDQsJCYxJx8fLT0tMTU3Ojo6Iys/RD84QzQ5OjcBCgoKDQwNGg8PGjclHyU3Nzc3Nzc3Nzc3Nzc3Nzc3Nzc3Nzc3Nzc3Nzc3Nzc3Nzc3Nzc3Nzc3Nzc3Nzc3Nzc3N//AABEIANwAWAMBIgACEQEDEQH/xAAbAAACAwEBAQAAAAAAAAAAAAAABgQFBwEDAv/EAD0QAAIBAwMCBAUBBgQEBwAAAAECAwAEEQUSIQYxEyJBUQcUMmFxgRUjkaGx8DNCUtEWweHxU2JykpOi0v/EABQBAQAAAAAAAAAAAAAAAAAAAAD/xAAUEQEAAAAAAAAAAAAAAAAAAAAA/9oADAMBAAIRAxEAPwCYOgtaMMQfpnTDLEEG4X+BJtIzuAUDzAHnk+b1xX0/QOqNaMg6V05JyQN66m+3GDk498447YrY6KDHf+BtXZbhZOk9KxIv7vZqBBjPGOdvPbv96+m6F1QqzHpTSjIQvPz7Bc+vAGB+n8q2CoWsSywWDzQSxxSIVIMrAKeR5ST79v1oMgs+kbzU9N8W06U09XYujN+1H8hHHHHcHcCD6iptt0VrFu+f+DtFmHHE1+z/ANV/vv7U46JqMiap4c8E1kkkrxi0Yhm8ViZGJ2kgDBHmzzuHam6gyhOj9RWLJ6I0V5jgHN/5MD1AKnBPOR2xjvXT0lqWCw6E0LeWbym/JXaR2+nvnnPfitWooMrk6S1FrdETofQkkOfEf5sNj227kPPrzwKrpOhNbLO8XSuko7S7xuvy6qM527doXHp27VstFBi9z0Drk9vJGvS+lRSshCzR6g42HnBC4xxn+VFbRRQcJxUGHWNPnvHtIbqN5k3ZCnjy9xntkZ7Z9/Y1ONK2rW851NZ4rWC18N2UPNcqouVIwQFGf9R9uaBnhlSaNZInV42GVZTkMPcGoes3lnaWTfP/AODLmMrjO7g5/kDVJoOt+KLO3+Zhn3KzTvGON7MwRVwSB9JHf0qwtL3UNRSULb/JSR7CDNEzZyuSOQBkZAyM4INAq26rbaibjSJDJiGPwnvTt+TD5DKUwDv8qDafNgMB2xT9azLPBHLHIsiuoYOvY/cUhPLcXepz3k7Ws0SKIzcsvhhQoYkmNslSviYYnP04wNxAedLVl0+2DY3eEucKFHb2GQPwCaCRI6RIzyMqIoyzMcAD7mvC2vYbqNHibhwSAeDgHBOO/eqTqnVEh3WIl05w8TG4truRkLxng4IB9A3HrSnLLa2ug2MOrNf29/Dax3NvqqQmWJJCgGxX7bmCjK8Z3AgnvQaCNVgfUTYRK8ky/wCJtxiMYyC3PAPb81PFKfSUNtdytqDXnzN++J5/A4hV3XGMjhjtAGCW4wfUEtY4FB2iiigKrNY0yC7R7n5KG5u44mWJZWKq/rtb3GQODVnQeRQZvquoSWtzdSTSWVrIVEclsFZXDgACU4yF2h8jkjsc1aSzzXOlXGn6XcPOLSGKZGgIzNGMbo85PJHbOPbtmmK40qyFzLqCWMUt8RuDN3ZgMDvwDwBnvSpdw32l3HjLPHHqd42IbO1j/du/u74GMkH0OOThyKC16d0vTbq0keeJbqZ33tNI27xo2A2HPqpUKMHjKnOTTMFCKFQAADAA7CkKynv+mtbhj1DThFZXbyeHLFOJFRiQxjChQcZ3MO/O4Ac8PYlR0V0ZSrY2kHvn2oFHqq+uJ9NvYb7QHFoSYhPI0bgebCvjOQD3GOR/SkvJtSsNNu7CALfW2rsyWupSfu8v/mEufTaHIZVxgVfdTaZdxadfXc+pzXMKsJFtnRQv+IGCsfYHABABx33UprE2o3VzJPa3d5HZu1yqwsUiaU4MzLtZWcYO0cHIbODzQO2k3n7IsoTqN3p5t55NsHyUQSGAbCwG7PIIAA4Hcd81fWVyt5bLOiSIr52iRNpI98H3rN7iLTepdUS2i12O3083ySx2kdqH8bbGEwGPlUeg4IO371pVtClvbxwx7tkahV3MWOB9z3oPWiiigK+WdUGXYKPcnFfVJ/xLZYNKsLx4ILiO2v0d4Z1Uo4KOhBz2+rv39vagb8g1HFhaC8N54CG5Ix4pGSB2wM9v0pe6buZ7XUF0maMqj2zXMePoUBwuAPTgjjA98DmrvUNYsNMMS39wsJlOE3AnPIHp9yB+ooO6xpdrq+nTWN4hMUg4K8MjDkMp9GBwQfQis6vtQu01zTem9RKJcGb968kYMU6Nwsicg5LbchSCre+c1qSsGXIIIPYis7+I9mLvrHowb9hWadlbIGGUxOO//ooOz67JcfD27FwZjMHFoJnPL5YecHv5UO4k8+U+tV9teR6zdw2Gg3cVoI7bw52lDbG3vkqMY7YKjB4B79gfrSYI7/VNK0S3UPY2M97NOpXIYtLLGobPfyCUk+pK+4rR7vTLG+jWO8s4JlT6Q8YO38e36UELp86hHE1pqVlHB4CqI3gx4TD2QZyMY9QO/wCpuK4AFAA7Cu0BRRRQFKfxMiWfptInQur39orID9YMyAr+ucfrTZSr8SlVulpAzhB8zbeY54/fL7UHzZ+KvW0fjlD4mllco3qsgyAM47Ec49ueQKh9SKs+ravcbA72Ol+HEGGRvcNx9vqQ5ph0uES3PzMg86RBMEg7WbBcZ9vKo/Q0sX0kq9S67ayRPtln04rzwySPGhPA/wDI3f2+9A9QJ4cEcY7IoX+FInxD1B9O13Q28GOdJI7ndvONuPCGFO04JDHv7fxfh2rNfiTqIGv6db2ssL3MUMkbx4LFRLjuF8wB8McZGc0Fr8PLDZNqd7NE0Uz3txIUY5x4rhwM49E8MfndTtSx0FD4Gm3SmJY3a8cuFiaPnauPKxJ7AetM9AUUUUBRRRQFLXxB46akO0OBcW+V9/3yVbQMVlXk4Jwee9V3XQz0xdEgELJC7ZHoJUJ/pQS9IuI/FeFSx3KGXjuAACft5s8fY0u67MT1JKsJUyibTkxu5wJ9zZ9uGGPfNW+iK8dsZJmHjvFvBU58rsQv/wBVXP3zVNqttHDfWrBcyyatAWcnljkMSfwoAH2X70DwO1ZT1xaAdeRjwElS4hhnKFVfdIhYZC7WPZVHYj8ZNaTJO79iUX+/4UidXNAeqLKKVoy8lupVT6qJPMe4+3rQXfw7MSWV/DGgjZboSMoGMlo0ycYB5IbuBTdSR0xKlnrEhUswuovCx4hYL4TMQBljjIduOPpponYvL9WRgFfx70E+ivK3YvChJycYP5r1oOZzXar5m3TMSTwcAj0rtByWPwyUb6T9NUfXQmuuj9Rt0ZA7Iu12OMedTz/3FNTqHXDDI9qXOsUMWg6h4ZxtiDeZuAA2TyfTig+NMIVrZtwEbWwVBkccsV4/Gf4V46uo+at5HACrqVuvIzyV4/ByRVf07M0Vlppm8s3zrxqjD/IZXAAH2BBzzxXvr8jpq+q6exz41vDqFuBncWQ7Hx+MRGgZPX+/vzSp1XaGXqDSHjOxmV1aTgtgPH2zn/VmmlXEiJIpBVwGBH9+xpN691BbLVdGLOVaSO4WMZA3N5Dn74wM47e9BGRbzSdWtHe7aeyuJHeHbAi7ZUJyhIA4ZM4HuTT+o3w70wyqfT1XuD/Ol2Sx/a/TskQwsglaS2YnHmDZU/bPb9TVx0rei805XKlW2K2w91ByMH7ggr+lBLikaMkpgg9wexr7e5kI4AT79zX3cxoqF1GGyM49ecV5QIJJArDjaTgH8UHIUMjBR2H1H2+1FTkUIMKAB7Cig+qpOq7aa50e/igieR5LdgioOS3PH5q7oPIoM702Rp9S0YRxlQLmTxY5Bh0wF5wTkcgcY9ftTD1TEkF3pOpv5VhuPl5n/wBMc3lJ/wDds59OT6VdyWVtJcR3MlvC08WfDlaMF0z3we4qPr+lx61ot5pssjRrcRFBIveM+jD7g4P6UFT0wZzpz2s6gTWUz27IGydgP7s+mcoVNVPVqIOoOnxInMjTxhWjznhD/DirPR9JvdNvJ5bvUkuZGgjhfwrfwg236WPmY5wxHeqrrRy9/wBOTcb4rtihY9iQCP1ABoLDpi+GrdPvdWZkQStMiM0WWTzEdvcYql0g3s1tPbwAxkO8gm8cqy7vrxgc+f3xyT+al6FdnSNA1OQbUjTULloArcOGfcvoM/Vz+D+aXtDtL39hW9/d3Dxu8rqVwMIMpjJPOTggnPf70GjaGLuXp60N5Obi4dA/iEAFhnIz98YFTLVWEm4qQAMeYY9v9qpun7pzpS2uWR7VvBxnkqoIU/ggf1q1V3COQ8n5Yf8AWgsKKg20jeMFLHBHIJzzRQTqKKKAooooI72252bdgn7fj/akP4pq1pBo7RAMTdMEDYADCNjnPp9JGfvWiVnnxiANroeQTi/JHOAP3T9/0z/KgpuoWlXTLGxjO0S6k4JVu6qqt/Qk0y38S/8ABKzhRMVlhdwx2gr4qEnvx5TnvStqExkGhOQPPqs+FAByNgH/ACzT2sDN09JbywMVMKjwwvLcDj6qDytIR85YXbPsN2hgkAIILKG//P8AWmH5UkEPI7DHGTS5byq66ciYGLpJBjjhlB7ZP+qmsUHhFbbHDsxYjtmu170UBRRRQFFFFAVn3xfjkktNFjjjL+LfeGSDgpuUgN3HY4rQaSviVbvcDQ/D7x33iHv2CN2/7/x7UCbf4gs+lbWJVRi8TOmccmFd2ePz/Cne2lUaT4ZZdxiTIKgjlRmse1SSQa7LNJNMgthDCBFaM6blTnzjIyN5GPbFN2kdb6fYWNpa3rOksgCrIYFhDEgdgTxzjvigb9MtYtPi0+2jaJlWSIB0iRQ5AReNo44AwPb7dnMcisxm1WG4mt7myv7WBoiJPEEQcSYxhSF5IyO+Cfanjp/WP2tDJuiKSwlVcrkoxIzlSe4/pQW9FFFAUUUUBRRRQFZn8Y57mzSynV5BbyRSwp4e0FJjtIY57jYJO3qBWmUkfFPTv2pYaXZ+IIzPe+FvPpujcZ/Tv+lBC+CEbxdJXMcjl2/aErFiQS25UPJHBPNU3xtsZLzWdBMTSKYo5mLIudoLRrn+fP2p+6StLexhvILSJY4jceIFH3Rck/qDVB8RjKutaD4ayvG5fxUQeXCSQtycUDlpCNHpVlG7Estuik+5CipeK8NPz8jb7hg+EuQffFSKAooooCiiviaVIYnlldUjRSzMxwAB3JoPuioH7YsPmPANzEGwTnxFxwMn19ufxXvJeQxzpE7gM/A5HGe38eQPvx7UEik74jz+BHozbxGBqCsWJ7YU9vv/AH9w3hs0l/Ey4WJNHjZUJuLp4VL9gWjbHHrzQX+iqsdzfwjkpJGQcYyDGoB/kaV/iEpuepun7He4WfeGCnA4KuDn8oBxzzTJojhtZ1oKeBJFxjGMxg/86WPiHLLD1X02UB2yCVNxYBUJaMZb7cjH39+1A9aec2Vvn/wl/pUio2nHNhbELtBiU49uBxUmgKK4DmigCardNupXDwyyGeSNdxbhWYlm8u302jaP1GaresL17aBFW9NkCjOZQQCSvIXk8DPJPPbHrShqGvG3izdbJ3kXAktGCAYA/wA/i5ckBTzuztHpQOusR2d3p8drKVj+Yc/upZzGWbnK5w2TzwP4dqotQ6lSxAguZv3LW37qW4UBlyWB8TnHlZRzx29eSFDVr7U7mBbUtMrSXCmGB48b0KE7iQCAvlxyOxXuDgrutLr11ta9tPFkLxptXLLlywCDgkk4YfljkngUGs6J1VY32pG4uZmBeZbODacxKzbuc553GM+bnngHvVH1jrtlfv04LtyryXpuIk7DZuKrn0OOCR6HFZpqWkahEWiazu43vNrhuB4mHHqThsE5yvIzjI9Z9nY6nc/LKunr4VhseNYrhXyzEb87Xx3UMT688dxQbN0/MY9f1lJyRuW3lDEYVsq44/8AjPFLnxMkgu9Y6VMMviiYyGHwjkOHMQyGBHG0k8HnHFQr2LqtLieO004SySRhtolwYyXY7h5wWUbz/l9MepqPN051Ndarpd69na2ws3Z4xE6ox5XykEkKOOPbA49AGnaVMq6RbySsoEcIDtngbRg/0rlzqtvDcNCJQzom5kHJJP0jPbP+496pxpNyfAllu7q3uxGC0FqVMaksSQpZRu5Y/VXgnTxE9vLbSO/hDO2ZWYMobIT6tnGSBnkZyDxQM+nnNsMkbgSGw27nPJz9+/60VE6eto7Sw8GPHlc5w5bvznvxnvxxzRQWTqrjDKCPuKr7+F5YmT5aPcxPm2hwMDgkcE+3H/UWVcxQJjdPm7jlu5LOaItiQrFKRIzBWUjZ5V57AnOd3pgYsLrRLeCBBIi/Kps2RhTnfnCggHBwT3P3z70x4FdoKKCy02CzMVxLDcJBIGAcIBC5HptACkk5z96kwaTFFaNDADGkmC0UpMqqR7ZP4+3FWeK7QVYjltpUdLNJ3JKu6ME25wScN6Hjsf6VPlR3ACMFXPmPrj7Z4r0xXaD5RSqgMxYgdzjJ/hX1RRQFFFFB/9k="/>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333333"/>
              </a:solidFill>
            </a:endParaRPr>
          </a:p>
        </p:txBody>
      </p:sp>
      <p:sp>
        <p:nvSpPr>
          <p:cNvPr id="69635" name="AutoShape 4" descr="data:image/jpeg;base64,/9j/4AAQSkZJRgABAQAAAQABAAD/2wCEAAkGBwgHBgkIBwgKCgkLDRYPDQwMDRsUFRAWIB0iIiAdHx8kKDQsJCYxJx8fLT0tMTU3Ojo6Iys/RD84QzQ5OjcBCgoKDQwNGg8PGjclHyU3Nzc3Nzc3Nzc3Nzc3Nzc3Nzc3Nzc3Nzc3Nzc3Nzc3Nzc3Nzc3Nzc3Nzc3Nzc3Nzc3N//AABEIANwAWAMBIgACEQEDEQH/xAAbAAACAwEBAQAAAAAAAAAAAAAABgQFBwEDAv/EAD0QAAIBAwMCBAUBBgQEBwAAAAECAwAEEQUSIQYxEyJBUQcUMmFxgRUjkaGx8DNCUtEWweHxU2JykpOi0v/EABQBAQAAAAAAAAAAAAAAAAAAAAD/xAAUEQEAAAAAAAAAAAAAAAAAAAAA/9oADAMBAAIRAxEAPwCYOgtaMMQfpnTDLEEG4X+BJtIzuAUDzAHnk+b1xX0/QOqNaMg6V05JyQN66m+3GDk498447YrY6KDHf+BtXZbhZOk9KxIv7vZqBBjPGOdvPbv96+m6F1QqzHpTSjIQvPz7Bc+vAGB+n8q2CoWsSywWDzQSxxSIVIMrAKeR5ST79v1oMgs+kbzU9N8W06U09XYujN+1H8hHHHHcHcCD6iptt0VrFu+f+DtFmHHE1+z/ANV/vv7U46JqMiap4c8E1kkkrxi0Yhm8ViZGJ2kgDBHmzzuHam6gyhOj9RWLJ6I0V5jgHN/5MD1AKnBPOR2xjvXT0lqWCw6E0LeWbym/JXaR2+nvnnPfitWooMrk6S1FrdETofQkkOfEf5sNj227kPPrzwKrpOhNbLO8XSuko7S7xuvy6qM527doXHp27VstFBi9z0Drk9vJGvS+lRSshCzR6g42HnBC4xxn+VFbRRQcJxUGHWNPnvHtIbqN5k3ZCnjy9xntkZ7Z9/Y1ONK2rW851NZ4rWC18N2UPNcqouVIwQFGf9R9uaBnhlSaNZInV42GVZTkMPcGoes3lnaWTfP/AODLmMrjO7g5/kDVJoOt+KLO3+Zhn3KzTvGON7MwRVwSB9JHf0qwtL3UNRSULb/JSR7CDNEzZyuSOQBkZAyM4INAq26rbaibjSJDJiGPwnvTt+TD5DKUwDv8qDafNgMB2xT9azLPBHLHIsiuoYOvY/cUhPLcXepz3k7Ws0SKIzcsvhhQoYkmNslSviYYnP04wNxAedLVl0+2DY3eEucKFHb2GQPwCaCRI6RIzyMqIoyzMcAD7mvC2vYbqNHibhwSAeDgHBOO/eqTqnVEh3WIl05w8TG4truRkLxng4IB9A3HrSnLLa2ug2MOrNf29/Dax3NvqqQmWJJCgGxX7bmCjK8Z3AgnvQaCNVgfUTYRK8ky/wCJtxiMYyC3PAPb81PFKfSUNtdytqDXnzN++J5/A4hV3XGMjhjtAGCW4wfUEtY4FB2iiigKrNY0yC7R7n5KG5u44mWJZWKq/rtb3GQODVnQeRQZvquoSWtzdSTSWVrIVEclsFZXDgACU4yF2h8jkjsc1aSzzXOlXGn6XcPOLSGKZGgIzNGMbo85PJHbOPbtmmK40qyFzLqCWMUt8RuDN3ZgMDvwDwBnvSpdw32l3HjLPHHqd42IbO1j/du/u74GMkH0OOThyKC16d0vTbq0keeJbqZ33tNI27xo2A2HPqpUKMHjKnOTTMFCKFQAADAA7CkKynv+mtbhj1DThFZXbyeHLFOJFRiQxjChQcZ3MO/O4Ac8PYlR0V0ZSrY2kHvn2oFHqq+uJ9NvYb7QHFoSYhPI0bgebCvjOQD3GOR/SkvJtSsNNu7CALfW2rsyWupSfu8v/mEufTaHIZVxgVfdTaZdxadfXc+pzXMKsJFtnRQv+IGCsfYHABABx33UprE2o3VzJPa3d5HZu1yqwsUiaU4MzLtZWcYO0cHIbODzQO2k3n7IsoTqN3p5t55NsHyUQSGAbCwG7PIIAA4Hcd81fWVyt5bLOiSIr52iRNpI98H3rN7iLTepdUS2i12O3083ySx2kdqH8bbGEwGPlUeg4IO371pVtClvbxwx7tkahV3MWOB9z3oPWiiigK+WdUGXYKPcnFfVJ/xLZYNKsLx4ILiO2v0d4Z1Uo4KOhBz2+rv39vagb8g1HFhaC8N54CG5Ix4pGSB2wM9v0pe6buZ7XUF0maMqj2zXMePoUBwuAPTgjjA98DmrvUNYsNMMS39wsJlOE3AnPIHp9yB+ooO6xpdrq+nTWN4hMUg4K8MjDkMp9GBwQfQis6vtQu01zTem9RKJcGb968kYMU6Nwsicg5LbchSCre+c1qSsGXIIIPYis7+I9mLvrHowb9hWadlbIGGUxOO//ooOz67JcfD27FwZjMHFoJnPL5YecHv5UO4k8+U+tV9teR6zdw2Gg3cVoI7bw52lDbG3vkqMY7YKjB4B79gfrSYI7/VNK0S3UPY2M97NOpXIYtLLGobPfyCUk+pK+4rR7vTLG+jWO8s4JlT6Q8YO38e36UELp86hHE1pqVlHB4CqI3gx4TD2QZyMY9QO/wCpuK4AFAA7Cu0BRRRQFKfxMiWfptInQur39orID9YMyAr+ucfrTZSr8SlVulpAzhB8zbeY54/fL7UHzZ+KvW0fjlD4mllco3qsgyAM47Ec49ueQKh9SKs+ravcbA72Ol+HEGGRvcNx9vqQ5ph0uES3PzMg86RBMEg7WbBcZ9vKo/Q0sX0kq9S67ayRPtln04rzwySPGhPA/wDI3f2+9A9QJ4cEcY7IoX+FInxD1B9O13Q28GOdJI7ndvONuPCGFO04JDHv7fxfh2rNfiTqIGv6db2ssL3MUMkbx4LFRLjuF8wB8McZGc0Fr8PLDZNqd7NE0Uz3txIUY5x4rhwM49E8MfndTtSx0FD4Gm3SmJY3a8cuFiaPnauPKxJ7AetM9AUUUUBRRRQFLXxB46akO0OBcW+V9/3yVbQMVlXk4Jwee9V3XQz0xdEgELJC7ZHoJUJ/pQS9IuI/FeFSx3KGXjuAACft5s8fY0u67MT1JKsJUyibTkxu5wJ9zZ9uGGPfNW+iK8dsZJmHjvFvBU58rsQv/wBVXP3zVNqttHDfWrBcyyatAWcnljkMSfwoAH2X70DwO1ZT1xaAdeRjwElS4hhnKFVfdIhYZC7WPZVHYj8ZNaTJO79iUX+/4UidXNAeqLKKVoy8lupVT6qJPMe4+3rQXfw7MSWV/DGgjZboSMoGMlo0ycYB5IbuBTdSR0xKlnrEhUswuovCx4hYL4TMQBljjIduOPpponYvL9WRgFfx70E+ivK3YvChJycYP5r1oOZzXar5m3TMSTwcAj0rtByWPwyUb6T9NUfXQmuuj9Rt0ZA7Iu12OMedTz/3FNTqHXDDI9qXOsUMWg6h4ZxtiDeZuAA2TyfTig+NMIVrZtwEbWwVBkccsV4/Gf4V46uo+at5HACrqVuvIzyV4/ByRVf07M0Vlppm8s3zrxqjD/IZXAAH2BBzzxXvr8jpq+q6exz41vDqFuBncWQ7Hx+MRGgZPX+/vzSp1XaGXqDSHjOxmV1aTgtgPH2zn/VmmlXEiJIpBVwGBH9+xpN691BbLVdGLOVaSO4WMZA3N5Dn74wM47e9BGRbzSdWtHe7aeyuJHeHbAi7ZUJyhIA4ZM4HuTT+o3w70wyqfT1XuD/Ol2Sx/a/TskQwsglaS2YnHmDZU/bPb9TVx0rei805XKlW2K2w91ByMH7ggr+lBLikaMkpgg9wexr7e5kI4AT79zX3cxoqF1GGyM49ecV5QIJJArDjaTgH8UHIUMjBR2H1H2+1FTkUIMKAB7Cig+qpOq7aa50e/igieR5LdgioOS3PH5q7oPIoM702Rp9S0YRxlQLmTxY5Bh0wF5wTkcgcY9ftTD1TEkF3pOpv5VhuPl5n/wBMc3lJ/wDds59OT6VdyWVtJcR3MlvC08WfDlaMF0z3we4qPr+lx61ot5pssjRrcRFBIveM+jD7g4P6UFT0wZzpz2s6gTWUz27IGydgP7s+mcoVNVPVqIOoOnxInMjTxhWjznhD/DirPR9JvdNvJ5bvUkuZGgjhfwrfwg236WPmY5wxHeqrrRy9/wBOTcb4rtihY9iQCP1ABoLDpi+GrdPvdWZkQStMiM0WWTzEdvcYql0g3s1tPbwAxkO8gm8cqy7vrxgc+f3xyT+al6FdnSNA1OQbUjTULloArcOGfcvoM/Vz+D+aXtDtL39hW9/d3Dxu8rqVwMIMpjJPOTggnPf70GjaGLuXp60N5Obi4dA/iEAFhnIz98YFTLVWEm4qQAMeYY9v9qpun7pzpS2uWR7VvBxnkqoIU/ggf1q1V3COQ8n5Yf8AWgsKKg20jeMFLHBHIJzzRQTqKKKAooooI72252bdgn7fj/akP4pq1pBo7RAMTdMEDYADCNjnPp9JGfvWiVnnxiANroeQTi/JHOAP3T9/0z/KgpuoWlXTLGxjO0S6k4JVu6qqt/Qk0y38S/8ABKzhRMVlhdwx2gr4qEnvx5TnvStqExkGhOQPPqs+FAByNgH/ACzT2sDN09JbywMVMKjwwvLcDj6qDytIR85YXbPsN2hgkAIILKG//P8AWmH5UkEPI7DHGTS5byq66ciYGLpJBjjhlB7ZP+qmsUHhFbbHDsxYjtmu170UBRRRQFFFFAVn3xfjkktNFjjjL+LfeGSDgpuUgN3HY4rQaSviVbvcDQ/D7x33iHv2CN2/7/x7UCbf4gs+lbWJVRi8TOmccmFd2ePz/Cne2lUaT4ZZdxiTIKgjlRmse1SSQa7LNJNMgthDCBFaM6blTnzjIyN5GPbFN2kdb6fYWNpa3rOksgCrIYFhDEgdgTxzjvigb9MtYtPi0+2jaJlWSIB0iRQ5AReNo44AwPb7dnMcisxm1WG4mt7myv7WBoiJPEEQcSYxhSF5IyO+Cfanjp/WP2tDJuiKSwlVcrkoxIzlSe4/pQW9FFFAUUUUBRRRQFZn8Y57mzSynV5BbyRSwp4e0FJjtIY57jYJO3qBWmUkfFPTv2pYaXZ+IIzPe+FvPpujcZ/Tv+lBC+CEbxdJXMcjl2/aErFiQS25UPJHBPNU3xtsZLzWdBMTSKYo5mLIudoLRrn+fP2p+6StLexhvILSJY4jceIFH3Rck/qDVB8RjKutaD4ayvG5fxUQeXCSQtycUDlpCNHpVlG7Estuik+5CipeK8NPz8jb7hg+EuQffFSKAooooCiiviaVIYnlldUjRSzMxwAB3JoPuioH7YsPmPANzEGwTnxFxwMn19ufxXvJeQxzpE7gM/A5HGe38eQPvx7UEik74jz+BHozbxGBqCsWJ7YU9vv/AH9w3hs0l/Ey4WJNHjZUJuLp4VL9gWjbHHrzQX+iqsdzfwjkpJGQcYyDGoB/kaV/iEpuepun7He4WfeGCnA4KuDn8oBxzzTJojhtZ1oKeBJFxjGMxg/86WPiHLLD1X02UB2yCVNxYBUJaMZb7cjH39+1A9aec2Vvn/wl/pUio2nHNhbELtBiU49uBxUmgKK4DmigCardNupXDwyyGeSNdxbhWYlm8u302jaP1GaresL17aBFW9NkCjOZQQCSvIXk8DPJPPbHrShqGvG3izdbJ3kXAktGCAYA/wA/i5ckBTzuztHpQOusR2d3p8drKVj+Yc/upZzGWbnK5w2TzwP4dqotQ6lSxAguZv3LW37qW4UBlyWB8TnHlZRzx29eSFDVr7U7mBbUtMrSXCmGB48b0KE7iQCAvlxyOxXuDgrutLr11ta9tPFkLxptXLLlywCDgkk4YfljkngUGs6J1VY32pG4uZmBeZbODacxKzbuc553GM+bnngHvVH1jrtlfv04LtyryXpuIk7DZuKrn0OOCR6HFZpqWkahEWiazu43vNrhuB4mHHqThsE5yvIzjI9Z9nY6nc/LKunr4VhseNYrhXyzEb87Xx3UMT688dxQbN0/MY9f1lJyRuW3lDEYVsq44/8AjPFLnxMkgu9Y6VMMviiYyGHwjkOHMQyGBHG0k8HnHFQr2LqtLieO004SySRhtolwYyXY7h5wWUbz/l9MepqPN051Ndarpd69na2ws3Z4xE6ox5XykEkKOOPbA49AGnaVMq6RbySsoEcIDtngbRg/0rlzqtvDcNCJQzom5kHJJP0jPbP+496pxpNyfAllu7q3uxGC0FqVMaksSQpZRu5Y/VXgnTxE9vLbSO/hDO2ZWYMobIT6tnGSBnkZyDxQM+nnNsMkbgSGw27nPJz9+/60VE6eto7Sw8GPHlc5w5bvznvxnvxxzRQWTqrjDKCPuKr7+F5YmT5aPcxPm2hwMDgkcE+3H/UWVcxQJjdPm7jlu5LOaItiQrFKRIzBWUjZ5V57AnOd3pgYsLrRLeCBBIi/Kps2RhTnfnCggHBwT3P3z70x4FdoKKCy02CzMVxLDcJBIGAcIBC5HptACkk5z96kwaTFFaNDADGkmC0UpMqqR7ZP4+3FWeK7QVYjltpUdLNJ3JKu6ME25wScN6Hjsf6VPlR3ACMFXPmPrj7Z4r0xXaD5RSqgMxYgdzjJ/hX1RRQFFFFB/9k="/>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333333"/>
              </a:solidFill>
            </a:endParaRPr>
          </a:p>
        </p:txBody>
      </p:sp>
      <p:pic>
        <p:nvPicPr>
          <p:cNvPr id="69636" name="Picture 6" descr="http://image.yaymicro.com/rz_1210x1210/0/80e/fig--5-approach-grafting-or-inarching-vintage-engraving-80eb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09600"/>
            <a:ext cx="41910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3529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a:xfrm>
            <a:off x="762000" y="609600"/>
            <a:ext cx="7772400" cy="4114800"/>
          </a:xfrm>
        </p:spPr>
        <p:txBody>
          <a:bodyPr/>
          <a:lstStyle/>
          <a:p>
            <a:r>
              <a:rPr lang="en-US" altLang="en-US" smtClean="0"/>
              <a:t>The union takes place with in three to four months</a:t>
            </a:r>
          </a:p>
          <a:p>
            <a:r>
              <a:rPr lang="en-US" altLang="en-US" smtClean="0"/>
              <a:t>When graft is still attached to the parent</a:t>
            </a:r>
          </a:p>
          <a:p>
            <a:r>
              <a:rPr lang="en-US" altLang="en-US" smtClean="0"/>
              <a:t>First cut 5 cm below the graft union </a:t>
            </a:r>
          </a:p>
          <a:p>
            <a:r>
              <a:rPr lang="en-US" altLang="en-US" smtClean="0"/>
              <a:t>This process from incision to removal is completed with in 7 to 10 days </a:t>
            </a:r>
          </a:p>
          <a:p>
            <a:r>
              <a:rPr lang="en-US" altLang="en-US" smtClean="0"/>
              <a:t>After removing kept under shade for about two weeks</a:t>
            </a:r>
          </a:p>
          <a:p>
            <a:r>
              <a:rPr lang="en-US" altLang="en-US" smtClean="0"/>
              <a:t>Four to six months in the nursery then planted in the field</a:t>
            </a:r>
          </a:p>
          <a:p>
            <a:endParaRPr lang="en-US" altLang="en-US" smtClean="0"/>
          </a:p>
        </p:txBody>
      </p:sp>
    </p:spTree>
    <p:extLst>
      <p:ext uri="{BB962C8B-B14F-4D97-AF65-F5344CB8AC3E}">
        <p14:creationId xmlns:p14="http://schemas.microsoft.com/office/powerpoint/2010/main" val="4137150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304800" y="228600"/>
            <a:ext cx="7772400" cy="1143000"/>
          </a:xfrm>
        </p:spPr>
        <p:txBody>
          <a:bodyPr/>
          <a:lstStyle/>
          <a:p>
            <a:r>
              <a:rPr lang="en-US" altLang="en-US" smtClean="0"/>
              <a:t>Wedge or cleft grafting</a:t>
            </a:r>
          </a:p>
        </p:txBody>
      </p:sp>
      <p:sp>
        <p:nvSpPr>
          <p:cNvPr id="71683" name="Content Placeholder 2"/>
          <p:cNvSpPr>
            <a:spLocks noGrp="1"/>
          </p:cNvSpPr>
          <p:nvPr>
            <p:ph idx="1"/>
          </p:nvPr>
        </p:nvSpPr>
        <p:spPr>
          <a:xfrm>
            <a:off x="762000" y="1524000"/>
            <a:ext cx="7772400" cy="4114800"/>
          </a:xfrm>
        </p:spPr>
        <p:txBody>
          <a:bodyPr/>
          <a:lstStyle/>
          <a:p>
            <a:r>
              <a:rPr lang="en-US" altLang="en-US" sz="2800" smtClean="0"/>
              <a:t>This method is used </a:t>
            </a:r>
          </a:p>
          <a:p>
            <a:r>
              <a:rPr lang="en-US" altLang="en-US" sz="2800" smtClean="0"/>
              <a:t>Deciduous fruits and top-working inferior older trees of inferior varieties</a:t>
            </a:r>
          </a:p>
          <a:p>
            <a:r>
              <a:rPr lang="en-US" altLang="en-US" sz="2800" smtClean="0"/>
              <a:t>Rootstock 1.25 to 5.0 cm thick even larger</a:t>
            </a:r>
          </a:p>
          <a:p>
            <a:r>
              <a:rPr lang="en-US" altLang="en-US" sz="2800" smtClean="0"/>
              <a:t>Cut at the top</a:t>
            </a:r>
          </a:p>
          <a:p>
            <a:r>
              <a:rPr lang="en-US" altLang="en-US" sz="2800" smtClean="0"/>
              <a:t>Vertical split 5-8 cm deep in the center of the stub</a:t>
            </a:r>
          </a:p>
          <a:p>
            <a:r>
              <a:rPr lang="en-US" altLang="en-US" sz="2800" smtClean="0"/>
              <a:t>Scion which contain three bud </a:t>
            </a:r>
          </a:p>
          <a:p>
            <a:r>
              <a:rPr lang="en-US" altLang="en-US" sz="2800" smtClean="0"/>
              <a:t>Interested into rootstock</a:t>
            </a:r>
          </a:p>
        </p:txBody>
      </p:sp>
    </p:spTree>
    <p:extLst>
      <p:ext uri="{BB962C8B-B14F-4D97-AF65-F5344CB8AC3E}">
        <p14:creationId xmlns:p14="http://schemas.microsoft.com/office/powerpoint/2010/main" val="37704688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endParaRPr lang="en-US" altLang="en-US" smtClean="0"/>
          </a:p>
        </p:txBody>
      </p:sp>
      <p:pic>
        <p:nvPicPr>
          <p:cNvPr id="72707" name="Picture 2" descr="http://gardentia.net/files/2012/08/Graf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57400"/>
            <a:ext cx="60198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7083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endParaRPr lang="en-US" altLang="en-US" smtClean="0"/>
          </a:p>
        </p:txBody>
      </p:sp>
      <p:pic>
        <p:nvPicPr>
          <p:cNvPr id="73731" name="Picture 2" descr="http://ibrugs.com/Portals/0/activeforums_Attach/g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747713"/>
            <a:ext cx="4800600"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084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Methods of propagation</a:t>
            </a:r>
          </a:p>
        </p:txBody>
      </p:sp>
      <p:sp>
        <p:nvSpPr>
          <p:cNvPr id="19459" name="Content Placeholder 2"/>
          <p:cNvSpPr>
            <a:spLocks noGrp="1"/>
          </p:cNvSpPr>
          <p:nvPr>
            <p:ph idx="1"/>
          </p:nvPr>
        </p:nvSpPr>
        <p:spPr/>
        <p:txBody>
          <a:bodyPr/>
          <a:lstStyle/>
          <a:p>
            <a:r>
              <a:rPr lang="en-US" altLang="en-US" smtClean="0"/>
              <a:t>1) Sexual Propagation</a:t>
            </a:r>
          </a:p>
          <a:p>
            <a:r>
              <a:rPr lang="en-US" altLang="en-US" smtClean="0"/>
              <a:t>2) A sexual propagation</a:t>
            </a:r>
          </a:p>
        </p:txBody>
      </p:sp>
    </p:spTree>
    <p:extLst>
      <p:ext uri="{BB962C8B-B14F-4D97-AF65-F5344CB8AC3E}">
        <p14:creationId xmlns:p14="http://schemas.microsoft.com/office/powerpoint/2010/main" val="645381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685800" y="457200"/>
            <a:ext cx="7772400" cy="914400"/>
          </a:xfrm>
        </p:spPr>
        <p:txBody>
          <a:bodyPr/>
          <a:lstStyle/>
          <a:p>
            <a:r>
              <a:rPr lang="en-US" altLang="en-US" smtClean="0"/>
              <a:t>Splice Grafting</a:t>
            </a:r>
          </a:p>
        </p:txBody>
      </p:sp>
      <p:sp>
        <p:nvSpPr>
          <p:cNvPr id="74755" name="Content Placeholder 2"/>
          <p:cNvSpPr>
            <a:spLocks noGrp="1"/>
          </p:cNvSpPr>
          <p:nvPr>
            <p:ph idx="1"/>
          </p:nvPr>
        </p:nvSpPr>
        <p:spPr>
          <a:xfrm>
            <a:off x="609600" y="1600200"/>
            <a:ext cx="7772400" cy="4572000"/>
          </a:xfrm>
        </p:spPr>
        <p:txBody>
          <a:bodyPr/>
          <a:lstStyle/>
          <a:p>
            <a:r>
              <a:rPr lang="en-US" altLang="en-US" sz="2400" smtClean="0"/>
              <a:t>A slanting cut about 10 cm long is made at the basal end of scion</a:t>
            </a:r>
          </a:p>
          <a:p>
            <a:r>
              <a:rPr lang="en-US" altLang="en-US" sz="2400" smtClean="0"/>
              <a:t>Which is placed on a corresponding cut made on the rootstock seedlings</a:t>
            </a:r>
          </a:p>
          <a:p>
            <a:r>
              <a:rPr lang="en-US" altLang="en-US" sz="2400" smtClean="0"/>
              <a:t>At a height of 30-45 cm from ground level</a:t>
            </a:r>
          </a:p>
          <a:p>
            <a:r>
              <a:rPr lang="en-US" altLang="en-US" sz="2400" smtClean="0"/>
              <a:t>then tied together</a:t>
            </a:r>
          </a:p>
          <a:p>
            <a:r>
              <a:rPr lang="en-US" altLang="en-US" sz="2400" smtClean="0"/>
              <a:t>Three week to three months</a:t>
            </a:r>
          </a:p>
          <a:p>
            <a:r>
              <a:rPr lang="en-US" altLang="en-US" sz="2400" smtClean="0"/>
              <a:t>Mango--- Philippines</a:t>
            </a:r>
          </a:p>
          <a:p>
            <a:r>
              <a:rPr lang="en-US" altLang="en-US" sz="2400" smtClean="0"/>
              <a:t>Apples ----- Brazil</a:t>
            </a:r>
          </a:p>
        </p:txBody>
      </p:sp>
    </p:spTree>
    <p:extLst>
      <p:ext uri="{BB962C8B-B14F-4D97-AF65-F5344CB8AC3E}">
        <p14:creationId xmlns:p14="http://schemas.microsoft.com/office/powerpoint/2010/main" val="806571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image.slidesharecdn.com/vegitativepropagation1-140926223253-phpapp02/95/vegetative-propagation-1-18-638.jpg?cb=14117888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607695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796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09600" y="304800"/>
            <a:ext cx="7772400" cy="838200"/>
          </a:xfrm>
        </p:spPr>
        <p:txBody>
          <a:bodyPr/>
          <a:lstStyle/>
          <a:p>
            <a:r>
              <a:rPr lang="en-US" altLang="en-US" smtClean="0"/>
              <a:t>Tongue grafting</a:t>
            </a:r>
          </a:p>
        </p:txBody>
      </p:sp>
      <p:sp>
        <p:nvSpPr>
          <p:cNvPr id="76803" name="Content Placeholder 2"/>
          <p:cNvSpPr>
            <a:spLocks noGrp="1"/>
          </p:cNvSpPr>
          <p:nvPr>
            <p:ph idx="1"/>
          </p:nvPr>
        </p:nvSpPr>
        <p:spPr>
          <a:xfrm>
            <a:off x="533400" y="1295400"/>
            <a:ext cx="7772400" cy="5029200"/>
          </a:xfrm>
        </p:spPr>
        <p:txBody>
          <a:bodyPr/>
          <a:lstStyle/>
          <a:p>
            <a:r>
              <a:rPr lang="en-US" altLang="en-US" smtClean="0"/>
              <a:t>Scion and rootstock cut exactly as splice grafting</a:t>
            </a:r>
          </a:p>
          <a:p>
            <a:r>
              <a:rPr lang="en-US" altLang="en-US" smtClean="0"/>
              <a:t>Tongue shape slits are made on scion and rootstocks</a:t>
            </a:r>
          </a:p>
          <a:p>
            <a:r>
              <a:rPr lang="en-US" altLang="en-US" smtClean="0"/>
              <a:t>The secondary cut slit or cut are half the original slanting cuts</a:t>
            </a:r>
          </a:p>
          <a:p>
            <a:r>
              <a:rPr lang="en-US" altLang="en-US" smtClean="0"/>
              <a:t>Then brought together, firmly interlocked</a:t>
            </a:r>
          </a:p>
          <a:p>
            <a:r>
              <a:rPr lang="en-US" altLang="en-US" smtClean="0"/>
              <a:t>The graft wound are waxed over, with or without tying</a:t>
            </a:r>
          </a:p>
        </p:txBody>
      </p:sp>
    </p:spTree>
    <p:extLst>
      <p:ext uri="{BB962C8B-B14F-4D97-AF65-F5344CB8AC3E}">
        <p14:creationId xmlns:p14="http://schemas.microsoft.com/office/powerpoint/2010/main" val="37494983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rfcarchives.org.au/Next/FruitImages/MangoGraftA11-8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85800"/>
            <a:ext cx="53340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0432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609600" y="381000"/>
            <a:ext cx="7772400" cy="838200"/>
          </a:xfrm>
        </p:spPr>
        <p:txBody>
          <a:bodyPr/>
          <a:lstStyle/>
          <a:p>
            <a:r>
              <a:rPr lang="en-US" altLang="en-US" smtClean="0"/>
              <a:t>Bark Grafting</a:t>
            </a:r>
          </a:p>
        </p:txBody>
      </p:sp>
      <p:sp>
        <p:nvSpPr>
          <p:cNvPr id="78851" name="Content Placeholder 2"/>
          <p:cNvSpPr>
            <a:spLocks noGrp="1"/>
          </p:cNvSpPr>
          <p:nvPr>
            <p:ph idx="1"/>
          </p:nvPr>
        </p:nvSpPr>
        <p:spPr>
          <a:xfrm>
            <a:off x="381000" y="1600200"/>
            <a:ext cx="7772400" cy="4114800"/>
          </a:xfrm>
        </p:spPr>
        <p:txBody>
          <a:bodyPr/>
          <a:lstStyle/>
          <a:p>
            <a:r>
              <a:rPr lang="en-US" altLang="en-US" smtClean="0"/>
              <a:t>Unlike in the cleft grafting</a:t>
            </a:r>
          </a:p>
          <a:p>
            <a:r>
              <a:rPr lang="en-US" altLang="en-US" smtClean="0"/>
              <a:t>The stub of the stock is not cut horizontally</a:t>
            </a:r>
          </a:p>
          <a:p>
            <a:r>
              <a:rPr lang="en-US" altLang="en-US" smtClean="0"/>
              <a:t>Instead, several scions with their basal ends trimmed as wedges are inserted between bark and the wood</a:t>
            </a:r>
          </a:p>
          <a:p>
            <a:r>
              <a:rPr lang="en-US" altLang="en-US" smtClean="0"/>
              <a:t>The operation is done during spring when the bark can be loosened more easily</a:t>
            </a:r>
          </a:p>
        </p:txBody>
      </p:sp>
    </p:spTree>
    <p:extLst>
      <p:ext uri="{BB962C8B-B14F-4D97-AF65-F5344CB8AC3E}">
        <p14:creationId xmlns:p14="http://schemas.microsoft.com/office/powerpoint/2010/main" val="8625928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304800"/>
            <a:ext cx="3352800" cy="1143000"/>
          </a:xfrm>
        </p:spPr>
        <p:txBody>
          <a:bodyPr/>
          <a:lstStyle/>
          <a:p>
            <a:r>
              <a:rPr lang="en-US" altLang="en-US" smtClean="0"/>
              <a:t>Bark grafting</a:t>
            </a:r>
          </a:p>
        </p:txBody>
      </p:sp>
      <p:pic>
        <p:nvPicPr>
          <p:cNvPr id="79875" name="Picture 2" descr="https://encrypted-tbn3.gstatic.com/images?q=tbn:ANd9GcQ9UojtoKzgceqZsCYq8Q0w906wTEkqPv4IoIwc1CkpYvyNgj4zW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609600"/>
            <a:ext cx="33972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5529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www.appleman.ca/korchard/Images/BkGraf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132763"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8178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image.slidesharecdn.com/grafting-100303193905-phpapp01/95/grafting-7-728.jpg?cb=12676667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948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685800" y="457200"/>
            <a:ext cx="7772400" cy="838200"/>
          </a:xfrm>
        </p:spPr>
        <p:txBody>
          <a:bodyPr/>
          <a:lstStyle/>
          <a:p>
            <a:r>
              <a:rPr lang="en-US" altLang="en-US" smtClean="0"/>
              <a:t>Bridge grafting</a:t>
            </a:r>
          </a:p>
        </p:txBody>
      </p:sp>
      <p:sp>
        <p:nvSpPr>
          <p:cNvPr id="82947" name="Content Placeholder 1"/>
          <p:cNvSpPr>
            <a:spLocks noGrp="1"/>
          </p:cNvSpPr>
          <p:nvPr>
            <p:ph idx="1"/>
          </p:nvPr>
        </p:nvSpPr>
        <p:spPr>
          <a:xfrm>
            <a:off x="609600" y="1524000"/>
            <a:ext cx="7848600" cy="5029200"/>
          </a:xfrm>
        </p:spPr>
        <p:txBody>
          <a:bodyPr/>
          <a:lstStyle/>
          <a:p>
            <a:r>
              <a:rPr lang="en-US" altLang="en-US" sz="2400" smtClean="0"/>
              <a:t>Bridge grafting  is practiced to save valuable trees and damaged trunks</a:t>
            </a:r>
          </a:p>
          <a:p>
            <a:r>
              <a:rPr lang="en-US" altLang="en-US" sz="2400" smtClean="0"/>
              <a:t>To prepare the tree trunk for bridge grafting damaged part is trimmed back to healthy tissues by removing dead  or torn bark from the affected parts</a:t>
            </a:r>
          </a:p>
          <a:p>
            <a:r>
              <a:rPr lang="en-US" altLang="en-US" sz="2400" smtClean="0"/>
              <a:t>Bridge grafting is best performed during early spring when the bark can be lifted easily</a:t>
            </a:r>
          </a:p>
          <a:p>
            <a:r>
              <a:rPr lang="en-US" altLang="en-US" sz="2400" smtClean="0"/>
              <a:t>Scions of sufficient length to bridge over the damaged area are taken</a:t>
            </a:r>
          </a:p>
          <a:p>
            <a:r>
              <a:rPr lang="en-US" altLang="en-US" sz="2400" smtClean="0"/>
              <a:t>One long slanting cut is made on each end of the scion, both cuts on the same side</a:t>
            </a:r>
          </a:p>
          <a:p>
            <a:r>
              <a:rPr lang="en-US" altLang="en-US" sz="2400" smtClean="0"/>
              <a:t>  </a:t>
            </a:r>
          </a:p>
          <a:p>
            <a:endParaRPr lang="en-US" altLang="en-US" smtClean="0"/>
          </a:p>
          <a:p>
            <a:endParaRPr lang="en-US" altLang="en-US" smtClean="0"/>
          </a:p>
        </p:txBody>
      </p:sp>
    </p:spTree>
    <p:extLst>
      <p:ext uri="{BB962C8B-B14F-4D97-AF65-F5344CB8AC3E}">
        <p14:creationId xmlns:p14="http://schemas.microsoft.com/office/powerpoint/2010/main" val="16397237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www.extension.umn.edu/garden/yard-garden/fruit/grafting-and-budding-fruit-trees/img/bridge-graft-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213" y="381000"/>
            <a:ext cx="3962400" cy="600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667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solidFill>
                  <a:prstClr val="black"/>
                </a:solidFill>
                <a:ea typeface="+mn-ea"/>
                <a:cs typeface="+mn-cs"/>
              </a:rPr>
              <a:t>Sexual Propagation</a:t>
            </a:r>
            <a:endParaRPr lang="en-US" dirty="0"/>
          </a:p>
        </p:txBody>
      </p:sp>
      <p:sp>
        <p:nvSpPr>
          <p:cNvPr id="20483" name="Content Placeholder 2"/>
          <p:cNvSpPr>
            <a:spLocks noGrp="1"/>
          </p:cNvSpPr>
          <p:nvPr>
            <p:ph idx="1"/>
          </p:nvPr>
        </p:nvSpPr>
        <p:spPr/>
        <p:txBody>
          <a:bodyPr/>
          <a:lstStyle/>
          <a:p>
            <a:r>
              <a:rPr lang="en-US" altLang="en-US" smtClean="0"/>
              <a:t>Multiplication of plants by seeds</a:t>
            </a:r>
          </a:p>
          <a:p>
            <a:r>
              <a:rPr lang="en-US" altLang="en-US" smtClean="0"/>
              <a:t>Polyembryony</a:t>
            </a:r>
          </a:p>
          <a:p>
            <a:r>
              <a:rPr lang="en-US" altLang="en-US" smtClean="0"/>
              <a:t>Zygotic seedling</a:t>
            </a:r>
          </a:p>
          <a:p>
            <a:r>
              <a:rPr lang="en-US" altLang="en-US" smtClean="0"/>
              <a:t>Nucellar seedling</a:t>
            </a:r>
          </a:p>
        </p:txBody>
      </p:sp>
    </p:spTree>
    <p:extLst>
      <p:ext uri="{BB962C8B-B14F-4D97-AF65-F5344CB8AC3E}">
        <p14:creationId xmlns:p14="http://schemas.microsoft.com/office/powerpoint/2010/main" val="12738856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685800" y="457200"/>
            <a:ext cx="7772400" cy="685800"/>
          </a:xfrm>
        </p:spPr>
        <p:txBody>
          <a:bodyPr/>
          <a:lstStyle/>
          <a:p>
            <a:r>
              <a:rPr lang="en-US" altLang="en-US" smtClean="0"/>
              <a:t>Veneer grafting</a:t>
            </a:r>
          </a:p>
        </p:txBody>
      </p:sp>
      <p:sp>
        <p:nvSpPr>
          <p:cNvPr id="84995" name="Content Placeholder 2"/>
          <p:cNvSpPr>
            <a:spLocks noGrp="1"/>
          </p:cNvSpPr>
          <p:nvPr>
            <p:ph idx="1"/>
          </p:nvPr>
        </p:nvSpPr>
        <p:spPr>
          <a:xfrm>
            <a:off x="609600" y="1371600"/>
            <a:ext cx="7772400" cy="4114800"/>
          </a:xfrm>
        </p:spPr>
        <p:txBody>
          <a:bodyPr/>
          <a:lstStyle/>
          <a:p>
            <a:r>
              <a:rPr lang="en-US" altLang="en-US" smtClean="0"/>
              <a:t>Most common on guava and mango</a:t>
            </a:r>
          </a:p>
          <a:p>
            <a:r>
              <a:rPr lang="en-US" altLang="en-US" smtClean="0"/>
              <a:t>Graft wood 10 cm in length is removed from the scion and grafted on stock seedling at a point having almost the same girth as that of scion</a:t>
            </a:r>
          </a:p>
          <a:p>
            <a:endParaRPr lang="en-US" altLang="en-US" smtClean="0"/>
          </a:p>
        </p:txBody>
      </p:sp>
    </p:spTree>
    <p:extLst>
      <p:ext uri="{BB962C8B-B14F-4D97-AF65-F5344CB8AC3E}">
        <p14:creationId xmlns:p14="http://schemas.microsoft.com/office/powerpoint/2010/main" val="38052165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685800" y="457200"/>
            <a:ext cx="7772400" cy="457200"/>
          </a:xfrm>
        </p:spPr>
        <p:txBody>
          <a:bodyPr/>
          <a:lstStyle/>
          <a:p>
            <a:r>
              <a:rPr lang="en-US" altLang="en-US" smtClean="0"/>
              <a:t>Side grafting</a:t>
            </a:r>
          </a:p>
        </p:txBody>
      </p:sp>
      <p:sp>
        <p:nvSpPr>
          <p:cNvPr id="86019" name="Content Placeholder 2"/>
          <p:cNvSpPr>
            <a:spLocks noGrp="1"/>
          </p:cNvSpPr>
          <p:nvPr>
            <p:ph idx="1"/>
          </p:nvPr>
        </p:nvSpPr>
        <p:spPr>
          <a:xfrm>
            <a:off x="609600" y="1295400"/>
            <a:ext cx="7772400" cy="4114800"/>
          </a:xfrm>
        </p:spPr>
        <p:txBody>
          <a:bodyPr/>
          <a:lstStyle/>
          <a:p>
            <a:r>
              <a:rPr lang="en-US" altLang="en-US" smtClean="0"/>
              <a:t>Vigorous rootstock are selected</a:t>
            </a:r>
          </a:p>
          <a:p>
            <a:r>
              <a:rPr lang="en-US" altLang="en-US" smtClean="0"/>
              <a:t>12-13 cm long mature stick is taken from scion of desired variety</a:t>
            </a:r>
          </a:p>
          <a:p>
            <a:r>
              <a:rPr lang="en-US" altLang="en-US" smtClean="0"/>
              <a:t>Their leaves are removed</a:t>
            </a:r>
          </a:p>
          <a:p>
            <a:r>
              <a:rPr lang="en-US" altLang="en-US" smtClean="0"/>
              <a:t>Two to third year old stock tree planted in orchards</a:t>
            </a:r>
          </a:p>
          <a:p>
            <a:r>
              <a:rPr lang="en-US" altLang="en-US" smtClean="0"/>
              <a:t>A longitudinal cut of 5-8 cm is made like a wedge</a:t>
            </a:r>
          </a:p>
          <a:p>
            <a:endParaRPr lang="en-US" altLang="en-US" smtClean="0"/>
          </a:p>
          <a:p>
            <a:endParaRPr lang="en-US" altLang="en-US" smtClean="0"/>
          </a:p>
          <a:p>
            <a:endParaRPr lang="en-US" altLang="en-US" smtClean="0"/>
          </a:p>
        </p:txBody>
      </p:sp>
    </p:spTree>
    <p:extLst>
      <p:ext uri="{BB962C8B-B14F-4D97-AF65-F5344CB8AC3E}">
        <p14:creationId xmlns:p14="http://schemas.microsoft.com/office/powerpoint/2010/main" val="3852853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idx="1"/>
          </p:nvPr>
        </p:nvSpPr>
        <p:spPr>
          <a:xfrm>
            <a:off x="685800" y="762000"/>
            <a:ext cx="7772400" cy="5029200"/>
          </a:xfrm>
        </p:spPr>
        <p:txBody>
          <a:bodyPr/>
          <a:lstStyle/>
          <a:p>
            <a:pPr>
              <a:buClr>
                <a:srgbClr val="578963"/>
              </a:buClr>
            </a:pPr>
            <a:r>
              <a:rPr lang="en-US" altLang="en-US" smtClean="0">
                <a:solidFill>
                  <a:srgbClr val="333333"/>
                </a:solidFill>
              </a:rPr>
              <a:t>An oblique cut is made in the stock at an angle of 20-30 degrees and about 2.5 cm deep and scion is inserted in the cut portion and gently pushed down until it is fixed in the bark</a:t>
            </a:r>
          </a:p>
          <a:p>
            <a:pPr>
              <a:buClr>
                <a:srgbClr val="578963"/>
              </a:buClr>
            </a:pPr>
            <a:r>
              <a:rPr lang="en-US" altLang="en-US" smtClean="0">
                <a:solidFill>
                  <a:srgbClr val="333333"/>
                </a:solidFill>
              </a:rPr>
              <a:t>Both spring (March and April) and autumn (August-September)</a:t>
            </a:r>
          </a:p>
          <a:p>
            <a:pPr>
              <a:buClr>
                <a:srgbClr val="578963"/>
              </a:buClr>
            </a:pPr>
            <a:r>
              <a:rPr lang="en-US" altLang="en-US" smtClean="0">
                <a:solidFill>
                  <a:srgbClr val="333333"/>
                </a:solidFill>
              </a:rPr>
              <a:t>90 % success during spring</a:t>
            </a:r>
          </a:p>
          <a:p>
            <a:endParaRPr lang="en-US" altLang="en-US" smtClean="0"/>
          </a:p>
        </p:txBody>
      </p:sp>
    </p:spTree>
    <p:extLst>
      <p:ext uri="{BB962C8B-B14F-4D97-AF65-F5344CB8AC3E}">
        <p14:creationId xmlns:p14="http://schemas.microsoft.com/office/powerpoint/2010/main" val="2200088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endParaRPr lang="en-US" altLang="en-US" smtClean="0"/>
          </a:p>
        </p:txBody>
      </p:sp>
      <p:pic>
        <p:nvPicPr>
          <p:cNvPr id="88067" name="Picture 2" descr="http://www.hibiscusworld.com/graft/graftpic/graft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4" descr="http://www.hibiscusworld.com/graft/graftpic/graft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905000"/>
            <a:ext cx="24955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6" descr="http://www.hibiscusworld.com/graft/graftpic/graft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928813"/>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3944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685800" y="457200"/>
            <a:ext cx="7772400" cy="914400"/>
          </a:xfrm>
        </p:spPr>
        <p:txBody>
          <a:bodyPr/>
          <a:lstStyle/>
          <a:p>
            <a:r>
              <a:rPr lang="en-US" altLang="en-US" smtClean="0"/>
              <a:t>T grafting</a:t>
            </a:r>
          </a:p>
        </p:txBody>
      </p:sp>
      <p:sp>
        <p:nvSpPr>
          <p:cNvPr id="89091" name="Content Placeholder 2"/>
          <p:cNvSpPr>
            <a:spLocks noGrp="1"/>
          </p:cNvSpPr>
          <p:nvPr>
            <p:ph idx="1"/>
          </p:nvPr>
        </p:nvSpPr>
        <p:spPr>
          <a:xfrm>
            <a:off x="685800" y="1524000"/>
            <a:ext cx="7772400" cy="4114800"/>
          </a:xfrm>
        </p:spPr>
        <p:txBody>
          <a:bodyPr/>
          <a:lstStyle/>
          <a:p>
            <a:r>
              <a:rPr lang="en-US" altLang="en-US" smtClean="0"/>
              <a:t>A T-shaped cut is made in the stock bark, into which</a:t>
            </a:r>
          </a:p>
          <a:p>
            <a:r>
              <a:rPr lang="en-US" altLang="en-US" smtClean="0"/>
              <a:t>The scion is inserted and firmly wrapped waxed tape.</a:t>
            </a:r>
          </a:p>
          <a:p>
            <a:r>
              <a:rPr lang="en-US" altLang="en-US" smtClean="0"/>
              <a:t>Graft union is covered with polyethylene</a:t>
            </a:r>
          </a:p>
        </p:txBody>
      </p:sp>
    </p:spTree>
    <p:extLst>
      <p:ext uri="{BB962C8B-B14F-4D97-AF65-F5344CB8AC3E}">
        <p14:creationId xmlns:p14="http://schemas.microsoft.com/office/powerpoint/2010/main" val="23296610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endParaRPr lang="en-US" altLang="en-US" smtClean="0"/>
          </a:p>
        </p:txBody>
      </p:sp>
      <p:pic>
        <p:nvPicPr>
          <p:cNvPr id="90115" name="Picture 2" descr="http://www.buzzle.com/images/hobbies/gardening/t-bud-graf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05000"/>
            <a:ext cx="37909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8373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685800" y="457200"/>
            <a:ext cx="7772400" cy="838200"/>
          </a:xfrm>
        </p:spPr>
        <p:txBody>
          <a:bodyPr/>
          <a:lstStyle/>
          <a:p>
            <a:r>
              <a:rPr lang="en-US" altLang="en-US" smtClean="0"/>
              <a:t>Top working</a:t>
            </a:r>
          </a:p>
        </p:txBody>
      </p:sp>
      <p:sp>
        <p:nvSpPr>
          <p:cNvPr id="91139" name="Content Placeholder 2"/>
          <p:cNvSpPr>
            <a:spLocks noGrp="1"/>
          </p:cNvSpPr>
          <p:nvPr>
            <p:ph idx="1"/>
          </p:nvPr>
        </p:nvSpPr>
        <p:spPr>
          <a:xfrm>
            <a:off x="685800" y="1524000"/>
            <a:ext cx="7772400" cy="4114800"/>
          </a:xfrm>
        </p:spPr>
        <p:txBody>
          <a:bodyPr/>
          <a:lstStyle/>
          <a:p>
            <a:r>
              <a:rPr lang="en-US" altLang="en-US" smtClean="0"/>
              <a:t>This method practiced is to dehorn the tree branches or main limbs to within 25 cm or so for the main trunk of the tree</a:t>
            </a:r>
          </a:p>
          <a:p>
            <a:r>
              <a:rPr lang="en-US" altLang="en-US" smtClean="0"/>
              <a:t>Early spring</a:t>
            </a:r>
          </a:p>
          <a:p>
            <a:r>
              <a:rPr lang="en-US" altLang="en-US" smtClean="0"/>
              <a:t>The stumps become reading for grafting during summer or autumn months</a:t>
            </a:r>
          </a:p>
        </p:txBody>
      </p:sp>
    </p:spTree>
    <p:extLst>
      <p:ext uri="{BB962C8B-B14F-4D97-AF65-F5344CB8AC3E}">
        <p14:creationId xmlns:p14="http://schemas.microsoft.com/office/powerpoint/2010/main" val="1931075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p:cNvSpPr>
            <a:spLocks noGrp="1"/>
          </p:cNvSpPr>
          <p:nvPr>
            <p:ph idx="1"/>
          </p:nvPr>
        </p:nvSpPr>
        <p:spPr>
          <a:xfrm>
            <a:off x="609600" y="762000"/>
            <a:ext cx="7772400" cy="5029200"/>
          </a:xfrm>
        </p:spPr>
        <p:txBody>
          <a:bodyPr/>
          <a:lstStyle/>
          <a:p>
            <a:pPr>
              <a:buClr>
                <a:srgbClr val="578963"/>
              </a:buClr>
            </a:pPr>
            <a:r>
              <a:rPr lang="en-US" altLang="en-US" smtClean="0">
                <a:solidFill>
                  <a:srgbClr val="333333"/>
                </a:solidFill>
              </a:rPr>
              <a:t>Since in plains there is danger of sunburn injury, the naked trunks are protected by whitewashing</a:t>
            </a:r>
          </a:p>
          <a:p>
            <a:pPr>
              <a:buClr>
                <a:srgbClr val="578963"/>
              </a:buClr>
            </a:pPr>
            <a:r>
              <a:rPr lang="en-US" altLang="en-US" smtClean="0">
                <a:solidFill>
                  <a:srgbClr val="333333"/>
                </a:solidFill>
              </a:rPr>
              <a:t>In order to provide shade until the new top is established,  sometimes a few of weaker branches are left and dehorned</a:t>
            </a:r>
          </a:p>
          <a:p>
            <a:pPr>
              <a:buClr>
                <a:srgbClr val="578963"/>
              </a:buClr>
            </a:pPr>
            <a:r>
              <a:rPr lang="en-US" altLang="en-US" smtClean="0">
                <a:solidFill>
                  <a:srgbClr val="333333"/>
                </a:solidFill>
              </a:rPr>
              <a:t>Complete changeover of the top may extend over more than one season</a:t>
            </a:r>
          </a:p>
          <a:p>
            <a:endParaRPr lang="en-US" altLang="en-US" smtClean="0"/>
          </a:p>
        </p:txBody>
      </p:sp>
    </p:spTree>
    <p:extLst>
      <p:ext uri="{BB962C8B-B14F-4D97-AF65-F5344CB8AC3E}">
        <p14:creationId xmlns:p14="http://schemas.microsoft.com/office/powerpoint/2010/main" val="11932416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WordArt 2"/>
          <p:cNvSpPr>
            <a:spLocks noChangeArrowheads="1" noChangeShapeType="1" noTextEdit="1"/>
          </p:cNvSpPr>
          <p:nvPr/>
        </p:nvSpPr>
        <p:spPr bwMode="auto">
          <a:xfrm>
            <a:off x="2590800" y="2286000"/>
            <a:ext cx="4267200" cy="1752600"/>
          </a:xfrm>
          <a:prstGeom prst="rect">
            <a:avLst/>
          </a:prstGeom>
        </p:spPr>
        <p:txBody>
          <a:bodyPr wrap="none" fromWordArt="1">
            <a:prstTxWarp prst="textPlain">
              <a:avLst>
                <a:gd name="adj" fmla="val 50000"/>
              </a:avLst>
            </a:prstTxWarp>
          </a:bodyPr>
          <a:lstStyle/>
          <a:p>
            <a:pPr algn="ctr"/>
            <a:r>
              <a:rPr lang="en-US" sz="3600" kern="10">
                <a:ln w="28575">
                  <a:solidFill>
                    <a:srgbClr val="000000"/>
                  </a:solidFill>
                  <a:round/>
                  <a:headEnd/>
                  <a:tailEnd/>
                </a:ln>
                <a:gradFill rotWithShape="1">
                  <a:gsLst>
                    <a:gs pos="0">
                      <a:srgbClr val="00CC00"/>
                    </a:gs>
                    <a:gs pos="100000">
                      <a:srgbClr val="FFFFFF"/>
                    </a:gs>
                  </a:gsLst>
                  <a:lin ang="5400000" scaled="1"/>
                </a:gradFill>
                <a:latin typeface="Arial Black"/>
              </a:rPr>
              <a:t>Budding</a:t>
            </a:r>
          </a:p>
        </p:txBody>
      </p:sp>
    </p:spTree>
    <p:extLst>
      <p:ext uri="{BB962C8B-B14F-4D97-AF65-F5344CB8AC3E}">
        <p14:creationId xmlns:p14="http://schemas.microsoft.com/office/powerpoint/2010/main" val="18410067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r>
              <a:rPr lang="en-US" altLang="en-US" b="1" i="1" smtClean="0"/>
              <a:t>Budding</a:t>
            </a:r>
          </a:p>
        </p:txBody>
      </p:sp>
      <p:sp>
        <p:nvSpPr>
          <p:cNvPr id="94211"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tLang="en-US" sz="3600" smtClean="0"/>
              <a:t>Actually a form of grafting</a:t>
            </a:r>
          </a:p>
          <a:p>
            <a:r>
              <a:rPr lang="en-US" altLang="en-US" sz="3600" smtClean="0"/>
              <a:t>A single bud is used as a scion</a:t>
            </a:r>
          </a:p>
          <a:p>
            <a:r>
              <a:rPr lang="en-US" altLang="en-US" sz="3600" smtClean="0"/>
              <a:t>Budding is quicker</a:t>
            </a:r>
          </a:p>
        </p:txBody>
      </p:sp>
    </p:spTree>
    <p:extLst>
      <p:ext uri="{BB962C8B-B14F-4D97-AF65-F5344CB8AC3E}">
        <p14:creationId xmlns:p14="http://schemas.microsoft.com/office/powerpoint/2010/main" val="1433695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28650"/>
            <a:ext cx="7696200" cy="5262563"/>
          </a:xfrm>
          <a:prstGeom prst="rect">
            <a:avLst/>
          </a:prstGeom>
        </p:spPr>
        <p:txBody>
          <a:bodyPr>
            <a:spAutoFit/>
          </a:bodyPr>
          <a:lstStyle/>
          <a:p>
            <a:pPr>
              <a:defRPr/>
            </a:pPr>
            <a:r>
              <a:rPr lang="en-US" b="1" dirty="0">
                <a:solidFill>
                  <a:srgbClr val="FF0000"/>
                </a:solidFill>
              </a:rPr>
              <a:t>Advantages of Seed propagation:</a:t>
            </a:r>
            <a:endParaRPr lang="en-US" dirty="0">
              <a:solidFill>
                <a:srgbClr val="FF0000"/>
              </a:solidFill>
            </a:endParaRPr>
          </a:p>
          <a:p>
            <a:pPr marL="342900" indent="-342900">
              <a:buFont typeface="Wingdings" panose="05000000000000000000" pitchFamily="2" charset="2"/>
              <a:buChar char="v"/>
              <a:defRPr/>
            </a:pPr>
            <a:r>
              <a:rPr lang="en-US" dirty="0"/>
              <a:t> Seedling trees generally live longer</a:t>
            </a:r>
          </a:p>
          <a:p>
            <a:pPr marL="342900" indent="-342900">
              <a:buFont typeface="Wingdings" panose="05000000000000000000" pitchFamily="2" charset="2"/>
              <a:buChar char="v"/>
              <a:defRPr/>
            </a:pPr>
            <a:r>
              <a:rPr lang="en-US" dirty="0"/>
              <a:t>Bear more heavily</a:t>
            </a:r>
          </a:p>
          <a:p>
            <a:pPr marL="342900" indent="-342900">
              <a:buFont typeface="Wingdings" panose="05000000000000000000" pitchFamily="2" charset="2"/>
              <a:buChar char="v"/>
              <a:defRPr/>
            </a:pPr>
            <a:r>
              <a:rPr lang="en-US" dirty="0"/>
              <a:t>harder than vegetative propagated trees.</a:t>
            </a:r>
          </a:p>
          <a:p>
            <a:pPr marL="342900" indent="-342900">
              <a:buFont typeface="Wingdings" panose="05000000000000000000" pitchFamily="2" charset="2"/>
              <a:buChar char="v"/>
              <a:defRPr/>
            </a:pPr>
            <a:r>
              <a:rPr lang="en-US" dirty="0"/>
              <a:t> Seedlings are comparatively cheap, and can be more easily raised than vegetative propagated materials</a:t>
            </a:r>
          </a:p>
          <a:p>
            <a:pPr marL="342900" indent="-342900">
              <a:buFont typeface="Wingdings" panose="05000000000000000000" pitchFamily="2" charset="2"/>
              <a:buChar char="v"/>
              <a:defRPr/>
            </a:pPr>
            <a:r>
              <a:rPr lang="en-US" dirty="0"/>
              <a:t>Plants which are difficult to propagate, e.g., Guava, papaya and phalsa by vegetative method can only be propagated by seed.</a:t>
            </a:r>
          </a:p>
          <a:p>
            <a:pPr marL="342900" indent="-342900">
              <a:buFont typeface="Wingdings" panose="05000000000000000000" pitchFamily="2" charset="2"/>
              <a:buChar char="v"/>
              <a:defRPr/>
            </a:pPr>
            <a:r>
              <a:rPr lang="en-US" dirty="0"/>
              <a:t>Polyemryony; more plant from single seed</a:t>
            </a:r>
          </a:p>
          <a:p>
            <a:pPr marL="342900" indent="-342900">
              <a:buFont typeface="Wingdings" panose="05000000000000000000" pitchFamily="2" charset="2"/>
              <a:buChar char="v"/>
              <a:defRPr/>
            </a:pPr>
            <a:r>
              <a:rPr lang="en-US" dirty="0"/>
              <a:t>Breeding of hybrids through seeds</a:t>
            </a:r>
          </a:p>
          <a:p>
            <a:pPr marL="342900" indent="-342900">
              <a:buFont typeface="Wingdings" panose="05000000000000000000" pitchFamily="2" charset="2"/>
              <a:buChar char="v"/>
              <a:defRPr/>
            </a:pPr>
            <a:r>
              <a:rPr lang="en-US" dirty="0"/>
              <a:t>New varieties and in raising seedling to be used as rootstock for vegetative propagation</a:t>
            </a:r>
          </a:p>
          <a:p>
            <a:pPr>
              <a:defRPr/>
            </a:pPr>
            <a:endParaRPr lang="en-US" dirty="0"/>
          </a:p>
        </p:txBody>
      </p:sp>
    </p:spTree>
    <p:extLst>
      <p:ext uri="{BB962C8B-B14F-4D97-AF65-F5344CB8AC3E}">
        <p14:creationId xmlns:p14="http://schemas.microsoft.com/office/powerpoint/2010/main" val="37531894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457200"/>
            <a:ext cx="7772400" cy="990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r>
              <a:rPr lang="en-US" altLang="en-US" b="1" i="1" smtClean="0"/>
              <a:t>Shield or T-budding</a:t>
            </a:r>
          </a:p>
        </p:txBody>
      </p:sp>
      <p:sp>
        <p:nvSpPr>
          <p:cNvPr id="95235" name="Rectangle 3"/>
          <p:cNvSpPr>
            <a:spLocks noGrp="1" noChangeArrowheads="1"/>
          </p:cNvSpPr>
          <p:nvPr>
            <p:ph type="body" idx="1"/>
          </p:nvPr>
        </p:nvSpPr>
        <p:spPr>
          <a:xfrm>
            <a:off x="609600" y="1524000"/>
            <a:ext cx="7772400" cy="4114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tLang="en-US" sz="2800" smtClean="0"/>
              <a:t>Most common in</a:t>
            </a:r>
          </a:p>
          <a:p>
            <a:r>
              <a:rPr lang="en-US" altLang="en-US" sz="2800" smtClean="0"/>
              <a:t>Citrus, Ber, apple, loquat and roses</a:t>
            </a:r>
          </a:p>
          <a:p>
            <a:r>
              <a:rPr lang="en-US" altLang="en-US" sz="2800" smtClean="0"/>
              <a:t>A narrow shield of bark 3-4 cm in length, bearing a single node is removed</a:t>
            </a:r>
          </a:p>
          <a:p>
            <a:r>
              <a:rPr lang="en-US" altLang="en-US" sz="2800" smtClean="0"/>
              <a:t>A vertical cut of 3-4 cm in length is made on rootstock</a:t>
            </a:r>
          </a:p>
          <a:p>
            <a:r>
              <a:rPr lang="en-US" altLang="en-US" sz="2800" smtClean="0"/>
              <a:t>A horizontal cut about 1.25-1.5 cm long is made at the top, so cut resembles the letter “T”</a:t>
            </a:r>
          </a:p>
        </p:txBody>
      </p:sp>
    </p:spTree>
    <p:extLst>
      <p:ext uri="{BB962C8B-B14F-4D97-AF65-F5344CB8AC3E}">
        <p14:creationId xmlns:p14="http://schemas.microsoft.com/office/powerpoint/2010/main" val="3726208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idx="1"/>
          </p:nvPr>
        </p:nvSpPr>
        <p:spPr>
          <a:xfrm>
            <a:off x="609600" y="762000"/>
            <a:ext cx="7848600" cy="5486400"/>
          </a:xfrm>
        </p:spPr>
        <p:txBody>
          <a:bodyPr/>
          <a:lstStyle/>
          <a:p>
            <a:pPr>
              <a:buClr>
                <a:srgbClr val="578963"/>
              </a:buClr>
            </a:pPr>
            <a:r>
              <a:rPr lang="en-US" altLang="en-US" sz="2800" smtClean="0">
                <a:solidFill>
                  <a:srgbClr val="333333"/>
                </a:solidFill>
              </a:rPr>
              <a:t>Some time inverted T cut is made in Raining areas to avoid moisture</a:t>
            </a:r>
          </a:p>
          <a:p>
            <a:pPr>
              <a:buClr>
                <a:srgbClr val="578963"/>
              </a:buClr>
            </a:pPr>
            <a:r>
              <a:rPr lang="en-US" altLang="en-US" sz="2800" smtClean="0">
                <a:solidFill>
                  <a:srgbClr val="333333"/>
                </a:solidFill>
              </a:rPr>
              <a:t>The bud is inserted under the bark, which has been loosed from the wood</a:t>
            </a:r>
          </a:p>
          <a:p>
            <a:pPr>
              <a:buClr>
                <a:srgbClr val="578963"/>
              </a:buClr>
            </a:pPr>
            <a:r>
              <a:rPr lang="en-US" altLang="en-US" sz="2800" smtClean="0">
                <a:solidFill>
                  <a:srgbClr val="333333"/>
                </a:solidFill>
              </a:rPr>
              <a:t>Bud should be wrapped to hold bud and to exclude air and moisture</a:t>
            </a:r>
          </a:p>
          <a:p>
            <a:pPr>
              <a:buClr>
                <a:srgbClr val="578963"/>
              </a:buClr>
            </a:pPr>
            <a:r>
              <a:rPr lang="en-US" altLang="en-US" sz="2800" smtClean="0">
                <a:solidFill>
                  <a:srgbClr val="333333"/>
                </a:solidFill>
              </a:rPr>
              <a:t>Bud union take  four weeks to complete</a:t>
            </a:r>
          </a:p>
          <a:p>
            <a:pPr>
              <a:buClr>
                <a:srgbClr val="578963"/>
              </a:buClr>
            </a:pPr>
            <a:r>
              <a:rPr lang="en-US" altLang="en-US" sz="2800" smtClean="0">
                <a:solidFill>
                  <a:srgbClr val="333333"/>
                </a:solidFill>
              </a:rPr>
              <a:t>When sprouts grown about 10 cm. then rapped material is removed</a:t>
            </a:r>
          </a:p>
          <a:p>
            <a:endParaRPr lang="en-US" altLang="en-US" smtClean="0"/>
          </a:p>
        </p:txBody>
      </p:sp>
    </p:spTree>
    <p:extLst>
      <p:ext uri="{BB962C8B-B14F-4D97-AF65-F5344CB8AC3E}">
        <p14:creationId xmlns:p14="http://schemas.microsoft.com/office/powerpoint/2010/main" val="15901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www.appleman.ca/korchard/Images/Budgraf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66800"/>
            <a:ext cx="48006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2224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09600" y="228600"/>
            <a:ext cx="7772400" cy="838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r>
              <a:rPr lang="en-US" altLang="en-US" b="1" i="1" smtClean="0"/>
              <a:t>Chip Budding</a:t>
            </a:r>
          </a:p>
        </p:txBody>
      </p:sp>
      <p:sp>
        <p:nvSpPr>
          <p:cNvPr id="98307" name="Rectangle 3"/>
          <p:cNvSpPr>
            <a:spLocks noGrp="1" noChangeArrowheads="1"/>
          </p:cNvSpPr>
          <p:nvPr>
            <p:ph type="body" idx="1"/>
          </p:nvPr>
        </p:nvSpPr>
        <p:spPr>
          <a:xfrm>
            <a:off x="533400" y="1295400"/>
            <a:ext cx="7772400" cy="4114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tLang="en-US" sz="3600" smtClean="0"/>
              <a:t>Very similar to T-budding</a:t>
            </a:r>
          </a:p>
          <a:p>
            <a:r>
              <a:rPr lang="en-US" altLang="en-US" sz="3600" smtClean="0"/>
              <a:t>A single bud with large piece of wood is placed on a corresponding cut made on the stock and tied firmly</a:t>
            </a:r>
          </a:p>
          <a:p>
            <a:r>
              <a:rPr lang="en-US" altLang="en-US" sz="3600" smtClean="0"/>
              <a:t>Advantage:  wood can be dormant, bark doesn’t have to slip</a:t>
            </a:r>
          </a:p>
          <a:p>
            <a:r>
              <a:rPr lang="en-US" altLang="en-US" sz="3600" smtClean="0"/>
              <a:t>Widely used for grapes</a:t>
            </a:r>
          </a:p>
        </p:txBody>
      </p:sp>
    </p:spTree>
    <p:extLst>
      <p:ext uri="{BB962C8B-B14F-4D97-AF65-F5344CB8AC3E}">
        <p14:creationId xmlns:p14="http://schemas.microsoft.com/office/powerpoint/2010/main" val="1543592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endParaRPr lang="en-US" altLang="en-US" smtClean="0"/>
          </a:p>
        </p:txBody>
      </p:sp>
      <p:pic>
        <p:nvPicPr>
          <p:cNvPr id="99331" name="Picture 2" descr="http://www.nature-jardins.com/images/greffe_chip_bud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05000"/>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8863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609600" y="304800"/>
            <a:ext cx="7772400" cy="762000"/>
          </a:xfrm>
        </p:spPr>
        <p:txBody>
          <a:bodyPr/>
          <a:lstStyle/>
          <a:p>
            <a:r>
              <a:rPr lang="en-US" altLang="en-US" smtClean="0"/>
              <a:t>Ring buddings</a:t>
            </a:r>
          </a:p>
        </p:txBody>
      </p:sp>
      <p:sp>
        <p:nvSpPr>
          <p:cNvPr id="100355" name="Content Placeholder 2"/>
          <p:cNvSpPr>
            <a:spLocks noGrp="1"/>
          </p:cNvSpPr>
          <p:nvPr>
            <p:ph idx="1"/>
          </p:nvPr>
        </p:nvSpPr>
        <p:spPr>
          <a:xfrm>
            <a:off x="609600" y="1447800"/>
            <a:ext cx="7772400" cy="5181600"/>
          </a:xfrm>
        </p:spPr>
        <p:txBody>
          <a:bodyPr/>
          <a:lstStyle/>
          <a:p>
            <a:r>
              <a:rPr lang="en-US" altLang="en-US" sz="2800" smtClean="0"/>
              <a:t>In this method, a ring of bark 1.5-2.0 cm in length</a:t>
            </a:r>
          </a:p>
          <a:p>
            <a:r>
              <a:rPr lang="en-US" altLang="en-US" sz="2800" smtClean="0"/>
              <a:t>Containing a well-developed bud is loosened on the scion shoot </a:t>
            </a:r>
          </a:p>
          <a:p>
            <a:r>
              <a:rPr lang="en-US" altLang="en-US" sz="2800" smtClean="0"/>
              <a:t>gently pulled out from the thinner end of the shoot</a:t>
            </a:r>
          </a:p>
          <a:p>
            <a:r>
              <a:rPr lang="en-US" altLang="en-US" sz="2800" smtClean="0"/>
              <a:t>The top of the seedling is removed and the bark is peeled off downward to a point</a:t>
            </a:r>
          </a:p>
          <a:p>
            <a:r>
              <a:rPr lang="en-US" altLang="en-US" sz="2800" smtClean="0"/>
              <a:t>Where the ring of the bark bearing the bud fits tightly</a:t>
            </a:r>
          </a:p>
          <a:p>
            <a:r>
              <a:rPr lang="en-US" altLang="en-US" sz="2800" smtClean="0"/>
              <a:t>No tying is necessary in ring budding</a:t>
            </a:r>
          </a:p>
          <a:p>
            <a:r>
              <a:rPr lang="en-US" altLang="en-US" sz="2800" smtClean="0"/>
              <a:t>This method used in ber, mulberry, peach and plum</a:t>
            </a:r>
          </a:p>
        </p:txBody>
      </p:sp>
    </p:spTree>
    <p:extLst>
      <p:ext uri="{BB962C8B-B14F-4D97-AF65-F5344CB8AC3E}">
        <p14:creationId xmlns:p14="http://schemas.microsoft.com/office/powerpoint/2010/main" val="361113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685800" y="457200"/>
            <a:ext cx="7772400" cy="762000"/>
          </a:xfrm>
        </p:spPr>
        <p:txBody>
          <a:bodyPr/>
          <a:lstStyle/>
          <a:p>
            <a:endParaRPr lang="en-US" altLang="en-US" smtClean="0"/>
          </a:p>
        </p:txBody>
      </p:sp>
      <p:pic>
        <p:nvPicPr>
          <p:cNvPr id="101379" name="Picture 6" descr="http://www.aces.edu/pubs/docs/A/ANR-0402/fig.%20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513" y="1295400"/>
            <a:ext cx="3798887"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1936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685800" y="457200"/>
            <a:ext cx="7772400" cy="762000"/>
          </a:xfrm>
        </p:spPr>
        <p:txBody>
          <a:bodyPr/>
          <a:lstStyle/>
          <a:p>
            <a:r>
              <a:rPr lang="en-US" altLang="en-US" smtClean="0"/>
              <a:t>Flapped or patch buddings</a:t>
            </a:r>
          </a:p>
        </p:txBody>
      </p:sp>
      <p:sp>
        <p:nvSpPr>
          <p:cNvPr id="102403" name="Content Placeholder 2"/>
          <p:cNvSpPr>
            <a:spLocks noGrp="1"/>
          </p:cNvSpPr>
          <p:nvPr>
            <p:ph idx="1"/>
          </p:nvPr>
        </p:nvSpPr>
        <p:spPr>
          <a:xfrm>
            <a:off x="609600" y="1295400"/>
            <a:ext cx="7772400" cy="4800600"/>
          </a:xfrm>
        </p:spPr>
        <p:txBody>
          <a:bodyPr/>
          <a:lstStyle/>
          <a:p>
            <a:r>
              <a:rPr lang="en-US" altLang="en-US" smtClean="0"/>
              <a:t>A rectangular or square flap of bark on the stock is loosened on three sides</a:t>
            </a:r>
          </a:p>
          <a:p>
            <a:r>
              <a:rPr lang="en-US" altLang="en-US" smtClean="0"/>
              <a:t>The corresponding bud is inserted underneath the loosened flap of bark</a:t>
            </a:r>
          </a:p>
          <a:p>
            <a:r>
              <a:rPr lang="en-US" altLang="en-US" smtClean="0"/>
              <a:t>The flap is then placed over the bud and wrapped</a:t>
            </a:r>
          </a:p>
          <a:p>
            <a:r>
              <a:rPr lang="en-US" altLang="en-US" smtClean="0"/>
              <a:t>It takes about two months for bud sprouts</a:t>
            </a:r>
          </a:p>
          <a:p>
            <a:r>
              <a:rPr lang="en-US" altLang="en-US" smtClean="0"/>
              <a:t>Then wrapping material is removed</a:t>
            </a:r>
          </a:p>
          <a:p>
            <a:r>
              <a:rPr lang="en-US" altLang="en-US" smtClean="0"/>
              <a:t> Mngo and  guava</a:t>
            </a:r>
          </a:p>
          <a:p>
            <a:endParaRPr lang="en-US" altLang="en-US" smtClean="0"/>
          </a:p>
        </p:txBody>
      </p:sp>
    </p:spTree>
    <p:extLst>
      <p:ext uri="{BB962C8B-B14F-4D97-AF65-F5344CB8AC3E}">
        <p14:creationId xmlns:p14="http://schemas.microsoft.com/office/powerpoint/2010/main" val="22462859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endParaRPr lang="en-US" altLang="en-US" smtClean="0"/>
          </a:p>
        </p:txBody>
      </p:sp>
      <p:pic>
        <p:nvPicPr>
          <p:cNvPr id="103427" name="Picture 2" descr="http://www.ndsu.edu/pubweb/chiwonlee/plsc368/student/papers02/maasheim/image00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0"/>
            <a:ext cx="67071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7566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4"/>
          <p:cNvSpPr txBox="1">
            <a:spLocks noChangeArrowheads="1"/>
          </p:cNvSpPr>
          <p:nvPr/>
        </p:nvSpPr>
        <p:spPr bwMode="auto">
          <a:xfrm>
            <a:off x="615950" y="620713"/>
            <a:ext cx="8353425"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4000">
                <a:solidFill>
                  <a:srgbClr val="000000"/>
                </a:solidFill>
                <a:latin typeface="Elephant" pitchFamily="18" charset="0"/>
              </a:rPr>
              <a:t>            Tissue culture</a:t>
            </a:r>
            <a:endParaRPr lang="en-US" altLang="en-US" sz="4000" b="1">
              <a:solidFill>
                <a:srgbClr val="000000"/>
              </a:solidFill>
              <a:latin typeface="Elephant" pitchFamily="18" charset="0"/>
            </a:endParaRPr>
          </a:p>
          <a:p>
            <a:pPr eaLnBrk="1" hangingPunct="1">
              <a:spcBef>
                <a:spcPct val="50000"/>
              </a:spcBef>
            </a:pPr>
            <a:endParaRPr lang="en-US" altLang="en-US" sz="1800" b="1">
              <a:solidFill>
                <a:srgbClr val="000000"/>
              </a:solidFill>
            </a:endParaRPr>
          </a:p>
          <a:p>
            <a:pPr eaLnBrk="1" hangingPunct="1">
              <a:spcBef>
                <a:spcPct val="50000"/>
              </a:spcBef>
            </a:pPr>
            <a:endParaRPr lang="en-US" altLang="en-US" sz="1800">
              <a:solidFill>
                <a:srgbClr val="000000"/>
              </a:solidFill>
            </a:endParaRPr>
          </a:p>
          <a:p>
            <a:pPr eaLnBrk="1" hangingPunct="1">
              <a:spcBef>
                <a:spcPct val="50000"/>
              </a:spcBef>
            </a:pPr>
            <a:endParaRPr lang="en-US" altLang="en-US" sz="1800">
              <a:solidFill>
                <a:srgbClr val="000000"/>
              </a:solidFill>
            </a:endParaRPr>
          </a:p>
          <a:p>
            <a:pPr eaLnBrk="1" hangingPunct="1">
              <a:spcBef>
                <a:spcPct val="50000"/>
              </a:spcBef>
            </a:pPr>
            <a:endParaRPr lang="en-US" altLang="en-US" sz="1800">
              <a:solidFill>
                <a:srgbClr val="000000"/>
              </a:solidFill>
            </a:endParaRPr>
          </a:p>
          <a:p>
            <a:pPr eaLnBrk="1" hangingPunct="1">
              <a:spcBef>
                <a:spcPct val="50000"/>
              </a:spcBef>
            </a:pPr>
            <a:endParaRPr lang="en-US" altLang="en-US" sz="1800">
              <a:solidFill>
                <a:srgbClr val="000000"/>
              </a:solidFill>
            </a:endParaRPr>
          </a:p>
          <a:p>
            <a:pPr eaLnBrk="1" hangingPunct="1">
              <a:spcBef>
                <a:spcPct val="50000"/>
              </a:spcBef>
            </a:pPr>
            <a:endParaRPr lang="en-US" altLang="en-US" sz="1800">
              <a:solidFill>
                <a:srgbClr val="000000"/>
              </a:solidFill>
            </a:endParaRPr>
          </a:p>
          <a:p>
            <a:pPr eaLnBrk="1" hangingPunct="1">
              <a:spcBef>
                <a:spcPct val="50000"/>
              </a:spcBef>
            </a:pPr>
            <a:endParaRPr lang="en-US" altLang="en-US" sz="1800">
              <a:solidFill>
                <a:srgbClr val="000000"/>
              </a:solidFill>
            </a:endParaRPr>
          </a:p>
          <a:p>
            <a:pPr eaLnBrk="1" hangingPunct="1">
              <a:spcBef>
                <a:spcPct val="50000"/>
              </a:spcBef>
            </a:pPr>
            <a:endParaRPr lang="en-US" altLang="en-US" sz="1800">
              <a:solidFill>
                <a:srgbClr val="000000"/>
              </a:solidFill>
            </a:endParaRPr>
          </a:p>
          <a:p>
            <a:pPr eaLnBrk="1" hangingPunct="1">
              <a:spcBef>
                <a:spcPct val="50000"/>
              </a:spcBef>
            </a:pPr>
            <a:endParaRPr lang="en-US" altLang="en-US" sz="1800">
              <a:solidFill>
                <a:srgbClr val="000000"/>
              </a:solidFill>
            </a:endParaRPr>
          </a:p>
          <a:p>
            <a:pPr eaLnBrk="1" hangingPunct="1">
              <a:spcBef>
                <a:spcPct val="50000"/>
              </a:spcBef>
            </a:pPr>
            <a:r>
              <a:rPr lang="en-US" altLang="en-US" sz="1800">
                <a:solidFill>
                  <a:srgbClr val="000000"/>
                </a:solidFill>
              </a:rPr>
              <a:t> </a:t>
            </a:r>
            <a:r>
              <a:rPr lang="en-US" altLang="en-US" sz="2400" b="1">
                <a:solidFill>
                  <a:srgbClr val="000000"/>
                </a:solidFill>
              </a:rPr>
              <a:t>        </a:t>
            </a:r>
          </a:p>
          <a:p>
            <a:pPr eaLnBrk="1" hangingPunct="1">
              <a:spcBef>
                <a:spcPct val="50000"/>
              </a:spcBef>
            </a:pPr>
            <a:r>
              <a:rPr lang="en-US" altLang="en-US" sz="2400" b="1">
                <a:solidFill>
                  <a:srgbClr val="000000"/>
                </a:solidFill>
              </a:rPr>
              <a:t> </a:t>
            </a:r>
          </a:p>
        </p:txBody>
      </p:sp>
      <p:pic>
        <p:nvPicPr>
          <p:cNvPr id="1044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412875"/>
            <a:ext cx="518477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035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685800"/>
            <a:ext cx="8229600" cy="5638800"/>
          </a:xfrm>
        </p:spPr>
        <p:txBody>
          <a:bodyPr/>
          <a:lstStyle/>
          <a:p>
            <a:pPr>
              <a:defRPr/>
            </a:pPr>
            <a:r>
              <a:rPr lang="en-US" altLang="en-US" b="1" dirty="0" smtClean="0">
                <a:solidFill>
                  <a:srgbClr val="FF0000"/>
                </a:solidFill>
                <a:latin typeface="+mj-lt"/>
              </a:rPr>
              <a:t>Disadvantages of seed propagation:</a:t>
            </a:r>
          </a:p>
          <a:p>
            <a:pPr>
              <a:defRPr/>
            </a:pPr>
            <a:r>
              <a:rPr lang="en-US" altLang="en-US" sz="2800" dirty="0" smtClean="0">
                <a:latin typeface="+mj-lt"/>
              </a:rPr>
              <a:t>seedling trees are not uniform in their growth,</a:t>
            </a:r>
          </a:p>
          <a:p>
            <a:pPr>
              <a:defRPr/>
            </a:pPr>
            <a:r>
              <a:rPr lang="en-US" altLang="en-US" sz="2800" dirty="0" smtClean="0">
                <a:latin typeface="+mj-lt"/>
              </a:rPr>
              <a:t> yielding capacity, fruit quality compared with</a:t>
            </a:r>
          </a:p>
          <a:p>
            <a:pPr>
              <a:defRPr/>
            </a:pPr>
            <a:r>
              <a:rPr lang="en-US" altLang="en-US" sz="2800" dirty="0" smtClean="0">
                <a:latin typeface="+mj-lt"/>
              </a:rPr>
              <a:t>asexually propagated plants. </a:t>
            </a:r>
          </a:p>
          <a:p>
            <a:pPr>
              <a:defRPr/>
            </a:pPr>
            <a:r>
              <a:rPr lang="en-US" altLang="en-US" sz="2800" dirty="0" smtClean="0">
                <a:latin typeface="+mj-lt"/>
              </a:rPr>
              <a:t>Seedling trees are not usually true to type and show variation.</a:t>
            </a:r>
          </a:p>
          <a:p>
            <a:pPr>
              <a:defRPr/>
            </a:pPr>
            <a:r>
              <a:rPr lang="en-US" altLang="en-US" sz="2800" dirty="0" smtClean="0">
                <a:latin typeface="+mj-lt"/>
              </a:rPr>
              <a:t> Seedling trees take more time to come to bearing than grafted plants</a:t>
            </a:r>
          </a:p>
        </p:txBody>
      </p:sp>
    </p:spTree>
    <p:extLst>
      <p:ext uri="{BB962C8B-B14F-4D97-AF65-F5344CB8AC3E}">
        <p14:creationId xmlns:p14="http://schemas.microsoft.com/office/powerpoint/2010/main" val="2007723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ltLang="en-US" smtClean="0"/>
              <a:t>                   Cultures</a:t>
            </a:r>
            <a:endParaRPr lang="en-IN" altLang="en-US" smtClean="0"/>
          </a:p>
        </p:txBody>
      </p:sp>
      <p:sp>
        <p:nvSpPr>
          <p:cNvPr id="105475" name="Rectangle 3"/>
          <p:cNvSpPr>
            <a:spLocks noGrp="1" noChangeArrowheads="1"/>
          </p:cNvSpPr>
          <p:nvPr>
            <p:ph type="body" idx="1"/>
          </p:nvPr>
        </p:nvSpPr>
        <p:spPr/>
        <p:txBody>
          <a:bodyPr/>
          <a:lstStyle/>
          <a:p>
            <a:pPr eaLnBrk="1" hangingPunct="1"/>
            <a:r>
              <a:rPr lang="en-US" altLang="en-US" smtClean="0"/>
              <a:t> Cell culture</a:t>
            </a:r>
          </a:p>
          <a:p>
            <a:pPr eaLnBrk="1" hangingPunct="1"/>
            <a:endParaRPr lang="en-US" altLang="en-US" smtClean="0"/>
          </a:p>
          <a:p>
            <a:pPr eaLnBrk="1" hangingPunct="1"/>
            <a:r>
              <a:rPr lang="en-US" altLang="en-US" smtClean="0"/>
              <a:t>Agriculture</a:t>
            </a:r>
          </a:p>
          <a:p>
            <a:pPr eaLnBrk="1" hangingPunct="1">
              <a:buFont typeface="Wingdings" pitchFamily="2" charset="2"/>
              <a:buNone/>
            </a:pPr>
            <a:endParaRPr lang="en-US" altLang="en-US" smtClean="0"/>
          </a:p>
          <a:p>
            <a:pPr eaLnBrk="1" hangingPunct="1"/>
            <a:r>
              <a:rPr lang="en-US" altLang="en-US" smtClean="0"/>
              <a:t>Hydroponics</a:t>
            </a:r>
          </a:p>
          <a:p>
            <a:pPr eaLnBrk="1" hangingPunct="1">
              <a:buFont typeface="Wingdings" pitchFamily="2" charset="2"/>
              <a:buNone/>
            </a:pPr>
            <a:r>
              <a:rPr lang="en-US" altLang="en-US" smtClean="0"/>
              <a:t> </a:t>
            </a:r>
          </a:p>
          <a:p>
            <a:pPr eaLnBrk="1" hangingPunct="1"/>
            <a:r>
              <a:rPr lang="en-US" altLang="en-US" smtClean="0"/>
              <a:t>Tissue culture</a:t>
            </a:r>
          </a:p>
          <a:p>
            <a:pPr eaLnBrk="1" hangingPunct="1">
              <a:buFont typeface="Wingdings" pitchFamily="2" charset="2"/>
              <a:buNone/>
            </a:pPr>
            <a:endParaRPr lang="en-IN" altLang="en-US" smtClean="0"/>
          </a:p>
        </p:txBody>
      </p:sp>
      <p:pic>
        <p:nvPicPr>
          <p:cNvPr id="105476" name="Picture 5" descr="hydro-garden-sept-20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3438" y="3933825"/>
            <a:ext cx="18002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7" descr="agricul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492375"/>
            <a:ext cx="1812925"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8" name="Picture 9" descr="LSR-PH-CellCul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412875"/>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9" name="Picture 13" descr="TC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5229225"/>
            <a:ext cx="1873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30244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altLang="en-US" smtClean="0"/>
              <a:t>        Important principles </a:t>
            </a:r>
            <a:endParaRPr lang="en-IN" altLang="en-US" smtClean="0"/>
          </a:p>
        </p:txBody>
      </p:sp>
      <p:sp>
        <p:nvSpPr>
          <p:cNvPr id="106499" name="Rectangle 3"/>
          <p:cNvSpPr>
            <a:spLocks noGrp="1" noChangeArrowheads="1"/>
          </p:cNvSpPr>
          <p:nvPr>
            <p:ph type="body" idx="1"/>
          </p:nvPr>
        </p:nvSpPr>
        <p:spPr/>
        <p:txBody>
          <a:bodyPr/>
          <a:lstStyle/>
          <a:p>
            <a:pPr eaLnBrk="1" hangingPunct="1">
              <a:buFont typeface="Wingdings" pitchFamily="2" charset="2"/>
              <a:buNone/>
            </a:pPr>
            <a:r>
              <a:rPr lang="en-US" altLang="en-US" smtClean="0"/>
              <a:t>Totipotency</a:t>
            </a:r>
          </a:p>
          <a:p>
            <a:pPr eaLnBrk="1" hangingPunct="1">
              <a:buFont typeface="Wingdings" pitchFamily="2" charset="2"/>
              <a:buNone/>
            </a:pPr>
            <a:r>
              <a:rPr lang="en-US" altLang="en-US" smtClean="0"/>
              <a:t>Differentiation</a:t>
            </a:r>
            <a:endParaRPr lang="en-IN" altLang="en-US" smtClean="0"/>
          </a:p>
          <a:p>
            <a:pPr eaLnBrk="1" hangingPunct="1"/>
            <a:endParaRPr lang="en-IN" altLang="en-US" smtClean="0"/>
          </a:p>
        </p:txBody>
      </p:sp>
      <p:pic>
        <p:nvPicPr>
          <p:cNvPr id="106500" name="Picture 5" descr="7B8Z6_Tissue_culture_and_totipote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924175"/>
            <a:ext cx="20097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9"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2708275"/>
            <a:ext cx="518477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66141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altLang="en-US" smtClean="0"/>
              <a:t>        What is tissue culture? </a:t>
            </a:r>
            <a:endParaRPr lang="en-IN" altLang="en-US" smtClean="0"/>
          </a:p>
        </p:txBody>
      </p:sp>
      <p:sp>
        <p:nvSpPr>
          <p:cNvPr id="107523" name="Rectangle 3"/>
          <p:cNvSpPr>
            <a:spLocks noGrp="1" noChangeArrowheads="1"/>
          </p:cNvSpPr>
          <p:nvPr>
            <p:ph type="body" idx="1"/>
          </p:nvPr>
        </p:nvSpPr>
        <p:spPr/>
        <p:txBody>
          <a:bodyPr/>
          <a:lstStyle/>
          <a:p>
            <a:pPr eaLnBrk="1" hangingPunct="1">
              <a:lnSpc>
                <a:spcPct val="150000"/>
              </a:lnSpc>
              <a:buFont typeface="Wingdings" pitchFamily="2" charset="2"/>
              <a:buNone/>
            </a:pPr>
            <a:r>
              <a:rPr lang="en-US" altLang="en-US" sz="2400" smtClean="0"/>
              <a:t>It is a technique of growing cells, tissues, organs or whole organism </a:t>
            </a:r>
            <a:r>
              <a:rPr lang="en-US" altLang="en-US" sz="2400" i="1" smtClean="0"/>
              <a:t>in vitro</a:t>
            </a:r>
            <a:r>
              <a:rPr lang="en-US" altLang="en-US" sz="2400" smtClean="0"/>
              <a:t> (in glass) on artificial culture medium under aseptic and controlled conditions. </a:t>
            </a:r>
            <a:endParaRPr lang="en-US" altLang="en-US" sz="2400" b="1" smtClean="0"/>
          </a:p>
        </p:txBody>
      </p:sp>
      <p:pic>
        <p:nvPicPr>
          <p:cNvPr id="107524" name="Picture 7" descr="NL_bidentata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933825"/>
            <a:ext cx="143986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9" descr="plantcross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3789363"/>
            <a:ext cx="32289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6" name="Picture 11" descr="leaf_1_bg_01050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4076700"/>
            <a:ext cx="12954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13" descr="Century%20Plant%2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4076700"/>
            <a:ext cx="19177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7215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altLang="en-US" smtClean="0"/>
              <a:t>         Types of tissue culture</a:t>
            </a:r>
            <a:endParaRPr lang="en-IN" altLang="en-US" smtClean="0"/>
          </a:p>
        </p:txBody>
      </p:sp>
      <p:sp>
        <p:nvSpPr>
          <p:cNvPr id="108547" name="Rectangle 3"/>
          <p:cNvSpPr>
            <a:spLocks noGrp="1" noChangeArrowheads="1"/>
          </p:cNvSpPr>
          <p:nvPr>
            <p:ph type="body" idx="1"/>
          </p:nvPr>
        </p:nvSpPr>
        <p:spPr/>
        <p:txBody>
          <a:bodyPr/>
          <a:lstStyle/>
          <a:p>
            <a:pPr eaLnBrk="1" hangingPunct="1"/>
            <a:r>
              <a:rPr lang="en-US" altLang="en-US" sz="4000" smtClean="0"/>
              <a:t>Plant tissue culture </a:t>
            </a:r>
          </a:p>
          <a:p>
            <a:pPr eaLnBrk="1" hangingPunct="1"/>
            <a:r>
              <a:rPr lang="en-US" altLang="en-US" sz="4000" smtClean="0"/>
              <a:t>Animal tissue culture</a:t>
            </a:r>
            <a:endParaRPr lang="en-IN" altLang="en-US" sz="4000" smtClean="0"/>
          </a:p>
        </p:txBody>
      </p:sp>
    </p:spTree>
    <p:extLst>
      <p:ext uri="{BB962C8B-B14F-4D97-AF65-F5344CB8AC3E}">
        <p14:creationId xmlns:p14="http://schemas.microsoft.com/office/powerpoint/2010/main" val="190217015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altLang="en-US" smtClean="0"/>
              <a:t>        Animal tissue culture</a:t>
            </a:r>
            <a:endParaRPr lang="en-IN" altLang="en-US" smtClean="0"/>
          </a:p>
        </p:txBody>
      </p:sp>
      <p:sp>
        <p:nvSpPr>
          <p:cNvPr id="109571" name="Rectangle 3"/>
          <p:cNvSpPr>
            <a:spLocks noGrp="1" noChangeArrowheads="1"/>
          </p:cNvSpPr>
          <p:nvPr>
            <p:ph type="body" idx="1"/>
          </p:nvPr>
        </p:nvSpPr>
        <p:spPr/>
        <p:txBody>
          <a:bodyPr/>
          <a:lstStyle/>
          <a:p>
            <a:pPr eaLnBrk="1" hangingPunct="1">
              <a:buFont typeface="Wingdings" pitchFamily="2" charset="2"/>
              <a:buNone/>
            </a:pPr>
            <a:endParaRPr lang="en-US" altLang="en-US" smtClean="0"/>
          </a:p>
        </p:txBody>
      </p:sp>
      <p:pic>
        <p:nvPicPr>
          <p:cNvPr id="109572" name="Picture 5" descr="Cell%20Culture%20h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700213"/>
            <a:ext cx="6265862"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21670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endParaRPr lang="en-US" altLang="en-US" smtClean="0"/>
          </a:p>
        </p:txBody>
      </p:sp>
      <p:pic>
        <p:nvPicPr>
          <p:cNvPr id="110595" name="Picture 6" descr="Embryo2"/>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00113" y="1412875"/>
            <a:ext cx="3167062" cy="2232025"/>
          </a:xfrm>
          <a:noFill/>
        </p:spPr>
      </p:pic>
      <p:pic>
        <p:nvPicPr>
          <p:cNvPr id="110596" name="Picture 9" descr="0culture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16338"/>
            <a:ext cx="2998788"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6050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altLang="en-US" smtClean="0"/>
              <a:t>        Plant tissue culture </a:t>
            </a:r>
            <a:endParaRPr lang="en-IN" altLang="en-US" smtClean="0"/>
          </a:p>
        </p:txBody>
      </p:sp>
      <p:pic>
        <p:nvPicPr>
          <p:cNvPr id="111619" name="Picture 4" descr="708Aflas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628775"/>
            <a:ext cx="44132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0" name="Picture 5" descr="plant-t"/>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859338" y="1484313"/>
            <a:ext cx="3397250" cy="4419600"/>
          </a:xfrm>
          <a:noFill/>
        </p:spPr>
      </p:pic>
    </p:spTree>
    <p:extLst>
      <p:ext uri="{BB962C8B-B14F-4D97-AF65-F5344CB8AC3E}">
        <p14:creationId xmlns:p14="http://schemas.microsoft.com/office/powerpoint/2010/main" val="369430377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altLang="en-US" b="1" smtClean="0"/>
              <a:t>          Micropropagation</a:t>
            </a:r>
            <a:endParaRPr lang="en-IN" altLang="en-US" b="1" smtClean="0"/>
          </a:p>
        </p:txBody>
      </p:sp>
      <p:sp>
        <p:nvSpPr>
          <p:cNvPr id="112643" name="Rectangle 3"/>
          <p:cNvSpPr>
            <a:spLocks noGrp="1" noChangeArrowheads="1"/>
          </p:cNvSpPr>
          <p:nvPr>
            <p:ph type="body" idx="1"/>
          </p:nvPr>
        </p:nvSpPr>
        <p:spPr>
          <a:xfrm>
            <a:off x="609600" y="1484313"/>
            <a:ext cx="7924800" cy="4535487"/>
          </a:xfrm>
        </p:spPr>
        <p:txBody>
          <a:bodyPr/>
          <a:lstStyle/>
          <a:p>
            <a:pPr eaLnBrk="1" hangingPunct="1">
              <a:lnSpc>
                <a:spcPct val="80000"/>
              </a:lnSpc>
            </a:pPr>
            <a:endParaRPr lang="en-US" altLang="en-US" sz="1400" smtClean="0"/>
          </a:p>
          <a:p>
            <a:pPr eaLnBrk="1" hangingPunct="1">
              <a:lnSpc>
                <a:spcPct val="150000"/>
              </a:lnSpc>
            </a:pPr>
            <a:endParaRPr lang="en-US" altLang="en-US" sz="1400" smtClean="0"/>
          </a:p>
          <a:p>
            <a:pPr eaLnBrk="1" hangingPunct="1">
              <a:lnSpc>
                <a:spcPct val="150000"/>
              </a:lnSpc>
              <a:buFont typeface="Wingdings" pitchFamily="2" charset="2"/>
              <a:buNone/>
            </a:pPr>
            <a:endParaRPr lang="en-US" altLang="en-US" sz="1400" smtClean="0"/>
          </a:p>
          <a:p>
            <a:pPr eaLnBrk="1" hangingPunct="1">
              <a:lnSpc>
                <a:spcPct val="150000"/>
              </a:lnSpc>
              <a:buFont typeface="Wingdings" pitchFamily="2" charset="2"/>
              <a:buNone/>
            </a:pPr>
            <a:endParaRPr lang="en-US" altLang="en-US" sz="1400" smtClean="0"/>
          </a:p>
          <a:p>
            <a:pPr eaLnBrk="1" hangingPunct="1">
              <a:lnSpc>
                <a:spcPct val="150000"/>
              </a:lnSpc>
            </a:pPr>
            <a:endParaRPr lang="en-US" altLang="en-US" sz="1400" smtClean="0"/>
          </a:p>
          <a:p>
            <a:pPr eaLnBrk="1" hangingPunct="1">
              <a:lnSpc>
                <a:spcPct val="150000"/>
              </a:lnSpc>
            </a:pPr>
            <a:endParaRPr lang="en-US" altLang="en-US" sz="1400" smtClean="0"/>
          </a:p>
          <a:p>
            <a:pPr eaLnBrk="1" hangingPunct="1">
              <a:lnSpc>
                <a:spcPct val="150000"/>
              </a:lnSpc>
            </a:pPr>
            <a:r>
              <a:rPr lang="en-US" altLang="en-US" sz="1800" smtClean="0"/>
              <a:t>Rapid vegetative propagation of several agricultural and horticultural crops. </a:t>
            </a:r>
          </a:p>
          <a:p>
            <a:pPr eaLnBrk="1" hangingPunct="1">
              <a:lnSpc>
                <a:spcPct val="150000"/>
              </a:lnSpc>
            </a:pPr>
            <a:r>
              <a:rPr lang="en-US" altLang="en-US" sz="1800" smtClean="0"/>
              <a:t>Replacing  the conventional methods of propagation. </a:t>
            </a:r>
          </a:p>
          <a:p>
            <a:pPr lvl="1" eaLnBrk="1" hangingPunct="1">
              <a:lnSpc>
                <a:spcPct val="150000"/>
              </a:lnSpc>
              <a:buFont typeface="Wingdings" pitchFamily="2" charset="2"/>
              <a:buNone/>
            </a:pPr>
            <a:r>
              <a:rPr lang="en-US" altLang="en-US" sz="1800" smtClean="0">
                <a:solidFill>
                  <a:srgbClr val="D60093"/>
                </a:solidFill>
              </a:rPr>
              <a:t>The mass multiplication of agricultural, horticultural, medicinal and other desirable plants by tissue culture techniques is known as  micropropagation/clonal propagation.</a:t>
            </a:r>
            <a:endParaRPr lang="en-IN" altLang="en-US" sz="1800" smtClean="0">
              <a:solidFill>
                <a:srgbClr val="D60093"/>
              </a:solidFill>
            </a:endParaRPr>
          </a:p>
        </p:txBody>
      </p:sp>
      <p:pic>
        <p:nvPicPr>
          <p:cNvPr id="1126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1484313"/>
            <a:ext cx="1800225"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04473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altLang="en-US" smtClean="0"/>
              <a:t>                       Clone </a:t>
            </a:r>
            <a:endParaRPr lang="en-IN" altLang="en-US" smtClean="0"/>
          </a:p>
        </p:txBody>
      </p:sp>
      <p:sp>
        <p:nvSpPr>
          <p:cNvPr id="113667" name="Rectangle 3"/>
          <p:cNvSpPr>
            <a:spLocks noGrp="1" noChangeArrowheads="1"/>
          </p:cNvSpPr>
          <p:nvPr>
            <p:ph type="body" idx="1"/>
          </p:nvPr>
        </p:nvSpPr>
        <p:spPr/>
        <p:txBody>
          <a:bodyPr/>
          <a:lstStyle/>
          <a:p>
            <a:pPr eaLnBrk="1" hangingPunct="1">
              <a:buFont typeface="Wingdings" pitchFamily="2" charset="2"/>
              <a:buNone/>
            </a:pPr>
            <a:r>
              <a:rPr lang="en-US" altLang="en-US" smtClean="0"/>
              <a:t>Genetically same genome</a:t>
            </a:r>
            <a:endParaRPr lang="en-IN" altLang="en-US" smtClean="0"/>
          </a:p>
        </p:txBody>
      </p:sp>
      <p:pic>
        <p:nvPicPr>
          <p:cNvPr id="113668" name="Picture 5" descr="dog_clo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205038"/>
            <a:ext cx="3744912"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9" name="Picture 7" descr="32820The_nine_remaining_clones_I_week_since_roo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205038"/>
            <a:ext cx="331152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725184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ltLang="en-US" smtClean="0">
                <a:latin typeface="Times New Roman" pitchFamily="18" charset="0"/>
                <a:cs typeface="Times New Roman" pitchFamily="18" charset="0"/>
              </a:rPr>
              <a:t>Characteristics of </a:t>
            </a:r>
            <a:r>
              <a:rPr lang="en-US" altLang="en-US" i="1" smtClean="0">
                <a:latin typeface="Times New Roman" pitchFamily="18" charset="0"/>
                <a:cs typeface="Times New Roman" pitchFamily="18" charset="0"/>
              </a:rPr>
              <a:t>in vitro </a:t>
            </a:r>
            <a:r>
              <a:rPr lang="en-US" altLang="en-US" smtClean="0">
                <a:latin typeface="Times New Roman" pitchFamily="18" charset="0"/>
                <a:cs typeface="Times New Roman" pitchFamily="18" charset="0"/>
              </a:rPr>
              <a:t>culture</a:t>
            </a:r>
          </a:p>
        </p:txBody>
      </p:sp>
      <p:sp>
        <p:nvSpPr>
          <p:cNvPr id="114691" name="Content Placeholder 2"/>
          <p:cNvSpPr>
            <a:spLocks noGrp="1"/>
          </p:cNvSpPr>
          <p:nvPr>
            <p:ph idx="1"/>
          </p:nvPr>
        </p:nvSpPr>
        <p:spPr/>
        <p:txBody>
          <a:bodyPr/>
          <a:lstStyle/>
          <a:p>
            <a:r>
              <a:rPr lang="en-US" altLang="en-US" smtClean="0"/>
              <a:t>The micro scale</a:t>
            </a:r>
          </a:p>
          <a:p>
            <a:r>
              <a:rPr lang="en-US" altLang="en-US" smtClean="0"/>
              <a:t>The optimum conditions</a:t>
            </a:r>
          </a:p>
          <a:p>
            <a:r>
              <a:rPr lang="en-US" altLang="en-US" smtClean="0"/>
              <a:t>The aseptic conditions</a:t>
            </a:r>
          </a:p>
          <a:p>
            <a:r>
              <a:rPr lang="en-US" altLang="en-US" smtClean="0"/>
              <a:t>The un usuall growth pattern</a:t>
            </a:r>
          </a:p>
          <a:p>
            <a:r>
              <a:rPr lang="en-US" altLang="en-US" smtClean="0"/>
              <a:t>Cellular or subcellular functions</a:t>
            </a:r>
          </a:p>
        </p:txBody>
      </p:sp>
    </p:spTree>
    <p:extLst>
      <p:ext uri="{BB962C8B-B14F-4D97-AF65-F5344CB8AC3E}">
        <p14:creationId xmlns:p14="http://schemas.microsoft.com/office/powerpoint/2010/main" val="40182015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96</TotalTime>
  <Words>3365</Words>
  <Application>Microsoft Office PowerPoint</Application>
  <PresentationFormat>On-screen Show (4:3)</PresentationFormat>
  <Paragraphs>493</Paragraphs>
  <Slides>124</Slides>
  <Notes>3</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Apex</vt:lpstr>
      <vt:lpstr>Horticulture?</vt:lpstr>
      <vt:lpstr>PowerPoint Presentation</vt:lpstr>
      <vt:lpstr>Propagation</vt:lpstr>
      <vt:lpstr>PowerPoint Presentation</vt:lpstr>
      <vt:lpstr>Establishment of nursery</vt:lpstr>
      <vt:lpstr>Methods of propagation</vt:lpstr>
      <vt:lpstr>Sexual Propagation</vt:lpstr>
      <vt:lpstr>PowerPoint Presentation</vt:lpstr>
      <vt:lpstr>PowerPoint Presentation</vt:lpstr>
      <vt:lpstr>Preparation for Sowing</vt:lpstr>
      <vt:lpstr>PowerPoint Presentation</vt:lpstr>
      <vt:lpstr>PowerPoint Presentation</vt:lpstr>
      <vt:lpstr>Pre-germination seed treatment</vt:lpstr>
      <vt:lpstr>PowerPoint Presentation</vt:lpstr>
      <vt:lpstr>Asexual propagation</vt:lpstr>
      <vt:lpstr>  It involves the use of any part of the plant, other than seed i.e. vegetative parts –hence vegetative propagation. The vegetative organs of many plants have the capacity (ability) for regeneration </vt:lpstr>
      <vt:lpstr>PowerPoint Presentation</vt:lpstr>
      <vt:lpstr>PowerPoint Presentation</vt:lpstr>
      <vt:lpstr>Methods of asexual propagation</vt:lpstr>
      <vt:lpstr>Layering</vt:lpstr>
      <vt:lpstr>Different methods of layering</vt:lpstr>
      <vt:lpstr>Air layering or marcottage</vt:lpstr>
      <vt:lpstr>PowerPoint Presentation</vt:lpstr>
      <vt:lpstr>PowerPoint Presentation</vt:lpstr>
      <vt:lpstr>Air layering or marcottage</vt:lpstr>
      <vt:lpstr>PowerPoint Presentation</vt:lpstr>
      <vt:lpstr>PowerPoint Presentation</vt:lpstr>
      <vt:lpstr>Serpentine or compound layering</vt:lpstr>
      <vt:lpstr>Mound or stool layering</vt:lpstr>
      <vt:lpstr>PowerPoint Presentation</vt:lpstr>
      <vt:lpstr>What is the difference between a sucker and an offset of plant? </vt:lpstr>
      <vt:lpstr>Cutting</vt:lpstr>
      <vt:lpstr>PowerPoint Presentation</vt:lpstr>
      <vt:lpstr>Leaf Cutting </vt:lpstr>
      <vt:lpstr>PowerPoint Presentation</vt:lpstr>
      <vt:lpstr>STEM CUTTINGS</vt:lpstr>
      <vt:lpstr>Soft-wood cuttings  (SWC) </vt:lpstr>
      <vt:lpstr>PowerPoint Presentation</vt:lpstr>
      <vt:lpstr>PowerPoint Presentation</vt:lpstr>
      <vt:lpstr>Hard wood Cuttings</vt:lpstr>
      <vt:lpstr>PowerPoint Presentation</vt:lpstr>
      <vt:lpstr>PGRs</vt:lpstr>
      <vt:lpstr>Division</vt:lpstr>
      <vt:lpstr>PowerPoint Presentation</vt:lpstr>
      <vt:lpstr>PowerPoint Presentation</vt:lpstr>
      <vt:lpstr>Grafting</vt:lpstr>
      <vt:lpstr>Grafting TERMS</vt:lpstr>
      <vt:lpstr>PowerPoint Presentation</vt:lpstr>
      <vt:lpstr>PowerPoint Presentation</vt:lpstr>
      <vt:lpstr>Reasons for Grafting:</vt:lpstr>
      <vt:lpstr>Benefits:</vt:lpstr>
      <vt:lpstr>Requirements for Success</vt:lpstr>
      <vt:lpstr>PowerPoint Presentation</vt:lpstr>
      <vt:lpstr>Inarching or approach grafting's</vt:lpstr>
      <vt:lpstr>PowerPoint Presentation</vt:lpstr>
      <vt:lpstr>PowerPoint Presentation</vt:lpstr>
      <vt:lpstr>Wedge or cleft grafting</vt:lpstr>
      <vt:lpstr>PowerPoint Presentation</vt:lpstr>
      <vt:lpstr>PowerPoint Presentation</vt:lpstr>
      <vt:lpstr>Splice Grafting</vt:lpstr>
      <vt:lpstr>PowerPoint Presentation</vt:lpstr>
      <vt:lpstr>Tongue grafting</vt:lpstr>
      <vt:lpstr>PowerPoint Presentation</vt:lpstr>
      <vt:lpstr>Bark Grafting</vt:lpstr>
      <vt:lpstr>Bark grafting</vt:lpstr>
      <vt:lpstr>PowerPoint Presentation</vt:lpstr>
      <vt:lpstr>PowerPoint Presentation</vt:lpstr>
      <vt:lpstr>Bridge grafting</vt:lpstr>
      <vt:lpstr>PowerPoint Presentation</vt:lpstr>
      <vt:lpstr>Veneer grafting</vt:lpstr>
      <vt:lpstr>Side grafting</vt:lpstr>
      <vt:lpstr>PowerPoint Presentation</vt:lpstr>
      <vt:lpstr>PowerPoint Presentation</vt:lpstr>
      <vt:lpstr>T grafting</vt:lpstr>
      <vt:lpstr>PowerPoint Presentation</vt:lpstr>
      <vt:lpstr>Top working</vt:lpstr>
      <vt:lpstr>PowerPoint Presentation</vt:lpstr>
      <vt:lpstr>PowerPoint Presentation</vt:lpstr>
      <vt:lpstr>Budding</vt:lpstr>
      <vt:lpstr>Shield or T-budding</vt:lpstr>
      <vt:lpstr>PowerPoint Presentation</vt:lpstr>
      <vt:lpstr>PowerPoint Presentation</vt:lpstr>
      <vt:lpstr>Chip Budding</vt:lpstr>
      <vt:lpstr>PowerPoint Presentation</vt:lpstr>
      <vt:lpstr>Ring buddings</vt:lpstr>
      <vt:lpstr>PowerPoint Presentation</vt:lpstr>
      <vt:lpstr>Flapped or patch buddings</vt:lpstr>
      <vt:lpstr>PowerPoint Presentation</vt:lpstr>
      <vt:lpstr>PowerPoint Presentation</vt:lpstr>
      <vt:lpstr>                   Cultures</vt:lpstr>
      <vt:lpstr>        Important principles </vt:lpstr>
      <vt:lpstr>        What is tissue culture? </vt:lpstr>
      <vt:lpstr>         Types of tissue culture</vt:lpstr>
      <vt:lpstr>        Animal tissue culture</vt:lpstr>
      <vt:lpstr>PowerPoint Presentation</vt:lpstr>
      <vt:lpstr>        Plant tissue culture </vt:lpstr>
      <vt:lpstr>          Micropropagation</vt:lpstr>
      <vt:lpstr>                       Clone </vt:lpstr>
      <vt:lpstr>Characteristics of in vitro culture</vt:lpstr>
      <vt:lpstr>Objectives</vt:lpstr>
      <vt:lpstr>Requirements for establishing tissue culture</vt:lpstr>
      <vt:lpstr>Commercial consideration</vt:lpstr>
      <vt:lpstr>Problems</vt:lpstr>
      <vt:lpstr>Vitrification</vt:lpstr>
      <vt:lpstr>Bacterial contamination</vt:lpstr>
      <vt:lpstr>Quality of plants propagated</vt:lpstr>
      <vt:lpstr>Supply of electricity</vt:lpstr>
      <vt:lpstr>Measuring of PH</vt:lpstr>
      <vt:lpstr>           Autoclave for sterilization  </vt:lpstr>
      <vt:lpstr>        Medium preparation </vt:lpstr>
      <vt:lpstr>Composition of media</vt:lpstr>
      <vt:lpstr>          Types of medium</vt:lpstr>
      <vt:lpstr>          Tissue culture units</vt:lpstr>
      <vt:lpstr>   Application of tissue culture</vt:lpstr>
      <vt:lpstr>PowerPoint Presentation</vt:lpstr>
      <vt:lpstr>PowerPoint Presentation</vt:lpstr>
      <vt:lpstr>PowerPoint Presentation</vt:lpstr>
      <vt:lpstr>Seed Culture</vt:lpstr>
      <vt:lpstr>Anther culture</vt:lpstr>
      <vt:lpstr>Protoplast culture</vt:lpstr>
      <vt:lpstr>Trench layering</vt:lpstr>
      <vt:lpstr>PowerPoint Presentation</vt:lpstr>
      <vt:lpstr>Plant modifications (natural layering)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HORT 308</dc:title>
  <dc:creator>Hp</dc:creator>
  <cp:lastModifiedBy>Hp</cp:lastModifiedBy>
  <cp:revision>11</cp:revision>
  <dcterms:created xsi:type="dcterms:W3CDTF">2020-04-16T15:20:31Z</dcterms:created>
  <dcterms:modified xsi:type="dcterms:W3CDTF">2020-04-17T16:27:14Z</dcterms:modified>
</cp:coreProperties>
</file>