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947C11-2661-44B6-8116-A177D3B4C664}" type="datetimeFigureOut">
              <a:rPr lang="en-US" smtClean="0"/>
              <a:pPr/>
              <a:t>5/29/2018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B1DFC1-6772-489A-8FB4-5212260BD9EF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B1DFC1-6772-489A-8FB4-5212260BD9EF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040F96B-F343-48B8-A3C3-FB337F32DD69}" type="datetimeFigureOut">
              <a:rPr lang="en-US" smtClean="0"/>
              <a:pPr/>
              <a:t>5/29/2018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1D1042D-3900-496E-B508-E67970D368A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40F96B-F343-48B8-A3C3-FB337F32DD69}" type="datetimeFigureOut">
              <a:rPr lang="en-US" smtClean="0"/>
              <a:pPr/>
              <a:t>5/29/2018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D1042D-3900-496E-B508-E67970D368A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40F96B-F343-48B8-A3C3-FB337F32DD69}" type="datetimeFigureOut">
              <a:rPr lang="en-US" smtClean="0"/>
              <a:pPr/>
              <a:t>5/29/2018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D1042D-3900-496E-B508-E67970D368A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40F96B-F343-48B8-A3C3-FB337F32DD69}" type="datetimeFigureOut">
              <a:rPr lang="en-US" smtClean="0"/>
              <a:pPr/>
              <a:t>5/29/2018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D1042D-3900-496E-B508-E67970D368A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40F96B-F343-48B8-A3C3-FB337F32DD69}" type="datetimeFigureOut">
              <a:rPr lang="en-US" smtClean="0"/>
              <a:pPr/>
              <a:t>5/29/2018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D1042D-3900-496E-B508-E67970D368A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40F96B-F343-48B8-A3C3-FB337F32DD69}" type="datetimeFigureOut">
              <a:rPr lang="en-US" smtClean="0"/>
              <a:pPr/>
              <a:t>5/29/2018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D1042D-3900-496E-B508-E67970D368A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40F96B-F343-48B8-A3C3-FB337F32DD69}" type="datetimeFigureOut">
              <a:rPr lang="en-US" smtClean="0"/>
              <a:pPr/>
              <a:t>5/29/2018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D1042D-3900-496E-B508-E67970D368A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40F96B-F343-48B8-A3C3-FB337F32DD69}" type="datetimeFigureOut">
              <a:rPr lang="en-US" smtClean="0"/>
              <a:pPr/>
              <a:t>5/29/2018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D1042D-3900-496E-B508-E67970D368A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40F96B-F343-48B8-A3C3-FB337F32DD69}" type="datetimeFigureOut">
              <a:rPr lang="en-US" smtClean="0"/>
              <a:pPr/>
              <a:t>5/29/2018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D1042D-3900-496E-B508-E67970D368A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040F96B-F343-48B8-A3C3-FB337F32DD69}" type="datetimeFigureOut">
              <a:rPr lang="en-US" smtClean="0"/>
              <a:pPr/>
              <a:t>5/29/2018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D1042D-3900-496E-B508-E67970D368A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040F96B-F343-48B8-A3C3-FB337F32DD69}" type="datetimeFigureOut">
              <a:rPr lang="en-US" smtClean="0"/>
              <a:pPr/>
              <a:t>5/29/2018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1D1042D-3900-496E-B508-E67970D368A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040F96B-F343-48B8-A3C3-FB337F32DD69}" type="datetimeFigureOut">
              <a:rPr lang="en-US" smtClean="0"/>
              <a:pPr/>
              <a:t>5/29/2018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1D1042D-3900-496E-B508-E67970D368A0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AMEBIASIS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Patient with </a:t>
            </a:r>
            <a:r>
              <a:rPr lang="en-GB" dirty="0" err="1" smtClean="0"/>
              <a:t>amoebiasis</a:t>
            </a:r>
            <a:r>
              <a:rPr lang="en-GB" dirty="0" smtClean="0"/>
              <a:t> who should be placed under enteric precaution</a:t>
            </a:r>
          </a:p>
          <a:p>
            <a:endParaRPr lang="en-GB" dirty="0" smtClean="0"/>
          </a:p>
          <a:p>
            <a:r>
              <a:rPr lang="en-GB" dirty="0" smtClean="0"/>
              <a:t>Strict hand washing and drinking boiling water and eating cooked and peeled vegetables and fruits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PREVENTION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It is caused by a </a:t>
            </a:r>
            <a:r>
              <a:rPr lang="en-GB" dirty="0" err="1" smtClean="0"/>
              <a:t>protozoal</a:t>
            </a:r>
            <a:r>
              <a:rPr lang="en-GB" dirty="0" smtClean="0"/>
              <a:t> parasite ENTAMOEBA HISTOLYTICA</a:t>
            </a:r>
          </a:p>
          <a:p>
            <a:r>
              <a:rPr lang="en-GB" dirty="0" smtClean="0"/>
              <a:t>It is common cause of acute dysentery and chronic non-dysentery </a:t>
            </a:r>
            <a:r>
              <a:rPr lang="en-GB" dirty="0" err="1" smtClean="0"/>
              <a:t>diarrhea</a:t>
            </a:r>
            <a:endParaRPr lang="en-GB" dirty="0" smtClean="0"/>
          </a:p>
          <a:p>
            <a:r>
              <a:rPr lang="en-GB" dirty="0" smtClean="0"/>
              <a:t>It may cause hepatic and lung abscesses</a:t>
            </a:r>
          </a:p>
          <a:p>
            <a:r>
              <a:rPr lang="en-GB" dirty="0" smtClean="0"/>
              <a:t>Transmission is usually </a:t>
            </a:r>
            <a:r>
              <a:rPr lang="en-GB" dirty="0" err="1" smtClean="0"/>
              <a:t>oro-fecal</a:t>
            </a:r>
            <a:r>
              <a:rPr lang="en-GB" dirty="0" smtClean="0"/>
              <a:t>, often from asymptomatic carrier who pass cyst</a:t>
            </a:r>
          </a:p>
          <a:p>
            <a:endParaRPr lang="en-GB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Trophozoites</a:t>
            </a:r>
            <a:r>
              <a:rPr lang="en-GB" dirty="0" smtClean="0"/>
              <a:t> are killed by stomach and are non-infectious</a:t>
            </a:r>
          </a:p>
          <a:p>
            <a:endParaRPr lang="en-GB" dirty="0" smtClean="0"/>
          </a:p>
          <a:p>
            <a:r>
              <a:rPr lang="en-GB" dirty="0" smtClean="0"/>
              <a:t>Once ingested, a cyst become a </a:t>
            </a:r>
            <a:r>
              <a:rPr lang="en-GB" dirty="0" err="1" smtClean="0"/>
              <a:t>trophozoite</a:t>
            </a:r>
            <a:r>
              <a:rPr lang="en-GB" dirty="0" smtClean="0"/>
              <a:t> in intestine that can cause invasive disease and produce a classic flask shaped ulcer in the intestinal mucosa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   Intestinal </a:t>
            </a:r>
            <a:r>
              <a:rPr lang="en-GB" dirty="0" err="1" smtClean="0"/>
              <a:t>amebiasis</a:t>
            </a:r>
            <a:r>
              <a:rPr lang="en-GB" dirty="0" smtClean="0"/>
              <a:t> can present as</a:t>
            </a:r>
          </a:p>
          <a:p>
            <a:r>
              <a:rPr lang="en-GB" dirty="0" smtClean="0"/>
              <a:t>asymptomatic cyst passage</a:t>
            </a:r>
          </a:p>
          <a:p>
            <a:r>
              <a:rPr lang="en-GB" dirty="0" smtClean="0"/>
              <a:t>Acute amoebic proto-colitis</a:t>
            </a:r>
          </a:p>
          <a:p>
            <a:r>
              <a:rPr lang="en-GB" dirty="0" smtClean="0"/>
              <a:t>Chronic non-dysenteric colitis </a:t>
            </a:r>
          </a:p>
          <a:p>
            <a:r>
              <a:rPr lang="en-GB" dirty="0" err="1" smtClean="0"/>
              <a:t>ameboma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CLINICAL FEATURES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Children with acute amoebic colitis typically have a 1-2 week history of  watery stool containing blood and mucus with abdominal pain and </a:t>
            </a:r>
            <a:r>
              <a:rPr lang="en-GB" dirty="0" err="1" smtClean="0"/>
              <a:t>tenesmus</a:t>
            </a:r>
            <a:endParaRPr lang="en-GB" dirty="0" smtClean="0"/>
          </a:p>
          <a:p>
            <a:r>
              <a:rPr lang="en-GB" dirty="0" smtClean="0"/>
              <a:t>Some patient may be febrile or dehydrated</a:t>
            </a:r>
          </a:p>
          <a:p>
            <a:r>
              <a:rPr lang="en-GB" dirty="0" smtClean="0"/>
              <a:t>Abdominal examination may reveal pain over lower abdominal quadrants</a:t>
            </a:r>
          </a:p>
          <a:p>
            <a:endParaRPr lang="en-GB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Cont...</a:t>
            </a: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Chronic </a:t>
            </a:r>
            <a:r>
              <a:rPr lang="en-GB" dirty="0" err="1" smtClean="0"/>
              <a:t>ameobic</a:t>
            </a:r>
            <a:r>
              <a:rPr lang="en-GB" dirty="0" smtClean="0"/>
              <a:t> colitis may present with recurrent episode of bloody </a:t>
            </a:r>
            <a:r>
              <a:rPr lang="en-GB" dirty="0" err="1" smtClean="0"/>
              <a:t>diarrhea</a:t>
            </a:r>
            <a:r>
              <a:rPr lang="en-GB" dirty="0" smtClean="0"/>
              <a:t> over period of years</a:t>
            </a:r>
          </a:p>
          <a:p>
            <a:endParaRPr lang="en-GB" dirty="0" smtClean="0"/>
          </a:p>
          <a:p>
            <a:r>
              <a:rPr lang="en-GB" dirty="0" err="1" smtClean="0"/>
              <a:t>Ameboma</a:t>
            </a:r>
            <a:r>
              <a:rPr lang="en-GB" dirty="0" smtClean="0"/>
              <a:t> (a mass due to </a:t>
            </a:r>
            <a:r>
              <a:rPr lang="en-GB" dirty="0" err="1" smtClean="0"/>
              <a:t>amebas</a:t>
            </a:r>
            <a:r>
              <a:rPr lang="en-GB" dirty="0" smtClean="0"/>
              <a:t>), extra intestinal lesion, intestinal perforation and haemorrhage may occur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Intestinal </a:t>
            </a:r>
            <a:r>
              <a:rPr lang="en-GB" dirty="0" err="1" smtClean="0"/>
              <a:t>amoebiasis</a:t>
            </a:r>
            <a:r>
              <a:rPr lang="en-GB" dirty="0" smtClean="0"/>
              <a:t> is diagnosed by observing parasite on fresh stool examination or mucosal biopsy</a:t>
            </a:r>
          </a:p>
          <a:p>
            <a:r>
              <a:rPr lang="en-GB" dirty="0" smtClean="0"/>
              <a:t>The presence of </a:t>
            </a:r>
            <a:r>
              <a:rPr lang="en-GB" dirty="0" err="1" smtClean="0"/>
              <a:t>haematophagous</a:t>
            </a:r>
            <a:r>
              <a:rPr lang="en-GB" dirty="0" smtClean="0"/>
              <a:t> </a:t>
            </a:r>
            <a:r>
              <a:rPr lang="en-GB" dirty="0" err="1" smtClean="0"/>
              <a:t>tophhozoites</a:t>
            </a:r>
            <a:r>
              <a:rPr lang="en-GB" dirty="0" smtClean="0"/>
              <a:t> in stool indicates pathologic E. </a:t>
            </a:r>
            <a:r>
              <a:rPr lang="en-GB" dirty="0" err="1" smtClean="0"/>
              <a:t>Histolytica</a:t>
            </a:r>
            <a:endParaRPr lang="en-GB" dirty="0" smtClean="0"/>
          </a:p>
          <a:p>
            <a:r>
              <a:rPr lang="en-GB" dirty="0" smtClean="0"/>
              <a:t>Occult blood is present in almost all cases of amoebic colitis</a:t>
            </a:r>
          </a:p>
          <a:p>
            <a:r>
              <a:rPr lang="en-GB" dirty="0" err="1" smtClean="0"/>
              <a:t>Fecal</a:t>
            </a:r>
            <a:r>
              <a:rPr lang="en-GB" dirty="0" smtClean="0"/>
              <a:t> leucocytes is uncommon in amoebic </a:t>
            </a:r>
            <a:r>
              <a:rPr lang="en-GB" dirty="0" err="1" smtClean="0"/>
              <a:t>dysentry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DIAGNOSIS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Antigen detection </a:t>
            </a:r>
            <a:r>
              <a:rPr lang="en-GB" smtClean="0"/>
              <a:t>test </a:t>
            </a:r>
            <a:r>
              <a:rPr lang="en-GB" smtClean="0"/>
              <a:t>in </a:t>
            </a:r>
            <a:r>
              <a:rPr lang="en-GB" dirty="0" smtClean="0"/>
              <a:t>stool</a:t>
            </a:r>
          </a:p>
          <a:p>
            <a:endParaRPr lang="en-GB" dirty="0" smtClean="0"/>
          </a:p>
          <a:p>
            <a:r>
              <a:rPr lang="en-GB" dirty="0" smtClean="0"/>
              <a:t>Presence of antibodies against E. </a:t>
            </a:r>
            <a:r>
              <a:rPr lang="en-GB" dirty="0" err="1" smtClean="0"/>
              <a:t>Histolytica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ELISA and indirect </a:t>
            </a:r>
            <a:r>
              <a:rPr lang="en-GB" dirty="0" err="1" smtClean="0"/>
              <a:t>hemagglutination</a:t>
            </a:r>
            <a:r>
              <a:rPr lang="en-GB" dirty="0" smtClean="0"/>
              <a:t> assays</a:t>
            </a:r>
          </a:p>
          <a:p>
            <a:endParaRPr lang="en-GB" dirty="0" smtClean="0"/>
          </a:p>
          <a:p>
            <a:r>
              <a:rPr lang="en-GB" dirty="0" smtClean="0"/>
              <a:t>USG and CT scan for  amoebic abscesses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Metronidazole</a:t>
            </a:r>
            <a:r>
              <a:rPr lang="en-GB" dirty="0" smtClean="0"/>
              <a:t> for 10 days or</a:t>
            </a:r>
          </a:p>
          <a:p>
            <a:endParaRPr lang="en-GB" dirty="0" smtClean="0"/>
          </a:p>
          <a:p>
            <a:r>
              <a:rPr lang="en-GB" dirty="0" err="1" smtClean="0"/>
              <a:t>Tinidazole</a:t>
            </a:r>
            <a:r>
              <a:rPr lang="en-GB" dirty="0" smtClean="0"/>
              <a:t> for 3 days or</a:t>
            </a:r>
          </a:p>
          <a:p>
            <a:endParaRPr lang="en-GB" dirty="0" smtClean="0"/>
          </a:p>
          <a:p>
            <a:r>
              <a:rPr lang="en-GB" dirty="0" err="1" smtClean="0"/>
              <a:t>Iodoquinol</a:t>
            </a:r>
            <a:r>
              <a:rPr lang="en-GB" dirty="0" smtClean="0"/>
              <a:t> for intra-luminal organism for 20 days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TREATMENT</a:t>
            </a:r>
            <a:endParaRPr lang="en-GB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35</TotalTime>
  <Words>281</Words>
  <Application>Microsoft Office PowerPoint</Application>
  <PresentationFormat>On-screen Show (4:3)</PresentationFormat>
  <Paragraphs>45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Concourse</vt:lpstr>
      <vt:lpstr>AMEBIASIS</vt:lpstr>
      <vt:lpstr>INTRODUCTION</vt:lpstr>
      <vt:lpstr>Slide 3</vt:lpstr>
      <vt:lpstr>CLINICAL FEATURES</vt:lpstr>
      <vt:lpstr>Cont...</vt:lpstr>
      <vt:lpstr>Slide 6</vt:lpstr>
      <vt:lpstr>DIAGNOSIS</vt:lpstr>
      <vt:lpstr>Slide 8</vt:lpstr>
      <vt:lpstr>TREATMENT</vt:lpstr>
      <vt:lpstr>PREVENTION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AMEBIASIS</dc:title>
  <dc:creator>DR. AROOJ</dc:creator>
  <cp:lastModifiedBy>DR. AROOJ</cp:lastModifiedBy>
  <cp:revision>14</cp:revision>
  <dcterms:created xsi:type="dcterms:W3CDTF">2018-03-08T02:15:36Z</dcterms:created>
  <dcterms:modified xsi:type="dcterms:W3CDTF">2018-05-28T19:42:22Z</dcterms:modified>
</cp:coreProperties>
</file>