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4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2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8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8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5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8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2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7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7BD6EB-532E-4D43-BF23-60FEEE20362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7F7358-0595-48A7-A5E1-0FC60381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8868" y="2425150"/>
          <a:ext cx="1061499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66"/>
                <a:gridCol w="1769166"/>
                <a:gridCol w="1769166"/>
                <a:gridCol w="1769166"/>
                <a:gridCol w="1769166"/>
                <a:gridCol w="1769166"/>
              </a:tblGrid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01487"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77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Soultion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8626" y="2385391"/>
                <a:ext cx="10893287" cy="376361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1</a:t>
                </a:r>
                <a:r>
                  <a:rPr lang="en-US" sz="3600" dirty="0" smtClean="0"/>
                  <a:t>)   H0:=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H1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2)    Level </a:t>
                </a:r>
                <a:r>
                  <a:rPr lang="en-US" sz="3600" dirty="0"/>
                  <a:t>of significance: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sz="3600" dirty="0" smtClean="0"/>
              </a:p>
              <a:p>
                <a:pPr marL="457200" indent="-457200">
                  <a:buAutoNum type="arabicParenR" startAt="3"/>
                </a:pPr>
                <a:r>
                  <a:rPr lang="en-US" sz="3600" dirty="0" smtClean="0"/>
                  <a:t>  Test Statistic:</a:t>
                </a:r>
              </a:p>
              <a:p>
                <a:pPr marL="0" indent="0">
                  <a:buNone/>
                </a:pPr>
                <a:r>
                  <a:rPr lang="en-US" sz="3600" dirty="0"/>
                  <a:t>to compute the observed of the test statistic we combine the two samples and rank all the values from smallest to larger</a:t>
                </a:r>
              </a:p>
              <a:p>
                <a:pPr marL="0" indent="0">
                  <a:buNone/>
                </a:pPr>
                <a:r>
                  <a:rPr lang="en-US" sz="3600" dirty="0"/>
                  <a:t>Assign tied observation the mean of the rank position. We then sum the ranks of observation from population 1 or 2.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/>
                  <a:t>                </a:t>
                </a:r>
                <a:r>
                  <a:rPr lang="en-US" sz="3600" dirty="0" smtClean="0"/>
                  <a:t>                        T=S2-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Where S is the sum of the ranks assign to the sample observation from population 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26" y="2385391"/>
                <a:ext cx="10893287" cy="3763618"/>
              </a:xfrm>
              <a:blipFill rotWithShape="0">
                <a:blip r:embed="rId2"/>
                <a:stretch>
                  <a:fillRect l="-44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06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374" y="2451652"/>
                <a:ext cx="10694504" cy="39226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T=S-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T=81.5-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10(10+1)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T=26.5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Critical Value: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n1,n2-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T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    If fulfill then reject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26.5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Decision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Reject H0 and conclude that population parameter is different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374" y="2451652"/>
                <a:ext cx="10694504" cy="3922644"/>
              </a:xfrm>
              <a:blipFill rotWithShape="0">
                <a:blip r:embed="rId2"/>
                <a:stretch>
                  <a:fillRect l="-570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98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Practise</a:t>
            </a:r>
            <a:r>
              <a:rPr lang="en-US" dirty="0" smtClean="0"/>
              <a:t>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2556932"/>
            <a:ext cx="10061710" cy="3684842"/>
          </a:xfrm>
        </p:spPr>
        <p:txBody>
          <a:bodyPr>
            <a:normAutofit/>
          </a:bodyPr>
          <a:lstStyle/>
          <a:p>
            <a:r>
              <a:rPr lang="en-US" dirty="0"/>
              <a:t>The following data were collected from a study comparing two methods being used to </a:t>
            </a:r>
            <a:r>
              <a:rPr lang="en-US" dirty="0" smtClean="0"/>
              <a:t>teach </a:t>
            </a:r>
            <a:r>
              <a:rPr lang="en-US" dirty="0"/>
              <a:t>reading recovery in the fourth grade. Method 1 was a pullout program in which </a:t>
            </a:r>
            <a:r>
              <a:rPr lang="en-US" dirty="0" smtClean="0"/>
              <a:t>the </a:t>
            </a:r>
            <a:r>
              <a:rPr lang="en-US" dirty="0"/>
              <a:t>children were taken out of the classroom for 30 min. a day, 4 days a week. Method 2 </a:t>
            </a:r>
            <a:r>
              <a:rPr lang="en-US" dirty="0" smtClean="0"/>
              <a:t>was </a:t>
            </a:r>
            <a:r>
              <a:rPr lang="en-US" dirty="0"/>
              <a:t>a small group program in which children were taught in groups of four or five </a:t>
            </a:r>
            <a:r>
              <a:rPr lang="en-US" dirty="0" smtClean="0"/>
              <a:t>for </a:t>
            </a:r>
            <a:r>
              <a:rPr lang="en-US" dirty="0"/>
              <a:t>45 min. a day in the classroom, 4 days a week. The students were tested using </a:t>
            </a:r>
            <a:r>
              <a:rPr lang="en-US" dirty="0" smtClean="0"/>
              <a:t>a </a:t>
            </a:r>
            <a:r>
              <a:rPr lang="en-US" dirty="0"/>
              <a:t>reading comprehension test after 4 </a:t>
            </a:r>
            <a:r>
              <a:rPr lang="en-US" dirty="0" smtClean="0"/>
              <a:t>weeks of the </a:t>
            </a:r>
            <a:r>
              <a:rPr lang="en-US" dirty="0" err="1" smtClean="0"/>
              <a:t>programme</a:t>
            </a:r>
            <a:r>
              <a:rPr lang="en-US" dirty="0" smtClean="0"/>
              <a:t>. The results are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2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Method 1 </a:t>
            </a:r>
            <a:r>
              <a:rPr lang="en-US" dirty="0" smtClean="0"/>
              <a:t>                          Method </a:t>
            </a:r>
            <a:r>
              <a:rPr lang="en-US" dirty="0"/>
              <a:t>2</a:t>
            </a:r>
            <a:br>
              <a:rPr lang="en-US" dirty="0"/>
            </a:br>
            <a:r>
              <a:rPr lang="en-US" dirty="0"/>
              <a:t>48 </a:t>
            </a:r>
            <a:r>
              <a:rPr lang="en-US" dirty="0" smtClean="0"/>
              <a:t>						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40 </a:t>
            </a:r>
            <a:r>
              <a:rPr lang="en-US" dirty="0" smtClean="0"/>
              <a:t>						18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39						 </a:t>
            </a:r>
            <a:r>
              <a:rPr lang="en-US" dirty="0"/>
              <a:t>20</a:t>
            </a:r>
            <a:br>
              <a:rPr lang="en-US" dirty="0"/>
            </a:br>
            <a:r>
              <a:rPr lang="en-US" dirty="0" smtClean="0"/>
              <a:t>50						 </a:t>
            </a:r>
            <a:r>
              <a:rPr lang="en-US" dirty="0"/>
              <a:t>10</a:t>
            </a:r>
            <a:br>
              <a:rPr lang="en-US" dirty="0"/>
            </a:br>
            <a:r>
              <a:rPr lang="en-US" dirty="0" smtClean="0"/>
              <a:t>41						 </a:t>
            </a:r>
            <a:r>
              <a:rPr lang="en-US" dirty="0"/>
              <a:t>12</a:t>
            </a:r>
            <a:br>
              <a:rPr lang="en-US" dirty="0"/>
            </a:br>
            <a:r>
              <a:rPr lang="en-US" dirty="0"/>
              <a:t>38 </a:t>
            </a:r>
            <a:r>
              <a:rPr lang="en-US" dirty="0" smtClean="0"/>
              <a:t>						102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53					          17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53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181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Organic</vt:lpstr>
      <vt:lpstr>Question #2</vt:lpstr>
      <vt:lpstr>Question #2</vt:lpstr>
      <vt:lpstr>Soultion</vt:lpstr>
      <vt:lpstr>PowerPoint Presentation</vt:lpstr>
      <vt:lpstr>Practise question: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#2</dc:title>
  <dc:creator>Ali</dc:creator>
  <cp:lastModifiedBy>Ali</cp:lastModifiedBy>
  <cp:revision>2</cp:revision>
  <dcterms:created xsi:type="dcterms:W3CDTF">2020-05-01T07:45:41Z</dcterms:created>
  <dcterms:modified xsi:type="dcterms:W3CDTF">2020-05-01T07:46:57Z</dcterms:modified>
</cp:coreProperties>
</file>