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60"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8F2F4D-C550-45A1-BBD5-CA607A4D5474}" type="datetimeFigureOut">
              <a:rPr lang="en-US" smtClean="0"/>
              <a:t>3/19/2020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40AB5EC-FA44-435C-AD7E-BBC2A6B509E1}" type="slidenum">
              <a:rPr lang="en-US" smtClean="0"/>
              <a:t>‹#›</a:t>
            </a:fld>
            <a:endParaRPr lang="en-US"/>
          </a:p>
        </p:txBody>
      </p:sp>
    </p:spTree>
    <p:extLst>
      <p:ext uri="{BB962C8B-B14F-4D97-AF65-F5344CB8AC3E}">
        <p14:creationId xmlns:p14="http://schemas.microsoft.com/office/powerpoint/2010/main" val="7186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0AB5EC-FA44-435C-AD7E-BBC2A6B509E1}" type="slidenum">
              <a:rPr lang="en-US" smtClean="0"/>
              <a:t>5</a:t>
            </a:fld>
            <a:endParaRPr lang="en-US"/>
          </a:p>
        </p:txBody>
      </p:sp>
    </p:spTree>
    <p:extLst>
      <p:ext uri="{BB962C8B-B14F-4D97-AF65-F5344CB8AC3E}">
        <p14:creationId xmlns:p14="http://schemas.microsoft.com/office/powerpoint/2010/main" val="14029121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C07E1DF-86AF-4032-B9D4-A5670A58EEF3}" type="datetimeFigureOut">
              <a:rPr lang="en-US" smtClean="0"/>
              <a:t>3/19/2020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18C0C8-D0D4-4F3C-B914-1D5B346D7DB1}" type="slidenum">
              <a:rPr lang="en-US" smtClean="0"/>
              <a:t>‹#›</a:t>
            </a:fld>
            <a:endParaRPr lang="en-US"/>
          </a:p>
        </p:txBody>
      </p:sp>
    </p:spTree>
    <p:extLst>
      <p:ext uri="{BB962C8B-B14F-4D97-AF65-F5344CB8AC3E}">
        <p14:creationId xmlns:p14="http://schemas.microsoft.com/office/powerpoint/2010/main" val="23431090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07E1DF-86AF-4032-B9D4-A5670A58EEF3}" type="datetimeFigureOut">
              <a:rPr lang="en-US" smtClean="0"/>
              <a:t>3/19/2020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18C0C8-D0D4-4F3C-B914-1D5B346D7DB1}" type="slidenum">
              <a:rPr lang="en-US" smtClean="0"/>
              <a:t>‹#›</a:t>
            </a:fld>
            <a:endParaRPr lang="en-US"/>
          </a:p>
        </p:txBody>
      </p:sp>
    </p:spTree>
    <p:extLst>
      <p:ext uri="{BB962C8B-B14F-4D97-AF65-F5344CB8AC3E}">
        <p14:creationId xmlns:p14="http://schemas.microsoft.com/office/powerpoint/2010/main" val="25343698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07E1DF-86AF-4032-B9D4-A5670A58EEF3}" type="datetimeFigureOut">
              <a:rPr lang="en-US" smtClean="0"/>
              <a:t>3/19/2020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18C0C8-D0D4-4F3C-B914-1D5B346D7DB1}" type="slidenum">
              <a:rPr lang="en-US" smtClean="0"/>
              <a:t>‹#›</a:t>
            </a:fld>
            <a:endParaRPr lang="en-US"/>
          </a:p>
        </p:txBody>
      </p:sp>
    </p:spTree>
    <p:extLst>
      <p:ext uri="{BB962C8B-B14F-4D97-AF65-F5344CB8AC3E}">
        <p14:creationId xmlns:p14="http://schemas.microsoft.com/office/powerpoint/2010/main" val="21467730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07E1DF-86AF-4032-B9D4-A5670A58EEF3}" type="datetimeFigureOut">
              <a:rPr lang="en-US" smtClean="0"/>
              <a:t>3/19/2020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18C0C8-D0D4-4F3C-B914-1D5B346D7DB1}" type="slidenum">
              <a:rPr lang="en-US" smtClean="0"/>
              <a:t>‹#›</a:t>
            </a:fld>
            <a:endParaRPr lang="en-US"/>
          </a:p>
        </p:txBody>
      </p:sp>
    </p:spTree>
    <p:extLst>
      <p:ext uri="{BB962C8B-B14F-4D97-AF65-F5344CB8AC3E}">
        <p14:creationId xmlns:p14="http://schemas.microsoft.com/office/powerpoint/2010/main" val="41585685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C07E1DF-86AF-4032-B9D4-A5670A58EEF3}" type="datetimeFigureOut">
              <a:rPr lang="en-US" smtClean="0"/>
              <a:t>3/19/2020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18C0C8-D0D4-4F3C-B914-1D5B346D7DB1}" type="slidenum">
              <a:rPr lang="en-US" smtClean="0"/>
              <a:t>‹#›</a:t>
            </a:fld>
            <a:endParaRPr lang="en-US"/>
          </a:p>
        </p:txBody>
      </p:sp>
    </p:spTree>
    <p:extLst>
      <p:ext uri="{BB962C8B-B14F-4D97-AF65-F5344CB8AC3E}">
        <p14:creationId xmlns:p14="http://schemas.microsoft.com/office/powerpoint/2010/main" val="2977852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C07E1DF-86AF-4032-B9D4-A5670A58EEF3}" type="datetimeFigureOut">
              <a:rPr lang="en-US" smtClean="0"/>
              <a:t>3/19/2020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18C0C8-D0D4-4F3C-B914-1D5B346D7DB1}" type="slidenum">
              <a:rPr lang="en-US" smtClean="0"/>
              <a:t>‹#›</a:t>
            </a:fld>
            <a:endParaRPr lang="en-US"/>
          </a:p>
        </p:txBody>
      </p:sp>
    </p:spTree>
    <p:extLst>
      <p:ext uri="{BB962C8B-B14F-4D97-AF65-F5344CB8AC3E}">
        <p14:creationId xmlns:p14="http://schemas.microsoft.com/office/powerpoint/2010/main" val="3620869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C07E1DF-86AF-4032-B9D4-A5670A58EEF3}" type="datetimeFigureOut">
              <a:rPr lang="en-US" smtClean="0"/>
              <a:t>3/19/2020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C18C0C8-D0D4-4F3C-B914-1D5B346D7DB1}" type="slidenum">
              <a:rPr lang="en-US" smtClean="0"/>
              <a:t>‹#›</a:t>
            </a:fld>
            <a:endParaRPr lang="en-US"/>
          </a:p>
        </p:txBody>
      </p:sp>
    </p:spTree>
    <p:extLst>
      <p:ext uri="{BB962C8B-B14F-4D97-AF65-F5344CB8AC3E}">
        <p14:creationId xmlns:p14="http://schemas.microsoft.com/office/powerpoint/2010/main" val="36484609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C07E1DF-86AF-4032-B9D4-A5670A58EEF3}" type="datetimeFigureOut">
              <a:rPr lang="en-US" smtClean="0"/>
              <a:t>3/19/2020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C18C0C8-D0D4-4F3C-B914-1D5B346D7DB1}" type="slidenum">
              <a:rPr lang="en-US" smtClean="0"/>
              <a:t>‹#›</a:t>
            </a:fld>
            <a:endParaRPr lang="en-US"/>
          </a:p>
        </p:txBody>
      </p:sp>
    </p:spTree>
    <p:extLst>
      <p:ext uri="{BB962C8B-B14F-4D97-AF65-F5344CB8AC3E}">
        <p14:creationId xmlns:p14="http://schemas.microsoft.com/office/powerpoint/2010/main" val="10267074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07E1DF-86AF-4032-B9D4-A5670A58EEF3}" type="datetimeFigureOut">
              <a:rPr lang="en-US" smtClean="0"/>
              <a:t>3/19/2020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C18C0C8-D0D4-4F3C-B914-1D5B346D7DB1}" type="slidenum">
              <a:rPr lang="en-US" smtClean="0"/>
              <a:t>‹#›</a:t>
            </a:fld>
            <a:endParaRPr lang="en-US"/>
          </a:p>
        </p:txBody>
      </p:sp>
    </p:spTree>
    <p:extLst>
      <p:ext uri="{BB962C8B-B14F-4D97-AF65-F5344CB8AC3E}">
        <p14:creationId xmlns:p14="http://schemas.microsoft.com/office/powerpoint/2010/main" val="19472983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C07E1DF-86AF-4032-B9D4-A5670A58EEF3}" type="datetimeFigureOut">
              <a:rPr lang="en-US" smtClean="0"/>
              <a:t>3/19/2020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18C0C8-D0D4-4F3C-B914-1D5B346D7DB1}" type="slidenum">
              <a:rPr lang="en-US" smtClean="0"/>
              <a:t>‹#›</a:t>
            </a:fld>
            <a:endParaRPr lang="en-US"/>
          </a:p>
        </p:txBody>
      </p:sp>
    </p:spTree>
    <p:extLst>
      <p:ext uri="{BB962C8B-B14F-4D97-AF65-F5344CB8AC3E}">
        <p14:creationId xmlns:p14="http://schemas.microsoft.com/office/powerpoint/2010/main" val="29498213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C07E1DF-86AF-4032-B9D4-A5670A58EEF3}" type="datetimeFigureOut">
              <a:rPr lang="en-US" smtClean="0"/>
              <a:t>3/19/2020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18C0C8-D0D4-4F3C-B914-1D5B346D7DB1}" type="slidenum">
              <a:rPr lang="en-US" smtClean="0"/>
              <a:t>‹#›</a:t>
            </a:fld>
            <a:endParaRPr lang="en-US"/>
          </a:p>
        </p:txBody>
      </p:sp>
    </p:spTree>
    <p:extLst>
      <p:ext uri="{BB962C8B-B14F-4D97-AF65-F5344CB8AC3E}">
        <p14:creationId xmlns:p14="http://schemas.microsoft.com/office/powerpoint/2010/main" val="33715562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07E1DF-86AF-4032-B9D4-A5670A58EEF3}" type="datetimeFigureOut">
              <a:rPr lang="en-US" smtClean="0"/>
              <a:t>3/19/2020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18C0C8-D0D4-4F3C-B914-1D5B346D7DB1}" type="slidenum">
              <a:rPr lang="en-US" smtClean="0"/>
              <a:t>‹#›</a:t>
            </a:fld>
            <a:endParaRPr lang="en-US"/>
          </a:p>
        </p:txBody>
      </p:sp>
    </p:spTree>
    <p:extLst>
      <p:ext uri="{BB962C8B-B14F-4D97-AF65-F5344CB8AC3E}">
        <p14:creationId xmlns:p14="http://schemas.microsoft.com/office/powerpoint/2010/main" val="42819051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Exercise No. 4</a:t>
            </a:r>
            <a:endParaRPr lang="en-US" dirty="0"/>
          </a:p>
        </p:txBody>
      </p:sp>
      <p:sp>
        <p:nvSpPr>
          <p:cNvPr id="3" name="Subtitle 2"/>
          <p:cNvSpPr>
            <a:spLocks noGrp="1"/>
          </p:cNvSpPr>
          <p:nvPr>
            <p:ph type="subTitle" idx="1"/>
          </p:nvPr>
        </p:nvSpPr>
        <p:spPr/>
        <p:txBody>
          <a:bodyPr/>
          <a:lstStyle/>
          <a:p>
            <a:r>
              <a:rPr lang="en-US" dirty="0" smtClean="0"/>
              <a:t>Powdery Mildews</a:t>
            </a:r>
            <a:endParaRPr lang="en-US" dirty="0"/>
          </a:p>
        </p:txBody>
      </p:sp>
    </p:spTree>
    <p:extLst>
      <p:ext uri="{BB962C8B-B14F-4D97-AF65-F5344CB8AC3E}">
        <p14:creationId xmlns:p14="http://schemas.microsoft.com/office/powerpoint/2010/main" val="1046639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Powdery Mildews</a:t>
            </a:r>
            <a:endParaRPr lang="en-US" dirty="0"/>
          </a:p>
        </p:txBody>
      </p:sp>
      <p:sp>
        <p:nvSpPr>
          <p:cNvPr id="3" name="Content Placeholder 2"/>
          <p:cNvSpPr>
            <a:spLocks noGrp="1"/>
          </p:cNvSpPr>
          <p:nvPr>
            <p:ph idx="1"/>
          </p:nvPr>
        </p:nvSpPr>
        <p:spPr/>
        <p:txBody>
          <a:bodyPr/>
          <a:lstStyle/>
          <a:p>
            <a:r>
              <a:rPr lang="en-US" dirty="0"/>
              <a:t>Powdery mildews are obligate parasites. They are members of order </a:t>
            </a:r>
            <a:r>
              <a:rPr lang="en-US" dirty="0" err="1"/>
              <a:t>Erysiphales</a:t>
            </a:r>
            <a:r>
              <a:rPr lang="en-US" dirty="0"/>
              <a:t> and class Ascomycetes. They produce superficial mycelial growth on vascular plants and obtain their food by sending </a:t>
            </a:r>
            <a:r>
              <a:rPr lang="en-US" dirty="0" err="1"/>
              <a:t>haustoria</a:t>
            </a:r>
            <a:r>
              <a:rPr lang="en-US" dirty="0"/>
              <a:t> into tissues. This group of diseases is named as powdery mildews, because the fungi present in this group produce white chain conidia which give appearance of powdery mass at the infected places. Conidia of these fungi do not need moisture for germination. In powdery mildews, </a:t>
            </a:r>
            <a:r>
              <a:rPr lang="en-US" dirty="0" err="1">
                <a:solidFill>
                  <a:srgbClr val="FF0000"/>
                </a:solidFill>
              </a:rPr>
              <a:t>cleistothecia</a:t>
            </a:r>
            <a:r>
              <a:rPr lang="en-US" dirty="0"/>
              <a:t> (lacking </a:t>
            </a:r>
            <a:r>
              <a:rPr lang="en-US" dirty="0" err="1"/>
              <a:t>ostiole</a:t>
            </a:r>
            <a:r>
              <a:rPr lang="en-US" dirty="0"/>
              <a:t> while having particular appendages) are produced late in the season. </a:t>
            </a:r>
            <a:r>
              <a:rPr lang="en-US" dirty="0" smtClean="0"/>
              <a:t> </a:t>
            </a:r>
            <a:endParaRPr lang="en-US" dirty="0"/>
          </a:p>
        </p:txBody>
      </p:sp>
    </p:spTree>
    <p:extLst>
      <p:ext uri="{BB962C8B-B14F-4D97-AF65-F5344CB8AC3E}">
        <p14:creationId xmlns:p14="http://schemas.microsoft.com/office/powerpoint/2010/main" val="13700978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Materials </a:t>
            </a:r>
            <a:r>
              <a:rPr lang="en-US" smtClean="0"/>
              <a:t>and Procedure</a:t>
            </a:r>
            <a:endParaRPr lang="en-US"/>
          </a:p>
        </p:txBody>
      </p:sp>
      <p:sp>
        <p:nvSpPr>
          <p:cNvPr id="3" name="Content Placeholder 2"/>
          <p:cNvSpPr>
            <a:spLocks noGrp="1"/>
          </p:cNvSpPr>
          <p:nvPr>
            <p:ph idx="1"/>
          </p:nvPr>
        </p:nvSpPr>
        <p:spPr/>
        <p:txBody>
          <a:bodyPr>
            <a:normAutofit lnSpcReduction="10000"/>
          </a:bodyPr>
          <a:lstStyle/>
          <a:p>
            <a:r>
              <a:rPr lang="en-US" b="1" dirty="0"/>
              <a:t>Materials </a:t>
            </a:r>
            <a:endParaRPr lang="en-US" dirty="0"/>
          </a:p>
          <a:p>
            <a:r>
              <a:rPr lang="en-US" dirty="0"/>
              <a:t>Specimens of powdery mildew of rose</a:t>
            </a:r>
            <a:r>
              <a:rPr lang="en-US" b="1" dirty="0"/>
              <a:t> (</a:t>
            </a:r>
            <a:r>
              <a:rPr lang="en-US" i="1" dirty="0" err="1"/>
              <a:t>Sphaerotheca</a:t>
            </a:r>
            <a:r>
              <a:rPr lang="en-US" b="1" i="1" dirty="0"/>
              <a:t> </a:t>
            </a:r>
            <a:r>
              <a:rPr lang="en-US" i="1" dirty="0" err="1"/>
              <a:t>pannosa</a:t>
            </a:r>
            <a:r>
              <a:rPr lang="en-US" dirty="0"/>
              <a:t>), powdery mildew of cucurbits (</a:t>
            </a:r>
            <a:r>
              <a:rPr lang="en-US" i="1" dirty="0" err="1"/>
              <a:t>Erysiphe</a:t>
            </a:r>
            <a:r>
              <a:rPr lang="en-US" i="1" dirty="0"/>
              <a:t> </a:t>
            </a:r>
            <a:r>
              <a:rPr lang="en-US" i="1" dirty="0" err="1"/>
              <a:t>cichoracearum</a:t>
            </a:r>
            <a:r>
              <a:rPr lang="en-US" dirty="0"/>
              <a:t>) and powdery mildew of </a:t>
            </a:r>
            <a:r>
              <a:rPr lang="en-US" dirty="0" err="1"/>
              <a:t>shisham</a:t>
            </a:r>
            <a:r>
              <a:rPr lang="en-US" dirty="0"/>
              <a:t> (</a:t>
            </a:r>
            <a:r>
              <a:rPr lang="en-US" i="1" dirty="0" err="1"/>
              <a:t>Phyllactinia</a:t>
            </a:r>
            <a:r>
              <a:rPr lang="en-US" dirty="0"/>
              <a:t> </a:t>
            </a:r>
            <a:r>
              <a:rPr lang="en-US" i="1" dirty="0" err="1"/>
              <a:t>delbergiae</a:t>
            </a:r>
            <a:r>
              <a:rPr lang="en-US" dirty="0"/>
              <a:t>)</a:t>
            </a:r>
          </a:p>
          <a:p>
            <a:r>
              <a:rPr lang="en-US" b="1" dirty="0"/>
              <a:t>Procedure</a:t>
            </a:r>
            <a:endParaRPr lang="en-US" dirty="0"/>
          </a:p>
          <a:p>
            <a:pPr lvl="0"/>
            <a:r>
              <a:rPr lang="en-US" dirty="0"/>
              <a:t>Draw the symptoms of diseased samples on your practical manual.</a:t>
            </a:r>
          </a:p>
          <a:p>
            <a:pPr lvl="0"/>
            <a:r>
              <a:rPr lang="en-US" dirty="0"/>
              <a:t>Cut the cross section of infected leaf where white conidial growth is present, make its slide and observe the presence of conidia, conidiophores, asci, </a:t>
            </a:r>
            <a:r>
              <a:rPr lang="en-US" dirty="0" err="1"/>
              <a:t>ascocarp</a:t>
            </a:r>
            <a:r>
              <a:rPr lang="en-US" dirty="0"/>
              <a:t>, </a:t>
            </a:r>
            <a:r>
              <a:rPr lang="en-US" dirty="0" err="1"/>
              <a:t>ascospores</a:t>
            </a:r>
            <a:r>
              <a:rPr lang="en-US" dirty="0"/>
              <a:t> and </a:t>
            </a:r>
            <a:r>
              <a:rPr lang="en-US" dirty="0" err="1"/>
              <a:t>haustoria</a:t>
            </a:r>
            <a:r>
              <a:rPr lang="en-US" dirty="0"/>
              <a:t> in the tissues. </a:t>
            </a:r>
          </a:p>
          <a:p>
            <a:endParaRPr lang="en-US" dirty="0"/>
          </a:p>
        </p:txBody>
      </p:sp>
    </p:spTree>
    <p:extLst>
      <p:ext uri="{BB962C8B-B14F-4D97-AF65-F5344CB8AC3E}">
        <p14:creationId xmlns:p14="http://schemas.microsoft.com/office/powerpoint/2010/main" val="33419279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Notes for student Information</a:t>
            </a:r>
            <a:endParaRPr lang="en-US" dirty="0"/>
          </a:p>
        </p:txBody>
      </p:sp>
      <p:sp>
        <p:nvSpPr>
          <p:cNvPr id="3" name="Content Placeholder 2"/>
          <p:cNvSpPr>
            <a:spLocks noGrp="1"/>
          </p:cNvSpPr>
          <p:nvPr>
            <p:ph idx="1"/>
          </p:nvPr>
        </p:nvSpPr>
        <p:spPr/>
        <p:txBody>
          <a:bodyPr/>
          <a:lstStyle/>
          <a:p>
            <a:r>
              <a:rPr lang="en-US" dirty="0" err="1" smtClean="0"/>
              <a:t>Cleistothecia</a:t>
            </a:r>
            <a:r>
              <a:rPr lang="en-US" dirty="0" smtClean="0"/>
              <a:t>: are sexual fruiting body and closed shape fruiting body in which </a:t>
            </a:r>
            <a:r>
              <a:rPr lang="en-US" dirty="0" err="1" smtClean="0"/>
              <a:t>ascospores</a:t>
            </a:r>
            <a:r>
              <a:rPr lang="en-US" dirty="0" smtClean="0"/>
              <a:t> are produced. </a:t>
            </a:r>
            <a:endParaRPr lang="en-US" dirty="0"/>
          </a:p>
        </p:txBody>
      </p:sp>
    </p:spTree>
    <p:extLst>
      <p:ext uri="{BB962C8B-B14F-4D97-AF65-F5344CB8AC3E}">
        <p14:creationId xmlns:p14="http://schemas.microsoft.com/office/powerpoint/2010/main" val="35766616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and their answers</a:t>
            </a:r>
            <a:endParaRPr lang="en-US" dirty="0"/>
          </a:p>
        </p:txBody>
      </p:sp>
      <p:sp>
        <p:nvSpPr>
          <p:cNvPr id="3" name="Content Placeholder 2"/>
          <p:cNvSpPr>
            <a:spLocks noGrp="1"/>
          </p:cNvSpPr>
          <p:nvPr>
            <p:ph idx="1"/>
          </p:nvPr>
        </p:nvSpPr>
        <p:spPr/>
        <p:txBody>
          <a:bodyPr>
            <a:normAutofit fontScale="92500" lnSpcReduction="10000"/>
          </a:bodyPr>
          <a:lstStyle/>
          <a:p>
            <a:pPr lvl="0"/>
            <a:r>
              <a:rPr lang="en-US" dirty="0"/>
              <a:t>Can powdery mildews be cultured on artificial medium?</a:t>
            </a:r>
          </a:p>
          <a:p>
            <a:pPr marL="0" lvl="0" indent="0">
              <a:buNone/>
            </a:pPr>
            <a:r>
              <a:rPr lang="en-US" dirty="0" err="1" smtClean="0"/>
              <a:t>Ans</a:t>
            </a:r>
            <a:r>
              <a:rPr lang="en-US" dirty="0" smtClean="0"/>
              <a:t>: No, they can not be cultured on artificial medium because they are obligate parasite and obligate parasites do not grown on artificial media.  </a:t>
            </a:r>
          </a:p>
          <a:p>
            <a:pPr lvl="0"/>
            <a:r>
              <a:rPr lang="en-US" dirty="0" smtClean="0"/>
              <a:t>What </a:t>
            </a:r>
            <a:r>
              <a:rPr lang="en-US" dirty="0"/>
              <a:t>are asci, and what kind of </a:t>
            </a:r>
            <a:r>
              <a:rPr lang="en-US" dirty="0" err="1"/>
              <a:t>ascocarp</a:t>
            </a:r>
            <a:r>
              <a:rPr lang="en-US" dirty="0"/>
              <a:t> is produced in powdery mildews</a:t>
            </a:r>
            <a:r>
              <a:rPr lang="en-US" dirty="0" smtClean="0"/>
              <a:t>?</a:t>
            </a:r>
          </a:p>
          <a:p>
            <a:pPr marL="0" lvl="0" indent="0">
              <a:buNone/>
            </a:pPr>
            <a:r>
              <a:rPr lang="en-US" dirty="0" smtClean="0"/>
              <a:t>Ans. Asci are sac like structures in which </a:t>
            </a:r>
            <a:r>
              <a:rPr lang="en-US" dirty="0" err="1" smtClean="0"/>
              <a:t>ascospores</a:t>
            </a:r>
            <a:r>
              <a:rPr lang="en-US" dirty="0" smtClean="0"/>
              <a:t> are produced. In powdery mildews </a:t>
            </a:r>
            <a:r>
              <a:rPr lang="en-US" dirty="0" err="1" smtClean="0"/>
              <a:t>cleistothecium</a:t>
            </a:r>
            <a:r>
              <a:rPr lang="en-US" dirty="0" smtClean="0"/>
              <a:t> type </a:t>
            </a:r>
            <a:r>
              <a:rPr lang="en-US" dirty="0" err="1" smtClean="0"/>
              <a:t>ascocarp</a:t>
            </a:r>
            <a:r>
              <a:rPr lang="en-US" dirty="0" smtClean="0"/>
              <a:t> is produced. </a:t>
            </a:r>
            <a:endParaRPr lang="en-US" dirty="0"/>
          </a:p>
          <a:p>
            <a:pPr lvl="0"/>
            <a:r>
              <a:rPr lang="en-US" dirty="0"/>
              <a:t>How many </a:t>
            </a:r>
            <a:r>
              <a:rPr lang="en-US" dirty="0" err="1"/>
              <a:t>ascospores</a:t>
            </a:r>
            <a:r>
              <a:rPr lang="en-US" dirty="0"/>
              <a:t> are produced in asci</a:t>
            </a:r>
            <a:r>
              <a:rPr lang="en-US" dirty="0" smtClean="0"/>
              <a:t>?</a:t>
            </a:r>
          </a:p>
          <a:p>
            <a:pPr marL="0" lvl="0" indent="0">
              <a:buNone/>
            </a:pPr>
            <a:r>
              <a:rPr lang="en-US" dirty="0" err="1" smtClean="0"/>
              <a:t>Ans</a:t>
            </a:r>
            <a:r>
              <a:rPr lang="en-US" dirty="0" smtClean="0"/>
              <a:t>: 8 </a:t>
            </a:r>
            <a:r>
              <a:rPr lang="en-US" dirty="0" err="1" smtClean="0"/>
              <a:t>ascospores</a:t>
            </a:r>
            <a:r>
              <a:rPr lang="en-US" dirty="0" smtClean="0"/>
              <a:t> are produced in asci. </a:t>
            </a:r>
            <a:endParaRPr lang="en-US" dirty="0"/>
          </a:p>
          <a:p>
            <a:r>
              <a:rPr lang="en-US" dirty="0"/>
              <a:t/>
            </a:r>
            <a:br>
              <a:rPr lang="en-US" dirty="0"/>
            </a:br>
            <a:endParaRPr lang="en-US" dirty="0"/>
          </a:p>
        </p:txBody>
      </p:sp>
    </p:spTree>
    <p:extLst>
      <p:ext uri="{BB962C8B-B14F-4D97-AF65-F5344CB8AC3E}">
        <p14:creationId xmlns:p14="http://schemas.microsoft.com/office/powerpoint/2010/main" val="20260858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TotalTime>
  <Words>301</Words>
  <Application>Microsoft Office PowerPoint</Application>
  <PresentationFormat>Widescreen</PresentationFormat>
  <Paragraphs>21</Paragraphs>
  <Slides>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Exercise No. 4</vt:lpstr>
      <vt:lpstr>Powdery Mildews</vt:lpstr>
      <vt:lpstr>Materials and Procedure</vt:lpstr>
      <vt:lpstr>Notes for student Information</vt:lpstr>
      <vt:lpstr>Questions and their answers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Exercise No. 4</dc:title>
  <dc:creator>Windows User</dc:creator>
  <cp:lastModifiedBy>Windows User</cp:lastModifiedBy>
  <cp:revision>3</cp:revision>
  <dcterms:created xsi:type="dcterms:W3CDTF">2020-03-18T18:49:05Z</dcterms:created>
  <dcterms:modified xsi:type="dcterms:W3CDTF">2020-03-18T19:01:25Z</dcterms:modified>
</cp:coreProperties>
</file>