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9"/>
  </p:notesMasterIdLst>
  <p:sldIdLst>
    <p:sldId id="288" r:id="rId2"/>
    <p:sldId id="286" r:id="rId3"/>
    <p:sldId id="276" r:id="rId4"/>
    <p:sldId id="257" r:id="rId5"/>
    <p:sldId id="258" r:id="rId6"/>
    <p:sldId id="259" r:id="rId7"/>
    <p:sldId id="260" r:id="rId8"/>
    <p:sldId id="261" r:id="rId9"/>
    <p:sldId id="282" r:id="rId10"/>
    <p:sldId id="262" r:id="rId11"/>
    <p:sldId id="263" r:id="rId12"/>
    <p:sldId id="264" r:id="rId13"/>
    <p:sldId id="265" r:id="rId14"/>
    <p:sldId id="266" r:id="rId15"/>
    <p:sldId id="268" r:id="rId16"/>
    <p:sldId id="278" r:id="rId17"/>
    <p:sldId id="28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E4A2"/>
    <a:srgbClr val="098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c:spPr>
          </c:dPt>
          <c:dPt>
            <c:idx val="1"/>
            <c:bubble3D val="0"/>
            <c:spPr>
              <a:solidFill>
                <a:schemeClr val="accent6"/>
              </a:solidFill>
              <a:ln w="31800" cap="flat" cmpd="sng" algn="ctr">
                <a:solidFill>
                  <a:schemeClr val="lt1"/>
                </a:solidFill>
                <a:prstDash val="solid"/>
              </a:ln>
              <a:effectLst>
                <a:outerShdw blurRad="50800" dist="25000" dir="5400000" rotWithShape="0">
                  <a:schemeClr val="accent6">
                    <a:shade val="30000"/>
                    <a:satMod val="150000"/>
                    <a:alpha val="38000"/>
                  </a:schemeClr>
                </a:outerShdw>
              </a:effectLst>
            </c:spPr>
          </c:dPt>
          <c:dPt>
            <c:idx val="3"/>
            <c:bubble3D val="0"/>
            <c:spPr>
              <a:gradFill rotWithShape="1">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lin ang="5400000" scaled="1"/>
              </a:gra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dPt>
          <c:dLbls>
            <c:spPr>
              <a:noFill/>
              <a:ln>
                <a:noFill/>
              </a:ln>
              <a:effectLst/>
            </c:spPr>
            <c:txPr>
              <a:bodyPr/>
              <a:lstStyle/>
              <a:p>
                <a:pPr>
                  <a:defRPr>
                    <a:solidFill>
                      <a:srgbClr val="FF0000"/>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c:formatCode>
                <c:ptCount val="4"/>
                <c:pt idx="0">
                  <c:v>0.2</c:v>
                </c:pt>
                <c:pt idx="1">
                  <c:v>0.30000000000000032</c:v>
                </c:pt>
                <c:pt idx="2">
                  <c:v>0.45</c:v>
                </c:pt>
                <c:pt idx="3">
                  <c:v>5.0000000000000114E-2</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a:ln cap="rnd">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FCD9EEC-A9CE-4C3E-BF39-42B7C8ADEB19}" type="datetimeFigureOut">
              <a:rPr lang="en-US"/>
              <a:pPr>
                <a:defRPr/>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C327B8F-E331-4F6B-AA6B-2BA03EE3FC72}" type="slidenum">
              <a:rPr lang="en-US"/>
              <a:pPr>
                <a:defRPr/>
              </a:pPr>
              <a:t>‹#›</a:t>
            </a:fld>
            <a:endParaRPr lang="en-US"/>
          </a:p>
        </p:txBody>
      </p:sp>
    </p:spTree>
    <p:extLst>
      <p:ext uri="{BB962C8B-B14F-4D97-AF65-F5344CB8AC3E}">
        <p14:creationId xmlns:p14="http://schemas.microsoft.com/office/powerpoint/2010/main" val="319006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327B8F-E331-4F6B-AA6B-2BA03EE3FC72}" type="slidenum">
              <a:rPr lang="en-US" smtClean="0"/>
              <a:pPr>
                <a:defRPr/>
              </a:pPr>
              <a:t>2</a:t>
            </a:fld>
            <a:endParaRPr lang="en-US"/>
          </a:p>
        </p:txBody>
      </p:sp>
    </p:spTree>
    <p:extLst>
      <p:ext uri="{BB962C8B-B14F-4D97-AF65-F5344CB8AC3E}">
        <p14:creationId xmlns:p14="http://schemas.microsoft.com/office/powerpoint/2010/main" val="178794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36C128-3EDD-4C95-ADF0-A2AA75B96312}" type="slidenum">
              <a:rPr lang="en-US" smtClean="0"/>
              <a:pPr/>
              <a:t>14</a:t>
            </a:fld>
            <a:endParaRPr lang="en-US" smtClean="0"/>
          </a:p>
        </p:txBody>
      </p:sp>
    </p:spTree>
    <p:extLst>
      <p:ext uri="{BB962C8B-B14F-4D97-AF65-F5344CB8AC3E}">
        <p14:creationId xmlns:p14="http://schemas.microsoft.com/office/powerpoint/2010/main" val="67763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D8747376-B1C6-4BE0-B825-1B4AAF2F0AE5}" type="datetimeFigureOut">
              <a:rPr lang="en-US" smtClean="0"/>
              <a:pPr>
                <a:defRPr/>
              </a:pPr>
              <a:t>10/20/2020</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16884C91-82C2-456F-B037-5141C9E92EC1}"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FB8F2C0-49C0-48DE-B1DA-1F9A864BFB45}" type="datetimeFigureOut">
              <a:rPr lang="en-US" smtClean="0"/>
              <a:pPr>
                <a:defRPr/>
              </a:pPr>
              <a:t>10/20/2020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25B146-5D8B-4865-8BCF-B925676CCB5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E506FB0-3BDC-45AA-BB12-D69557999A24}" type="datetimeFigureOut">
              <a:rPr lang="en-US" smtClean="0"/>
              <a:pPr>
                <a:defRPr/>
              </a:pPr>
              <a:t>10/20/2020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4FEB79-3BE6-4CD5-81F9-F8B3167EAC7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DFA0422-D607-4B2A-88EC-3B06351A94E0}" type="datetimeFigureOut">
              <a:rPr lang="en-US" smtClean="0"/>
              <a:pPr>
                <a:defRPr/>
              </a:pPr>
              <a:t>10/20/2020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004393-1453-4478-AABC-398CC896844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91F20C9-1521-4B01-A239-09C3C229B779}" type="datetimeFigureOut">
              <a:rPr lang="en-US" smtClean="0"/>
              <a:pPr>
                <a:defRPr/>
              </a:pPr>
              <a:t>10/20/2020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A90ADFC4-A1F5-4054-BBF2-7B2488F753D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6182963-7ABE-41CF-97F1-ED092F1CF948}" type="datetimeFigureOut">
              <a:rPr lang="en-US" smtClean="0"/>
              <a:pPr>
                <a:defRPr/>
              </a:pPr>
              <a:t>10/20/2020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8BA8EA-9F2B-456C-B143-CF560E4EC6B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48053414-DFE1-48B0-8BC0-E2C3E50773E3}" type="datetimeFigureOut">
              <a:rPr lang="en-US" smtClean="0"/>
              <a:pPr>
                <a:defRPr/>
              </a:pPr>
              <a:t>10/20/2020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C8F8847-15C8-45CE-AE79-F602665EAA2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9FAC6D62-1026-422F-865A-0460C55DE95B}" type="datetimeFigureOut">
              <a:rPr lang="en-US" smtClean="0"/>
              <a:pPr>
                <a:defRPr/>
              </a:pPr>
              <a:t>10/20/2020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7FC110E-F246-4CA9-9387-72CEE0F1639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0BF46E-ED01-4206-AA6F-47795B13BF47}" type="datetimeFigureOut">
              <a:rPr lang="en-US" smtClean="0"/>
              <a:pPr>
                <a:defRPr/>
              </a:pPr>
              <a:t>10/20/2020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8FC02F-86CD-484C-A4E0-277EB088854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78AF6DC-2D30-4E60-8779-CC6CD23FFDF4}" type="datetimeFigureOut">
              <a:rPr lang="en-US" smtClean="0"/>
              <a:pPr>
                <a:defRPr/>
              </a:pPr>
              <a:t>10/20/2020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D58E9E-6908-4CC9-A73D-DE652A993A3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D8A0367-F4BF-4B52-A81E-B7F97899B158}" type="datetimeFigureOut">
              <a:rPr lang="en-US" smtClean="0"/>
              <a:pPr>
                <a:defRPr/>
              </a:pPr>
              <a:t>10/20/2020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51EF4A-4B7F-48E5-A8F8-2511E8786A1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A02A012F-80A1-4AB4-97F7-51ABAD888363}" type="datetimeFigureOut">
              <a:rPr lang="en-US" smtClean="0"/>
              <a:pPr>
                <a:defRPr/>
              </a:pPr>
              <a:t>10/20/2020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A83EC51C-C09F-4090-988A-4063F92D7F85}"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Weed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0" y="685800"/>
            <a:ext cx="3922713" cy="461963"/>
          </a:xfrm>
          <a:prstGeom prst="rect">
            <a:avLst/>
          </a:prstGeom>
          <a:noFill/>
          <a:ln w="9525">
            <a:noFill/>
            <a:miter lim="800000"/>
            <a:headEnd/>
            <a:tailEnd/>
          </a:ln>
        </p:spPr>
        <p:txBody>
          <a:bodyPr wrap="none" anchor="ctr">
            <a:spAutoFit/>
          </a:bodyPr>
          <a:lstStyle/>
          <a:p>
            <a:pPr algn="just"/>
            <a:r>
              <a:rPr lang="en-US" sz="2400" b="1">
                <a:solidFill>
                  <a:srgbClr val="FFFF00"/>
                </a:solidFill>
                <a:ea typeface="Times New Roman" pitchFamily="18" charset="0"/>
                <a:cs typeface="Arial" charset="0"/>
              </a:rPr>
              <a:t>Mechanical Weed Control</a:t>
            </a:r>
            <a:endParaRPr lang="en-US" sz="2400">
              <a:solidFill>
                <a:srgbClr val="FFFF00"/>
              </a:solidFill>
              <a:latin typeface="Trebuchet MS" pitchFamily="34" charset="0"/>
              <a:ea typeface="Times New Roman" pitchFamily="18" charset="0"/>
              <a:cs typeface="Arial" charset="0"/>
            </a:endParaRPr>
          </a:p>
        </p:txBody>
      </p:sp>
      <p:sp>
        <p:nvSpPr>
          <p:cNvPr id="8" name="Rectangle 7"/>
          <p:cNvSpPr>
            <a:spLocks noChangeArrowheads="1"/>
          </p:cNvSpPr>
          <p:nvPr/>
        </p:nvSpPr>
        <p:spPr bwMode="auto">
          <a:xfrm>
            <a:off x="228600" y="1295400"/>
            <a:ext cx="7696200" cy="1323975"/>
          </a:xfrm>
          <a:prstGeom prst="rect">
            <a:avLst/>
          </a:prstGeom>
          <a:noFill/>
          <a:ln w="9525">
            <a:noFill/>
            <a:miter lim="800000"/>
            <a:headEnd/>
            <a:tailEnd/>
          </a:ln>
        </p:spPr>
        <p:txBody>
          <a:bodyPr>
            <a:spAutoFit/>
          </a:bodyPr>
          <a:lstStyle/>
          <a:p>
            <a:pPr algn="just"/>
            <a:r>
              <a:rPr lang="en-US" sz="2000">
                <a:solidFill>
                  <a:schemeClr val="bg1"/>
                </a:solidFill>
              </a:rPr>
              <a:t>Mechanical or physical methods of weed control are being employed ever since man began to grow crops.  The mechanical methods include tillage, hoeing, hand weeding, digging cheeling, sickling, mowing, burning, flooding, mulching etc</a:t>
            </a:r>
          </a:p>
        </p:txBody>
      </p:sp>
      <p:sp>
        <p:nvSpPr>
          <p:cNvPr id="12296" name="Rectangle 8"/>
          <p:cNvSpPr>
            <a:spLocks noChangeArrowheads="1"/>
          </p:cNvSpPr>
          <p:nvPr/>
        </p:nvSpPr>
        <p:spPr bwMode="auto">
          <a:xfrm>
            <a:off x="0" y="2590800"/>
            <a:ext cx="8153400" cy="3478213"/>
          </a:xfrm>
          <a:prstGeom prst="rect">
            <a:avLst/>
          </a:prstGeom>
          <a:noFill/>
          <a:ln w="9525">
            <a:noFill/>
            <a:miter lim="800000"/>
            <a:headEnd/>
            <a:tailEnd/>
          </a:ln>
          <a:effectLst/>
        </p:spPr>
        <p:txBody>
          <a:bodyPr anchor="ctr">
            <a:spAutoFit/>
          </a:bodyPr>
          <a:lstStyle/>
          <a:p>
            <a:pPr marL="168275" indent="288925" algn="just" eaLnBrk="0" hangingPunct="0">
              <a:buFontTx/>
              <a:buAutoNum type="arabicPeriod"/>
              <a:defRPr/>
            </a:pPr>
            <a:r>
              <a:rPr lang="en-US" sz="2000" b="1" dirty="0">
                <a:solidFill>
                  <a:srgbClr val="FFC000"/>
                </a:solidFill>
                <a:latin typeface="Arial" pitchFamily="34" charset="0"/>
                <a:ea typeface="Times New Roman" pitchFamily="18" charset="0"/>
                <a:cs typeface="Arial" pitchFamily="34" charset="0"/>
              </a:rPr>
              <a:t>Tillage</a:t>
            </a:r>
            <a:r>
              <a:rPr lang="en-US" sz="2000" dirty="0">
                <a:solidFill>
                  <a:srgbClr val="FFC000"/>
                </a:solidFill>
                <a:latin typeface="Arial" pitchFamily="34" charset="0"/>
                <a:ea typeface="Times New Roman" pitchFamily="18" charset="0"/>
                <a:cs typeface="Arial" pitchFamily="34" charset="0"/>
              </a:rPr>
              <a:t>: </a:t>
            </a:r>
          </a:p>
          <a:p>
            <a:pPr marL="517525" algn="just" eaLnBrk="0" hangingPunct="0">
              <a:defRPr/>
            </a:pPr>
            <a:r>
              <a:rPr lang="en-US" sz="2000" dirty="0">
                <a:solidFill>
                  <a:schemeClr val="bg1"/>
                </a:solidFill>
                <a:latin typeface="Arial" pitchFamily="34" charset="0"/>
                <a:ea typeface="Times New Roman" pitchFamily="18" charset="0"/>
                <a:cs typeface="Arial" pitchFamily="34" charset="0"/>
              </a:rPr>
              <a:t>Tillage removes weeds from the soil resulting in their death. It may weaken plants through injury of root and stem pruning, reducing their competitiveness or regenerative capacity.  </a:t>
            </a:r>
          </a:p>
          <a:p>
            <a:pPr indent="168275" algn="just" eaLnBrk="0" hangingPunct="0">
              <a:defRPr/>
            </a:pPr>
            <a:r>
              <a:rPr lang="en-US" sz="2000" b="1" dirty="0">
                <a:solidFill>
                  <a:srgbClr val="FFC000"/>
                </a:solidFill>
                <a:latin typeface="Arial" pitchFamily="34" charset="0"/>
                <a:ea typeface="Times New Roman" pitchFamily="18" charset="0"/>
                <a:cs typeface="Arial" pitchFamily="34" charset="0"/>
              </a:rPr>
              <a:t>2. Hoeing</a:t>
            </a:r>
            <a:r>
              <a:rPr lang="en-US" sz="2000" dirty="0">
                <a:solidFill>
                  <a:srgbClr val="FFC000"/>
                </a:solidFill>
                <a:latin typeface="Arial" pitchFamily="34" charset="0"/>
                <a:ea typeface="Times New Roman" pitchFamily="18" charset="0"/>
                <a:cs typeface="Arial" pitchFamily="34" charset="0"/>
              </a:rPr>
              <a:t>: </a:t>
            </a:r>
          </a:p>
          <a:p>
            <a:pPr marL="517525" indent="-60325" algn="just" eaLnBrk="0" hangingPunct="0">
              <a:defRPr/>
            </a:pPr>
            <a:r>
              <a:rPr lang="en-US" sz="2000" dirty="0">
                <a:solidFill>
                  <a:schemeClr val="bg1"/>
                </a:solidFill>
                <a:latin typeface="Arial" pitchFamily="34" charset="0"/>
                <a:ea typeface="Times New Roman" pitchFamily="18" charset="0"/>
                <a:cs typeface="Arial" pitchFamily="34" charset="0"/>
              </a:rPr>
              <a:t> Hoe has been the most appropriate and widely used weeding tool for centuries.  It is however, still a very useful implement to obtain results effectively and cheaply.  </a:t>
            </a:r>
            <a:endParaRPr lang="en-US" sz="2000" dirty="0">
              <a:solidFill>
                <a:schemeClr val="bg1"/>
              </a:solidFill>
              <a:latin typeface="Arial" pitchFamily="34" charset="0"/>
            </a:endParaRPr>
          </a:p>
          <a:p>
            <a:pPr indent="168275" algn="just" eaLnBrk="0" hangingPunct="0">
              <a:defRPr/>
            </a:pPr>
            <a:r>
              <a:rPr lang="en-US" sz="2000" b="1" dirty="0">
                <a:solidFill>
                  <a:srgbClr val="FFC000"/>
                </a:solidFill>
                <a:latin typeface="Arial" pitchFamily="34" charset="0"/>
                <a:ea typeface="Times New Roman" pitchFamily="18" charset="0"/>
                <a:cs typeface="Arial" pitchFamily="34" charset="0"/>
              </a:rPr>
              <a:t>3. Hand weeding</a:t>
            </a:r>
            <a:r>
              <a:rPr lang="en-US" sz="2000" dirty="0">
                <a:solidFill>
                  <a:srgbClr val="FFC000"/>
                </a:solidFill>
                <a:latin typeface="Arial" pitchFamily="34" charset="0"/>
                <a:ea typeface="Times New Roman" pitchFamily="18" charset="0"/>
                <a:cs typeface="Arial" pitchFamily="34" charset="0"/>
              </a:rPr>
              <a:t>: </a:t>
            </a:r>
          </a:p>
          <a:p>
            <a:pPr marL="457200" indent="-288925" algn="just" eaLnBrk="0" hangingPunct="0">
              <a:defRPr/>
            </a:pPr>
            <a:r>
              <a:rPr lang="en-US" sz="2000" dirty="0">
                <a:solidFill>
                  <a:srgbClr val="FFC000"/>
                </a:solidFill>
                <a:latin typeface="Arial" pitchFamily="34" charset="0"/>
                <a:ea typeface="Times New Roman" pitchFamily="18" charset="0"/>
                <a:cs typeface="Arial" pitchFamily="34" charset="0"/>
              </a:rPr>
              <a:t>    </a:t>
            </a:r>
            <a:r>
              <a:rPr lang="en-US" sz="2000" dirty="0">
                <a:solidFill>
                  <a:schemeClr val="bg1"/>
                </a:solidFill>
                <a:latin typeface="Arial" pitchFamily="34" charset="0"/>
                <a:ea typeface="Times New Roman" pitchFamily="18" charset="0"/>
                <a:cs typeface="Arial" pitchFamily="34" charset="0"/>
              </a:rPr>
              <a:t>It is done by physical removal or pulling out of weeds by hand or removal by implements called khurpi, which resembles sickle.  </a:t>
            </a:r>
            <a:endParaRPr lang="en-US" sz="2000" dirty="0">
              <a:solidFill>
                <a:schemeClr val="bg1"/>
              </a:solidFill>
              <a:latin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ssolve">
                                      <p:cBhvr>
                                        <p:cTn id="7" dur="500"/>
                                        <p:tgtEl>
                                          <p:spTgt spid="122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2296">
                                            <p:txEl>
                                              <p:pRg st="0" end="0"/>
                                            </p:txEl>
                                          </p:spTgt>
                                        </p:tgtEl>
                                        <p:attrNameLst>
                                          <p:attrName>style.visibility</p:attrName>
                                        </p:attrNameLst>
                                      </p:cBhvr>
                                      <p:to>
                                        <p:strVal val="visible"/>
                                      </p:to>
                                    </p:set>
                                    <p:animEffect transition="in" filter="dissolve">
                                      <p:cBhvr>
                                        <p:cTn id="15" dur="500"/>
                                        <p:tgtEl>
                                          <p:spTgt spid="12296">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296">
                                            <p:txEl>
                                              <p:pRg st="1" end="1"/>
                                            </p:txEl>
                                          </p:spTgt>
                                        </p:tgtEl>
                                        <p:attrNameLst>
                                          <p:attrName>style.visibility</p:attrName>
                                        </p:attrNameLst>
                                      </p:cBhvr>
                                      <p:to>
                                        <p:strVal val="visible"/>
                                      </p:to>
                                    </p:set>
                                    <p:animEffect transition="in" filter="fade">
                                      <p:cBhvr>
                                        <p:cTn id="19" dur="2000"/>
                                        <p:tgtEl>
                                          <p:spTgt spid="12296">
                                            <p:txEl>
                                              <p:pRg st="1" end="1"/>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2296">
                                            <p:txEl>
                                              <p:pRg st="2" end="2"/>
                                            </p:txEl>
                                          </p:spTgt>
                                        </p:tgtEl>
                                        <p:attrNameLst>
                                          <p:attrName>style.visibility</p:attrName>
                                        </p:attrNameLst>
                                      </p:cBhvr>
                                      <p:to>
                                        <p:strVal val="visible"/>
                                      </p:to>
                                    </p:set>
                                    <p:animEffect transition="in" filter="fade">
                                      <p:cBhvr>
                                        <p:cTn id="23" dur="2000"/>
                                        <p:tgtEl>
                                          <p:spTgt spid="12296">
                                            <p:txEl>
                                              <p:pRg st="2" end="2"/>
                                            </p:txEl>
                                          </p:spTgt>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12296">
                                            <p:txEl>
                                              <p:pRg st="3" end="3"/>
                                            </p:txEl>
                                          </p:spTgt>
                                        </p:tgtEl>
                                        <p:attrNameLst>
                                          <p:attrName>style.visibility</p:attrName>
                                        </p:attrNameLst>
                                      </p:cBhvr>
                                      <p:to>
                                        <p:strVal val="visible"/>
                                      </p:to>
                                    </p:set>
                                    <p:animEffect transition="in" filter="fade">
                                      <p:cBhvr>
                                        <p:cTn id="27" dur="2000"/>
                                        <p:tgtEl>
                                          <p:spTgt spid="12296">
                                            <p:txEl>
                                              <p:pRg st="3" end="3"/>
                                            </p:txEl>
                                          </p:spTgt>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2296">
                                            <p:txEl>
                                              <p:pRg st="4" end="4"/>
                                            </p:txEl>
                                          </p:spTgt>
                                        </p:tgtEl>
                                        <p:attrNameLst>
                                          <p:attrName>style.visibility</p:attrName>
                                        </p:attrNameLst>
                                      </p:cBhvr>
                                      <p:to>
                                        <p:strVal val="visible"/>
                                      </p:to>
                                    </p:set>
                                    <p:animEffect transition="in" filter="fade">
                                      <p:cBhvr>
                                        <p:cTn id="31" dur="2000"/>
                                        <p:tgtEl>
                                          <p:spTgt spid="12296">
                                            <p:txEl>
                                              <p:pRg st="4" end="4"/>
                                            </p:txEl>
                                          </p:spTgt>
                                        </p:tgtEl>
                                      </p:cBhvr>
                                    </p:animEffect>
                                  </p:childTnLst>
                                </p:cTn>
                              </p:par>
                            </p:childTnLst>
                          </p:cTn>
                        </p:par>
                        <p:par>
                          <p:cTn id="32" fill="hold">
                            <p:stCondLst>
                              <p:cond delay="11000"/>
                            </p:stCondLst>
                            <p:childTnLst>
                              <p:par>
                                <p:cTn id="33" presetID="10" presetClass="entr" presetSubtype="0" fill="hold" nodeType="afterEffect">
                                  <p:stCondLst>
                                    <p:cond delay="0"/>
                                  </p:stCondLst>
                                  <p:childTnLst>
                                    <p:set>
                                      <p:cBhvr>
                                        <p:cTn id="34" dur="1" fill="hold">
                                          <p:stCondLst>
                                            <p:cond delay="0"/>
                                          </p:stCondLst>
                                        </p:cTn>
                                        <p:tgtEl>
                                          <p:spTgt spid="12296">
                                            <p:txEl>
                                              <p:pRg st="5" end="5"/>
                                            </p:txEl>
                                          </p:spTgt>
                                        </p:tgtEl>
                                        <p:attrNameLst>
                                          <p:attrName>style.visibility</p:attrName>
                                        </p:attrNameLst>
                                      </p:cBhvr>
                                      <p:to>
                                        <p:strVal val="visible"/>
                                      </p:to>
                                    </p:set>
                                    <p:animEffect transition="in" filter="fade">
                                      <p:cBhvr>
                                        <p:cTn id="35" dur="2000"/>
                                        <p:tgtEl>
                                          <p:spTgt spid="122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0"/>
            <a:ext cx="8077200" cy="5016500"/>
          </a:xfrm>
          <a:prstGeom prst="rect">
            <a:avLst/>
          </a:prstGeom>
        </p:spPr>
        <p:txBody>
          <a:bodyPr>
            <a:spAutoFit/>
          </a:bodyPr>
          <a:lstStyle/>
          <a:p>
            <a:pPr algn="just" eaLnBrk="0" hangingPunct="0">
              <a:defRPr/>
            </a:pPr>
            <a:r>
              <a:rPr lang="en-US" sz="2000" b="1" dirty="0">
                <a:solidFill>
                  <a:srgbClr val="FFC000"/>
                </a:solidFill>
                <a:latin typeface="Arial" pitchFamily="34" charset="0"/>
                <a:ea typeface="Times New Roman" pitchFamily="18" charset="0"/>
                <a:cs typeface="Arial" pitchFamily="34" charset="0"/>
              </a:rPr>
              <a:t>4. Digging</a:t>
            </a:r>
            <a:r>
              <a:rPr lang="en-US" sz="2000" dirty="0">
                <a:solidFill>
                  <a:srgbClr val="FFC000"/>
                </a:solidFill>
                <a:latin typeface="Arial" pitchFamily="34" charset="0"/>
                <a:ea typeface="Times New Roman" pitchFamily="18" charset="0"/>
                <a:cs typeface="Arial" pitchFamily="34" charset="0"/>
              </a:rPr>
              <a:t>: </a:t>
            </a:r>
          </a:p>
          <a:p>
            <a:pPr marL="517525" indent="-60325" algn="just" eaLnBrk="0" hangingPunct="0">
              <a:defRPr/>
            </a:pPr>
            <a:r>
              <a:rPr lang="en-US" sz="2000" dirty="0">
                <a:solidFill>
                  <a:schemeClr val="bg1"/>
                </a:solidFill>
                <a:latin typeface="Arial" pitchFamily="34" charset="0"/>
                <a:ea typeface="Times New Roman" pitchFamily="18" charset="0"/>
                <a:cs typeface="Arial" pitchFamily="34" charset="0"/>
              </a:rPr>
              <a:t>Digging is very useful in the case of perennial weeds to remove the underground propagating parts of weeds from the deeper layer of the soil.</a:t>
            </a:r>
            <a:endParaRPr lang="en-US" sz="2000" dirty="0">
              <a:solidFill>
                <a:schemeClr val="bg1"/>
              </a:solidFill>
              <a:latin typeface="Arial" pitchFamily="34" charset="0"/>
            </a:endParaRPr>
          </a:p>
          <a:p>
            <a:pPr algn="just" eaLnBrk="0" hangingPunct="0">
              <a:defRPr/>
            </a:pPr>
            <a:r>
              <a:rPr lang="en-US" sz="2000" b="1" dirty="0">
                <a:solidFill>
                  <a:srgbClr val="FFC000"/>
                </a:solidFill>
                <a:latin typeface="Arial" pitchFamily="34" charset="0"/>
                <a:ea typeface="Times New Roman" pitchFamily="18" charset="0"/>
                <a:cs typeface="Arial" pitchFamily="34" charset="0"/>
              </a:rPr>
              <a:t>5. </a:t>
            </a:r>
            <a:r>
              <a:rPr lang="en-US" sz="2000" b="1" dirty="0" err="1">
                <a:solidFill>
                  <a:srgbClr val="FFC000"/>
                </a:solidFill>
                <a:latin typeface="Arial" pitchFamily="34" charset="0"/>
                <a:ea typeface="Times New Roman" pitchFamily="18" charset="0"/>
                <a:cs typeface="Arial" pitchFamily="34" charset="0"/>
              </a:rPr>
              <a:t>Sickling</a:t>
            </a:r>
            <a:r>
              <a:rPr lang="en-US" sz="2000" b="1" dirty="0">
                <a:solidFill>
                  <a:srgbClr val="FFC000"/>
                </a:solidFill>
                <a:latin typeface="Arial" pitchFamily="34" charset="0"/>
                <a:ea typeface="Times New Roman" pitchFamily="18" charset="0"/>
                <a:cs typeface="Arial" pitchFamily="34" charset="0"/>
              </a:rPr>
              <a:t> and mowing</a:t>
            </a:r>
            <a:r>
              <a:rPr lang="en-US" sz="2000" dirty="0">
                <a:solidFill>
                  <a:srgbClr val="FFC000"/>
                </a:solidFill>
                <a:latin typeface="Arial" pitchFamily="34" charset="0"/>
                <a:ea typeface="Times New Roman" pitchFamily="18" charset="0"/>
                <a:cs typeface="Arial" pitchFamily="34" charset="0"/>
              </a:rPr>
              <a:t>: </a:t>
            </a:r>
          </a:p>
          <a:p>
            <a:pPr marL="396875" algn="just" eaLnBrk="0" hangingPunct="0">
              <a:defRPr/>
            </a:pPr>
            <a:r>
              <a:rPr lang="en-US" sz="2000" dirty="0" err="1">
                <a:solidFill>
                  <a:schemeClr val="bg1"/>
                </a:solidFill>
                <a:latin typeface="Arial" pitchFamily="34" charset="0"/>
                <a:ea typeface="Times New Roman" pitchFamily="18" charset="0"/>
                <a:cs typeface="Arial" pitchFamily="34" charset="0"/>
              </a:rPr>
              <a:t>Sickling</a:t>
            </a:r>
            <a:r>
              <a:rPr lang="en-US" sz="2000" dirty="0">
                <a:solidFill>
                  <a:schemeClr val="bg1"/>
                </a:solidFill>
                <a:latin typeface="Arial" pitchFamily="34" charset="0"/>
                <a:ea typeface="Times New Roman" pitchFamily="18" charset="0"/>
                <a:cs typeface="Arial" pitchFamily="34" charset="0"/>
              </a:rPr>
              <a:t> is also done by hand with the help of sickle to remove the top growth of weeds to prevent seed production and to starve the underground </a:t>
            </a:r>
            <a:r>
              <a:rPr lang="en-US" sz="2000" dirty="0" err="1">
                <a:solidFill>
                  <a:schemeClr val="bg1"/>
                </a:solidFill>
                <a:latin typeface="Arial" pitchFamily="34" charset="0"/>
                <a:ea typeface="Times New Roman" pitchFamily="18" charset="0"/>
                <a:cs typeface="Arial" pitchFamily="34" charset="0"/>
              </a:rPr>
              <a:t>parts.</a:t>
            </a:r>
            <a:r>
              <a:rPr lang="en-US" sz="2000" b="1" dirty="0" err="1">
                <a:solidFill>
                  <a:schemeClr val="bg1"/>
                </a:solidFill>
                <a:latin typeface="Arial" pitchFamily="34" charset="0"/>
                <a:ea typeface="Times New Roman" pitchFamily="18" charset="0"/>
                <a:cs typeface="Arial" pitchFamily="34" charset="0"/>
              </a:rPr>
              <a:t>Mowing</a:t>
            </a:r>
            <a:r>
              <a:rPr lang="en-US" sz="2000" b="1" dirty="0">
                <a:solidFill>
                  <a:schemeClr val="bg1"/>
                </a:solidFill>
                <a:latin typeface="Arial" pitchFamily="34" charset="0"/>
                <a:ea typeface="Times New Roman" pitchFamily="18" charset="0"/>
                <a:cs typeface="Arial" pitchFamily="34" charset="0"/>
              </a:rPr>
              <a:t> </a:t>
            </a:r>
            <a:r>
              <a:rPr lang="en-US" sz="2000" dirty="0">
                <a:solidFill>
                  <a:schemeClr val="bg1"/>
                </a:solidFill>
                <a:latin typeface="Arial" pitchFamily="34" charset="0"/>
                <a:ea typeface="Times New Roman" pitchFamily="18" charset="0"/>
                <a:cs typeface="Arial" pitchFamily="34" charset="0"/>
              </a:rPr>
              <a:t> is a machine-operated practice mostly done on roadsides and in lawns.</a:t>
            </a:r>
          </a:p>
          <a:p>
            <a:pPr marL="396875" indent="-396875" algn="just" eaLnBrk="0" hangingPunct="0">
              <a:defRPr/>
            </a:pPr>
            <a:r>
              <a:rPr lang="en-US" sz="2000" b="1" dirty="0">
                <a:solidFill>
                  <a:srgbClr val="FFC000"/>
                </a:solidFill>
                <a:latin typeface="Trebuchet MS" pitchFamily="34" charset="0"/>
                <a:ea typeface="Times New Roman" pitchFamily="18" charset="0"/>
                <a:cs typeface="Times New Roman" pitchFamily="18" charset="0"/>
              </a:rPr>
              <a:t>6. Burning:</a:t>
            </a:r>
          </a:p>
          <a:p>
            <a:pPr marL="457200" indent="-457200" algn="just" eaLnBrk="0" hangingPunct="0">
              <a:defRPr/>
            </a:pPr>
            <a:r>
              <a:rPr lang="en-US" sz="2000" b="1" dirty="0">
                <a:solidFill>
                  <a:schemeClr val="bg1"/>
                </a:solidFill>
                <a:latin typeface="Trebuchet MS" pitchFamily="34" charset="0"/>
                <a:ea typeface="Times New Roman" pitchFamily="18" charset="0"/>
                <a:cs typeface="Times New Roman" pitchFamily="18" charset="0"/>
              </a:rPr>
              <a:t>      </a:t>
            </a:r>
            <a:r>
              <a:rPr lang="en-US" sz="2000" dirty="0">
                <a:solidFill>
                  <a:schemeClr val="bg1"/>
                </a:solidFill>
                <a:latin typeface="Trebuchet MS" pitchFamily="34" charset="0"/>
                <a:ea typeface="Times New Roman" pitchFamily="18" charset="0"/>
                <a:cs typeface="Times New Roman" pitchFamily="18" charset="0"/>
              </a:rPr>
              <a:t>Burning or fire is often an economical and practical means of  controlling weeds.</a:t>
            </a:r>
          </a:p>
          <a:p>
            <a:pPr marL="457200" indent="-457200" algn="just" eaLnBrk="0" hangingPunct="0">
              <a:defRPr/>
            </a:pPr>
            <a:r>
              <a:rPr lang="en-US" sz="2000" b="1" dirty="0">
                <a:solidFill>
                  <a:srgbClr val="FFC000"/>
                </a:solidFill>
                <a:latin typeface="Arial" pitchFamily="34" charset="0"/>
                <a:ea typeface="Times New Roman" pitchFamily="18" charset="0"/>
                <a:cs typeface="Arial" pitchFamily="34" charset="0"/>
              </a:rPr>
              <a:t>8. Flooding</a:t>
            </a:r>
            <a:r>
              <a:rPr lang="en-US" sz="2000" dirty="0">
                <a:solidFill>
                  <a:srgbClr val="FFC000"/>
                </a:solidFill>
                <a:latin typeface="Arial" pitchFamily="34" charset="0"/>
                <a:ea typeface="Times New Roman" pitchFamily="18" charset="0"/>
                <a:cs typeface="Arial" pitchFamily="34" charset="0"/>
              </a:rPr>
              <a:t>: </a:t>
            </a:r>
          </a:p>
          <a:p>
            <a:pPr marL="457200" indent="-457200" algn="just" eaLnBrk="0" hangingPunct="0">
              <a:defRPr/>
            </a:pPr>
            <a:r>
              <a:rPr lang="en-US" sz="2000" dirty="0">
                <a:solidFill>
                  <a:schemeClr val="bg1"/>
                </a:solidFill>
                <a:latin typeface="Arial" pitchFamily="34" charset="0"/>
                <a:ea typeface="Times New Roman" pitchFamily="18" charset="0"/>
                <a:cs typeface="Arial" pitchFamily="34" charset="0"/>
              </a:rPr>
              <a:t>       Flooding kills plants by reducing oxygen availability for plant growth.  The success of flooding depends upon complete submergence of weeds for longer periods.</a:t>
            </a:r>
            <a:endParaRPr lang="en-US" sz="2000" dirty="0">
              <a:solidFill>
                <a:schemeClr val="bg1"/>
              </a:solidFill>
              <a:latin typeface="Trebuchet MS"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par>
                          <p:cTn id="28" fill="hold">
                            <p:stCondLst>
                              <p:cond delay="7500"/>
                            </p:stCondLst>
                            <p:childTnLst>
                              <p:par>
                                <p:cTn id="29" presetID="9"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dissolve">
                                      <p:cBhvr>
                                        <p:cTn id="31" dur="500"/>
                                        <p:tgtEl>
                                          <p:spTgt spid="7">
                                            <p:txEl>
                                              <p:pRg st="6" end="6"/>
                                            </p:txEl>
                                          </p:spTgt>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0" y="762000"/>
            <a:ext cx="3160713" cy="461963"/>
          </a:xfrm>
          <a:prstGeom prst="rect">
            <a:avLst/>
          </a:prstGeom>
          <a:noFill/>
          <a:ln w="9525">
            <a:noFill/>
            <a:miter lim="800000"/>
            <a:headEnd/>
            <a:tailEnd/>
          </a:ln>
        </p:spPr>
        <p:txBody>
          <a:bodyPr wrap="none" anchor="ctr">
            <a:spAutoFit/>
          </a:bodyPr>
          <a:lstStyle/>
          <a:p>
            <a:pPr algn="just"/>
            <a:r>
              <a:rPr lang="en-US" sz="2400" b="1">
                <a:ea typeface="Times New Roman" pitchFamily="18" charset="0"/>
                <a:cs typeface="Arial" charset="0"/>
              </a:rPr>
              <a:t>Mechanical weeders</a:t>
            </a:r>
            <a:endParaRPr lang="en-US" sz="2400">
              <a:latin typeface="Trebuchet MS" pitchFamily="34" charset="0"/>
              <a:ea typeface="Times New Roman" pitchFamily="18" charset="0"/>
              <a:cs typeface="Arial" charset="0"/>
            </a:endParaRPr>
          </a:p>
        </p:txBody>
      </p:sp>
      <p:sp>
        <p:nvSpPr>
          <p:cNvPr id="5" name="Content Placeholder 4"/>
          <p:cNvSpPr>
            <a:spLocks noGrp="1"/>
          </p:cNvSpPr>
          <p:nvPr>
            <p:ph idx="1"/>
          </p:nvPr>
        </p:nvSpPr>
        <p:spPr>
          <a:xfrm>
            <a:off x="457200" y="1295400"/>
            <a:ext cx="7239000" cy="5562600"/>
          </a:xfrm>
        </p:spPr>
        <p:txBody>
          <a:bodyPr>
            <a:normAutofit lnSpcReduction="10000"/>
          </a:bodyPr>
          <a:lstStyle/>
          <a:p>
            <a:pPr marL="288925" indent="61913" algn="just">
              <a:buFont typeface="Wingdings" pitchFamily="2" charset="2"/>
              <a:buChar char="Ø"/>
              <a:tabLst>
                <a:tab pos="457200" algn="l"/>
              </a:tabLst>
            </a:pPr>
            <a:r>
              <a:rPr lang="en-US" sz="2800" dirty="0" smtClean="0">
                <a:solidFill>
                  <a:schemeClr val="bg1"/>
                </a:solidFill>
                <a:ea typeface="Times New Roman" pitchFamily="18" charset="0"/>
                <a:cs typeface="Arial" charset="0"/>
              </a:rPr>
              <a:t> </a:t>
            </a:r>
            <a:r>
              <a:rPr lang="en-US" sz="2000" dirty="0" smtClean="0">
                <a:solidFill>
                  <a:schemeClr val="bg1"/>
                </a:solidFill>
                <a:ea typeface="Times New Roman" pitchFamily="18" charset="0"/>
                <a:cs typeface="Arial" charset="0"/>
              </a:rPr>
              <a:t>Dry Land </a:t>
            </a:r>
            <a:r>
              <a:rPr lang="en-US" sz="2000" dirty="0" err="1" smtClean="0">
                <a:solidFill>
                  <a:schemeClr val="bg1"/>
                </a:solidFill>
                <a:ea typeface="Times New Roman" pitchFamily="18" charset="0"/>
                <a:cs typeface="Arial" charset="0"/>
              </a:rPr>
              <a:t>Weeder</a:t>
            </a:r>
            <a:r>
              <a:rPr lang="en-US" sz="2000" dirty="0" smtClean="0">
                <a:solidFill>
                  <a:schemeClr val="bg1"/>
                </a:solidFill>
                <a:ea typeface="Times New Roman" pitchFamily="18" charset="0"/>
                <a:cs typeface="Arial" charset="0"/>
              </a:rPr>
              <a:t> </a:t>
            </a:r>
          </a:p>
          <a:p>
            <a:pPr marL="288925" indent="61913" algn="just">
              <a:buFont typeface="Wingdings" pitchFamily="2" charset="2"/>
              <a:buChar char="Ø"/>
              <a:tabLst>
                <a:tab pos="457200" algn="l"/>
              </a:tabLst>
            </a:pPr>
            <a:endParaRPr lang="en-US" sz="2800" dirty="0" smtClean="0">
              <a:solidFill>
                <a:schemeClr val="bg1"/>
              </a:solidFill>
              <a:ea typeface="Times New Roman" pitchFamily="18" charset="0"/>
              <a:cs typeface="Arial" charset="0"/>
            </a:endParaRPr>
          </a:p>
          <a:p>
            <a:pPr marL="288925" indent="61913" algn="just">
              <a:buNone/>
              <a:tabLst>
                <a:tab pos="457200" algn="l"/>
              </a:tabLst>
            </a:pPr>
            <a:endParaRPr lang="en-US" sz="2800" dirty="0" smtClean="0">
              <a:solidFill>
                <a:schemeClr val="bg1"/>
              </a:solidFill>
              <a:ea typeface="Times New Roman" pitchFamily="18" charset="0"/>
              <a:cs typeface="Arial" charset="0"/>
            </a:endParaRPr>
          </a:p>
          <a:p>
            <a:pPr marL="288925" indent="61913" algn="just">
              <a:buFont typeface="Wingdings" pitchFamily="2" charset="2"/>
              <a:buChar char="Ø"/>
              <a:tabLst>
                <a:tab pos="457200" algn="l"/>
              </a:tabLst>
            </a:pPr>
            <a:r>
              <a:rPr lang="en-US" sz="2800" dirty="0" smtClean="0">
                <a:solidFill>
                  <a:schemeClr val="bg1"/>
                </a:solidFill>
                <a:ea typeface="Times New Roman" pitchFamily="18" charset="0"/>
                <a:cs typeface="Arial" charset="0"/>
              </a:rPr>
              <a:t>  </a:t>
            </a:r>
            <a:r>
              <a:rPr lang="en-US" sz="2000" dirty="0" smtClean="0">
                <a:solidFill>
                  <a:schemeClr val="bg1"/>
                </a:solidFill>
                <a:ea typeface="Times New Roman" pitchFamily="18" charset="0"/>
                <a:cs typeface="Arial" charset="0"/>
              </a:rPr>
              <a:t>Power rotary </a:t>
            </a:r>
            <a:r>
              <a:rPr lang="en-US" sz="2000" dirty="0" err="1" smtClean="0">
                <a:solidFill>
                  <a:schemeClr val="bg1"/>
                </a:solidFill>
                <a:ea typeface="Times New Roman" pitchFamily="18" charset="0"/>
                <a:cs typeface="Arial" charset="0"/>
              </a:rPr>
              <a:t>weeder</a:t>
            </a:r>
            <a:endParaRPr lang="en-US" sz="2000" dirty="0" smtClean="0">
              <a:solidFill>
                <a:schemeClr val="bg1"/>
              </a:solidFill>
              <a:ea typeface="Times New Roman" pitchFamily="18" charset="0"/>
              <a:cs typeface="Arial" charset="0"/>
            </a:endParaRPr>
          </a:p>
          <a:p>
            <a:pPr marL="288925" indent="61913" algn="just">
              <a:tabLst>
                <a:tab pos="457200" algn="l"/>
              </a:tabLst>
            </a:pPr>
            <a:endParaRPr lang="en-US" sz="2800" dirty="0" smtClean="0">
              <a:solidFill>
                <a:schemeClr val="bg1"/>
              </a:solidFill>
              <a:ea typeface="Times New Roman" pitchFamily="18" charset="0"/>
              <a:cs typeface="Arial" charset="0"/>
            </a:endParaRPr>
          </a:p>
          <a:p>
            <a:pPr marL="288925" indent="61913" algn="just">
              <a:tabLst>
                <a:tab pos="457200" algn="l"/>
              </a:tabLst>
            </a:pPr>
            <a:endParaRPr lang="en-US" sz="2800" dirty="0" smtClean="0">
              <a:solidFill>
                <a:schemeClr val="bg1"/>
              </a:solidFill>
              <a:ea typeface="Times New Roman" pitchFamily="18" charset="0"/>
              <a:cs typeface="Arial" charset="0"/>
            </a:endParaRPr>
          </a:p>
          <a:p>
            <a:pPr marL="288925" indent="61913" algn="just">
              <a:buFont typeface="Wingdings" pitchFamily="2" charset="2"/>
              <a:buChar char="Ø"/>
              <a:tabLst>
                <a:tab pos="457200" algn="l"/>
              </a:tabLst>
            </a:pPr>
            <a:r>
              <a:rPr lang="en-US" sz="2800" dirty="0" smtClean="0">
                <a:solidFill>
                  <a:schemeClr val="bg1"/>
                </a:solidFill>
                <a:ea typeface="Times New Roman" pitchFamily="18" charset="0"/>
                <a:cs typeface="Arial" charset="0"/>
              </a:rPr>
              <a:t>  </a:t>
            </a:r>
            <a:r>
              <a:rPr lang="en-US" sz="1800" dirty="0" smtClean="0">
                <a:solidFill>
                  <a:schemeClr val="bg1"/>
                </a:solidFill>
                <a:ea typeface="Times New Roman" pitchFamily="18" charset="0"/>
                <a:cs typeface="Arial" charset="0"/>
              </a:rPr>
              <a:t>Tractor operated multi row rotary </a:t>
            </a:r>
            <a:r>
              <a:rPr lang="en-US" sz="1800" dirty="0" err="1" smtClean="0">
                <a:solidFill>
                  <a:schemeClr val="bg1"/>
                </a:solidFill>
                <a:ea typeface="Times New Roman" pitchFamily="18" charset="0"/>
                <a:cs typeface="Arial" charset="0"/>
              </a:rPr>
              <a:t>weeder</a:t>
            </a:r>
            <a:endParaRPr lang="en-US" sz="1800" dirty="0" smtClean="0">
              <a:solidFill>
                <a:schemeClr val="bg1"/>
              </a:solidFill>
              <a:ea typeface="Times New Roman" pitchFamily="18" charset="0"/>
              <a:cs typeface="Arial" charset="0"/>
            </a:endParaRPr>
          </a:p>
          <a:p>
            <a:pPr marL="288925" indent="61913" algn="just">
              <a:buFont typeface="Wingdings" pitchFamily="2" charset="2"/>
              <a:buChar char="Ø"/>
              <a:tabLst>
                <a:tab pos="457200" algn="l"/>
              </a:tabLst>
            </a:pPr>
            <a:endParaRPr lang="en-US" sz="2800" dirty="0" smtClean="0">
              <a:solidFill>
                <a:schemeClr val="bg1"/>
              </a:solidFill>
              <a:ea typeface="Times New Roman" pitchFamily="18" charset="0"/>
              <a:cs typeface="Arial" charset="0"/>
            </a:endParaRPr>
          </a:p>
          <a:p>
            <a:pPr marL="288925" indent="61913" algn="just">
              <a:buFont typeface="Wingdings" pitchFamily="2" charset="2"/>
              <a:buChar char="Ø"/>
              <a:tabLst>
                <a:tab pos="457200" algn="l"/>
              </a:tabLst>
            </a:pPr>
            <a:endParaRPr lang="en-US" sz="2800" dirty="0" smtClean="0">
              <a:solidFill>
                <a:schemeClr val="bg1"/>
              </a:solidFill>
              <a:ea typeface="Times New Roman" pitchFamily="18" charset="0"/>
              <a:cs typeface="Arial" charset="0"/>
            </a:endParaRPr>
          </a:p>
          <a:p>
            <a:pPr marL="288925" indent="61913" algn="just">
              <a:buNone/>
              <a:tabLst>
                <a:tab pos="457200" algn="l"/>
              </a:tabLst>
            </a:pPr>
            <a:endParaRPr lang="en-US" sz="2800" dirty="0" smtClean="0">
              <a:solidFill>
                <a:schemeClr val="bg1"/>
              </a:solidFill>
              <a:ea typeface="Times New Roman" pitchFamily="18" charset="0"/>
              <a:cs typeface="Arial" charset="0"/>
            </a:endParaRPr>
          </a:p>
          <a:p>
            <a:pPr marL="288925" indent="61913" algn="just">
              <a:buFont typeface="Wingdings" pitchFamily="2" charset="2"/>
              <a:buChar char="Ø"/>
              <a:tabLst>
                <a:tab pos="457200" algn="l"/>
              </a:tabLst>
            </a:pPr>
            <a:r>
              <a:rPr lang="en-US" sz="2800" dirty="0" smtClean="0">
                <a:solidFill>
                  <a:schemeClr val="bg1"/>
                </a:solidFill>
                <a:ea typeface="Times New Roman" pitchFamily="18" charset="0"/>
                <a:cs typeface="Arial" charset="0"/>
              </a:rPr>
              <a:t>  </a:t>
            </a:r>
            <a:r>
              <a:rPr lang="en-US" sz="2400" dirty="0" err="1" smtClean="0">
                <a:solidFill>
                  <a:schemeClr val="bg1"/>
                </a:solidFill>
                <a:ea typeface="Times New Roman" pitchFamily="18" charset="0"/>
                <a:cs typeface="Arial" charset="0"/>
              </a:rPr>
              <a:t>Cono</a:t>
            </a:r>
            <a:r>
              <a:rPr lang="en-US" sz="2400" dirty="0" smtClean="0">
                <a:solidFill>
                  <a:schemeClr val="bg1"/>
                </a:solidFill>
                <a:ea typeface="Times New Roman" pitchFamily="18" charset="0"/>
                <a:cs typeface="Arial" charset="0"/>
              </a:rPr>
              <a:t> </a:t>
            </a:r>
            <a:r>
              <a:rPr lang="en-US" sz="2400" dirty="0" err="1" smtClean="0">
                <a:solidFill>
                  <a:schemeClr val="bg1"/>
                </a:solidFill>
                <a:ea typeface="Times New Roman" pitchFamily="18" charset="0"/>
                <a:cs typeface="Arial" charset="0"/>
              </a:rPr>
              <a:t>weeder</a:t>
            </a:r>
            <a:endParaRPr lang="en-US" sz="2400" dirty="0"/>
          </a:p>
        </p:txBody>
      </p:sp>
      <p:pic>
        <p:nvPicPr>
          <p:cNvPr id="6" name="Picture 5" descr="529972510_964.jpg"/>
          <p:cNvPicPr>
            <a:picLocks noChangeAspect="1"/>
          </p:cNvPicPr>
          <p:nvPr/>
        </p:nvPicPr>
        <p:blipFill>
          <a:blip r:embed="rId2" cstate="print"/>
          <a:stretch>
            <a:fillRect/>
          </a:stretch>
        </p:blipFill>
        <p:spPr>
          <a:xfrm>
            <a:off x="3657600" y="2514600"/>
            <a:ext cx="1905000" cy="1454141"/>
          </a:xfrm>
          <a:prstGeom prst="rect">
            <a:avLst/>
          </a:prstGeom>
        </p:spPr>
      </p:pic>
      <p:pic>
        <p:nvPicPr>
          <p:cNvPr id="7" name="Picture 6" descr="Cono20weeder1.209210718_std.JPG"/>
          <p:cNvPicPr>
            <a:picLocks noChangeAspect="1"/>
          </p:cNvPicPr>
          <p:nvPr/>
        </p:nvPicPr>
        <p:blipFill>
          <a:blip r:embed="rId3"/>
          <a:stretch>
            <a:fillRect/>
          </a:stretch>
        </p:blipFill>
        <p:spPr>
          <a:xfrm>
            <a:off x="3276600" y="5628703"/>
            <a:ext cx="2057400" cy="1229297"/>
          </a:xfrm>
          <a:prstGeom prst="rect">
            <a:avLst/>
          </a:prstGeom>
        </p:spPr>
      </p:pic>
      <p:pic>
        <p:nvPicPr>
          <p:cNvPr id="8" name="Picture 7" descr="image056.jpg"/>
          <p:cNvPicPr>
            <a:picLocks noChangeAspect="1"/>
          </p:cNvPicPr>
          <p:nvPr/>
        </p:nvPicPr>
        <p:blipFill>
          <a:blip r:embed="rId4"/>
          <a:stretch>
            <a:fillRect/>
          </a:stretch>
        </p:blipFill>
        <p:spPr>
          <a:xfrm>
            <a:off x="4419600" y="914400"/>
            <a:ext cx="1192876" cy="1446415"/>
          </a:xfrm>
          <a:prstGeom prst="rect">
            <a:avLst/>
          </a:prstGeom>
        </p:spPr>
      </p:pic>
      <p:pic>
        <p:nvPicPr>
          <p:cNvPr id="9" name="Picture 8" descr="fm3-4b.jpg"/>
          <p:cNvPicPr>
            <a:picLocks noChangeAspect="1"/>
          </p:cNvPicPr>
          <p:nvPr/>
        </p:nvPicPr>
        <p:blipFill>
          <a:blip r:embed="rId5"/>
          <a:stretch>
            <a:fillRect/>
          </a:stretch>
        </p:blipFill>
        <p:spPr>
          <a:xfrm>
            <a:off x="5638800" y="3352800"/>
            <a:ext cx="2486025" cy="1838325"/>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dissolve">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0" y="0"/>
            <a:ext cx="4448175" cy="461963"/>
          </a:xfrm>
          <a:prstGeom prst="rect">
            <a:avLst/>
          </a:prstGeom>
          <a:noFill/>
          <a:ln w="9525">
            <a:noFill/>
            <a:miter lim="800000"/>
            <a:headEnd/>
            <a:tailEnd/>
          </a:ln>
        </p:spPr>
        <p:txBody>
          <a:bodyPr wrap="none" anchor="ctr">
            <a:spAutoFit/>
          </a:bodyPr>
          <a:lstStyle/>
          <a:p>
            <a:pPr algn="just"/>
            <a:r>
              <a:rPr lang="en-US" sz="2400" b="1" dirty="0">
                <a:ea typeface="Times New Roman" pitchFamily="18" charset="0"/>
                <a:cs typeface="Arial" charset="0"/>
              </a:rPr>
              <a:t>CULTURAL WEED CONTROL</a:t>
            </a:r>
            <a:endParaRPr lang="en-US" sz="2400" dirty="0">
              <a:latin typeface="Trebuchet MS" pitchFamily="34" charset="0"/>
              <a:ea typeface="Times New Roman" pitchFamily="18" charset="0"/>
              <a:cs typeface="Arial" charset="0"/>
            </a:endParaRPr>
          </a:p>
        </p:txBody>
      </p:sp>
      <p:sp>
        <p:nvSpPr>
          <p:cNvPr id="15368" name="Rectangle 8"/>
          <p:cNvSpPr>
            <a:spLocks noChangeArrowheads="1"/>
          </p:cNvSpPr>
          <p:nvPr/>
        </p:nvSpPr>
        <p:spPr bwMode="auto">
          <a:xfrm>
            <a:off x="0" y="457200"/>
            <a:ext cx="8153400" cy="1016000"/>
          </a:xfrm>
          <a:prstGeom prst="rect">
            <a:avLst/>
          </a:prstGeom>
          <a:noFill/>
          <a:ln w="9525">
            <a:noFill/>
            <a:miter lim="800000"/>
            <a:headEnd/>
            <a:tailEnd/>
          </a:ln>
        </p:spPr>
        <p:txBody>
          <a:bodyPr anchor="ctr">
            <a:spAutoFit/>
          </a:bodyPr>
          <a:lstStyle/>
          <a:p>
            <a:pPr algn="just"/>
            <a:r>
              <a:rPr lang="en-US" sz="2000" dirty="0">
                <a:solidFill>
                  <a:schemeClr val="bg1"/>
                </a:solidFill>
                <a:ea typeface="Times New Roman" pitchFamily="18" charset="0"/>
                <a:cs typeface="Arial" charset="0"/>
              </a:rPr>
              <a:t>Several cultural practices like tillage, planting, </a:t>
            </a:r>
            <a:r>
              <a:rPr lang="en-US" sz="2000" dirty="0" err="1">
                <a:solidFill>
                  <a:schemeClr val="bg1"/>
                </a:solidFill>
                <a:ea typeface="Times New Roman" pitchFamily="18" charset="0"/>
                <a:cs typeface="Arial" charset="0"/>
              </a:rPr>
              <a:t>fertiliser</a:t>
            </a:r>
            <a:r>
              <a:rPr lang="en-US" sz="2000" dirty="0">
                <a:solidFill>
                  <a:schemeClr val="bg1"/>
                </a:solidFill>
                <a:ea typeface="Times New Roman" pitchFamily="18" charset="0"/>
                <a:cs typeface="Arial" charset="0"/>
              </a:rPr>
              <a:t> application, irrigation etc., are employed for creating </a:t>
            </a:r>
            <a:r>
              <a:rPr lang="en-US" sz="2000" dirty="0" err="1">
                <a:solidFill>
                  <a:schemeClr val="bg1"/>
                </a:solidFill>
                <a:ea typeface="Times New Roman" pitchFamily="18" charset="0"/>
                <a:cs typeface="Arial" charset="0"/>
              </a:rPr>
              <a:t>favourable</a:t>
            </a:r>
            <a:r>
              <a:rPr lang="en-US" sz="2000" dirty="0">
                <a:solidFill>
                  <a:schemeClr val="bg1"/>
                </a:solidFill>
                <a:ea typeface="Times New Roman" pitchFamily="18" charset="0"/>
                <a:cs typeface="Arial" charset="0"/>
              </a:rPr>
              <a:t> condition for the crop.  These practices if used properly, help in controlling weeds</a:t>
            </a:r>
            <a:r>
              <a:rPr lang="en-US" sz="1100" dirty="0">
                <a:ea typeface="Times New Roman" pitchFamily="18" charset="0"/>
                <a:cs typeface="Arial" charset="0"/>
              </a:rPr>
              <a:t>.  </a:t>
            </a:r>
            <a:endParaRPr lang="en-US" dirty="0">
              <a:latin typeface="Trebuchet MS" pitchFamily="34" charset="0"/>
              <a:ea typeface="Times New Roman" pitchFamily="18" charset="0"/>
              <a:cs typeface="Arial" charset="0"/>
            </a:endParaRPr>
          </a:p>
        </p:txBody>
      </p:sp>
      <p:sp>
        <p:nvSpPr>
          <p:cNvPr id="15369" name="Rectangle 9"/>
          <p:cNvSpPr>
            <a:spLocks noChangeArrowheads="1"/>
          </p:cNvSpPr>
          <p:nvPr/>
        </p:nvSpPr>
        <p:spPr bwMode="auto">
          <a:xfrm>
            <a:off x="0" y="1600200"/>
            <a:ext cx="8001000" cy="4708981"/>
          </a:xfrm>
          <a:prstGeom prst="rect">
            <a:avLst/>
          </a:prstGeom>
          <a:noFill/>
          <a:ln w="9525">
            <a:noFill/>
            <a:miter lim="800000"/>
            <a:headEnd/>
            <a:tailEnd/>
          </a:ln>
          <a:effectLst/>
        </p:spPr>
        <p:txBody>
          <a:bodyPr anchor="ctr">
            <a:spAutoFit/>
          </a:bodyPr>
          <a:lstStyle/>
          <a:p>
            <a:pPr algn="just">
              <a:defRPr/>
            </a:pPr>
            <a:r>
              <a:rPr lang="en-US" sz="2000" b="1" dirty="0" smtClean="0">
                <a:solidFill>
                  <a:srgbClr val="FFC000"/>
                </a:solidFill>
                <a:latin typeface="Arial" pitchFamily="34" charset="0"/>
                <a:ea typeface="Times New Roman" pitchFamily="18" charset="0"/>
                <a:cs typeface="Arial" pitchFamily="34" charset="0"/>
              </a:rPr>
              <a:t>1.Field </a:t>
            </a:r>
            <a:r>
              <a:rPr lang="en-US" sz="2000" b="1" dirty="0">
                <a:solidFill>
                  <a:srgbClr val="FFC000"/>
                </a:solidFill>
                <a:latin typeface="Arial" pitchFamily="34" charset="0"/>
                <a:ea typeface="Times New Roman" pitchFamily="18" charset="0"/>
                <a:cs typeface="Arial" pitchFamily="34" charset="0"/>
              </a:rPr>
              <a:t>preparation</a:t>
            </a:r>
            <a:r>
              <a:rPr lang="en-US" sz="2000" dirty="0">
                <a:solidFill>
                  <a:srgbClr val="FFC000"/>
                </a:solidFill>
                <a:latin typeface="Arial" pitchFamily="34" charset="0"/>
                <a:ea typeface="Times New Roman" pitchFamily="18" charset="0"/>
                <a:cs typeface="Arial" pitchFamily="34" charset="0"/>
              </a:rPr>
              <a:t>: </a:t>
            </a:r>
          </a:p>
          <a:p>
            <a:pPr marL="228600" indent="-228600" algn="just">
              <a:defRPr/>
            </a:pPr>
            <a:r>
              <a:rPr lang="en-US" sz="2000" dirty="0">
                <a:solidFill>
                  <a:srgbClr val="FFC000"/>
                </a:solidFill>
                <a:latin typeface="Arial" pitchFamily="34" charset="0"/>
                <a:ea typeface="Times New Roman" pitchFamily="18" charset="0"/>
                <a:cs typeface="Arial" pitchFamily="34" charset="0"/>
              </a:rPr>
              <a:t>   </a:t>
            </a:r>
            <a:r>
              <a:rPr lang="en-US" sz="2000" dirty="0">
                <a:solidFill>
                  <a:schemeClr val="bg1"/>
                </a:solidFill>
                <a:latin typeface="Arial" pitchFamily="34" charset="0"/>
                <a:ea typeface="Times New Roman" pitchFamily="18" charset="0"/>
                <a:cs typeface="Arial" pitchFamily="34" charset="0"/>
              </a:rPr>
              <a:t>The field has to be kept weed free.  Flowering of weeds should not be allowed.  This helps in prevention of build up of weed seed population.</a:t>
            </a:r>
            <a:endParaRPr lang="en-US" sz="2000" dirty="0">
              <a:solidFill>
                <a:schemeClr val="bg1"/>
              </a:solidFill>
              <a:latin typeface="Arial" pitchFamily="34" charset="0"/>
            </a:endParaRPr>
          </a:p>
          <a:p>
            <a:pPr algn="just" eaLnBrk="0" hangingPunct="0">
              <a:defRPr/>
            </a:pPr>
            <a:r>
              <a:rPr lang="en-US" sz="2000" b="1" dirty="0">
                <a:solidFill>
                  <a:srgbClr val="FFC000"/>
                </a:solidFill>
                <a:latin typeface="Arial" pitchFamily="34" charset="0"/>
                <a:ea typeface="Times New Roman" pitchFamily="18" charset="0"/>
                <a:cs typeface="Arial" pitchFamily="34" charset="0"/>
              </a:rPr>
              <a:t>2. Summer tillage</a:t>
            </a:r>
            <a:r>
              <a:rPr lang="en-US" sz="2000" dirty="0">
                <a:solidFill>
                  <a:srgbClr val="FFC000"/>
                </a:solidFill>
                <a:latin typeface="Arial" pitchFamily="34" charset="0"/>
                <a:ea typeface="Times New Roman" pitchFamily="18" charset="0"/>
                <a:cs typeface="Arial" pitchFamily="34" charset="0"/>
              </a:rPr>
              <a:t>: </a:t>
            </a:r>
          </a:p>
          <a:p>
            <a:pPr marL="228600" indent="-228600" algn="just" eaLnBrk="0" hangingPunct="0">
              <a:defRPr/>
            </a:pPr>
            <a:r>
              <a:rPr lang="en-US" sz="2000" dirty="0">
                <a:solidFill>
                  <a:srgbClr val="FFC000"/>
                </a:solidFill>
                <a:latin typeface="Arial" pitchFamily="34" charset="0"/>
                <a:ea typeface="Times New Roman" pitchFamily="18" charset="0"/>
                <a:cs typeface="Arial" pitchFamily="34" charset="0"/>
              </a:rPr>
              <a:t>   </a:t>
            </a:r>
            <a:r>
              <a:rPr lang="en-US" sz="2000" dirty="0">
                <a:solidFill>
                  <a:schemeClr val="bg1"/>
                </a:solidFill>
                <a:latin typeface="Arial" pitchFamily="34" charset="0"/>
                <a:ea typeface="Times New Roman" pitchFamily="18" charset="0"/>
                <a:cs typeface="Arial" pitchFamily="34" charset="0"/>
              </a:rPr>
              <a:t>The practice of summer tillage or off-season tillage is one of the effective cultural methods to check the growth of perennial weed population in crop cultivation.  </a:t>
            </a:r>
            <a:endParaRPr lang="en-US" sz="2000" dirty="0">
              <a:solidFill>
                <a:schemeClr val="bg1"/>
              </a:solidFill>
              <a:latin typeface="Arial" pitchFamily="34" charset="0"/>
            </a:endParaRPr>
          </a:p>
          <a:p>
            <a:pPr algn="just" eaLnBrk="0" hangingPunct="0">
              <a:defRPr/>
            </a:pPr>
            <a:r>
              <a:rPr lang="en-US" sz="2000" b="1" dirty="0">
                <a:solidFill>
                  <a:srgbClr val="FFC000"/>
                </a:solidFill>
                <a:latin typeface="Arial" pitchFamily="34" charset="0"/>
                <a:ea typeface="Times New Roman" pitchFamily="18" charset="0"/>
                <a:cs typeface="Arial" pitchFamily="34" charset="0"/>
              </a:rPr>
              <a:t>3. Maintenance of optimum plant population</a:t>
            </a:r>
            <a:r>
              <a:rPr lang="en-US" sz="2000" dirty="0">
                <a:solidFill>
                  <a:srgbClr val="FFC000"/>
                </a:solidFill>
                <a:latin typeface="Arial" pitchFamily="34" charset="0"/>
                <a:ea typeface="Times New Roman" pitchFamily="18" charset="0"/>
                <a:cs typeface="Arial" pitchFamily="34" charset="0"/>
              </a:rPr>
              <a:t>: </a:t>
            </a:r>
          </a:p>
          <a:p>
            <a:pPr marL="228600" indent="-228600" algn="just" eaLnBrk="0" hangingPunct="0">
              <a:defRPr/>
            </a:pPr>
            <a:r>
              <a:rPr lang="en-US" sz="2000" dirty="0">
                <a:solidFill>
                  <a:srgbClr val="FFC000"/>
                </a:solidFill>
                <a:latin typeface="Arial" pitchFamily="34" charset="0"/>
                <a:ea typeface="Times New Roman" pitchFamily="18" charset="0"/>
                <a:cs typeface="Arial" pitchFamily="34" charset="0"/>
              </a:rPr>
              <a:t>   </a:t>
            </a:r>
            <a:r>
              <a:rPr lang="en-US" sz="2000" dirty="0">
                <a:solidFill>
                  <a:schemeClr val="bg1"/>
                </a:solidFill>
                <a:latin typeface="Arial" pitchFamily="34" charset="0"/>
                <a:ea typeface="Times New Roman" pitchFamily="18" charset="0"/>
                <a:cs typeface="Arial" pitchFamily="34" charset="0"/>
              </a:rPr>
              <a:t>Lack of adequate plant population is prone to heavy weed infestation, which becomes, difficult to control </a:t>
            </a:r>
            <a:r>
              <a:rPr lang="en-US" sz="2000" dirty="0" smtClean="0">
                <a:solidFill>
                  <a:schemeClr val="bg1"/>
                </a:solidFill>
                <a:latin typeface="Arial" pitchFamily="34" charset="0"/>
                <a:ea typeface="Times New Roman" pitchFamily="18" charset="0"/>
                <a:cs typeface="Arial" pitchFamily="34" charset="0"/>
              </a:rPr>
              <a:t>later</a:t>
            </a:r>
          </a:p>
          <a:p>
            <a:pPr marL="228600" indent="-228600" algn="just" eaLnBrk="0" hangingPunct="0">
              <a:defRPr/>
            </a:pPr>
            <a:r>
              <a:rPr lang="en-US" sz="2000" b="1" dirty="0" smtClean="0">
                <a:solidFill>
                  <a:srgbClr val="FFC000"/>
                </a:solidFill>
                <a:latin typeface="Arial" pitchFamily="34" charset="0"/>
                <a:cs typeface="Arial" pitchFamily="34" charset="0"/>
              </a:rPr>
              <a:t>4. Irrigation and Drainage:</a:t>
            </a:r>
            <a:endParaRPr lang="en-US" sz="2000" b="1" dirty="0">
              <a:solidFill>
                <a:srgbClr val="FFC000"/>
              </a:solidFill>
              <a:latin typeface="Arial" pitchFamily="34" charset="0"/>
              <a:cs typeface="Arial" pitchFamily="34" charset="0"/>
            </a:endParaRPr>
          </a:p>
          <a:p>
            <a:pPr marL="228600" indent="-228600" algn="just" eaLnBrk="0" hangingPunct="0">
              <a:defRPr/>
            </a:pPr>
            <a:r>
              <a:rPr lang="en-US" sz="2000" dirty="0" smtClean="0">
                <a:solidFill>
                  <a:schemeClr val="bg1"/>
                </a:solidFill>
                <a:latin typeface="Arial" pitchFamily="34" charset="0"/>
                <a:cs typeface="Arial" pitchFamily="34" charset="0"/>
              </a:rPr>
              <a:t>    Frequent irrigation or rain during initial stage of crop growth induced several flushes of weed. In lowland rice, where standing water is present most of the time, germination of weeds is less.</a:t>
            </a: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dissolve">
                                      <p:cBhvr>
                                        <p:cTn id="7" dur="500"/>
                                        <p:tgtEl>
                                          <p:spTgt spid="153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fade">
                                      <p:cBhvr>
                                        <p:cTn id="11" dur="2000"/>
                                        <p:tgtEl>
                                          <p:spTgt spid="15368"/>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5369">
                                            <p:txEl>
                                              <p:pRg st="0" end="0"/>
                                            </p:txEl>
                                          </p:spTgt>
                                        </p:tgtEl>
                                        <p:attrNameLst>
                                          <p:attrName>style.visibility</p:attrName>
                                        </p:attrNameLst>
                                      </p:cBhvr>
                                      <p:to>
                                        <p:strVal val="visible"/>
                                      </p:to>
                                    </p:set>
                                    <p:animEffect transition="in" filter="dissolve">
                                      <p:cBhvr>
                                        <p:cTn id="15" dur="500"/>
                                        <p:tgtEl>
                                          <p:spTgt spid="15369">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369">
                                            <p:txEl>
                                              <p:pRg st="1" end="1"/>
                                            </p:txEl>
                                          </p:spTgt>
                                        </p:tgtEl>
                                        <p:attrNameLst>
                                          <p:attrName>style.visibility</p:attrName>
                                        </p:attrNameLst>
                                      </p:cBhvr>
                                      <p:to>
                                        <p:strVal val="visible"/>
                                      </p:to>
                                    </p:set>
                                    <p:animEffect transition="in" filter="fade">
                                      <p:cBhvr>
                                        <p:cTn id="19" dur="2000"/>
                                        <p:tgtEl>
                                          <p:spTgt spid="15369">
                                            <p:txEl>
                                              <p:pRg st="1" end="1"/>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15369">
                                            <p:txEl>
                                              <p:pRg st="2" end="2"/>
                                            </p:txEl>
                                          </p:spTgt>
                                        </p:tgtEl>
                                        <p:attrNameLst>
                                          <p:attrName>style.visibility</p:attrName>
                                        </p:attrNameLst>
                                      </p:cBhvr>
                                      <p:to>
                                        <p:strVal val="visible"/>
                                      </p:to>
                                    </p:set>
                                    <p:animEffect transition="in" filter="dissolve">
                                      <p:cBhvr>
                                        <p:cTn id="23" dur="500"/>
                                        <p:tgtEl>
                                          <p:spTgt spid="15369">
                                            <p:txEl>
                                              <p:pRg st="2" end="2"/>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15369">
                                            <p:txEl>
                                              <p:pRg st="3" end="3"/>
                                            </p:txEl>
                                          </p:spTgt>
                                        </p:tgtEl>
                                        <p:attrNameLst>
                                          <p:attrName>style.visibility</p:attrName>
                                        </p:attrNameLst>
                                      </p:cBhvr>
                                      <p:to>
                                        <p:strVal val="visible"/>
                                      </p:to>
                                    </p:set>
                                    <p:animEffect transition="in" filter="fade">
                                      <p:cBhvr>
                                        <p:cTn id="27" dur="2000"/>
                                        <p:tgtEl>
                                          <p:spTgt spid="15369">
                                            <p:txEl>
                                              <p:pRg st="3" end="3"/>
                                            </p:txEl>
                                          </p:spTgt>
                                        </p:tgtEl>
                                      </p:cBhvr>
                                    </p:animEffect>
                                  </p:childTnLst>
                                </p:cTn>
                              </p:par>
                            </p:childTnLst>
                          </p:cTn>
                        </p:par>
                        <p:par>
                          <p:cTn id="28" fill="hold">
                            <p:stCondLst>
                              <p:cond delay="7500"/>
                            </p:stCondLst>
                            <p:childTnLst>
                              <p:par>
                                <p:cTn id="29" presetID="10" presetClass="entr" presetSubtype="0" fill="hold" nodeType="afterEffect">
                                  <p:stCondLst>
                                    <p:cond delay="0"/>
                                  </p:stCondLst>
                                  <p:childTnLst>
                                    <p:set>
                                      <p:cBhvr>
                                        <p:cTn id="30" dur="1" fill="hold">
                                          <p:stCondLst>
                                            <p:cond delay="0"/>
                                          </p:stCondLst>
                                        </p:cTn>
                                        <p:tgtEl>
                                          <p:spTgt spid="15369">
                                            <p:txEl>
                                              <p:pRg st="4" end="4"/>
                                            </p:txEl>
                                          </p:spTgt>
                                        </p:tgtEl>
                                        <p:attrNameLst>
                                          <p:attrName>style.visibility</p:attrName>
                                        </p:attrNameLst>
                                      </p:cBhvr>
                                      <p:to>
                                        <p:strVal val="visible"/>
                                      </p:to>
                                    </p:set>
                                    <p:animEffect transition="in" filter="fade">
                                      <p:cBhvr>
                                        <p:cTn id="31" dur="2000"/>
                                        <p:tgtEl>
                                          <p:spTgt spid="15369">
                                            <p:txEl>
                                              <p:pRg st="4" end="4"/>
                                            </p:txEl>
                                          </p:spTgt>
                                        </p:tgtEl>
                                      </p:cBhvr>
                                    </p:animEffect>
                                  </p:childTnLst>
                                </p:cTn>
                              </p:par>
                            </p:childTnLst>
                          </p:cTn>
                        </p:par>
                        <p:par>
                          <p:cTn id="32" fill="hold">
                            <p:stCondLst>
                              <p:cond delay="9500"/>
                            </p:stCondLst>
                            <p:childTnLst>
                              <p:par>
                                <p:cTn id="33" presetID="10" presetClass="entr" presetSubtype="0" fill="hold" nodeType="afterEffect">
                                  <p:stCondLst>
                                    <p:cond delay="0"/>
                                  </p:stCondLst>
                                  <p:childTnLst>
                                    <p:set>
                                      <p:cBhvr>
                                        <p:cTn id="34" dur="1" fill="hold">
                                          <p:stCondLst>
                                            <p:cond delay="0"/>
                                          </p:stCondLst>
                                        </p:cTn>
                                        <p:tgtEl>
                                          <p:spTgt spid="15369">
                                            <p:txEl>
                                              <p:pRg st="5" end="5"/>
                                            </p:txEl>
                                          </p:spTgt>
                                        </p:tgtEl>
                                        <p:attrNameLst>
                                          <p:attrName>style.visibility</p:attrName>
                                        </p:attrNameLst>
                                      </p:cBhvr>
                                      <p:to>
                                        <p:strVal val="visible"/>
                                      </p:to>
                                    </p:set>
                                    <p:animEffect transition="in" filter="fade">
                                      <p:cBhvr>
                                        <p:cTn id="35" dur="2000"/>
                                        <p:tgtEl>
                                          <p:spTgt spid="15369">
                                            <p:txEl>
                                              <p:pRg st="5" end="5"/>
                                            </p:txEl>
                                          </p:spTgt>
                                        </p:tgtEl>
                                      </p:cBhvr>
                                    </p:animEffect>
                                  </p:childTnLst>
                                </p:cTn>
                              </p:par>
                            </p:childTnLst>
                          </p:cTn>
                        </p:par>
                        <p:par>
                          <p:cTn id="36" fill="hold">
                            <p:stCondLst>
                              <p:cond delay="11500"/>
                            </p:stCondLst>
                            <p:childTnLst>
                              <p:par>
                                <p:cTn id="37" presetID="10" presetClass="entr" presetSubtype="0" fill="hold" nodeType="afterEffect">
                                  <p:stCondLst>
                                    <p:cond delay="0"/>
                                  </p:stCondLst>
                                  <p:childTnLst>
                                    <p:set>
                                      <p:cBhvr>
                                        <p:cTn id="38" dur="1" fill="hold">
                                          <p:stCondLst>
                                            <p:cond delay="0"/>
                                          </p:stCondLst>
                                        </p:cTn>
                                        <p:tgtEl>
                                          <p:spTgt spid="15369">
                                            <p:txEl>
                                              <p:pRg st="6" end="6"/>
                                            </p:txEl>
                                          </p:spTgt>
                                        </p:tgtEl>
                                        <p:attrNameLst>
                                          <p:attrName>style.visibility</p:attrName>
                                        </p:attrNameLst>
                                      </p:cBhvr>
                                      <p:to>
                                        <p:strVal val="visible"/>
                                      </p:to>
                                    </p:set>
                                    <p:animEffect transition="in" filter="fade">
                                      <p:cBhvr>
                                        <p:cTn id="39" dur="2000"/>
                                        <p:tgtEl>
                                          <p:spTgt spid="15369">
                                            <p:txEl>
                                              <p:pRg st="6" end="6"/>
                                            </p:txEl>
                                          </p:spTgt>
                                        </p:tgtEl>
                                      </p:cBhvr>
                                    </p:animEffect>
                                  </p:childTnLst>
                                </p:cTn>
                              </p:par>
                            </p:childTnLst>
                          </p:cTn>
                        </p:par>
                        <p:par>
                          <p:cTn id="40" fill="hold">
                            <p:stCondLst>
                              <p:cond delay="13500"/>
                            </p:stCondLst>
                            <p:childTnLst>
                              <p:par>
                                <p:cTn id="41" presetID="10" presetClass="entr" presetSubtype="0" fill="hold" nodeType="afterEffect">
                                  <p:stCondLst>
                                    <p:cond delay="0"/>
                                  </p:stCondLst>
                                  <p:childTnLst>
                                    <p:set>
                                      <p:cBhvr>
                                        <p:cTn id="42" dur="1" fill="hold">
                                          <p:stCondLst>
                                            <p:cond delay="0"/>
                                          </p:stCondLst>
                                        </p:cTn>
                                        <p:tgtEl>
                                          <p:spTgt spid="15369">
                                            <p:txEl>
                                              <p:pRg st="7" end="7"/>
                                            </p:txEl>
                                          </p:spTgt>
                                        </p:tgtEl>
                                        <p:attrNameLst>
                                          <p:attrName>style.visibility</p:attrName>
                                        </p:attrNameLst>
                                      </p:cBhvr>
                                      <p:to>
                                        <p:strVal val="visible"/>
                                      </p:to>
                                    </p:set>
                                    <p:animEffect transition="in" filter="fade">
                                      <p:cBhvr>
                                        <p:cTn id="43" dur="2000"/>
                                        <p:tgtEl>
                                          <p:spTgt spid="153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8153400" cy="6863417"/>
          </a:xfrm>
          <a:prstGeom prst="rect">
            <a:avLst/>
          </a:prstGeom>
        </p:spPr>
        <p:txBody>
          <a:bodyPr wrap="square">
            <a:spAutoFit/>
          </a:bodyPr>
          <a:lstStyle/>
          <a:p>
            <a:pPr algn="just" eaLnBrk="0" hangingPunct="0">
              <a:defRPr/>
            </a:pPr>
            <a:r>
              <a:rPr lang="en-US" sz="2000" b="1" dirty="0">
                <a:solidFill>
                  <a:srgbClr val="FFC000"/>
                </a:solidFill>
                <a:latin typeface="Arial" pitchFamily="34" charset="0"/>
                <a:ea typeface="Times New Roman" pitchFamily="18" charset="0"/>
                <a:cs typeface="Arial" pitchFamily="34" charset="0"/>
              </a:rPr>
              <a:t>5</a:t>
            </a:r>
            <a:r>
              <a:rPr lang="en-US" sz="2000" b="1" dirty="0" smtClean="0">
                <a:solidFill>
                  <a:srgbClr val="FFC000"/>
                </a:solidFill>
                <a:latin typeface="Arial" pitchFamily="34" charset="0"/>
                <a:ea typeface="Times New Roman" pitchFamily="18" charset="0"/>
                <a:cs typeface="Arial" pitchFamily="34" charset="0"/>
              </a:rPr>
              <a:t>. </a:t>
            </a:r>
            <a:r>
              <a:rPr lang="en-US" sz="2000" b="1" dirty="0">
                <a:solidFill>
                  <a:srgbClr val="FFC000"/>
                </a:solidFill>
                <a:latin typeface="Arial" pitchFamily="34" charset="0"/>
                <a:ea typeface="Times New Roman" pitchFamily="18" charset="0"/>
                <a:cs typeface="Arial" pitchFamily="34" charset="0"/>
              </a:rPr>
              <a:t>Crop rotation</a:t>
            </a:r>
            <a:r>
              <a:rPr lang="en-US" sz="2000" dirty="0">
                <a:solidFill>
                  <a:srgbClr val="FFC000"/>
                </a:solidFill>
                <a:latin typeface="Arial" pitchFamily="34" charset="0"/>
                <a:ea typeface="Times New Roman" pitchFamily="18" charset="0"/>
                <a:cs typeface="Arial" pitchFamily="34" charset="0"/>
              </a:rPr>
              <a:t>: </a:t>
            </a:r>
          </a:p>
          <a:p>
            <a:pPr marL="288925" indent="-288925" algn="just" eaLnBrk="0" hangingPunct="0">
              <a:defRPr/>
            </a:pPr>
            <a:r>
              <a:rPr lang="en-US" sz="2000" dirty="0">
                <a:solidFill>
                  <a:schemeClr val="bg1"/>
                </a:solidFill>
                <a:latin typeface="Arial" pitchFamily="34" charset="0"/>
                <a:ea typeface="Times New Roman" pitchFamily="18" charset="0"/>
                <a:cs typeface="Arial" pitchFamily="34" charset="0"/>
              </a:rPr>
              <a:t>   The possibility of a certain weed species or group of species occurring is greater if the same crop is grown year after year</a:t>
            </a:r>
            <a:r>
              <a:rPr lang="en-US" sz="2000" dirty="0" smtClean="0">
                <a:solidFill>
                  <a:schemeClr val="bg1"/>
                </a:solidFill>
                <a:latin typeface="Arial" pitchFamily="34" charset="0"/>
                <a:ea typeface="Times New Roman" pitchFamily="18" charset="0"/>
                <a:cs typeface="Arial" pitchFamily="34" charset="0"/>
              </a:rPr>
              <a:t>.</a:t>
            </a:r>
          </a:p>
          <a:p>
            <a:pPr marL="288925" indent="-288925" algn="just" eaLnBrk="0" hangingPunct="0">
              <a:defRPr/>
            </a:pPr>
            <a:r>
              <a:rPr lang="en-US" sz="2000" dirty="0" smtClean="0">
                <a:solidFill>
                  <a:schemeClr val="bg1"/>
                </a:solidFill>
                <a:latin typeface="Arial" pitchFamily="34" charset="0"/>
                <a:ea typeface="Times New Roman" pitchFamily="18" charset="0"/>
                <a:cs typeface="Arial" pitchFamily="34" charset="0"/>
              </a:rPr>
              <a:t>  </a:t>
            </a:r>
            <a:r>
              <a:rPr lang="en-US" sz="2000" b="1" dirty="0" smtClean="0">
                <a:solidFill>
                  <a:srgbClr val="FFC000"/>
                </a:solidFill>
                <a:latin typeface="Arial" pitchFamily="34" charset="0"/>
                <a:ea typeface="Times New Roman" pitchFamily="18" charset="0"/>
                <a:cs typeface="Arial" pitchFamily="34" charset="0"/>
              </a:rPr>
              <a:t>6. </a:t>
            </a:r>
            <a:r>
              <a:rPr lang="en-US" sz="2000" b="1" dirty="0">
                <a:solidFill>
                  <a:srgbClr val="FFC000"/>
                </a:solidFill>
                <a:latin typeface="Arial" pitchFamily="34" charset="0"/>
                <a:ea typeface="Times New Roman" pitchFamily="18" charset="0"/>
                <a:cs typeface="Arial" pitchFamily="34" charset="0"/>
              </a:rPr>
              <a:t>Growing of intercrops</a:t>
            </a:r>
            <a:r>
              <a:rPr lang="en-US" sz="2000" dirty="0">
                <a:solidFill>
                  <a:srgbClr val="FFC000"/>
                </a:solidFill>
                <a:latin typeface="Arial" pitchFamily="34" charset="0"/>
                <a:ea typeface="Times New Roman" pitchFamily="18" charset="0"/>
                <a:cs typeface="Arial" pitchFamily="34" charset="0"/>
              </a:rPr>
              <a:t>: </a:t>
            </a:r>
          </a:p>
          <a:p>
            <a:pPr marL="288925" algn="just" eaLnBrk="0" hangingPunct="0">
              <a:defRPr/>
            </a:pPr>
            <a:r>
              <a:rPr lang="en-US" sz="2000" dirty="0">
                <a:solidFill>
                  <a:schemeClr val="bg1"/>
                </a:solidFill>
                <a:latin typeface="Arial" pitchFamily="34" charset="0"/>
                <a:ea typeface="Times New Roman" pitchFamily="18" charset="0"/>
                <a:cs typeface="Arial" pitchFamily="34" charset="0"/>
              </a:rPr>
              <a:t>Inter cropping suppresses weeds better than sole cropping and thus provides an opportunity to utilize crops themselves as tools of weed management. </a:t>
            </a:r>
            <a:endParaRPr lang="en-US" sz="2000" dirty="0">
              <a:solidFill>
                <a:schemeClr val="bg1"/>
              </a:solidFill>
              <a:latin typeface="Arial" pitchFamily="34" charset="0"/>
            </a:endParaRPr>
          </a:p>
          <a:p>
            <a:pPr algn="just" eaLnBrk="0" hangingPunct="0">
              <a:defRPr/>
            </a:pPr>
            <a:r>
              <a:rPr lang="en-US" sz="2000" b="1" dirty="0">
                <a:solidFill>
                  <a:srgbClr val="FFC000"/>
                </a:solidFill>
                <a:latin typeface="Arial" pitchFamily="34" charset="0"/>
                <a:ea typeface="Times New Roman" pitchFamily="18" charset="0"/>
                <a:cs typeface="Arial" pitchFamily="34" charset="0"/>
              </a:rPr>
              <a:t>7</a:t>
            </a:r>
            <a:r>
              <a:rPr lang="en-US" sz="2000" b="1" dirty="0" smtClean="0">
                <a:solidFill>
                  <a:srgbClr val="FFC000"/>
                </a:solidFill>
                <a:latin typeface="Arial" pitchFamily="34" charset="0"/>
                <a:ea typeface="Times New Roman" pitchFamily="18" charset="0"/>
                <a:cs typeface="Arial" pitchFamily="34" charset="0"/>
              </a:rPr>
              <a:t>. </a:t>
            </a:r>
            <a:r>
              <a:rPr lang="en-US" sz="2000" b="1" dirty="0">
                <a:solidFill>
                  <a:srgbClr val="FFC000"/>
                </a:solidFill>
                <a:latin typeface="Arial" pitchFamily="34" charset="0"/>
                <a:ea typeface="Times New Roman" pitchFamily="18" charset="0"/>
                <a:cs typeface="Arial" pitchFamily="34" charset="0"/>
              </a:rPr>
              <a:t>Mulching</a:t>
            </a:r>
            <a:r>
              <a:rPr lang="en-US" sz="2000" dirty="0">
                <a:solidFill>
                  <a:srgbClr val="FFC000"/>
                </a:solidFill>
                <a:latin typeface="Arial" pitchFamily="34" charset="0"/>
                <a:ea typeface="Times New Roman" pitchFamily="18" charset="0"/>
                <a:cs typeface="Arial" pitchFamily="34" charset="0"/>
              </a:rPr>
              <a:t>: </a:t>
            </a:r>
          </a:p>
          <a:p>
            <a:pPr marL="288925" indent="-288925" algn="just" eaLnBrk="0" hangingPunct="0">
              <a:defRPr/>
            </a:pPr>
            <a:r>
              <a:rPr lang="en-US" sz="2000" dirty="0">
                <a:solidFill>
                  <a:schemeClr val="bg1"/>
                </a:solidFill>
                <a:latin typeface="Arial" pitchFamily="34" charset="0"/>
                <a:ea typeface="Times New Roman" pitchFamily="18" charset="0"/>
                <a:cs typeface="Arial" pitchFamily="34" charset="0"/>
              </a:rPr>
              <a:t>    Mulch is a protective covering of material maintained on soil surface.  Mulching has smothering effect on weed control by excluding light from the photosynthetic portions of a plant and thus inhibiting the top growth.   </a:t>
            </a:r>
            <a:endParaRPr lang="en-US" sz="2000" dirty="0" smtClean="0">
              <a:solidFill>
                <a:schemeClr val="bg1"/>
              </a:solidFill>
              <a:latin typeface="Arial" pitchFamily="34" charset="0"/>
              <a:ea typeface="Times New Roman" pitchFamily="18" charset="0"/>
              <a:cs typeface="Arial" pitchFamily="34" charset="0"/>
            </a:endParaRPr>
          </a:p>
          <a:p>
            <a:pPr marL="288925" indent="-288925" algn="just" eaLnBrk="0" hangingPunct="0">
              <a:defRPr/>
            </a:pPr>
            <a:r>
              <a:rPr lang="en-US" sz="2000" b="1" dirty="0" smtClean="0">
                <a:solidFill>
                  <a:srgbClr val="FFFF00"/>
                </a:solidFill>
                <a:latin typeface="Arial" pitchFamily="34" charset="0"/>
                <a:cs typeface="Arial" pitchFamily="34" charset="0"/>
              </a:rPr>
              <a:t>8. Varieties :</a:t>
            </a:r>
          </a:p>
          <a:p>
            <a:pPr marL="288925" indent="-288925" algn="just" eaLnBrk="0" hangingPunct="0">
              <a:defRPr/>
            </a:pPr>
            <a:r>
              <a:rPr lang="en-US" sz="2000" dirty="0" smtClean="0">
                <a:solidFill>
                  <a:schemeClr val="bg1"/>
                </a:solidFill>
                <a:latin typeface="Arial" pitchFamily="34" charset="0"/>
                <a:cs typeface="Arial" pitchFamily="34" charset="0"/>
              </a:rPr>
              <a:t>    Short statured erect leave varieties permit more light compared to tall and leafy traditional varieties. Weeds continue germinate for long time in dwarf varieties resulting in high weed growth. </a:t>
            </a:r>
          </a:p>
          <a:p>
            <a:pPr marL="457200" indent="-457200" algn="just" eaLnBrk="0" hangingPunct="0">
              <a:defRPr/>
            </a:pPr>
            <a:r>
              <a:rPr lang="en-US" sz="2000" b="1" dirty="0" smtClean="0">
                <a:solidFill>
                  <a:srgbClr val="FFC000"/>
                </a:solidFill>
                <a:latin typeface="Arial" pitchFamily="34" charset="0"/>
                <a:cs typeface="Arial" pitchFamily="34" charset="0"/>
              </a:rPr>
              <a:t>9. </a:t>
            </a:r>
            <a:r>
              <a:rPr lang="en-US" sz="2000" b="1" dirty="0" err="1" smtClean="0">
                <a:solidFill>
                  <a:srgbClr val="FFC000"/>
                </a:solidFill>
                <a:latin typeface="Arial" pitchFamily="34" charset="0"/>
                <a:cs typeface="Arial" pitchFamily="34" charset="0"/>
              </a:rPr>
              <a:t>Intercultivation</a:t>
            </a:r>
            <a:r>
              <a:rPr lang="en-US" sz="2000" b="1" dirty="0" smtClean="0">
                <a:solidFill>
                  <a:srgbClr val="FFC000"/>
                </a:solidFill>
                <a:latin typeface="Arial" pitchFamily="34" charset="0"/>
                <a:cs typeface="Arial" pitchFamily="34" charset="0"/>
              </a:rPr>
              <a:t>:</a:t>
            </a:r>
          </a:p>
          <a:p>
            <a:pPr marL="457200" indent="-457200" algn="just" eaLnBrk="0" hangingPunct="0">
              <a:defRPr/>
            </a:pPr>
            <a:r>
              <a:rPr lang="en-US" sz="2000" b="1" dirty="0" smtClean="0">
                <a:solidFill>
                  <a:srgbClr val="FFC000"/>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It is a very effective and cheap method  of weed control in line sown crop. Most of the </a:t>
            </a:r>
            <a:r>
              <a:rPr lang="en-US" sz="2000" dirty="0" err="1" smtClean="0">
                <a:solidFill>
                  <a:schemeClr val="bg1"/>
                </a:solidFill>
                <a:latin typeface="Arial" pitchFamily="34" charset="0"/>
                <a:cs typeface="Arial" pitchFamily="34" charset="0"/>
              </a:rPr>
              <a:t>intercultivation</a:t>
            </a:r>
            <a:r>
              <a:rPr lang="en-US" sz="2000" dirty="0" smtClean="0">
                <a:solidFill>
                  <a:schemeClr val="bg1"/>
                </a:solidFill>
                <a:latin typeface="Arial" pitchFamily="34" charset="0"/>
                <a:cs typeface="Arial" pitchFamily="34" charset="0"/>
              </a:rPr>
              <a:t> implements have a blade which cuts the weeds just below the soil surface and thus kill weeds. </a:t>
            </a:r>
          </a:p>
          <a:p>
            <a:pPr marL="457200" indent="-457200" algn="just" eaLnBrk="0" hangingPunct="0">
              <a:defRPr/>
            </a:pPr>
            <a:r>
              <a:rPr lang="en-US" sz="2000" dirty="0" smtClean="0">
                <a:solidFill>
                  <a:schemeClr val="bg1"/>
                </a:solidFill>
                <a:latin typeface="Arial" pitchFamily="34" charset="0"/>
                <a:cs typeface="Arial" pitchFamily="34" charset="0"/>
              </a:rPr>
              <a:t>    </a:t>
            </a:r>
          </a:p>
          <a:p>
            <a:pPr marL="457200" indent="-457200" algn="just" eaLnBrk="0" hangingPunct="0">
              <a:defRPr/>
            </a:pPr>
            <a:r>
              <a:rPr lang="en-US" sz="2000" dirty="0" smtClean="0">
                <a:solidFill>
                  <a:schemeClr val="bg1"/>
                </a:solidFill>
                <a:latin typeface="Arial" pitchFamily="34" charset="0"/>
                <a:cs typeface="Arial" pitchFamily="34" charset="0"/>
              </a:rPr>
              <a:t>     </a:t>
            </a:r>
            <a:endParaRPr lang="en-US" sz="2000" dirty="0">
              <a:solidFill>
                <a:schemeClr val="bg1"/>
              </a:solidFill>
              <a:latin typeface="Trebuchet MS"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000"/>
                                        <p:tgtEl>
                                          <p:spTgt spid="7">
                                            <p:txEl>
                                              <p:pRg st="4" end="4"/>
                                            </p:txEl>
                                          </p:spTgt>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000"/>
                                        <p:tgtEl>
                                          <p:spTgt spid="7">
                                            <p:txEl>
                                              <p:pRg st="6" end="6"/>
                                            </p:txEl>
                                          </p:spTgt>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2000"/>
                                        <p:tgtEl>
                                          <p:spTgt spid="7">
                                            <p:txEl>
                                              <p:pRg st="7" end="7"/>
                                            </p:txEl>
                                          </p:spTgt>
                                        </p:tgtEl>
                                      </p:cBhvr>
                                    </p:animEffect>
                                  </p:childTnLst>
                                </p:cTn>
                              </p:par>
                            </p:childTnLst>
                          </p:cTn>
                        </p:par>
                        <p:par>
                          <p:cTn id="36" fill="hold">
                            <p:stCondLst>
                              <p:cond delay="14500"/>
                            </p:stCondLst>
                            <p:childTnLst>
                              <p:par>
                                <p:cTn id="37" presetID="10" presetClass="entr" presetSubtype="0"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2000"/>
                                        <p:tgtEl>
                                          <p:spTgt spid="7">
                                            <p:txEl>
                                              <p:pRg st="8" end="8"/>
                                            </p:txEl>
                                          </p:spTgt>
                                        </p:tgtEl>
                                      </p:cBhvr>
                                    </p:animEffect>
                                  </p:childTnLst>
                                </p:cTn>
                              </p:par>
                            </p:childTnLst>
                          </p:cTn>
                        </p:par>
                        <p:par>
                          <p:cTn id="40" fill="hold">
                            <p:stCondLst>
                              <p:cond delay="16500"/>
                            </p:stCondLst>
                            <p:childTnLst>
                              <p:par>
                                <p:cTn id="41" presetID="10" presetClass="entr" presetSubtype="0" fill="hold"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2000"/>
                                        <p:tgtEl>
                                          <p:spTgt spid="7">
                                            <p:txEl>
                                              <p:pRg st="9" end="9"/>
                                            </p:txEl>
                                          </p:spTgt>
                                        </p:tgtEl>
                                      </p:cBhvr>
                                    </p:animEffect>
                                  </p:childTnLst>
                                </p:cTn>
                              </p:par>
                            </p:childTnLst>
                          </p:cTn>
                        </p:par>
                        <p:par>
                          <p:cTn id="44" fill="hold">
                            <p:stCondLst>
                              <p:cond delay="18500"/>
                            </p:stCondLst>
                            <p:childTnLst>
                              <p:par>
                                <p:cTn id="45" presetID="10" presetClass="entr" presetSubtype="0" fill="hold"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2000"/>
                                        <p:tgtEl>
                                          <p:spTgt spid="7">
                                            <p:txEl>
                                              <p:pRg st="10" end="10"/>
                                            </p:txEl>
                                          </p:spTgt>
                                        </p:tgtEl>
                                      </p:cBhvr>
                                    </p:animEffect>
                                  </p:childTnLst>
                                </p:cTn>
                              </p:par>
                            </p:childTnLst>
                          </p:cTn>
                        </p:par>
                        <p:par>
                          <p:cTn id="48" fill="hold">
                            <p:stCondLst>
                              <p:cond delay="20500"/>
                            </p:stCondLst>
                            <p:childTnLst>
                              <p:par>
                                <p:cTn id="49" presetID="10" presetClass="entr" presetSubtype="0" fill="hold" nodeType="after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fade">
                                      <p:cBhvr>
                                        <p:cTn id="51" dur="2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685800"/>
            <a:ext cx="2732088" cy="461963"/>
          </a:xfrm>
          <a:prstGeom prst="rect">
            <a:avLst/>
          </a:prstGeom>
          <a:noFill/>
          <a:ln w="9525">
            <a:noFill/>
            <a:miter lim="800000"/>
            <a:headEnd/>
            <a:tailEnd/>
          </a:ln>
        </p:spPr>
        <p:txBody>
          <a:bodyPr wrap="none" anchor="ctr">
            <a:spAutoFit/>
          </a:bodyPr>
          <a:lstStyle/>
          <a:p>
            <a:pPr algn="just"/>
            <a:r>
              <a:rPr lang="en-US" sz="2400" b="1">
                <a:ea typeface="Times New Roman" pitchFamily="18" charset="0"/>
                <a:cs typeface="Arial" charset="0"/>
              </a:rPr>
              <a:t>Chemical Control</a:t>
            </a:r>
            <a:endParaRPr lang="en-US" sz="2400">
              <a:latin typeface="Trebuchet MS" pitchFamily="34" charset="0"/>
              <a:ea typeface="Times New Roman" pitchFamily="18" charset="0"/>
              <a:cs typeface="Arial" charset="0"/>
            </a:endParaRPr>
          </a:p>
        </p:txBody>
      </p:sp>
      <p:sp>
        <p:nvSpPr>
          <p:cNvPr id="13" name="Content Placeholder 12"/>
          <p:cNvSpPr>
            <a:spLocks noGrp="1"/>
          </p:cNvSpPr>
          <p:nvPr>
            <p:ph idx="1"/>
          </p:nvPr>
        </p:nvSpPr>
        <p:spPr>
          <a:xfrm>
            <a:off x="0" y="1066800"/>
            <a:ext cx="8153400" cy="5791200"/>
          </a:xfrm>
        </p:spPr>
        <p:txBody>
          <a:bodyPr/>
          <a:lstStyle/>
          <a:p>
            <a:pPr algn="just">
              <a:buNone/>
            </a:pPr>
            <a:r>
              <a:rPr lang="en-US" sz="1800" dirty="0" smtClean="0">
                <a:solidFill>
                  <a:schemeClr val="bg1"/>
                </a:solidFill>
              </a:rPr>
              <a:t>           Chemicals that are used to kill plants or weeds are called herbicides. Their use has been increasing  rapidly since 1944 when 2,4-D was first use as herbicide. In many instance, they offer most  practical, effective and economic means for controlling weeds.</a:t>
            </a:r>
          </a:p>
          <a:p>
            <a:pPr algn="just">
              <a:buNone/>
            </a:pPr>
            <a:r>
              <a:rPr lang="en-US" sz="1800" dirty="0" smtClean="0">
                <a:solidFill>
                  <a:schemeClr val="bg1"/>
                </a:solidFill>
              </a:rPr>
              <a:t>             Pre emergence treatment with herbicides provide early season  weed control. In addition they reduce drudgery of hand weeding.</a:t>
            </a:r>
          </a:p>
          <a:p>
            <a:pPr algn="just">
              <a:buNone/>
            </a:pPr>
            <a:r>
              <a:rPr lang="en-US" sz="3200" dirty="0" smtClean="0">
                <a:solidFill>
                  <a:srgbClr val="FF0000"/>
                </a:solidFill>
                <a:latin typeface="Baskerville Old Face" pitchFamily="18" charset="0"/>
              </a:rPr>
              <a:t>example</a:t>
            </a:r>
            <a:r>
              <a:rPr lang="en-US" sz="1800" dirty="0" smtClean="0">
                <a:solidFill>
                  <a:schemeClr val="bg1"/>
                </a:solidFill>
              </a:rPr>
              <a:t> :-</a:t>
            </a:r>
          </a:p>
          <a:p>
            <a:pPr algn="just">
              <a:buNone/>
            </a:pPr>
            <a:endParaRPr lang="en-US" sz="1800" dirty="0" smtClean="0">
              <a:solidFill>
                <a:schemeClr val="bg1"/>
              </a:solidFill>
            </a:endParaRPr>
          </a:p>
          <a:p>
            <a:pPr algn="just">
              <a:buNone/>
            </a:pPr>
            <a:r>
              <a:rPr lang="en-US" sz="1800" dirty="0" smtClean="0">
                <a:solidFill>
                  <a:schemeClr val="bg1"/>
                </a:solidFill>
              </a:rPr>
              <a:t>       </a:t>
            </a:r>
            <a:endParaRPr lang="en-US" sz="1800" dirty="0">
              <a:solidFill>
                <a:schemeClr val="bg1"/>
              </a:solidFill>
            </a:endParaRPr>
          </a:p>
        </p:txBody>
      </p:sp>
      <p:pic>
        <p:nvPicPr>
          <p:cNvPr id="4" name="Picture 3" descr="16341.jpeg"/>
          <p:cNvPicPr>
            <a:picLocks noChangeAspect="1"/>
          </p:cNvPicPr>
          <p:nvPr/>
        </p:nvPicPr>
        <p:blipFill>
          <a:blip r:embed="rId2" cstate="print"/>
          <a:stretch>
            <a:fillRect/>
          </a:stretch>
        </p:blipFill>
        <p:spPr>
          <a:xfrm>
            <a:off x="4724400" y="4038600"/>
            <a:ext cx="762000" cy="1571625"/>
          </a:xfrm>
          <a:prstGeom prst="rect">
            <a:avLst/>
          </a:prstGeom>
        </p:spPr>
      </p:pic>
      <p:pic>
        <p:nvPicPr>
          <p:cNvPr id="5" name="Picture 4" descr="2-4-d-ethyl-ester-20-w-p-esteron-20-w-p-564739.jpg"/>
          <p:cNvPicPr>
            <a:picLocks noChangeAspect="1"/>
          </p:cNvPicPr>
          <p:nvPr/>
        </p:nvPicPr>
        <p:blipFill>
          <a:blip r:embed="rId3"/>
          <a:stretch>
            <a:fillRect/>
          </a:stretch>
        </p:blipFill>
        <p:spPr>
          <a:xfrm>
            <a:off x="2438400" y="5469255"/>
            <a:ext cx="1143000" cy="1388745"/>
          </a:xfrm>
          <a:prstGeom prst="rect">
            <a:avLst/>
          </a:prstGeom>
        </p:spPr>
      </p:pic>
      <p:pic>
        <p:nvPicPr>
          <p:cNvPr id="6" name="Picture 5" descr="21VylaJwL8L.jpg"/>
          <p:cNvPicPr>
            <a:picLocks noChangeAspect="1"/>
          </p:cNvPicPr>
          <p:nvPr/>
        </p:nvPicPr>
        <p:blipFill>
          <a:blip r:embed="rId4"/>
          <a:stretch>
            <a:fillRect/>
          </a:stretch>
        </p:blipFill>
        <p:spPr>
          <a:xfrm>
            <a:off x="1447800" y="3886200"/>
            <a:ext cx="1066800" cy="1626220"/>
          </a:xfrm>
          <a:prstGeom prst="rect">
            <a:avLst/>
          </a:prstGeom>
        </p:spPr>
      </p:pic>
      <p:pic>
        <p:nvPicPr>
          <p:cNvPr id="8" name="Picture 7" descr="Packs_Pendimethalin.png"/>
          <p:cNvPicPr>
            <a:picLocks noChangeAspect="1"/>
          </p:cNvPicPr>
          <p:nvPr/>
        </p:nvPicPr>
        <p:blipFill>
          <a:blip r:embed="rId5" cstate="print"/>
          <a:stretch>
            <a:fillRect/>
          </a:stretch>
        </p:blipFill>
        <p:spPr>
          <a:xfrm>
            <a:off x="6934200" y="3810000"/>
            <a:ext cx="829128" cy="1764945"/>
          </a:xfrm>
          <a:prstGeom prst="rect">
            <a:avLst/>
          </a:prstGeom>
        </p:spPr>
      </p:pic>
      <p:pic>
        <p:nvPicPr>
          <p:cNvPr id="9" name="Picture 8" descr="Atrazine-Weed-Killer-33430-(2).gif"/>
          <p:cNvPicPr>
            <a:picLocks noChangeAspect="1"/>
          </p:cNvPicPr>
          <p:nvPr/>
        </p:nvPicPr>
        <p:blipFill>
          <a:blip r:embed="rId6"/>
          <a:stretch>
            <a:fillRect/>
          </a:stretch>
        </p:blipFill>
        <p:spPr>
          <a:xfrm>
            <a:off x="5715000" y="3429000"/>
            <a:ext cx="990600" cy="2162882"/>
          </a:xfrm>
          <a:prstGeom prst="rect">
            <a:avLst/>
          </a:prstGeom>
        </p:spPr>
      </p:pic>
      <p:pic>
        <p:nvPicPr>
          <p:cNvPr id="10" name="Picture 9" descr="thumb_header_psd_2_630x315.jpeg"/>
          <p:cNvPicPr>
            <a:picLocks noChangeAspect="1"/>
          </p:cNvPicPr>
          <p:nvPr/>
        </p:nvPicPr>
        <p:blipFill>
          <a:blip r:embed="rId7"/>
          <a:stretch>
            <a:fillRect/>
          </a:stretch>
        </p:blipFill>
        <p:spPr>
          <a:xfrm>
            <a:off x="3657600" y="4114800"/>
            <a:ext cx="869950" cy="1308774"/>
          </a:xfrm>
          <a:prstGeom prst="rect">
            <a:avLst/>
          </a:prstGeom>
        </p:spPr>
      </p:pic>
      <p:pic>
        <p:nvPicPr>
          <p:cNvPr id="11" name="Picture 10" descr="productsmallimage34-250x250.gif"/>
          <p:cNvPicPr>
            <a:picLocks noChangeAspect="1"/>
          </p:cNvPicPr>
          <p:nvPr/>
        </p:nvPicPr>
        <p:blipFill>
          <a:blip r:embed="rId8"/>
          <a:stretch>
            <a:fillRect/>
          </a:stretch>
        </p:blipFill>
        <p:spPr>
          <a:xfrm>
            <a:off x="2514600" y="3962400"/>
            <a:ext cx="1114425" cy="1415975"/>
          </a:xfrm>
          <a:prstGeom prst="rect">
            <a:avLst/>
          </a:prstGeom>
        </p:spPr>
      </p:pic>
      <p:pic>
        <p:nvPicPr>
          <p:cNvPr id="12" name="Picture 11" descr="773.jpg"/>
          <p:cNvPicPr>
            <a:picLocks noChangeAspect="1"/>
          </p:cNvPicPr>
          <p:nvPr/>
        </p:nvPicPr>
        <p:blipFill>
          <a:blip r:embed="rId9"/>
          <a:stretch>
            <a:fillRect/>
          </a:stretch>
        </p:blipFill>
        <p:spPr>
          <a:xfrm>
            <a:off x="228600" y="3886200"/>
            <a:ext cx="1053684" cy="144437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dissolve">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pPr>
              <a:buNone/>
            </a:pPr>
            <a:r>
              <a:rPr lang="en-US" dirty="0" smtClean="0"/>
              <a:t>Biological control</a:t>
            </a:r>
          </a:p>
          <a:p>
            <a:pPr algn="just">
              <a:buNone/>
            </a:pPr>
            <a:r>
              <a:rPr lang="en-US" sz="2000" dirty="0" smtClean="0">
                <a:solidFill>
                  <a:prstClr val="white"/>
                </a:solidFill>
                <a:latin typeface="Arial" charset="0"/>
                <a:ea typeface="Times New Roman" pitchFamily="18" charset="0"/>
                <a:cs typeface="Arial" charset="0"/>
              </a:rPr>
              <a:t>         Use of living organism’s viz., insects, disease organisms, herbivorous fish, snails or even competitive plants for the control of weeds is called biological control.</a:t>
            </a:r>
          </a:p>
          <a:p>
            <a:pPr marL="0" lvl="0" indent="0" algn="just" eaLnBrk="1" hangingPunct="1">
              <a:spcBef>
                <a:spcPct val="0"/>
              </a:spcBef>
              <a:buClrTx/>
              <a:buSzTx/>
              <a:buNone/>
            </a:pPr>
            <a:r>
              <a:rPr lang="en-US" sz="2000" dirty="0" smtClean="0">
                <a:solidFill>
                  <a:prstClr val="white"/>
                </a:solidFill>
                <a:latin typeface="Arial" charset="0"/>
                <a:ea typeface="Times New Roman" pitchFamily="18" charset="0"/>
                <a:cs typeface="Arial" charset="0"/>
              </a:rPr>
              <a:t>          In biological control method, it is not possible to eradicate           weeds but weed population can be reduced. This method is not useful to control all types of weeds.</a:t>
            </a:r>
          </a:p>
          <a:p>
            <a:pPr marL="0" indent="0" algn="just" eaLnBrk="1" hangingPunct="1">
              <a:spcBef>
                <a:spcPct val="0"/>
              </a:spcBef>
              <a:buClrTx/>
              <a:buSzTx/>
              <a:buNone/>
            </a:pPr>
            <a:r>
              <a:rPr lang="en-US" sz="2000" dirty="0" smtClean="0">
                <a:solidFill>
                  <a:prstClr val="white"/>
                </a:solidFill>
                <a:latin typeface="Arial" charset="0"/>
                <a:ea typeface="Times New Roman" pitchFamily="18" charset="0"/>
                <a:cs typeface="Arial" charset="0"/>
              </a:rPr>
              <a:t>           </a:t>
            </a:r>
            <a:r>
              <a:rPr lang="en-US" sz="2000" dirty="0" smtClean="0">
                <a:solidFill>
                  <a:schemeClr val="bg1"/>
                </a:solidFill>
                <a:ea typeface="Times New Roman" pitchFamily="18" charset="0"/>
                <a:cs typeface="Arial" charset="0"/>
              </a:rPr>
              <a:t>Introduced weeds are best targets for biological control.</a:t>
            </a:r>
          </a:p>
          <a:p>
            <a:pPr marL="0" indent="0" algn="just" eaLnBrk="1" hangingPunct="1">
              <a:spcBef>
                <a:spcPct val="0"/>
              </a:spcBef>
              <a:buClrTx/>
              <a:buSzTx/>
              <a:buNone/>
            </a:pPr>
            <a:r>
              <a:rPr lang="en-US" sz="2000" dirty="0" smtClean="0">
                <a:solidFill>
                  <a:schemeClr val="bg1"/>
                </a:solidFill>
                <a:ea typeface="Times New Roman" pitchFamily="18" charset="0"/>
                <a:cs typeface="Arial" charset="0"/>
              </a:rPr>
              <a:t>The </a:t>
            </a:r>
            <a:r>
              <a:rPr lang="en-US" sz="2000" dirty="0" err="1" smtClean="0">
                <a:solidFill>
                  <a:schemeClr val="bg1"/>
                </a:solidFill>
                <a:ea typeface="Times New Roman" pitchFamily="18" charset="0"/>
                <a:cs typeface="Arial" charset="0"/>
              </a:rPr>
              <a:t>bioagent</a:t>
            </a:r>
            <a:r>
              <a:rPr lang="en-US" sz="2000" dirty="0" smtClean="0">
                <a:solidFill>
                  <a:schemeClr val="bg1"/>
                </a:solidFill>
                <a:ea typeface="Times New Roman" pitchFamily="18" charset="0"/>
                <a:cs typeface="Arial" charset="0"/>
              </a:rPr>
              <a:t> must feed or effect only one host. It should not feed other useful plants. It must be free of predators or parasites. It must adopt to the environmental condition. The </a:t>
            </a:r>
            <a:r>
              <a:rPr lang="en-US" sz="2000" dirty="0" err="1" smtClean="0">
                <a:solidFill>
                  <a:schemeClr val="bg1"/>
                </a:solidFill>
                <a:ea typeface="Times New Roman" pitchFamily="18" charset="0"/>
                <a:cs typeface="Arial" charset="0"/>
              </a:rPr>
              <a:t>bioagent</a:t>
            </a:r>
            <a:r>
              <a:rPr lang="en-US" sz="2000" dirty="0" smtClean="0">
                <a:solidFill>
                  <a:schemeClr val="bg1"/>
                </a:solidFill>
                <a:ea typeface="Times New Roman" pitchFamily="18" charset="0"/>
                <a:cs typeface="Arial" charset="0"/>
              </a:rPr>
              <a:t> must be capable of seeking out the host. It must be able to kill the weed or at least prevents its reproduction in some direct or indirect way.</a:t>
            </a:r>
          </a:p>
          <a:p>
            <a:pPr marL="0" indent="0" algn="just" eaLnBrk="1" hangingPunct="1">
              <a:spcBef>
                <a:spcPct val="0"/>
              </a:spcBef>
              <a:buClrTx/>
              <a:buSzTx/>
              <a:buNone/>
            </a:pPr>
            <a:r>
              <a:rPr lang="en-US" sz="2000" dirty="0" smtClean="0">
                <a:solidFill>
                  <a:srgbClr val="FF0000"/>
                </a:solidFill>
                <a:ea typeface="Times New Roman" pitchFamily="18" charset="0"/>
                <a:cs typeface="Arial" charset="0"/>
              </a:rPr>
              <a:t>Example:</a:t>
            </a:r>
          </a:p>
          <a:p>
            <a:pPr marL="0" indent="0" algn="just" eaLnBrk="1" hangingPunct="1">
              <a:spcBef>
                <a:spcPct val="0"/>
              </a:spcBef>
              <a:buClrTx/>
              <a:buSzTx/>
              <a:buNone/>
            </a:pPr>
            <a:r>
              <a:rPr lang="en-US" sz="2000" dirty="0" smtClean="0">
                <a:solidFill>
                  <a:schemeClr val="accent5">
                    <a:lumMod val="50000"/>
                  </a:schemeClr>
                </a:solidFill>
                <a:ea typeface="Times New Roman" pitchFamily="18" charset="0"/>
                <a:cs typeface="Arial" charset="0"/>
              </a:rPr>
              <a:t>Insects</a:t>
            </a:r>
            <a:r>
              <a:rPr lang="en-US" sz="2000" dirty="0" smtClean="0">
                <a:solidFill>
                  <a:schemeClr val="tx1">
                    <a:lumMod val="60000"/>
                    <a:lumOff val="40000"/>
                  </a:schemeClr>
                </a:solidFill>
                <a:ea typeface="Times New Roman" pitchFamily="18" charset="0"/>
                <a:cs typeface="Arial" charset="0"/>
              </a:rPr>
              <a:t> : </a:t>
            </a:r>
            <a:r>
              <a:rPr lang="en-US" sz="2000" i="1" dirty="0" err="1" smtClean="0">
                <a:solidFill>
                  <a:schemeClr val="tx1">
                    <a:lumMod val="60000"/>
                    <a:lumOff val="40000"/>
                  </a:schemeClr>
                </a:solidFill>
                <a:ea typeface="Times New Roman" pitchFamily="18" charset="0"/>
                <a:cs typeface="Arial" charset="0"/>
              </a:rPr>
              <a:t>Uroplata</a:t>
            </a:r>
            <a:r>
              <a:rPr lang="en-US" sz="2000" i="1" dirty="0" smtClean="0">
                <a:solidFill>
                  <a:schemeClr val="tx1">
                    <a:lumMod val="60000"/>
                    <a:lumOff val="40000"/>
                  </a:schemeClr>
                </a:solidFill>
                <a:ea typeface="Times New Roman" pitchFamily="18" charset="0"/>
                <a:cs typeface="Arial" charset="0"/>
              </a:rPr>
              <a:t> </a:t>
            </a:r>
            <a:r>
              <a:rPr lang="en-US" sz="2000" i="1" dirty="0" err="1" smtClean="0">
                <a:solidFill>
                  <a:schemeClr val="tx1">
                    <a:lumMod val="60000"/>
                    <a:lumOff val="40000"/>
                  </a:schemeClr>
                </a:solidFill>
                <a:ea typeface="Times New Roman" pitchFamily="18" charset="0"/>
                <a:cs typeface="Arial" charset="0"/>
              </a:rPr>
              <a:t>giraldi</a:t>
            </a:r>
            <a:r>
              <a:rPr lang="en-US" sz="2000" dirty="0" smtClean="0">
                <a:solidFill>
                  <a:schemeClr val="bg1"/>
                </a:solidFill>
                <a:ea typeface="Times New Roman" pitchFamily="18" charset="0"/>
                <a:cs typeface="Arial" charset="0"/>
              </a:rPr>
              <a:t> -  </a:t>
            </a:r>
            <a:r>
              <a:rPr lang="en-US" sz="2000" i="1" u="sng" dirty="0" smtClean="0">
                <a:solidFill>
                  <a:schemeClr val="bg1"/>
                </a:solidFill>
                <a:ea typeface="Times New Roman" pitchFamily="18" charset="0"/>
                <a:cs typeface="Arial" charset="0"/>
              </a:rPr>
              <a:t>Lantana</a:t>
            </a:r>
            <a:r>
              <a:rPr lang="en-US" sz="2000" dirty="0" smtClean="0">
                <a:solidFill>
                  <a:schemeClr val="bg1"/>
                </a:solidFill>
                <a:ea typeface="Times New Roman" pitchFamily="18" charset="0"/>
                <a:cs typeface="Arial" charset="0"/>
              </a:rPr>
              <a:t> </a:t>
            </a:r>
            <a:r>
              <a:rPr lang="en-US" sz="2000" i="1" u="sng" dirty="0" err="1" smtClean="0">
                <a:solidFill>
                  <a:schemeClr val="bg1"/>
                </a:solidFill>
                <a:ea typeface="Times New Roman" pitchFamily="18" charset="0"/>
                <a:cs typeface="Arial" charset="0"/>
              </a:rPr>
              <a:t>camara</a:t>
            </a:r>
            <a:r>
              <a:rPr lang="en-US" sz="2000" i="1" u="sng" dirty="0" smtClean="0">
                <a:solidFill>
                  <a:schemeClr val="bg1"/>
                </a:solidFill>
                <a:ea typeface="Times New Roman" pitchFamily="18" charset="0"/>
                <a:cs typeface="Arial" charset="0"/>
              </a:rPr>
              <a:t>,</a:t>
            </a:r>
          </a:p>
          <a:p>
            <a:pPr marL="0" indent="0" algn="just" eaLnBrk="1" hangingPunct="1">
              <a:spcBef>
                <a:spcPct val="0"/>
              </a:spcBef>
              <a:buClrTx/>
              <a:buSzTx/>
              <a:buNone/>
            </a:pPr>
            <a:r>
              <a:rPr lang="en-US" sz="2000" i="1" dirty="0" smtClean="0">
                <a:solidFill>
                  <a:schemeClr val="bg1"/>
                </a:solidFill>
                <a:ea typeface="Times New Roman" pitchFamily="18" charset="0"/>
                <a:cs typeface="Arial" charset="0"/>
              </a:rPr>
              <a:t> </a:t>
            </a:r>
            <a:r>
              <a:rPr lang="en-US" sz="2000" dirty="0" smtClean="0">
                <a:solidFill>
                  <a:schemeClr val="bg1"/>
                </a:solidFill>
                <a:ea typeface="Times New Roman" pitchFamily="18" charset="0"/>
                <a:cs typeface="Arial" charset="0"/>
              </a:rPr>
              <a:t>           </a:t>
            </a:r>
            <a:r>
              <a:rPr lang="en-US" sz="2000" i="1" dirty="0" smtClean="0">
                <a:solidFill>
                  <a:schemeClr val="bg1"/>
                </a:solidFill>
                <a:ea typeface="Times New Roman" pitchFamily="18" charset="0"/>
                <a:cs typeface="Arial" charset="0"/>
              </a:rPr>
              <a:t> </a:t>
            </a:r>
            <a:endParaRPr lang="en-US" sz="2000" dirty="0" smtClean="0">
              <a:solidFill>
                <a:schemeClr val="accent5">
                  <a:lumMod val="75000"/>
                </a:schemeClr>
              </a:solidFill>
              <a:ea typeface="Times New Roman" pitchFamily="18" charset="0"/>
              <a:cs typeface="Arial" charset="0"/>
            </a:endParaRPr>
          </a:p>
          <a:p>
            <a:pPr marL="0" lvl="0" indent="0" algn="just" eaLnBrk="1" hangingPunct="1">
              <a:spcBef>
                <a:spcPct val="0"/>
              </a:spcBef>
              <a:buClrTx/>
              <a:buSzTx/>
              <a:buNone/>
            </a:pPr>
            <a:endParaRPr lang="en-US" sz="2000" dirty="0" smtClean="0">
              <a:solidFill>
                <a:prstClr val="white"/>
              </a:solidFill>
              <a:latin typeface="Arial" charset="0"/>
              <a:ea typeface="Times New Roman" pitchFamily="18" charset="0"/>
              <a:cs typeface="Arial" charset="0"/>
            </a:endParaRPr>
          </a:p>
          <a:p>
            <a:pPr marL="0" lvl="0" indent="0" algn="just" eaLnBrk="1" hangingPunct="1">
              <a:spcBef>
                <a:spcPct val="0"/>
              </a:spcBef>
              <a:buClrTx/>
              <a:buSzTx/>
              <a:buNone/>
            </a:pPr>
            <a:r>
              <a:rPr lang="en-US" sz="2000" dirty="0" smtClean="0">
                <a:solidFill>
                  <a:prstClr val="white"/>
                </a:solidFill>
                <a:latin typeface="Arial" charset="0"/>
                <a:ea typeface="Times New Roman" pitchFamily="18" charset="0"/>
                <a:cs typeface="Arial" charset="0"/>
              </a:rPr>
              <a:t> </a:t>
            </a:r>
          </a:p>
          <a:p>
            <a:pPr>
              <a:buNone/>
            </a:pPr>
            <a:endParaRPr lang="en-US" dirty="0"/>
          </a:p>
        </p:txBody>
      </p:sp>
    </p:spTree>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148586.gif"/>
          <p:cNvPicPr>
            <a:picLocks noGrp="1" noChangeAspect="1"/>
          </p:cNvPicPr>
          <p:nvPr>
            <p:ph idx="1"/>
          </p:nvPr>
        </p:nvPicPr>
        <p:blipFill>
          <a:blip r:embed="rId2"/>
          <a:stretch>
            <a:fillRect/>
          </a:stretch>
        </p:blipFill>
        <p:spPr>
          <a:xfrm>
            <a:off x="304800" y="228600"/>
            <a:ext cx="7700256" cy="38202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669925"/>
          </a:xfrm>
        </p:spPr>
        <p:txBody>
          <a:bodyPr>
            <a:normAutofit fontScale="90000"/>
          </a:bodyPr>
          <a:lstStyle/>
          <a:p>
            <a:r>
              <a:rPr lang="en-US" dirty="0" smtClean="0"/>
              <a:t>weed</a:t>
            </a:r>
            <a:endParaRPr lang="en-US" dirty="0"/>
          </a:p>
        </p:txBody>
      </p:sp>
      <p:sp>
        <p:nvSpPr>
          <p:cNvPr id="5" name="Content Placeholder 4"/>
          <p:cNvSpPr>
            <a:spLocks noGrp="1"/>
          </p:cNvSpPr>
          <p:nvPr>
            <p:ph idx="1"/>
          </p:nvPr>
        </p:nvSpPr>
        <p:spPr/>
        <p:txBody>
          <a:bodyPr/>
          <a:lstStyle/>
          <a:p>
            <a:r>
              <a:rPr lang="en-US" sz="2400" dirty="0" smtClean="0"/>
              <a:t>A weeds is a plant growing where it is not wanted</a:t>
            </a:r>
          </a:p>
          <a:p>
            <a:r>
              <a:rPr lang="en-US" sz="2400" dirty="0" smtClean="0"/>
              <a:t>Weed is an unwanted plant.</a:t>
            </a:r>
          </a:p>
          <a:p>
            <a:r>
              <a:rPr lang="en-US" sz="2400" dirty="0" smtClean="0"/>
              <a:t>A plant out of place</a:t>
            </a:r>
          </a:p>
          <a:p>
            <a:r>
              <a:rPr lang="en-US" sz="2400" dirty="0" smtClean="0"/>
              <a:t>A plant that is extremely noxious, useless, unwanted or poisonous.</a:t>
            </a:r>
            <a:endParaRPr lang="en-US" sz="2400" dirty="0"/>
          </a:p>
        </p:txBody>
      </p:sp>
      <p:pic>
        <p:nvPicPr>
          <p:cNvPr id="1028" name="Picture 4"/>
          <p:cNvPicPr>
            <a:picLocks noChangeAspect="1" noChangeArrowheads="1"/>
          </p:cNvPicPr>
          <p:nvPr/>
        </p:nvPicPr>
        <p:blipFill>
          <a:blip r:embed="rId3"/>
          <a:srcRect/>
          <a:stretch>
            <a:fillRect/>
          </a:stretch>
        </p:blipFill>
        <p:spPr bwMode="auto">
          <a:xfrm>
            <a:off x="304800" y="4038600"/>
            <a:ext cx="1447800" cy="2140029"/>
          </a:xfrm>
          <a:prstGeom prst="rect">
            <a:avLst/>
          </a:prstGeom>
          <a:noFill/>
          <a:ln w="9525">
            <a:noFill/>
            <a:miter lim="800000"/>
            <a:headEnd/>
            <a:tailEnd/>
          </a:ln>
          <a:effectLst/>
        </p:spPr>
      </p:pic>
      <p:pic>
        <p:nvPicPr>
          <p:cNvPr id="9" name="Picture 8" descr="A4ZN5LJCA7WBLVJCAA4J2DFCARU0XVZCAT02H83CAOPWJKLCAHSQBR0CAWDF5W7CATH06WECAQFOILBCAAXAQPRCAWD1CENCAAWRN55CA8MLQ8GCA0UX2V7CAKRE2X8CA1VW8ERCAL8UXH5CAJ5NC7XCALW0C1S.jpg"/>
          <p:cNvPicPr>
            <a:picLocks noChangeAspect="1"/>
          </p:cNvPicPr>
          <p:nvPr/>
        </p:nvPicPr>
        <p:blipFill>
          <a:blip r:embed="rId4"/>
          <a:stretch>
            <a:fillRect/>
          </a:stretch>
        </p:blipFill>
        <p:spPr>
          <a:xfrm>
            <a:off x="2971800" y="4267200"/>
            <a:ext cx="1371600" cy="1600200"/>
          </a:xfrm>
          <a:prstGeom prst="rect">
            <a:avLst/>
          </a:prstGeom>
        </p:spPr>
      </p:pic>
      <p:pic>
        <p:nvPicPr>
          <p:cNvPr id="10" name="Picture 9" descr="AJARBITCAUZQNS5CARVBIY4CAFY36EKCA6NCR9DCA5EVA8DCAOXAJEZCAOEH30UCAI00MP4CA340KWQCA7XOTK4CA6QUGWKCAJPJ5FICAVJNLEGCARCJ0NBCAWMZXU2CA6E5RV0CAHFMSAACA76MG6KCAF4N09C.jpg"/>
          <p:cNvPicPr>
            <a:picLocks noChangeAspect="1"/>
          </p:cNvPicPr>
          <p:nvPr/>
        </p:nvPicPr>
        <p:blipFill>
          <a:blip r:embed="rId5"/>
          <a:stretch>
            <a:fillRect/>
          </a:stretch>
        </p:blipFill>
        <p:spPr>
          <a:xfrm>
            <a:off x="4572000" y="4191000"/>
            <a:ext cx="1676400" cy="1425222"/>
          </a:xfrm>
          <a:prstGeom prst="rect">
            <a:avLst/>
          </a:prstGeom>
        </p:spPr>
      </p:pic>
      <p:pic>
        <p:nvPicPr>
          <p:cNvPr id="11" name="Picture 10" descr="AZJVVIUCAH4L1J3CAFXPFN0CA10NFSOCAMUEZ62CAUYEJKLCAZAUD59CATTY86SCAJNY6VMCAC8AN0OCACWZIM1CAT03SR9CAG0RG9VCAZWLT9KCAEVT0PZCA8ZRPS6CAP40XNWCAF2WNIICA5QWCQ3CA58VMVO.jpg"/>
          <p:cNvPicPr>
            <a:picLocks noChangeAspect="1"/>
          </p:cNvPicPr>
          <p:nvPr/>
        </p:nvPicPr>
        <p:blipFill>
          <a:blip r:embed="rId6"/>
          <a:stretch>
            <a:fillRect/>
          </a:stretch>
        </p:blipFill>
        <p:spPr>
          <a:xfrm>
            <a:off x="6629400" y="4191000"/>
            <a:ext cx="1524000" cy="1371600"/>
          </a:xfrm>
          <a:prstGeom prst="rect">
            <a:avLst/>
          </a:prstGeom>
        </p:spPr>
      </p:pic>
      <p:pic>
        <p:nvPicPr>
          <p:cNvPr id="8" name="Picture 7" descr="index.jpg"/>
          <p:cNvPicPr>
            <a:picLocks noChangeAspect="1"/>
          </p:cNvPicPr>
          <p:nvPr/>
        </p:nvPicPr>
        <p:blipFill>
          <a:blip r:embed="rId7"/>
          <a:stretch>
            <a:fillRect/>
          </a:stretch>
        </p:blipFill>
        <p:spPr>
          <a:xfrm>
            <a:off x="1828800" y="4343400"/>
            <a:ext cx="1066800" cy="1649691"/>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441325"/>
          </a:xfrm>
        </p:spPr>
        <p:txBody>
          <a:bodyPr>
            <a:normAutofit fontScale="90000"/>
          </a:bodyPr>
          <a:lstStyle/>
          <a:p>
            <a:pPr>
              <a:defRPr/>
            </a:pPr>
            <a:r>
              <a:rPr lang="en-US" dirty="0" smtClean="0"/>
              <a:t>weed problems</a:t>
            </a:r>
            <a:endParaRPr lang="en-US" dirty="0"/>
          </a:p>
        </p:txBody>
      </p:sp>
      <p:sp>
        <p:nvSpPr>
          <p:cNvPr id="12291" name="Content Placeholder 2"/>
          <p:cNvSpPr>
            <a:spLocks noGrp="1"/>
          </p:cNvSpPr>
          <p:nvPr>
            <p:ph idx="1"/>
          </p:nvPr>
        </p:nvSpPr>
        <p:spPr>
          <a:xfrm>
            <a:off x="457200" y="762000"/>
            <a:ext cx="7239000" cy="5694363"/>
          </a:xfrm>
        </p:spPr>
        <p:txBody>
          <a:bodyPr>
            <a:normAutofit lnSpcReduction="10000"/>
          </a:bodyPr>
          <a:lstStyle/>
          <a:p>
            <a:pPr>
              <a:buFont typeface="Wingdings 2" pitchFamily="18" charset="2"/>
              <a:buNone/>
            </a:pPr>
            <a:r>
              <a:rPr lang="en-US" dirty="0" smtClean="0"/>
              <a:t>               </a:t>
            </a:r>
            <a:r>
              <a:rPr lang="en-US" sz="2000" dirty="0" smtClean="0"/>
              <a:t>The total annual loss of agricultural produce </a:t>
            </a:r>
          </a:p>
          <a:p>
            <a:pPr>
              <a:buFont typeface="Wingdings 2" pitchFamily="18" charset="2"/>
              <a:buNone/>
            </a:pPr>
            <a:r>
              <a:rPr lang="en-US" sz="2000" dirty="0" smtClean="0"/>
              <a:t>   1) Weeds: 45%</a:t>
            </a:r>
            <a:br>
              <a:rPr lang="en-US" sz="2000" dirty="0" smtClean="0"/>
            </a:br>
            <a:r>
              <a:rPr lang="en-US" sz="2000" dirty="0" smtClean="0"/>
              <a:t>2) Insects: 30%</a:t>
            </a:r>
            <a:br>
              <a:rPr lang="en-US" sz="2000" dirty="0" smtClean="0"/>
            </a:br>
            <a:r>
              <a:rPr lang="en-US" sz="2000" dirty="0" smtClean="0"/>
              <a:t>3) Diseases: 20% </a:t>
            </a:r>
            <a:br>
              <a:rPr lang="en-US" sz="2000" dirty="0" smtClean="0"/>
            </a:br>
            <a:r>
              <a:rPr lang="en-US" sz="2000" dirty="0" smtClean="0"/>
              <a:t>4) Other pests (Rats, wild animals) </a:t>
            </a:r>
          </a:p>
          <a:p>
            <a:pPr>
              <a:buFont typeface="Wingdings 2" pitchFamily="18" charset="2"/>
              <a:buNone/>
            </a:pPr>
            <a:r>
              <a:rPr lang="en-US" sz="2000" dirty="0" smtClean="0"/>
              <a:t>            A recent estimate shows that weeds cause annual loss of Rs. 1980 </a:t>
            </a:r>
            <a:r>
              <a:rPr lang="en-US" sz="2000" dirty="0" err="1" smtClean="0"/>
              <a:t>crores</a:t>
            </a:r>
            <a:r>
              <a:rPr lang="en-US" sz="2000" dirty="0" smtClean="0"/>
              <a:t> to  Agricultural which is more than combined losses caused by insects, pests and disease.</a:t>
            </a:r>
          </a:p>
          <a:p>
            <a:pPr>
              <a:buFont typeface="Wingdings 2" pitchFamily="18" charset="2"/>
              <a:buNone/>
            </a:pPr>
            <a:r>
              <a:rPr lang="en-US" sz="2000" dirty="0" smtClean="0"/>
              <a:t>            Weeds depleted crop’s environment of nutrients, water, light and space. Crop yields are reduced considerably. In addition, weeds interfere and cause inconvenience to agriculture operations. The quality of produce is reduced by weed infestation . </a:t>
            </a:r>
          </a:p>
          <a:p>
            <a:pPr>
              <a:buFont typeface="Wingdings 2" pitchFamily="18" charset="2"/>
              <a:buNone/>
            </a:pPr>
            <a:r>
              <a:rPr lang="en-US" sz="2000" dirty="0" smtClean="0">
                <a:solidFill>
                  <a:schemeClr val="bg1"/>
                </a:solidFill>
                <a:ea typeface="Times New Roman" pitchFamily="18" charset="0"/>
                <a:cs typeface="Arial" charset="0"/>
              </a:rPr>
              <a:t>           </a:t>
            </a:r>
            <a:r>
              <a:rPr lang="en-US" sz="2000" dirty="0" smtClean="0">
                <a:solidFill>
                  <a:srgbClr val="FFFF00"/>
                </a:solidFill>
                <a:ea typeface="Times New Roman" pitchFamily="18" charset="0"/>
                <a:cs typeface="Arial" charset="0"/>
              </a:rPr>
              <a:t>Weed management is an important component of plant protection improving the production potential of crops. </a:t>
            </a:r>
          </a:p>
          <a:p>
            <a:pPr>
              <a:buFont typeface="Wingdings 2" pitchFamily="18" charset="2"/>
              <a:buNone/>
            </a:pPr>
            <a:endParaRPr lang="en-US" sz="2000" dirty="0" smtClean="0"/>
          </a:p>
          <a:p>
            <a:pPr>
              <a:buFont typeface="Wingdings 2" pitchFamily="18" charset="2"/>
              <a:buNone/>
            </a:pPr>
            <a:r>
              <a:rPr lang="en-US" sz="2000" dirty="0" smtClean="0"/>
              <a:t>           </a:t>
            </a:r>
          </a:p>
          <a:p>
            <a:pPr>
              <a:buFont typeface="Wingdings 2" pitchFamily="18" charset="2"/>
              <a:buNone/>
            </a:pPr>
            <a:endParaRPr lang="en-US" dirty="0" smtClean="0"/>
          </a:p>
          <a:p>
            <a:pPr>
              <a:buNone/>
            </a:pPr>
            <a:endParaRPr lang="en-US" dirty="0" smtClean="0"/>
          </a:p>
        </p:txBody>
      </p:sp>
      <p:graphicFrame>
        <p:nvGraphicFramePr>
          <p:cNvPr id="4" name="Chart 3"/>
          <p:cNvGraphicFramePr/>
          <p:nvPr>
            <p:extLst>
              <p:ext uri="{D42A27DB-BD31-4B8C-83A1-F6EECF244321}">
                <p14:modId xmlns:p14="http://schemas.microsoft.com/office/powerpoint/2010/main" val="3316954743"/>
              </p:ext>
            </p:extLst>
          </p:nvPr>
        </p:nvGraphicFramePr>
        <p:xfrm>
          <a:off x="5943600" y="685800"/>
          <a:ext cx="2667000" cy="190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ChangeArrowheads="1"/>
          </p:cNvSpPr>
          <p:nvPr/>
        </p:nvSpPr>
        <p:spPr bwMode="auto">
          <a:xfrm>
            <a:off x="0" y="2209800"/>
            <a:ext cx="8153400" cy="1016000"/>
          </a:xfrm>
          <a:prstGeom prst="rect">
            <a:avLst/>
          </a:prstGeom>
          <a:noFill/>
          <a:ln w="9525">
            <a:noFill/>
            <a:miter lim="800000"/>
            <a:headEnd/>
            <a:tailEnd/>
          </a:ln>
        </p:spPr>
        <p:txBody>
          <a:bodyPr anchor="ctr">
            <a:spAutoFit/>
          </a:bodyPr>
          <a:lstStyle/>
          <a:p>
            <a:pPr algn="just"/>
            <a:r>
              <a:rPr lang="en-US" sz="2000">
                <a:solidFill>
                  <a:schemeClr val="bg1"/>
                </a:solidFill>
                <a:ea typeface="Times New Roman" pitchFamily="18" charset="0"/>
                <a:cs typeface="Arial" charset="0"/>
              </a:rPr>
              <a:t>For designing any weed control programme in a given area, one must know the nature &amp; habitat of the weeds in that area, how they react to environmental changes &amp; how they respond to herbicides.  </a:t>
            </a:r>
          </a:p>
        </p:txBody>
      </p:sp>
      <p:sp>
        <p:nvSpPr>
          <p:cNvPr id="7178" name="Rectangle 4"/>
          <p:cNvSpPr>
            <a:spLocks noChangeArrowheads="1"/>
          </p:cNvSpPr>
          <p:nvPr/>
        </p:nvSpPr>
        <p:spPr bwMode="auto">
          <a:xfrm>
            <a:off x="0" y="3429000"/>
            <a:ext cx="5519460" cy="461665"/>
          </a:xfrm>
          <a:prstGeom prst="rect">
            <a:avLst/>
          </a:prstGeom>
          <a:noFill/>
          <a:ln w="9525">
            <a:noFill/>
            <a:miter lim="800000"/>
            <a:headEnd/>
            <a:tailEnd/>
          </a:ln>
        </p:spPr>
        <p:txBody>
          <a:bodyPr wrap="none" anchor="ctr">
            <a:spAutoFit/>
          </a:bodyPr>
          <a:lstStyle/>
          <a:p>
            <a:pPr algn="just"/>
            <a:r>
              <a:rPr lang="en-US" sz="2400" b="1" dirty="0">
                <a:solidFill>
                  <a:srgbClr val="FFC000"/>
                </a:solidFill>
                <a:ea typeface="Times New Roman" pitchFamily="18" charset="0"/>
                <a:cs typeface="Arial" charset="0"/>
              </a:rPr>
              <a:t>Principles of weed </a:t>
            </a:r>
            <a:r>
              <a:rPr lang="en-US" sz="2400" b="1" dirty="0" smtClean="0">
                <a:solidFill>
                  <a:srgbClr val="FFC000"/>
                </a:solidFill>
                <a:ea typeface="Times New Roman" pitchFamily="18" charset="0"/>
                <a:cs typeface="Arial" charset="0"/>
              </a:rPr>
              <a:t>management </a:t>
            </a:r>
            <a:r>
              <a:rPr lang="en-US" sz="2400" b="1" dirty="0">
                <a:solidFill>
                  <a:srgbClr val="FFC000"/>
                </a:solidFill>
                <a:ea typeface="Times New Roman" pitchFamily="18" charset="0"/>
                <a:cs typeface="Arial" charset="0"/>
              </a:rPr>
              <a:t>are;</a:t>
            </a:r>
            <a:endParaRPr lang="en-US" sz="2400" dirty="0">
              <a:solidFill>
                <a:srgbClr val="FFC000"/>
              </a:solidFill>
              <a:ea typeface="Times New Roman" pitchFamily="18" charset="0"/>
              <a:cs typeface="Arial" charset="0"/>
            </a:endParaRPr>
          </a:p>
        </p:txBody>
      </p:sp>
      <p:sp>
        <p:nvSpPr>
          <p:cNvPr id="7179" name="Rectangle 5"/>
          <p:cNvSpPr>
            <a:spLocks noChangeArrowheads="1"/>
          </p:cNvSpPr>
          <p:nvPr/>
        </p:nvSpPr>
        <p:spPr bwMode="auto">
          <a:xfrm>
            <a:off x="2209800" y="4114800"/>
            <a:ext cx="4114800" cy="1015663"/>
          </a:xfrm>
          <a:prstGeom prst="rect">
            <a:avLst/>
          </a:prstGeom>
          <a:noFill/>
          <a:ln w="9525">
            <a:noFill/>
            <a:miter lim="800000"/>
            <a:headEnd/>
            <a:tailEnd/>
          </a:ln>
        </p:spPr>
        <p:txBody>
          <a:bodyPr anchor="ctr">
            <a:spAutoFit/>
          </a:bodyPr>
          <a:lstStyle/>
          <a:p>
            <a:pPr algn="just">
              <a:buFont typeface="Wingdings" pitchFamily="2" charset="2"/>
              <a:buChar char="Ø"/>
              <a:tabLst>
                <a:tab pos="228600" algn="l"/>
              </a:tabLst>
            </a:pPr>
            <a:r>
              <a:rPr lang="en-US" sz="2000" dirty="0">
                <a:solidFill>
                  <a:schemeClr val="bg1"/>
                </a:solidFill>
                <a:ea typeface="Times New Roman" pitchFamily="18" charset="0"/>
                <a:cs typeface="Arial" charset="0"/>
              </a:rPr>
              <a:t>  Prevention</a:t>
            </a:r>
          </a:p>
          <a:p>
            <a:pPr algn="just">
              <a:buFont typeface="Wingdings" pitchFamily="2" charset="2"/>
              <a:buChar char="Ø"/>
              <a:tabLst>
                <a:tab pos="228600" algn="l"/>
              </a:tabLst>
            </a:pPr>
            <a:r>
              <a:rPr lang="en-US" sz="2000" dirty="0">
                <a:solidFill>
                  <a:schemeClr val="bg1"/>
                </a:solidFill>
                <a:ea typeface="Times New Roman" pitchFamily="18" charset="0"/>
                <a:cs typeface="Arial" charset="0"/>
              </a:rPr>
              <a:t>  Eradication</a:t>
            </a:r>
          </a:p>
          <a:p>
            <a:pPr algn="just">
              <a:buFont typeface="Wingdings" pitchFamily="2" charset="2"/>
              <a:buChar char="Ø"/>
              <a:tabLst>
                <a:tab pos="228600" algn="l"/>
              </a:tabLst>
            </a:pPr>
            <a:r>
              <a:rPr lang="en-US" sz="2000" dirty="0">
                <a:solidFill>
                  <a:schemeClr val="bg1"/>
                </a:solidFill>
                <a:ea typeface="Times New Roman" pitchFamily="18" charset="0"/>
                <a:cs typeface="Arial" charset="0"/>
              </a:rPr>
              <a:t>  </a:t>
            </a:r>
            <a:r>
              <a:rPr lang="en-US" sz="2000" dirty="0" smtClean="0">
                <a:solidFill>
                  <a:schemeClr val="bg1"/>
                </a:solidFill>
                <a:ea typeface="Times New Roman" pitchFamily="18" charset="0"/>
                <a:cs typeface="Arial" charset="0"/>
              </a:rPr>
              <a:t>Control</a:t>
            </a:r>
            <a:endParaRPr lang="en-US" sz="2000" dirty="0">
              <a:solidFill>
                <a:schemeClr val="bg1"/>
              </a:solidFill>
              <a:ea typeface="Times New Roman" pitchFamily="18" charset="0"/>
              <a:cs typeface="Arial" charset="0"/>
            </a:endParaRPr>
          </a:p>
        </p:txBody>
      </p:sp>
      <p:sp>
        <p:nvSpPr>
          <p:cNvPr id="7" name="Title 6"/>
          <p:cNvSpPr>
            <a:spLocks noGrp="1"/>
          </p:cNvSpPr>
          <p:nvPr>
            <p:ph type="title"/>
          </p:nvPr>
        </p:nvSpPr>
        <p:spPr/>
        <p:txBody>
          <a:bodyPr>
            <a:normAutofit fontScale="90000"/>
          </a:bodyPr>
          <a:lstStyle/>
          <a:p>
            <a:pPr algn="ctr"/>
            <a:r>
              <a:rPr lang="en-US" dirty="0" smtClean="0"/>
              <a:t>Methods of weed management</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2000"/>
                                        <p:tgtEl>
                                          <p:spTgt spid="717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fade">
                                      <p:cBhvr>
                                        <p:cTn id="11" dur="2000"/>
                                        <p:tgtEl>
                                          <p:spTgt spid="717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179">
                                            <p:txEl>
                                              <p:pRg st="0" end="0"/>
                                            </p:txEl>
                                          </p:spTgt>
                                        </p:tgtEl>
                                        <p:attrNameLst>
                                          <p:attrName>style.visibility</p:attrName>
                                        </p:attrNameLst>
                                      </p:cBhvr>
                                      <p:to>
                                        <p:strVal val="visible"/>
                                      </p:to>
                                    </p:set>
                                    <p:animEffect transition="in" filter="fade">
                                      <p:cBhvr>
                                        <p:cTn id="15" dur="2000"/>
                                        <p:tgtEl>
                                          <p:spTgt spid="7179">
                                            <p:txEl>
                                              <p:pRg st="0" end="0"/>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179">
                                            <p:txEl>
                                              <p:pRg st="1" end="1"/>
                                            </p:txEl>
                                          </p:spTgt>
                                        </p:tgtEl>
                                        <p:attrNameLst>
                                          <p:attrName>style.visibility</p:attrName>
                                        </p:attrNameLst>
                                      </p:cBhvr>
                                      <p:to>
                                        <p:strVal val="visible"/>
                                      </p:to>
                                    </p:set>
                                    <p:animEffect transition="in" filter="fade">
                                      <p:cBhvr>
                                        <p:cTn id="19" dur="2000"/>
                                        <p:tgtEl>
                                          <p:spTgt spid="7179">
                                            <p:txEl>
                                              <p:pRg st="1" end="1"/>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7179">
                                            <p:txEl>
                                              <p:pRg st="2" end="2"/>
                                            </p:txEl>
                                          </p:spTgt>
                                        </p:tgtEl>
                                        <p:attrNameLst>
                                          <p:attrName>style.visibility</p:attrName>
                                        </p:attrNameLst>
                                      </p:cBhvr>
                                      <p:to>
                                        <p:strVal val="visible"/>
                                      </p:to>
                                    </p:set>
                                    <p:animEffect transition="in" filter="fade">
                                      <p:cBhvr>
                                        <p:cTn id="23" dur="2000"/>
                                        <p:tgtEl>
                                          <p:spTgt spid="7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7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
          <p:cNvSpPr>
            <a:spLocks noChangeArrowheads="1"/>
          </p:cNvSpPr>
          <p:nvPr/>
        </p:nvSpPr>
        <p:spPr bwMode="auto">
          <a:xfrm>
            <a:off x="0" y="762000"/>
            <a:ext cx="6781800" cy="461963"/>
          </a:xfrm>
          <a:prstGeom prst="rect">
            <a:avLst/>
          </a:prstGeom>
          <a:noFill/>
          <a:ln w="9525">
            <a:noFill/>
            <a:miter lim="800000"/>
            <a:headEnd/>
            <a:tailEnd/>
          </a:ln>
        </p:spPr>
        <p:txBody>
          <a:bodyPr anchor="ctr">
            <a:spAutoFit/>
          </a:bodyPr>
          <a:lstStyle/>
          <a:p>
            <a:pPr algn="just"/>
            <a:r>
              <a:rPr lang="en-US" sz="2400" b="1" dirty="0" smtClean="0">
                <a:solidFill>
                  <a:srgbClr val="FFC000"/>
                </a:solidFill>
                <a:ea typeface="Times New Roman" pitchFamily="18" charset="0"/>
                <a:cs typeface="Arial" charset="0"/>
              </a:rPr>
              <a:t>a. Preventive </a:t>
            </a:r>
            <a:r>
              <a:rPr lang="en-US" sz="2400" b="1" dirty="0">
                <a:solidFill>
                  <a:srgbClr val="FFC000"/>
                </a:solidFill>
                <a:ea typeface="Times New Roman" pitchFamily="18" charset="0"/>
                <a:cs typeface="Arial" charset="0"/>
              </a:rPr>
              <a:t>weed control</a:t>
            </a:r>
            <a:endParaRPr lang="en-US" sz="2400" dirty="0">
              <a:solidFill>
                <a:srgbClr val="FFC000"/>
              </a:solidFill>
              <a:ea typeface="Times New Roman" pitchFamily="18" charset="0"/>
              <a:cs typeface="Arial" charset="0"/>
            </a:endParaRPr>
          </a:p>
        </p:txBody>
      </p:sp>
      <p:sp>
        <p:nvSpPr>
          <p:cNvPr id="8200" name="Rectangle 2"/>
          <p:cNvSpPr>
            <a:spLocks noChangeArrowheads="1"/>
          </p:cNvSpPr>
          <p:nvPr/>
        </p:nvSpPr>
        <p:spPr bwMode="auto">
          <a:xfrm>
            <a:off x="0" y="1447800"/>
            <a:ext cx="8229600" cy="1631950"/>
          </a:xfrm>
          <a:prstGeom prst="rect">
            <a:avLst/>
          </a:prstGeom>
          <a:noFill/>
          <a:ln w="9525">
            <a:noFill/>
            <a:miter lim="800000"/>
            <a:headEnd/>
            <a:tailEnd/>
          </a:ln>
        </p:spPr>
        <p:txBody>
          <a:bodyPr anchor="ctr">
            <a:spAutoFit/>
          </a:bodyPr>
          <a:lstStyle/>
          <a:p>
            <a:pPr algn="just"/>
            <a:r>
              <a:rPr lang="en-US" sz="2000">
                <a:solidFill>
                  <a:schemeClr val="bg1"/>
                </a:solidFill>
                <a:ea typeface="Times New Roman" pitchFamily="18" charset="0"/>
                <a:cs typeface="Arial" charset="0"/>
              </a:rPr>
              <a:t>It is a long term planning so that the weeds could be controlled or managed more effectively and economically than is possible where these are allowed to disperse freely.</a:t>
            </a:r>
          </a:p>
          <a:p>
            <a:pPr algn="just"/>
            <a:r>
              <a:rPr lang="en-US" sz="2000">
                <a:solidFill>
                  <a:schemeClr val="bg1"/>
                </a:solidFill>
                <a:ea typeface="Times New Roman" pitchFamily="18" charset="0"/>
                <a:cs typeface="Arial" charset="0"/>
              </a:rPr>
              <a:t>Following preventive control measures are suggested for adoption wherever possible &amp; practicable.</a:t>
            </a:r>
          </a:p>
        </p:txBody>
      </p:sp>
      <p:sp>
        <p:nvSpPr>
          <p:cNvPr id="6147" name="Rectangle 3"/>
          <p:cNvSpPr>
            <a:spLocks noChangeArrowheads="1"/>
          </p:cNvSpPr>
          <p:nvPr/>
        </p:nvSpPr>
        <p:spPr bwMode="auto">
          <a:xfrm>
            <a:off x="0" y="3276600"/>
            <a:ext cx="7924800" cy="2554288"/>
          </a:xfrm>
          <a:prstGeom prst="rect">
            <a:avLst/>
          </a:prstGeom>
          <a:noFill/>
          <a:ln w="9525">
            <a:noFill/>
            <a:miter lim="800000"/>
            <a:headEnd/>
            <a:tailEnd/>
          </a:ln>
          <a:effectLst/>
        </p:spPr>
        <p:txBody>
          <a:bodyPr anchor="ctr">
            <a:spAutoFit/>
          </a:bodyPr>
          <a:lstStyle/>
          <a:p>
            <a:pPr marL="457200" indent="-457200" algn="just">
              <a:buFontTx/>
              <a:buAutoNum type="arabicPeriod"/>
              <a:defRPr/>
            </a:pPr>
            <a:r>
              <a:rPr lang="en-US" sz="2000" dirty="0">
                <a:solidFill>
                  <a:schemeClr val="bg1"/>
                </a:solidFill>
                <a:latin typeface="Arial" pitchFamily="34" charset="0"/>
                <a:ea typeface="Times New Roman" pitchFamily="18" charset="0"/>
                <a:cs typeface="Arial" pitchFamily="34" charset="0"/>
              </a:rPr>
              <a:t>Avoid using crop that are infested with weed seeds for sowing</a:t>
            </a:r>
          </a:p>
          <a:p>
            <a:pPr marL="457200" indent="-457200" algn="just">
              <a:buFontTx/>
              <a:buAutoNum type="arabicPeriod"/>
              <a:defRPr/>
            </a:pPr>
            <a:r>
              <a:rPr lang="en-US" sz="2000" dirty="0">
                <a:solidFill>
                  <a:schemeClr val="bg1"/>
                </a:solidFill>
                <a:latin typeface="Arial" pitchFamily="34" charset="0"/>
                <a:ea typeface="Times New Roman" pitchFamily="18" charset="0"/>
                <a:cs typeface="Arial" pitchFamily="34" charset="0"/>
              </a:rPr>
              <a:t>Avoid feeding screenings and other material containing weed seeds to the farm animals.</a:t>
            </a:r>
          </a:p>
          <a:p>
            <a:pPr marL="457200" indent="-457200" algn="just">
              <a:buFontTx/>
              <a:buAutoNum type="arabicPeriod"/>
              <a:defRPr/>
            </a:pPr>
            <a:r>
              <a:rPr lang="en-US" sz="2000" dirty="0">
                <a:solidFill>
                  <a:schemeClr val="bg1"/>
                </a:solidFill>
                <a:latin typeface="Arial" pitchFamily="34" charset="0"/>
                <a:ea typeface="Times New Roman" pitchFamily="18" charset="0"/>
                <a:cs typeface="Arial" pitchFamily="34" charset="0"/>
              </a:rPr>
              <a:t>Avoid adding weeds to the manure pits.</a:t>
            </a:r>
          </a:p>
          <a:p>
            <a:pPr marL="457200" indent="-457200" algn="just">
              <a:buFontTx/>
              <a:buAutoNum type="arabicPeriod"/>
              <a:defRPr/>
            </a:pPr>
            <a:r>
              <a:rPr lang="en-US" sz="2000" dirty="0">
                <a:solidFill>
                  <a:schemeClr val="bg1"/>
                </a:solidFill>
                <a:latin typeface="Arial" pitchFamily="34" charset="0"/>
                <a:ea typeface="Times New Roman" pitchFamily="18" charset="0"/>
                <a:cs typeface="Arial" pitchFamily="34" charset="0"/>
              </a:rPr>
              <a:t>Clean the farm machinery thoroughly before moving it from one field to another. This is particularly important for seed drills</a:t>
            </a:r>
          </a:p>
          <a:p>
            <a:pPr marL="457200" indent="-457200" algn="just">
              <a:buFontTx/>
              <a:buAutoNum type="arabicPeriod"/>
              <a:defRPr/>
            </a:pPr>
            <a:r>
              <a:rPr lang="en-US" sz="2000" dirty="0">
                <a:solidFill>
                  <a:schemeClr val="bg1"/>
                </a:solidFill>
                <a:latin typeface="Arial" pitchFamily="34" charset="0"/>
                <a:ea typeface="Times New Roman" pitchFamily="18" charset="0"/>
                <a:cs typeface="Arial" pitchFamily="34" charset="0"/>
              </a:rPr>
              <a:t>Avoid the use of gravel sand and soil from weed-infested</a:t>
            </a:r>
            <a:endParaRPr lang="en-US" sz="2000" dirty="0">
              <a:solidFill>
                <a:schemeClr val="bg1"/>
              </a:solidFill>
              <a:latin typeface="Arial" pitchFamily="34" charset="0"/>
            </a:endParaRPr>
          </a:p>
          <a:p>
            <a:pPr algn="just" eaLnBrk="0" hangingPunct="0">
              <a:defRPr/>
            </a:pPr>
            <a:endParaRPr lang="en-US" sz="2000" dirty="0">
              <a:solidFill>
                <a:schemeClr val="bg1"/>
              </a:solidFill>
              <a:latin typeface="Arial" pitchFamily="34" charset="0"/>
            </a:endParaRPr>
          </a:p>
        </p:txBody>
      </p:sp>
      <p:sp>
        <p:nvSpPr>
          <p:cNvPr id="14344" name="Rectangle 9"/>
          <p:cNvSpPr>
            <a:spLocks noChangeArrowheads="1"/>
          </p:cNvSpPr>
          <p:nvPr/>
        </p:nvSpPr>
        <p:spPr bwMode="auto">
          <a:xfrm>
            <a:off x="7239000" y="5791200"/>
            <a:ext cx="982663" cy="400050"/>
          </a:xfrm>
          <a:prstGeom prst="rect">
            <a:avLst/>
          </a:prstGeom>
          <a:noFill/>
          <a:ln w="9525">
            <a:noFill/>
            <a:miter lim="800000"/>
            <a:headEnd/>
            <a:tailEnd/>
          </a:ln>
        </p:spPr>
        <p:txBody>
          <a:bodyPr wrap="none">
            <a:spAutoFit/>
          </a:bodyPr>
          <a:lstStyle/>
          <a:p>
            <a:r>
              <a:rPr lang="en-US" sz="2000">
                <a:solidFill>
                  <a:srgbClr val="FFFF00"/>
                </a:solidFill>
                <a:ea typeface="Times New Roman" pitchFamily="18" charset="0"/>
                <a:cs typeface="Arial" charset="0"/>
              </a:rPr>
              <a:t>Cont…</a:t>
            </a:r>
            <a:endParaRPr lang="en-US" sz="2000">
              <a:solidFill>
                <a:srgbClr val="FFFF00"/>
              </a:solidFill>
              <a:latin typeface="Trebuchet MS" pitchFamily="34" charset="0"/>
              <a:ea typeface="Times New Roman" pitchFamily="18" charset="0"/>
              <a:cs typeface="Arial"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00">
                                            <p:txEl>
                                              <p:pRg st="0" end="0"/>
                                            </p:txEl>
                                          </p:spTgt>
                                        </p:tgtEl>
                                        <p:attrNameLst>
                                          <p:attrName>style.visibility</p:attrName>
                                        </p:attrNameLst>
                                      </p:cBhvr>
                                      <p:to>
                                        <p:strVal val="visible"/>
                                      </p:to>
                                    </p:set>
                                    <p:animEffect transition="in" filter="fade">
                                      <p:cBhvr>
                                        <p:cTn id="11" dur="2000"/>
                                        <p:tgtEl>
                                          <p:spTgt spid="8200">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200">
                                            <p:txEl>
                                              <p:pRg st="1" end="1"/>
                                            </p:txEl>
                                          </p:spTgt>
                                        </p:tgtEl>
                                        <p:attrNameLst>
                                          <p:attrName>style.visibility</p:attrName>
                                        </p:attrNameLst>
                                      </p:cBhvr>
                                      <p:to>
                                        <p:strVal val="visible"/>
                                      </p:to>
                                    </p:set>
                                    <p:animEffect transition="in" filter="fade">
                                      <p:cBhvr>
                                        <p:cTn id="15" dur="2000"/>
                                        <p:tgtEl>
                                          <p:spTgt spid="8200">
                                            <p:txEl>
                                              <p:pRg st="1" end="1"/>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Effect transition="in" filter="fade">
                                      <p:cBhvr>
                                        <p:cTn id="19" dur="2000"/>
                                        <p:tgtEl>
                                          <p:spTgt spid="6147">
                                            <p:txEl>
                                              <p:pRg st="0" end="0"/>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Effect transition="in" filter="fade">
                                      <p:cBhvr>
                                        <p:cTn id="23" dur="2000"/>
                                        <p:tgtEl>
                                          <p:spTgt spid="6147">
                                            <p:txEl>
                                              <p:pRg st="1" end="1"/>
                                            </p:txEl>
                                          </p:spTgt>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Effect transition="in" filter="fade">
                                      <p:cBhvr>
                                        <p:cTn id="27" dur="2000"/>
                                        <p:tgtEl>
                                          <p:spTgt spid="6147">
                                            <p:txEl>
                                              <p:pRg st="2" end="2"/>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Effect transition="in" filter="fade">
                                      <p:cBhvr>
                                        <p:cTn id="31" dur="2000"/>
                                        <p:tgtEl>
                                          <p:spTgt spid="6147">
                                            <p:txEl>
                                              <p:pRg st="3" end="3"/>
                                            </p:txEl>
                                          </p:spTgt>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8"/>
          <p:cNvSpPr>
            <a:spLocks noChangeArrowheads="1"/>
          </p:cNvSpPr>
          <p:nvPr/>
        </p:nvSpPr>
        <p:spPr bwMode="auto">
          <a:xfrm>
            <a:off x="457200" y="1295400"/>
            <a:ext cx="7543800" cy="3785652"/>
          </a:xfrm>
          <a:prstGeom prst="rect">
            <a:avLst/>
          </a:prstGeom>
          <a:noFill/>
          <a:ln w="9525">
            <a:noFill/>
            <a:miter lim="800000"/>
            <a:headEnd/>
            <a:tailEnd/>
          </a:ln>
        </p:spPr>
        <p:txBody>
          <a:bodyPr>
            <a:spAutoFit/>
          </a:bodyPr>
          <a:lstStyle/>
          <a:p>
            <a:pPr marL="288925" indent="-288925" algn="just" eaLnBrk="0" hangingPunct="0"/>
            <a:r>
              <a:rPr lang="en-US" sz="2000" dirty="0">
                <a:solidFill>
                  <a:schemeClr val="bg1"/>
                </a:solidFill>
                <a:ea typeface="Times New Roman" pitchFamily="18" charset="0"/>
                <a:cs typeface="Arial" charset="0"/>
              </a:rPr>
              <a:t>6. Inspect nursery stock for the presence of weed seedlings, tubers, rhizomes, etc.</a:t>
            </a:r>
          </a:p>
          <a:p>
            <a:pPr marL="288925" indent="-288925" algn="just" eaLnBrk="0" hangingPunct="0"/>
            <a:endParaRPr lang="en-US" sz="2000" dirty="0">
              <a:solidFill>
                <a:schemeClr val="bg1"/>
              </a:solidFill>
              <a:ea typeface="Times New Roman" pitchFamily="18" charset="0"/>
              <a:cs typeface="Arial" charset="0"/>
            </a:endParaRPr>
          </a:p>
          <a:p>
            <a:pPr marL="288925" indent="-288925" algn="just" eaLnBrk="0" hangingPunct="0"/>
            <a:r>
              <a:rPr lang="en-US" sz="2000" dirty="0">
                <a:solidFill>
                  <a:schemeClr val="bg1"/>
                </a:solidFill>
                <a:ea typeface="Times New Roman" pitchFamily="18" charset="0"/>
                <a:cs typeface="Arial" charset="0"/>
              </a:rPr>
              <a:t>7. Keep irrigation channels, fence-lines, and un-cropped areas clean</a:t>
            </a:r>
          </a:p>
          <a:p>
            <a:pPr marL="288925" indent="-288925" algn="just" eaLnBrk="0" hangingPunct="0"/>
            <a:endParaRPr lang="en-US" sz="2000" dirty="0">
              <a:solidFill>
                <a:schemeClr val="bg1"/>
              </a:solidFill>
              <a:ea typeface="Times New Roman" pitchFamily="18" charset="0"/>
              <a:cs typeface="Arial" charset="0"/>
            </a:endParaRPr>
          </a:p>
          <a:p>
            <a:pPr marL="288925" indent="-288925" algn="just" eaLnBrk="0" hangingPunct="0"/>
            <a:r>
              <a:rPr lang="en-US" sz="2000" dirty="0" smtClean="0">
                <a:solidFill>
                  <a:schemeClr val="bg1"/>
                </a:solidFill>
                <a:ea typeface="Times New Roman" pitchFamily="18" charset="0"/>
                <a:cs typeface="Arial" charset="0"/>
              </a:rPr>
              <a:t>8.Inspect </a:t>
            </a:r>
            <a:r>
              <a:rPr lang="en-US" sz="2000" dirty="0">
                <a:solidFill>
                  <a:schemeClr val="bg1"/>
                </a:solidFill>
                <a:ea typeface="Times New Roman" pitchFamily="18" charset="0"/>
                <a:cs typeface="Arial" charset="0"/>
              </a:rPr>
              <a:t>your farm frequently for any strange looking weed seedlings</a:t>
            </a:r>
            <a:r>
              <a:rPr lang="en-US" sz="2000" dirty="0" smtClean="0">
                <a:solidFill>
                  <a:schemeClr val="bg1"/>
                </a:solidFill>
                <a:ea typeface="Times New Roman" pitchFamily="18" charset="0"/>
                <a:cs typeface="Arial" charset="0"/>
              </a:rPr>
              <a:t>.</a:t>
            </a:r>
            <a:endParaRPr lang="en-US" sz="2000" dirty="0">
              <a:solidFill>
                <a:schemeClr val="bg1"/>
              </a:solidFill>
              <a:ea typeface="Times New Roman" pitchFamily="18" charset="0"/>
              <a:cs typeface="Arial" charset="0"/>
            </a:endParaRPr>
          </a:p>
          <a:p>
            <a:pPr marL="288925" indent="-288925" algn="just" eaLnBrk="0" hangingPunct="0"/>
            <a:endParaRPr lang="en-US" sz="2000" dirty="0">
              <a:solidFill>
                <a:schemeClr val="bg1"/>
              </a:solidFill>
              <a:ea typeface="Times New Roman" pitchFamily="18" charset="0"/>
              <a:cs typeface="Arial" charset="0"/>
            </a:endParaRPr>
          </a:p>
          <a:p>
            <a:pPr marL="288925" indent="-288925" algn="just" eaLnBrk="0" hangingPunct="0"/>
            <a:r>
              <a:rPr lang="en-US" sz="2000" dirty="0">
                <a:solidFill>
                  <a:schemeClr val="bg1"/>
                </a:solidFill>
                <a:ea typeface="Times New Roman" pitchFamily="18" charset="0"/>
                <a:cs typeface="Arial" charset="0"/>
              </a:rPr>
              <a:t>9.  Quarantine regulations are available in almost all countries to deny the entry of weed seeds and other propagules into a country through airports and shipyards.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fade">
                                      <p:cBhvr>
                                        <p:cTn id="7" dur="2000"/>
                                        <p:tgtEl>
                                          <p:spTgt spid="922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223">
                                            <p:txEl>
                                              <p:pRg st="2" end="2"/>
                                            </p:txEl>
                                          </p:spTgt>
                                        </p:tgtEl>
                                        <p:attrNameLst>
                                          <p:attrName>style.visibility</p:attrName>
                                        </p:attrNameLst>
                                      </p:cBhvr>
                                      <p:to>
                                        <p:strVal val="visible"/>
                                      </p:to>
                                    </p:set>
                                    <p:animEffect transition="in" filter="fade">
                                      <p:cBhvr>
                                        <p:cTn id="11" dur="2000"/>
                                        <p:tgtEl>
                                          <p:spTgt spid="922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223">
                                            <p:txEl>
                                              <p:pRg st="4" end="4"/>
                                            </p:txEl>
                                          </p:spTgt>
                                        </p:tgtEl>
                                        <p:attrNameLst>
                                          <p:attrName>style.visibility</p:attrName>
                                        </p:attrNameLst>
                                      </p:cBhvr>
                                      <p:to>
                                        <p:strVal val="visible"/>
                                      </p:to>
                                    </p:set>
                                    <p:animEffect transition="in" filter="fade">
                                      <p:cBhvr>
                                        <p:cTn id="15" dur="2000"/>
                                        <p:tgtEl>
                                          <p:spTgt spid="922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223">
                                            <p:txEl>
                                              <p:pRg st="6" end="6"/>
                                            </p:txEl>
                                          </p:spTgt>
                                        </p:tgtEl>
                                        <p:attrNameLst>
                                          <p:attrName>style.visibility</p:attrName>
                                        </p:attrNameLst>
                                      </p:cBhvr>
                                      <p:to>
                                        <p:strVal val="visible"/>
                                      </p:to>
                                    </p:set>
                                    <p:animEffect transition="in" filter="fade">
                                      <p:cBhvr>
                                        <p:cTn id="19" dur="2000"/>
                                        <p:tgtEl>
                                          <p:spTgt spid="9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0" y="838200"/>
            <a:ext cx="3360738" cy="461963"/>
          </a:xfrm>
          <a:prstGeom prst="rect">
            <a:avLst/>
          </a:prstGeom>
          <a:noFill/>
          <a:ln w="9525">
            <a:noFill/>
            <a:miter lim="800000"/>
            <a:headEnd/>
            <a:tailEnd/>
          </a:ln>
        </p:spPr>
        <p:txBody>
          <a:bodyPr wrap="none" anchor="ctr">
            <a:spAutoFit/>
          </a:bodyPr>
          <a:lstStyle/>
          <a:p>
            <a:pPr algn="just"/>
            <a:r>
              <a:rPr lang="en-US" sz="2400" b="1">
                <a:ea typeface="Times New Roman" pitchFamily="18" charset="0"/>
                <a:cs typeface="Arial" charset="0"/>
              </a:rPr>
              <a:t>Weed free crop seeds</a:t>
            </a:r>
            <a:endParaRPr lang="en-US" sz="2400">
              <a:latin typeface="Trebuchet MS" pitchFamily="34" charset="0"/>
              <a:ea typeface="Times New Roman" pitchFamily="18" charset="0"/>
              <a:cs typeface="Arial" charset="0"/>
            </a:endParaRPr>
          </a:p>
        </p:txBody>
      </p:sp>
      <p:sp>
        <p:nvSpPr>
          <p:cNvPr id="11" name="Rectangle 10"/>
          <p:cNvSpPr>
            <a:spLocks noChangeArrowheads="1"/>
          </p:cNvSpPr>
          <p:nvPr/>
        </p:nvSpPr>
        <p:spPr bwMode="auto">
          <a:xfrm>
            <a:off x="533400" y="1676400"/>
            <a:ext cx="7315200" cy="1016000"/>
          </a:xfrm>
          <a:prstGeom prst="rect">
            <a:avLst/>
          </a:prstGeom>
          <a:noFill/>
          <a:ln w="9525">
            <a:noFill/>
            <a:miter lim="800000"/>
            <a:headEnd/>
            <a:tailEnd/>
          </a:ln>
        </p:spPr>
        <p:txBody>
          <a:bodyPr>
            <a:spAutoFit/>
          </a:bodyPr>
          <a:lstStyle/>
          <a:p>
            <a:r>
              <a:rPr lang="en-US" sz="2000">
                <a:solidFill>
                  <a:schemeClr val="bg1"/>
                </a:solidFill>
              </a:rPr>
              <a:t>Separating crop seeds from admixture of crop &amp; weed seeds using physical differences like size, shape, colour, weight / texture &amp; electrical properties</a:t>
            </a:r>
          </a:p>
        </p:txBody>
      </p:sp>
      <p:sp>
        <p:nvSpPr>
          <p:cNvPr id="10251" name="Rectangle 11"/>
          <p:cNvSpPr>
            <a:spLocks noChangeArrowheads="1"/>
          </p:cNvSpPr>
          <p:nvPr/>
        </p:nvSpPr>
        <p:spPr bwMode="auto">
          <a:xfrm>
            <a:off x="0" y="2971800"/>
            <a:ext cx="7704138" cy="461963"/>
          </a:xfrm>
          <a:prstGeom prst="rect">
            <a:avLst/>
          </a:prstGeom>
          <a:noFill/>
          <a:ln w="9525">
            <a:noFill/>
            <a:miter lim="800000"/>
            <a:headEnd/>
            <a:tailEnd/>
          </a:ln>
        </p:spPr>
        <p:txBody>
          <a:bodyPr wrap="none" anchor="ctr">
            <a:spAutoFit/>
          </a:bodyPr>
          <a:lstStyle/>
          <a:p>
            <a:pPr algn="just"/>
            <a:r>
              <a:rPr lang="en-US" sz="2400" b="1">
                <a:ea typeface="Times New Roman" pitchFamily="18" charset="0"/>
                <a:cs typeface="Arial" charset="0"/>
              </a:rPr>
              <a:t>b. Eradication:  (ideal weed control rarely achieved)</a:t>
            </a:r>
            <a:endParaRPr lang="en-US" sz="2400">
              <a:latin typeface="Trebuchet MS" pitchFamily="34" charset="0"/>
              <a:ea typeface="Times New Roman" pitchFamily="18" charset="0"/>
              <a:cs typeface="Arial" charset="0"/>
            </a:endParaRPr>
          </a:p>
        </p:txBody>
      </p:sp>
      <p:sp>
        <p:nvSpPr>
          <p:cNvPr id="10252" name="Rectangle 12"/>
          <p:cNvSpPr>
            <a:spLocks noChangeArrowheads="1"/>
          </p:cNvSpPr>
          <p:nvPr/>
        </p:nvSpPr>
        <p:spPr bwMode="auto">
          <a:xfrm>
            <a:off x="0" y="3657600"/>
            <a:ext cx="8001000" cy="1016000"/>
          </a:xfrm>
          <a:prstGeom prst="rect">
            <a:avLst/>
          </a:prstGeom>
          <a:noFill/>
          <a:ln w="9525">
            <a:noFill/>
            <a:miter lim="800000"/>
            <a:headEnd/>
            <a:tailEnd/>
          </a:ln>
        </p:spPr>
        <p:txBody>
          <a:bodyPr anchor="ctr">
            <a:spAutoFit/>
          </a:bodyPr>
          <a:lstStyle/>
          <a:p>
            <a:pPr algn="just"/>
            <a:r>
              <a:rPr lang="en-US" sz="2000">
                <a:solidFill>
                  <a:schemeClr val="bg1"/>
                </a:solidFill>
                <a:ea typeface="Times New Roman" pitchFamily="18" charset="0"/>
                <a:cs typeface="Arial" charset="0"/>
              </a:rPr>
              <a:t>It infers that a given weed species, its seed &amp; vegetative part has been killed or completely removed from a given area &amp; that weed will not reappear unless reintroduced to the area. </a:t>
            </a:r>
            <a:endParaRPr lang="en-US" sz="2000">
              <a:solidFill>
                <a:schemeClr val="bg1"/>
              </a:solidFill>
              <a:latin typeface="Trebuchet MS" pitchFamily="34"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dissolve">
                                      <p:cBhvr>
                                        <p:cTn id="7" dur="500"/>
                                        <p:tgtEl>
                                          <p:spTgt spid="102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10251"/>
                                        </p:tgtEl>
                                        <p:attrNameLst>
                                          <p:attrName>style.visibility</p:attrName>
                                        </p:attrNameLst>
                                      </p:cBhvr>
                                      <p:to>
                                        <p:strVal val="visible"/>
                                      </p:to>
                                    </p:set>
                                    <p:animEffect transition="in" filter="dissolve">
                                      <p:cBhvr>
                                        <p:cTn id="15" dur="500"/>
                                        <p:tgtEl>
                                          <p:spTgt spid="1025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252"/>
                                        </p:tgtEl>
                                        <p:attrNameLst>
                                          <p:attrName>style.visibility</p:attrName>
                                        </p:attrNameLst>
                                      </p:cBhvr>
                                      <p:to>
                                        <p:strVal val="visible"/>
                                      </p:to>
                                    </p:set>
                                    <p:animEffect transition="in" filter="fade">
                                      <p:cBhvr>
                                        <p:cTn id="19" dur="20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1" grpId="0"/>
      <p:bldP spid="10251" grpId="0"/>
      <p:bldP spid="102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ChangeArrowheads="1"/>
          </p:cNvSpPr>
          <p:nvPr/>
        </p:nvSpPr>
        <p:spPr bwMode="auto">
          <a:xfrm>
            <a:off x="0" y="914400"/>
            <a:ext cx="1619354" cy="461665"/>
          </a:xfrm>
          <a:prstGeom prst="rect">
            <a:avLst/>
          </a:prstGeom>
          <a:noFill/>
          <a:ln w="9525">
            <a:noFill/>
            <a:miter lim="800000"/>
            <a:headEnd/>
            <a:tailEnd/>
          </a:ln>
        </p:spPr>
        <p:txBody>
          <a:bodyPr wrap="none" anchor="ctr">
            <a:spAutoFit/>
          </a:bodyPr>
          <a:lstStyle/>
          <a:p>
            <a:pPr algn="just"/>
            <a:r>
              <a:rPr lang="en-US" sz="2400" b="1" dirty="0" smtClean="0">
                <a:ea typeface="Times New Roman" pitchFamily="18" charset="0"/>
                <a:cs typeface="Arial" charset="0"/>
              </a:rPr>
              <a:t>c. Control</a:t>
            </a:r>
            <a:endParaRPr lang="en-US" sz="2400" dirty="0">
              <a:latin typeface="Trebuchet MS" pitchFamily="34" charset="0"/>
              <a:ea typeface="Times New Roman" pitchFamily="18" charset="0"/>
              <a:cs typeface="Arial" charset="0"/>
            </a:endParaRPr>
          </a:p>
        </p:txBody>
      </p:sp>
      <p:sp>
        <p:nvSpPr>
          <p:cNvPr id="11272" name="Rectangle 8"/>
          <p:cNvSpPr>
            <a:spLocks noChangeArrowheads="1"/>
          </p:cNvSpPr>
          <p:nvPr/>
        </p:nvSpPr>
        <p:spPr bwMode="auto">
          <a:xfrm>
            <a:off x="228600" y="2133600"/>
            <a:ext cx="8382000" cy="2862322"/>
          </a:xfrm>
          <a:prstGeom prst="rect">
            <a:avLst/>
          </a:prstGeom>
          <a:noFill/>
          <a:ln w="9525">
            <a:noFill/>
            <a:miter lim="800000"/>
            <a:headEnd/>
            <a:tailEnd/>
          </a:ln>
        </p:spPr>
        <p:txBody>
          <a:bodyPr wrap="square" anchor="ctr">
            <a:spAutoFit/>
          </a:bodyPr>
          <a:lstStyle/>
          <a:p>
            <a:pPr marL="228600" indent="-228600" algn="just">
              <a:buFont typeface="Wingdings" pitchFamily="2" charset="2"/>
              <a:buChar char="Ø"/>
            </a:pPr>
            <a:r>
              <a:rPr lang="en-US" sz="2000" dirty="0" smtClean="0">
                <a:solidFill>
                  <a:schemeClr val="bg1"/>
                </a:solidFill>
                <a:ea typeface="Times New Roman" pitchFamily="18" charset="0"/>
                <a:cs typeface="Arial" charset="0"/>
              </a:rPr>
              <a:t>In control methods, the weeds are seldom killed but their growth is severely restricted, the crop makes a normal yield. </a:t>
            </a:r>
            <a:endParaRPr lang="en-US" sz="2000" dirty="0">
              <a:solidFill>
                <a:schemeClr val="bg1"/>
              </a:solidFill>
              <a:ea typeface="Times New Roman" pitchFamily="18" charset="0"/>
              <a:cs typeface="Arial" charset="0"/>
            </a:endParaRPr>
          </a:p>
          <a:p>
            <a:pPr marL="228600" indent="-228600" algn="just">
              <a:buFont typeface="Wingdings" pitchFamily="2" charset="2"/>
              <a:buChar char="Ø"/>
            </a:pPr>
            <a:r>
              <a:rPr lang="en-US" sz="2000" dirty="0">
                <a:solidFill>
                  <a:schemeClr val="bg1"/>
                </a:solidFill>
                <a:ea typeface="Times New Roman" pitchFamily="18" charset="0"/>
                <a:cs typeface="Arial" charset="0"/>
              </a:rPr>
              <a:t>Weed control methods are grouped into cultural, physical, chemical and biological.</a:t>
            </a:r>
          </a:p>
          <a:p>
            <a:pPr marL="228600" indent="-228600" algn="just">
              <a:buFont typeface="Wingdings" pitchFamily="2" charset="2"/>
              <a:buChar char="Ø"/>
            </a:pPr>
            <a:r>
              <a:rPr lang="en-US" sz="2000" dirty="0">
                <a:solidFill>
                  <a:schemeClr val="bg1"/>
                </a:solidFill>
                <a:ea typeface="Times New Roman" pitchFamily="18" charset="0"/>
                <a:cs typeface="Arial" charset="0"/>
              </a:rPr>
              <a:t>Every method of weed control has its own advantages and disadvantages.</a:t>
            </a:r>
          </a:p>
          <a:p>
            <a:pPr marL="228600" indent="-228600" algn="just">
              <a:buFont typeface="Wingdings" pitchFamily="2" charset="2"/>
              <a:buChar char="Ø"/>
            </a:pPr>
            <a:r>
              <a:rPr lang="en-US" sz="2000" dirty="0">
                <a:solidFill>
                  <a:schemeClr val="bg1"/>
                </a:solidFill>
                <a:ea typeface="Times New Roman" pitchFamily="18" charset="0"/>
                <a:cs typeface="Arial" charset="0"/>
              </a:rPr>
              <a:t>No single method is successful under all weed situations. Many a time, a combination of these methods gives effective and economic control than a single method.</a:t>
            </a:r>
            <a:endParaRPr lang="en-US" sz="2000" dirty="0">
              <a:solidFill>
                <a:schemeClr val="bg1"/>
              </a:solidFill>
              <a:latin typeface="Trebuchet MS" pitchFamily="34" charset="0"/>
              <a:ea typeface="Times New Roman" pitchFamily="18" charset="0"/>
              <a:cs typeface="Arial"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dissolve">
                                      <p:cBhvr>
                                        <p:cTn id="7" dur="500"/>
                                        <p:tgtEl>
                                          <p:spTgt spid="112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72">
                                            <p:txEl>
                                              <p:pRg st="0" end="0"/>
                                            </p:txEl>
                                          </p:spTgt>
                                        </p:tgtEl>
                                        <p:attrNameLst>
                                          <p:attrName>style.visibility</p:attrName>
                                        </p:attrNameLst>
                                      </p:cBhvr>
                                      <p:to>
                                        <p:strVal val="visible"/>
                                      </p:to>
                                    </p:set>
                                    <p:animEffect transition="in" filter="fade">
                                      <p:cBhvr>
                                        <p:cTn id="11" dur="2000"/>
                                        <p:tgtEl>
                                          <p:spTgt spid="11272">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272">
                                            <p:txEl>
                                              <p:pRg st="1" end="1"/>
                                            </p:txEl>
                                          </p:spTgt>
                                        </p:tgtEl>
                                        <p:attrNameLst>
                                          <p:attrName>style.visibility</p:attrName>
                                        </p:attrNameLst>
                                      </p:cBhvr>
                                      <p:to>
                                        <p:strVal val="visible"/>
                                      </p:to>
                                    </p:set>
                                    <p:animEffect transition="in" filter="fade">
                                      <p:cBhvr>
                                        <p:cTn id="15" dur="2000"/>
                                        <p:tgtEl>
                                          <p:spTgt spid="11272">
                                            <p:txEl>
                                              <p:pRg st="1" end="1"/>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Effect transition="in" filter="fade">
                                      <p:cBhvr>
                                        <p:cTn id="19" dur="2000"/>
                                        <p:tgtEl>
                                          <p:spTgt spid="11272">
                                            <p:txEl>
                                              <p:pRg st="2" end="2"/>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11272">
                                            <p:txEl>
                                              <p:pRg st="3" end="3"/>
                                            </p:txEl>
                                          </p:spTgt>
                                        </p:tgtEl>
                                        <p:attrNameLst>
                                          <p:attrName>style.visibility</p:attrName>
                                        </p:attrNameLst>
                                      </p:cBhvr>
                                      <p:to>
                                        <p:strVal val="visible"/>
                                      </p:to>
                                    </p:set>
                                    <p:animEffect transition="in" filter="fade">
                                      <p:cBhvr>
                                        <p:cTn id="23" dur="2000"/>
                                        <p:tgtEl>
                                          <p:spTgt spid="112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675"/>
            <a:ext cx="7239000" cy="822325"/>
          </a:xfrm>
        </p:spPr>
        <p:txBody>
          <a:bodyPr>
            <a:normAutofit fontScale="90000"/>
          </a:bodyPr>
          <a:lstStyle/>
          <a:p>
            <a:r>
              <a:rPr lang="en-US" dirty="0" smtClean="0"/>
              <a:t>COMPONENTS OF WEED MGT.</a:t>
            </a:r>
            <a:endParaRPr lang="en-US" dirty="0"/>
          </a:p>
        </p:txBody>
      </p:sp>
      <p:pic>
        <p:nvPicPr>
          <p:cNvPr id="4" name="Picture 3" descr="images.jpg"/>
          <p:cNvPicPr>
            <a:picLocks noChangeAspect="1"/>
          </p:cNvPicPr>
          <p:nvPr/>
        </p:nvPicPr>
        <p:blipFill>
          <a:blip r:embed="rId2"/>
          <a:stretch>
            <a:fillRect/>
          </a:stretch>
        </p:blipFill>
        <p:spPr>
          <a:xfrm>
            <a:off x="1295400" y="1219200"/>
            <a:ext cx="5410200" cy="4255454"/>
          </a:xfrm>
          <a:prstGeom prst="roundRect">
            <a:avLst>
              <a:gd name="adj" fmla="val 8594"/>
            </a:avLst>
          </a:prstGeom>
          <a:solidFill>
            <a:srgbClr val="FFFFFF">
              <a:shade val="85000"/>
            </a:srgbClr>
          </a:solidFill>
          <a:ln>
            <a:solidFill>
              <a:srgbClr val="00B0F0"/>
            </a:solidFill>
          </a:ln>
          <a:effectLst>
            <a:glow rad="101600">
              <a:schemeClr val="accent2">
                <a:satMod val="175000"/>
                <a:alpha val="40000"/>
              </a:schemeClr>
            </a:glow>
            <a:reflection blurRad="12700" stA="38000" endPos="28000" dist="5000" dir="5400000" sy="-100000" algn="bl" rotWithShape="0"/>
          </a:effectLst>
        </p:spPr>
      </p:pic>
    </p:spTree>
  </p:cSld>
  <p:clrMapOvr>
    <a:masterClrMapping/>
  </p:clrMapOvr>
  <p:transition spd="med">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867</TotalTime>
  <Words>1326</Words>
  <Application>Microsoft Office PowerPoint</Application>
  <PresentationFormat>On-screen Show (4:3)</PresentationFormat>
  <Paragraphs>114</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Baskerville Old Face</vt:lpstr>
      <vt:lpstr>Book Antiqua</vt:lpstr>
      <vt:lpstr>Calibri</vt:lpstr>
      <vt:lpstr>Lucida Sans</vt:lpstr>
      <vt:lpstr>Times New Roman</vt:lpstr>
      <vt:lpstr>Trebuchet MS</vt:lpstr>
      <vt:lpstr>Wingdings</vt:lpstr>
      <vt:lpstr>Wingdings 2</vt:lpstr>
      <vt:lpstr>Wingdings 3</vt:lpstr>
      <vt:lpstr>Apex</vt:lpstr>
      <vt:lpstr>Weed management</vt:lpstr>
      <vt:lpstr>weed</vt:lpstr>
      <vt:lpstr>weed problems</vt:lpstr>
      <vt:lpstr>Methods of weed management</vt:lpstr>
      <vt:lpstr>PowerPoint Presentation</vt:lpstr>
      <vt:lpstr>PowerPoint Presentation</vt:lpstr>
      <vt:lpstr>PowerPoint Presentation</vt:lpstr>
      <vt:lpstr>PowerPoint Presentation</vt:lpstr>
      <vt:lpstr>COMPONENTS OF WEED MGT.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 JANE N</dc:creator>
  <cp:lastModifiedBy>Windows User</cp:lastModifiedBy>
  <cp:revision>107</cp:revision>
  <dcterms:created xsi:type="dcterms:W3CDTF">2006-08-16T00:00:00Z</dcterms:created>
  <dcterms:modified xsi:type="dcterms:W3CDTF">2020-10-20T08:10:22Z</dcterms:modified>
</cp:coreProperties>
</file>