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The Pentose Phosphate Pathway Produces NADPH</a:t>
            </a:r>
            <a:br>
              <a:rPr lang="en-US" sz="2400" b="1" dirty="0" smtClean="0"/>
            </a:br>
            <a:r>
              <a:rPr lang="en-US" sz="2400" b="1" dirty="0" smtClean="0"/>
              <a:t>and Biosynthetic Intermediates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glycolytic</a:t>
            </a:r>
            <a:r>
              <a:rPr lang="en-US" dirty="0" smtClean="0"/>
              <a:t> pathway is not the only route available for</a:t>
            </a:r>
            <a:br>
              <a:rPr lang="en-US" dirty="0" smtClean="0"/>
            </a:br>
            <a:r>
              <a:rPr lang="en-US" dirty="0" smtClean="0"/>
              <a:t>the oxidation of sugars in plant cells. Sharing common</a:t>
            </a:r>
            <a:br>
              <a:rPr lang="en-US" dirty="0" smtClean="0"/>
            </a:br>
            <a:r>
              <a:rPr lang="en-US" dirty="0" smtClean="0"/>
              <a:t>metabolites, the </a:t>
            </a:r>
            <a:r>
              <a:rPr lang="en-US" b="1" dirty="0" smtClean="0"/>
              <a:t>oxidative pentose phosphate pathway</a:t>
            </a:r>
            <a:br>
              <a:rPr lang="en-US" b="1" dirty="0" smtClean="0"/>
            </a:br>
            <a:r>
              <a:rPr lang="en-US" dirty="0" smtClean="0"/>
              <a:t>(also known as the </a:t>
            </a:r>
            <a:r>
              <a:rPr lang="en-US" i="1" dirty="0" err="1" smtClean="0"/>
              <a:t>hexose</a:t>
            </a:r>
            <a:r>
              <a:rPr lang="en-US" i="1" dirty="0" smtClean="0"/>
              <a:t> </a:t>
            </a:r>
            <a:r>
              <a:rPr lang="en-US" i="1" dirty="0" err="1" smtClean="0"/>
              <a:t>monophosphate</a:t>
            </a:r>
            <a:r>
              <a:rPr lang="en-US" i="1" dirty="0" smtClean="0"/>
              <a:t> shunt</a:t>
            </a:r>
            <a:r>
              <a:rPr lang="en-US" dirty="0" smtClean="0"/>
              <a:t>) can also</a:t>
            </a:r>
            <a:br>
              <a:rPr lang="en-US" dirty="0" smtClean="0"/>
            </a:br>
            <a:r>
              <a:rPr lang="en-US" dirty="0" smtClean="0"/>
              <a:t>accomplish this </a:t>
            </a:r>
            <a:r>
              <a:rPr lang="en-US" dirty="0" smtClean="0"/>
              <a:t>task.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/>
              <a:t>reactions are carried</a:t>
            </a:r>
            <a:br>
              <a:rPr lang="en-US" dirty="0" smtClean="0"/>
            </a:br>
            <a:r>
              <a:rPr lang="en-US" dirty="0" smtClean="0"/>
              <a:t>out by soluble enzymes present in the </a:t>
            </a:r>
            <a:r>
              <a:rPr lang="en-US" dirty="0" err="1" smtClean="0"/>
              <a:t>cytosol</a:t>
            </a:r>
            <a:r>
              <a:rPr lang="en-US" dirty="0" smtClean="0"/>
              <a:t> and in plastids. Generally, the pathway in plastids predominates </a:t>
            </a:r>
            <a:r>
              <a:rPr lang="en-US" dirty="0" smtClean="0"/>
              <a:t>over the </a:t>
            </a:r>
            <a:r>
              <a:rPr lang="en-US" dirty="0" err="1" smtClean="0"/>
              <a:t>cytosolic</a:t>
            </a:r>
            <a:r>
              <a:rPr lang="en-US" dirty="0" smtClean="0"/>
              <a:t> pathway (Dennis et al. 1997).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first two reactions of this pathway involve the</a:t>
            </a:r>
            <a:br>
              <a:rPr lang="en-US" sz="2400" dirty="0" smtClean="0"/>
            </a:br>
            <a:r>
              <a:rPr lang="en-US" sz="2400" dirty="0" smtClean="0"/>
              <a:t>oxidative events that convert the six-carbon glucose-6-</a:t>
            </a:r>
            <a:br>
              <a:rPr lang="en-US" sz="2400" dirty="0" smtClean="0"/>
            </a:br>
            <a:r>
              <a:rPr lang="en-US" sz="2400" dirty="0" smtClean="0"/>
              <a:t>phosphate to a five-carbon sugar, ribulose-5-phosphate,</a:t>
            </a:r>
            <a:br>
              <a:rPr lang="en-US" sz="2400" dirty="0" smtClean="0"/>
            </a:br>
            <a:r>
              <a:rPr lang="en-US" sz="2400" dirty="0" smtClean="0"/>
              <a:t>with loss of a </a:t>
            </a:r>
            <a:r>
              <a:rPr lang="en-US" sz="2400" dirty="0" smtClean="0"/>
              <a:t>CO2 </a:t>
            </a:r>
            <a:r>
              <a:rPr lang="en-US" sz="2400" dirty="0" smtClean="0"/>
              <a:t>molecule and generation of two molecules of NADPH (not NADH).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remaining reactions </a:t>
            </a:r>
            <a:r>
              <a:rPr lang="en-US" sz="2400" dirty="0" smtClean="0"/>
              <a:t>of the </a:t>
            </a:r>
            <a:r>
              <a:rPr lang="en-US" sz="2400" dirty="0" smtClean="0"/>
              <a:t>pathway convert ribulose-5-phosphate to the </a:t>
            </a:r>
            <a:r>
              <a:rPr lang="en-US" sz="2400" dirty="0" err="1" smtClean="0"/>
              <a:t>glycolytic</a:t>
            </a:r>
            <a:r>
              <a:rPr lang="en-US" sz="2400" dirty="0" smtClean="0"/>
              <a:t> intermediates </a:t>
            </a:r>
            <a:r>
              <a:rPr lang="en-US" sz="2400" dirty="0" smtClean="0"/>
              <a:t>glyceraldehyde-3-phosphate and </a:t>
            </a:r>
            <a:r>
              <a:rPr lang="en-US" sz="2400" dirty="0" smtClean="0"/>
              <a:t>fructose-6-phosphate</a:t>
            </a:r>
            <a:r>
              <a:rPr lang="en-US" sz="2400" dirty="0" smtClean="0"/>
              <a:t>. Because glucose-6-phosphate can be regenerated from glyceraldehyde-3-phosphate and </a:t>
            </a:r>
            <a:r>
              <a:rPr lang="en-US" sz="2400" dirty="0" smtClean="0"/>
              <a:t>fructose-6-phosphate </a:t>
            </a:r>
            <a:r>
              <a:rPr lang="en-US" sz="2400" dirty="0" smtClean="0"/>
              <a:t>by </a:t>
            </a:r>
            <a:r>
              <a:rPr lang="en-US" sz="2400" dirty="0" err="1" smtClean="0"/>
              <a:t>glycolytic</a:t>
            </a:r>
            <a:r>
              <a:rPr lang="en-US" sz="2400" dirty="0" smtClean="0"/>
              <a:t> enzymes, for six turns of the </a:t>
            </a:r>
            <a:r>
              <a:rPr lang="en-US" sz="2400" dirty="0" smtClean="0"/>
              <a:t>cycle we </a:t>
            </a:r>
            <a:r>
              <a:rPr lang="en-US" sz="2400" dirty="0" smtClean="0"/>
              <a:t>can write the reaction as follows:</a:t>
            </a:r>
            <a:br>
              <a:rPr lang="en-US" sz="2400" dirty="0" smtClean="0"/>
            </a:br>
            <a:r>
              <a:rPr lang="en-US" sz="2400" dirty="0" smtClean="0"/>
              <a:t>6 glucose-6-P + 12 NADP+ + 7 H2O →</a:t>
            </a:r>
            <a:br>
              <a:rPr lang="en-US" sz="2400" dirty="0" smtClean="0"/>
            </a:br>
            <a:r>
              <a:rPr lang="en-US" sz="2400" dirty="0" smtClean="0"/>
              <a:t>5 glucose-6-P + 6 CO2 + Pi + 12 NADPH + 12 H+</a:t>
            </a:r>
            <a:br>
              <a:rPr lang="en-US" sz="2400" dirty="0" smtClean="0"/>
            </a:br>
            <a:r>
              <a:rPr lang="en-US" sz="2400" dirty="0" smtClean="0"/>
              <a:t>The net result is the complete oxidation of one glucose-6-</a:t>
            </a:r>
            <a:br>
              <a:rPr lang="en-US" sz="2400" dirty="0" smtClean="0"/>
            </a:br>
            <a:r>
              <a:rPr lang="en-US" sz="2400" dirty="0" smtClean="0"/>
              <a:t>phosphate molecule to CO2 with the concomitant synthesis of 12 NADPH molecules </a:t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sma\Pictures\pentose-pathway-080820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"/>
            <a:ext cx="77724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The </a:t>
            </a:r>
            <a:r>
              <a:rPr lang="en-US" b="1" i="1" dirty="0" err="1" smtClean="0"/>
              <a:t>glyoxylate</a:t>
            </a:r>
            <a:r>
              <a:rPr lang="en-US" b="1" i="1" dirty="0" smtClean="0"/>
              <a:t> </a:t>
            </a:r>
            <a:r>
              <a:rPr lang="en-US" b="1" i="1" dirty="0" smtClean="0"/>
              <a:t>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function of the </a:t>
            </a:r>
            <a:r>
              <a:rPr lang="en-US" dirty="0" err="1" smtClean="0"/>
              <a:t>glyoxylate</a:t>
            </a:r>
            <a:r>
              <a:rPr lang="en-US" dirty="0" smtClean="0"/>
              <a:t> cycle </a:t>
            </a:r>
            <a:r>
              <a:rPr lang="en-US" dirty="0" smtClean="0"/>
              <a:t>is to convert two molecules of acetyl-</a:t>
            </a:r>
            <a:r>
              <a:rPr lang="en-US" dirty="0" err="1" smtClean="0"/>
              <a:t>CoA</a:t>
            </a:r>
            <a:r>
              <a:rPr lang="en-US" dirty="0" smtClean="0"/>
              <a:t> to </a:t>
            </a:r>
            <a:r>
              <a:rPr lang="en-US" dirty="0" err="1" smtClean="0"/>
              <a:t>succinate</a:t>
            </a:r>
            <a:r>
              <a:rPr lang="en-US" dirty="0" smtClean="0"/>
              <a:t>. The acetyl-</a:t>
            </a:r>
            <a:r>
              <a:rPr lang="en-US" dirty="0" err="1" smtClean="0"/>
              <a:t>CoA</a:t>
            </a:r>
            <a:r>
              <a:rPr lang="en-US" dirty="0" smtClean="0"/>
              <a:t> produced by β-oxidation is further</a:t>
            </a:r>
            <a:br>
              <a:rPr lang="en-US" dirty="0" smtClean="0"/>
            </a:br>
            <a:r>
              <a:rPr lang="en-US" dirty="0" smtClean="0"/>
              <a:t>metabolized in the </a:t>
            </a:r>
            <a:r>
              <a:rPr lang="en-US" dirty="0" err="1" smtClean="0"/>
              <a:t>glyoxysome</a:t>
            </a:r>
            <a:r>
              <a:rPr lang="en-US" dirty="0" smtClean="0"/>
              <a:t> through a series of reactions that make up the </a:t>
            </a:r>
            <a:r>
              <a:rPr lang="en-US" dirty="0" err="1" smtClean="0"/>
              <a:t>glyoxylate</a:t>
            </a:r>
            <a:r>
              <a:rPr lang="en-US" dirty="0" smtClean="0"/>
              <a:t> </a:t>
            </a:r>
            <a:r>
              <a:rPr lang="en-US" dirty="0" smtClean="0"/>
              <a:t>cycle.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Initially, the acetyl-</a:t>
            </a:r>
            <a:r>
              <a:rPr lang="en-US" dirty="0" err="1" smtClean="0"/>
              <a:t>CoA</a:t>
            </a:r>
            <a:r>
              <a:rPr lang="en-US" dirty="0" smtClean="0"/>
              <a:t> reacts with </a:t>
            </a:r>
            <a:r>
              <a:rPr lang="en-US" dirty="0" err="1" smtClean="0"/>
              <a:t>oxaloacetate</a:t>
            </a:r>
            <a:r>
              <a:rPr lang="en-US" dirty="0" smtClean="0"/>
              <a:t> to give citrate, which is then transferred to the cytoplasm for </a:t>
            </a:r>
            <a:r>
              <a:rPr lang="en-US" dirty="0" err="1" smtClean="0"/>
              <a:t>iso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merization</a:t>
            </a:r>
            <a:r>
              <a:rPr lang="en-US" sz="2800" dirty="0" smtClean="0"/>
              <a:t> to </a:t>
            </a:r>
            <a:r>
              <a:rPr lang="en-US" sz="2800" dirty="0" err="1" smtClean="0"/>
              <a:t>isocitrate</a:t>
            </a:r>
            <a:r>
              <a:rPr lang="en-US" sz="2800" dirty="0" smtClean="0"/>
              <a:t> by </a:t>
            </a:r>
            <a:r>
              <a:rPr lang="en-US" sz="2800" dirty="0" err="1" smtClean="0"/>
              <a:t>aconitase</a:t>
            </a:r>
            <a:r>
              <a:rPr lang="en-US" sz="2800" dirty="0" smtClean="0"/>
              <a:t>. </a:t>
            </a:r>
            <a:r>
              <a:rPr lang="en-US" sz="2800" dirty="0" err="1" smtClean="0"/>
              <a:t>Isocitrate</a:t>
            </a:r>
            <a:r>
              <a:rPr lang="en-US" sz="2800" dirty="0" smtClean="0"/>
              <a:t> is </a:t>
            </a:r>
            <a:r>
              <a:rPr lang="en-US" sz="2800" dirty="0" err="1" smtClean="0"/>
              <a:t>reimported</a:t>
            </a:r>
            <a:r>
              <a:rPr lang="en-US" sz="2800" dirty="0" smtClean="0"/>
              <a:t> into the </a:t>
            </a:r>
            <a:r>
              <a:rPr lang="en-US" sz="2800" dirty="0" err="1" smtClean="0"/>
              <a:t>peroxisome</a:t>
            </a:r>
            <a:r>
              <a:rPr lang="en-US" sz="2800" dirty="0" smtClean="0"/>
              <a:t> and converted to </a:t>
            </a:r>
            <a:r>
              <a:rPr lang="en-US" sz="2800" dirty="0" err="1" smtClean="0"/>
              <a:t>malate</a:t>
            </a:r>
            <a:r>
              <a:rPr lang="en-US" sz="2800" dirty="0" smtClean="0"/>
              <a:t> by </a:t>
            </a:r>
            <a:r>
              <a:rPr lang="en-US" sz="2800" dirty="0" smtClean="0"/>
              <a:t>two reactions </a:t>
            </a:r>
            <a:r>
              <a:rPr lang="en-US" sz="2800" dirty="0" smtClean="0"/>
              <a:t>that are unique to the </a:t>
            </a:r>
            <a:r>
              <a:rPr lang="en-US" sz="2800" dirty="0" err="1" smtClean="0"/>
              <a:t>glyoxylate</a:t>
            </a:r>
            <a:r>
              <a:rPr lang="en-US" sz="2800" dirty="0" smtClean="0"/>
              <a:t> pathway.</a:t>
            </a:r>
            <a:br>
              <a:rPr lang="en-US" sz="2800" dirty="0" smtClean="0"/>
            </a:br>
            <a:r>
              <a:rPr lang="en-US" sz="2800" dirty="0" smtClean="0"/>
              <a:t>1</a:t>
            </a:r>
            <a:r>
              <a:rPr lang="en-US" sz="2800" dirty="0" smtClean="0"/>
              <a:t>. First </a:t>
            </a:r>
            <a:r>
              <a:rPr lang="en-US" sz="2800" dirty="0" err="1" smtClean="0"/>
              <a:t>isocitrate</a:t>
            </a:r>
            <a:r>
              <a:rPr lang="en-US" sz="2800" dirty="0" smtClean="0"/>
              <a:t> (C6) is cleaved by the enzyme </a:t>
            </a:r>
            <a:r>
              <a:rPr lang="en-US" sz="2800" dirty="0" err="1" smtClean="0"/>
              <a:t>isocitrate</a:t>
            </a:r>
            <a:r>
              <a:rPr lang="en-US" sz="2800" dirty="0" smtClean="0"/>
              <a:t> </a:t>
            </a:r>
            <a:r>
              <a:rPr lang="en-US" sz="2800" dirty="0" err="1" smtClean="0"/>
              <a:t>lyase</a:t>
            </a:r>
            <a:r>
              <a:rPr lang="en-US" sz="2800" dirty="0" smtClean="0"/>
              <a:t> </a:t>
            </a:r>
            <a:r>
              <a:rPr lang="en-US" sz="2800" dirty="0" smtClean="0"/>
              <a:t>to give </a:t>
            </a:r>
            <a:r>
              <a:rPr lang="en-US" sz="2800" dirty="0" err="1" smtClean="0"/>
              <a:t>succinate</a:t>
            </a:r>
            <a:r>
              <a:rPr lang="en-US" sz="2800" dirty="0" smtClean="0"/>
              <a:t> (C4) and </a:t>
            </a:r>
            <a:r>
              <a:rPr lang="en-US" sz="2800" dirty="0" err="1" smtClean="0"/>
              <a:t>glyoxylate</a:t>
            </a:r>
            <a:r>
              <a:rPr lang="en-US" sz="2800" dirty="0" smtClean="0"/>
              <a:t> (C2). </a:t>
            </a:r>
            <a:r>
              <a:rPr lang="en-US" sz="2800" dirty="0" smtClean="0"/>
              <a:t>This </a:t>
            </a:r>
            <a:r>
              <a:rPr lang="en-US" sz="2800" dirty="0" err="1" smtClean="0"/>
              <a:t>succinate</a:t>
            </a:r>
            <a:r>
              <a:rPr lang="en-US" sz="2800" dirty="0" smtClean="0"/>
              <a:t> </a:t>
            </a:r>
            <a:r>
              <a:rPr lang="en-US" sz="2800" dirty="0" smtClean="0"/>
              <a:t>is exported to the </a:t>
            </a:r>
            <a:r>
              <a:rPr lang="en-US" sz="2800" dirty="0" err="1" smtClean="0"/>
              <a:t>motochondria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r>
              <a:rPr lang="en-US" sz="2800" dirty="0" smtClean="0"/>
              <a:t>2</a:t>
            </a:r>
            <a:r>
              <a:rPr lang="en-US" sz="2800" dirty="0" smtClean="0"/>
              <a:t>. Next </a:t>
            </a:r>
            <a:r>
              <a:rPr lang="en-US" sz="2800" dirty="0" err="1" smtClean="0"/>
              <a:t>malate</a:t>
            </a:r>
            <a:r>
              <a:rPr lang="en-US" sz="2800" dirty="0" smtClean="0"/>
              <a:t> </a:t>
            </a:r>
            <a:r>
              <a:rPr lang="en-US" sz="2800" dirty="0" err="1" smtClean="0"/>
              <a:t>synthase</a:t>
            </a:r>
            <a:r>
              <a:rPr lang="en-US" sz="2800" dirty="0" smtClean="0"/>
              <a:t> combines a second molecule </a:t>
            </a:r>
            <a:r>
              <a:rPr lang="en-US" sz="2800" dirty="0" smtClean="0"/>
              <a:t>of acetyl-</a:t>
            </a:r>
            <a:r>
              <a:rPr lang="en-US" sz="2800" dirty="0" err="1" smtClean="0"/>
              <a:t>CoA</a:t>
            </a:r>
            <a:r>
              <a:rPr lang="en-US" sz="2800" dirty="0" smtClean="0"/>
              <a:t> </a:t>
            </a:r>
            <a:r>
              <a:rPr lang="en-US" sz="2800" dirty="0" smtClean="0"/>
              <a:t>with </a:t>
            </a:r>
            <a:r>
              <a:rPr lang="en-US" sz="2800" dirty="0" err="1" smtClean="0"/>
              <a:t>glyoxylate</a:t>
            </a:r>
            <a:r>
              <a:rPr lang="en-US" sz="2800" dirty="0" smtClean="0"/>
              <a:t> to produce </a:t>
            </a:r>
            <a:r>
              <a:rPr lang="en-US" sz="2800" dirty="0" err="1" smtClean="0"/>
              <a:t>malate</a:t>
            </a:r>
            <a:r>
              <a:rPr lang="en-US" sz="2800" dirty="0" smtClean="0"/>
              <a:t>.</a:t>
            </a:r>
            <a:br>
              <a:rPr lang="en-US" sz="2800" dirty="0" smtClean="0"/>
            </a:br>
            <a:r>
              <a:rPr lang="en-US" sz="2800" dirty="0" err="1" smtClean="0"/>
              <a:t>Malate</a:t>
            </a:r>
            <a:r>
              <a:rPr lang="en-US" sz="2800" dirty="0" smtClean="0"/>
              <a:t> is then oxidized by </a:t>
            </a:r>
            <a:r>
              <a:rPr lang="en-US" sz="2800" dirty="0" err="1" smtClean="0"/>
              <a:t>malate</a:t>
            </a:r>
            <a:r>
              <a:rPr lang="en-US" sz="2800" dirty="0" smtClean="0"/>
              <a:t> </a:t>
            </a:r>
            <a:r>
              <a:rPr lang="en-US" sz="2800" dirty="0" err="1" smtClean="0"/>
              <a:t>dehydrogenase</a:t>
            </a:r>
            <a:r>
              <a:rPr lang="en-US" sz="2800" dirty="0" smtClean="0"/>
              <a:t> to</a:t>
            </a:r>
            <a:br>
              <a:rPr lang="en-US" sz="2800" dirty="0" smtClean="0"/>
            </a:br>
            <a:r>
              <a:rPr lang="en-US" sz="2800" dirty="0" err="1" smtClean="0"/>
              <a:t>oxaloacetate</a:t>
            </a:r>
            <a:r>
              <a:rPr lang="en-US" sz="2800" dirty="0" smtClean="0"/>
              <a:t>, which can combine with another </a:t>
            </a:r>
            <a:r>
              <a:rPr lang="en-US" sz="2800" dirty="0" smtClean="0"/>
              <a:t>acetyl-</a:t>
            </a:r>
            <a:r>
              <a:rPr lang="en-US" sz="2800" dirty="0" err="1" smtClean="0"/>
              <a:t>CoA</a:t>
            </a:r>
            <a:r>
              <a:rPr lang="en-US" sz="2800" dirty="0" smtClean="0"/>
              <a:t> to </a:t>
            </a:r>
            <a:r>
              <a:rPr lang="en-US" sz="2800" dirty="0" smtClean="0"/>
              <a:t>continue the cycle </a:t>
            </a:r>
            <a:r>
              <a:rPr lang="en-US" sz="2800" dirty="0" smtClean="0"/>
              <a:t>. </a:t>
            </a:r>
          </a:p>
          <a:p>
            <a:pPr algn="just"/>
            <a:r>
              <a:rPr lang="en-US" sz="2800" dirty="0" smtClean="0"/>
              <a:t>The </a:t>
            </a:r>
            <a:r>
              <a:rPr lang="en-US" sz="2800" dirty="0" err="1" smtClean="0"/>
              <a:t>glyoxylate</a:t>
            </a:r>
            <a:r>
              <a:rPr lang="en-US" sz="2800" dirty="0" smtClean="0"/>
              <a:t> produced </a:t>
            </a:r>
            <a:r>
              <a:rPr lang="en-US" sz="2800" dirty="0" smtClean="0"/>
              <a:t>keeps the cycle operating in the </a:t>
            </a:r>
            <a:r>
              <a:rPr lang="en-US" sz="2800" dirty="0" err="1" smtClean="0"/>
              <a:t>glyoxysome</a:t>
            </a:r>
            <a:r>
              <a:rPr lang="en-US" sz="2800" dirty="0" smtClean="0"/>
              <a:t>, </a:t>
            </a:r>
            <a:r>
              <a:rPr lang="en-US" sz="2800" dirty="0" smtClean="0"/>
              <a:t>but the </a:t>
            </a:r>
            <a:r>
              <a:rPr lang="en-US" sz="2800" dirty="0" err="1" smtClean="0"/>
              <a:t>succinate</a:t>
            </a:r>
            <a:r>
              <a:rPr lang="en-US" sz="2800" dirty="0" smtClean="0"/>
              <a:t> is exported to the mitochondria for </a:t>
            </a:r>
            <a:r>
              <a:rPr lang="en-US" sz="2800" dirty="0" smtClean="0"/>
              <a:t>further processing</a:t>
            </a:r>
            <a:r>
              <a:rPr lang="en-US" sz="2800" dirty="0" smtClean="0"/>
              <a:t>. </a:t>
            </a:r>
            <a:br>
              <a:rPr lang="en-US" sz="2800" dirty="0" smtClean="0"/>
            </a:b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78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The Pentose Phosphate Pathway Produces NADPH and Biosynthetic Intermediates</vt:lpstr>
      <vt:lpstr>Slide 3</vt:lpstr>
      <vt:lpstr>Slide 4</vt:lpstr>
      <vt:lpstr>The glyoxylate cycle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Ashfaq</dc:creator>
  <cp:lastModifiedBy>Asma</cp:lastModifiedBy>
  <cp:revision>2</cp:revision>
  <dcterms:created xsi:type="dcterms:W3CDTF">2006-08-16T00:00:00Z</dcterms:created>
  <dcterms:modified xsi:type="dcterms:W3CDTF">2020-05-02T17:48:44Z</dcterms:modified>
</cp:coreProperties>
</file>