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39"/>
  </p:notesMasterIdLst>
  <p:handoutMasterIdLst>
    <p:handoutMasterId r:id="rId40"/>
  </p:handoutMasterIdLst>
  <p:sldIdLst>
    <p:sldId id="256" r:id="rId2"/>
    <p:sldId id="257" r:id="rId3"/>
    <p:sldId id="285" r:id="rId4"/>
    <p:sldId id="258" r:id="rId5"/>
    <p:sldId id="286" r:id="rId6"/>
    <p:sldId id="259" r:id="rId7"/>
    <p:sldId id="260" r:id="rId8"/>
    <p:sldId id="287" r:id="rId9"/>
    <p:sldId id="261" r:id="rId10"/>
    <p:sldId id="288" r:id="rId11"/>
    <p:sldId id="262" r:id="rId12"/>
    <p:sldId id="289" r:id="rId13"/>
    <p:sldId id="264" r:id="rId14"/>
    <p:sldId id="290" r:id="rId15"/>
    <p:sldId id="265" r:id="rId16"/>
    <p:sldId id="308" r:id="rId17"/>
    <p:sldId id="266" r:id="rId18"/>
    <p:sldId id="292" r:id="rId19"/>
    <p:sldId id="267" r:id="rId20"/>
    <p:sldId id="304" r:id="rId21"/>
    <p:sldId id="305" r:id="rId22"/>
    <p:sldId id="269" r:id="rId23"/>
    <p:sldId id="294" r:id="rId24"/>
    <p:sldId id="295" r:id="rId25"/>
    <p:sldId id="273" r:id="rId26"/>
    <p:sldId id="296" r:id="rId27"/>
    <p:sldId id="298" r:id="rId28"/>
    <p:sldId id="275" r:id="rId29"/>
    <p:sldId id="276" r:id="rId30"/>
    <p:sldId id="299" r:id="rId31"/>
    <p:sldId id="300" r:id="rId32"/>
    <p:sldId id="277" r:id="rId33"/>
    <p:sldId id="278" r:id="rId34"/>
    <p:sldId id="301" r:id="rId35"/>
    <p:sldId id="282" r:id="rId36"/>
    <p:sldId id="302" r:id="rId37"/>
    <p:sldId id="283" r:id="rId38"/>
  </p:sldIdLst>
  <p:sldSz cx="9144000" cy="6858000" type="screen4x3"/>
  <p:notesSz cx="7315200" cy="9601200"/>
  <p:defaultTextStyle>
    <a:defPPr>
      <a:defRPr lang="en-US"/>
    </a:defPPr>
    <a:lvl1pPr algn="ctr" rtl="0" fontAlgn="base">
      <a:spcBef>
        <a:spcPct val="20000"/>
      </a:spcBef>
      <a:spcAft>
        <a:spcPct val="0"/>
      </a:spcAft>
      <a:buClr>
        <a:srgbClr val="FF0000"/>
      </a:buClr>
      <a:buFont typeface="Arial" panose="020B0604020202020204" pitchFamily="34" charset="0"/>
      <a:defRPr sz="1200" kern="1200">
        <a:solidFill>
          <a:schemeClr val="accent2"/>
        </a:solidFill>
        <a:latin typeface="Times New Roman" panose="02020603050405020304" pitchFamily="18" charset="0"/>
        <a:ea typeface="+mn-ea"/>
        <a:cs typeface="+mn-cs"/>
      </a:defRPr>
    </a:lvl1pPr>
    <a:lvl2pPr marL="457200" algn="ctr" rtl="0" fontAlgn="base">
      <a:spcBef>
        <a:spcPct val="20000"/>
      </a:spcBef>
      <a:spcAft>
        <a:spcPct val="0"/>
      </a:spcAft>
      <a:buClr>
        <a:srgbClr val="FF0000"/>
      </a:buClr>
      <a:buFont typeface="Arial" panose="020B0604020202020204" pitchFamily="34" charset="0"/>
      <a:defRPr sz="1200" kern="1200">
        <a:solidFill>
          <a:schemeClr val="accent2"/>
        </a:solidFill>
        <a:latin typeface="Times New Roman" panose="02020603050405020304" pitchFamily="18" charset="0"/>
        <a:ea typeface="+mn-ea"/>
        <a:cs typeface="+mn-cs"/>
      </a:defRPr>
    </a:lvl2pPr>
    <a:lvl3pPr marL="914400" algn="ctr" rtl="0" fontAlgn="base">
      <a:spcBef>
        <a:spcPct val="20000"/>
      </a:spcBef>
      <a:spcAft>
        <a:spcPct val="0"/>
      </a:spcAft>
      <a:buClr>
        <a:srgbClr val="FF0000"/>
      </a:buClr>
      <a:buFont typeface="Arial" panose="020B0604020202020204" pitchFamily="34" charset="0"/>
      <a:defRPr sz="1200" kern="1200">
        <a:solidFill>
          <a:schemeClr val="accent2"/>
        </a:solidFill>
        <a:latin typeface="Times New Roman" panose="02020603050405020304" pitchFamily="18" charset="0"/>
        <a:ea typeface="+mn-ea"/>
        <a:cs typeface="+mn-cs"/>
      </a:defRPr>
    </a:lvl3pPr>
    <a:lvl4pPr marL="1371600" algn="ctr" rtl="0" fontAlgn="base">
      <a:spcBef>
        <a:spcPct val="20000"/>
      </a:spcBef>
      <a:spcAft>
        <a:spcPct val="0"/>
      </a:spcAft>
      <a:buClr>
        <a:srgbClr val="FF0000"/>
      </a:buClr>
      <a:buFont typeface="Arial" panose="020B0604020202020204" pitchFamily="34" charset="0"/>
      <a:defRPr sz="1200" kern="1200">
        <a:solidFill>
          <a:schemeClr val="accent2"/>
        </a:solidFill>
        <a:latin typeface="Times New Roman" panose="02020603050405020304" pitchFamily="18" charset="0"/>
        <a:ea typeface="+mn-ea"/>
        <a:cs typeface="+mn-cs"/>
      </a:defRPr>
    </a:lvl4pPr>
    <a:lvl5pPr marL="1828800" algn="ctr" rtl="0" fontAlgn="base">
      <a:spcBef>
        <a:spcPct val="20000"/>
      </a:spcBef>
      <a:spcAft>
        <a:spcPct val="0"/>
      </a:spcAft>
      <a:buClr>
        <a:srgbClr val="FF0000"/>
      </a:buClr>
      <a:buFont typeface="Arial" panose="020B0604020202020204" pitchFamily="34" charset="0"/>
      <a:defRPr sz="1200" kern="1200">
        <a:solidFill>
          <a:schemeClr val="accent2"/>
        </a:solidFill>
        <a:latin typeface="Times New Roman" panose="02020603050405020304" pitchFamily="18" charset="0"/>
        <a:ea typeface="+mn-ea"/>
        <a:cs typeface="+mn-cs"/>
      </a:defRPr>
    </a:lvl5pPr>
    <a:lvl6pPr marL="2286000" algn="l" defTabSz="914400" rtl="0" eaLnBrk="1" latinLnBrk="0" hangingPunct="1">
      <a:defRPr sz="1200" kern="1200">
        <a:solidFill>
          <a:schemeClr val="accent2"/>
        </a:solidFill>
        <a:latin typeface="Times New Roman" panose="02020603050405020304" pitchFamily="18" charset="0"/>
        <a:ea typeface="+mn-ea"/>
        <a:cs typeface="+mn-cs"/>
      </a:defRPr>
    </a:lvl6pPr>
    <a:lvl7pPr marL="2743200" algn="l" defTabSz="914400" rtl="0" eaLnBrk="1" latinLnBrk="0" hangingPunct="1">
      <a:defRPr sz="1200" kern="1200">
        <a:solidFill>
          <a:schemeClr val="accent2"/>
        </a:solidFill>
        <a:latin typeface="Times New Roman" panose="02020603050405020304" pitchFamily="18" charset="0"/>
        <a:ea typeface="+mn-ea"/>
        <a:cs typeface="+mn-cs"/>
      </a:defRPr>
    </a:lvl7pPr>
    <a:lvl8pPr marL="3200400" algn="l" defTabSz="914400" rtl="0" eaLnBrk="1" latinLnBrk="0" hangingPunct="1">
      <a:defRPr sz="1200" kern="1200">
        <a:solidFill>
          <a:schemeClr val="accent2"/>
        </a:solidFill>
        <a:latin typeface="Times New Roman" panose="02020603050405020304" pitchFamily="18" charset="0"/>
        <a:ea typeface="+mn-ea"/>
        <a:cs typeface="+mn-cs"/>
      </a:defRPr>
    </a:lvl8pPr>
    <a:lvl9pPr marL="3657600" algn="l" defTabSz="914400" rtl="0" eaLnBrk="1" latinLnBrk="0" hangingPunct="1">
      <a:defRPr sz="1200" kern="1200">
        <a:solidFill>
          <a:schemeClr val="accent2"/>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80">
          <p15:clr>
            <a:srgbClr val="A4A3A4"/>
          </p15:clr>
        </p15:guide>
        <p15:guide id="3" orient="horz" pos="848">
          <p15:clr>
            <a:srgbClr val="A4A3A4"/>
          </p15:clr>
        </p15:guide>
        <p15:guide id="4" orient="horz" pos="3312">
          <p15:clr>
            <a:srgbClr val="A4A3A4"/>
          </p15:clr>
        </p15:guide>
        <p15:guide id="5" pos="384">
          <p15:clr>
            <a:srgbClr val="A4A3A4"/>
          </p15:clr>
        </p15:guide>
        <p15:guide id="6" pos="5376">
          <p15:clr>
            <a:srgbClr val="A4A3A4"/>
          </p15:clr>
        </p15:guide>
        <p15:guide id="7" pos="480">
          <p15:clr>
            <a:srgbClr val="A4A3A4"/>
          </p15:clr>
        </p15:guide>
        <p15:guide id="8" pos="2880">
          <p15:clr>
            <a:srgbClr val="A4A3A4"/>
          </p15:clr>
        </p15:guide>
      </p15:sldGuideLst>
    </p:ext>
    <p:ext uri="{2D200454-40CA-4A62-9FC3-DE9A4176ACB9}">
      <p15:notesGuideLst xmlns:p15="http://schemas.microsoft.com/office/powerpoint/2012/main">
        <p15:guide id="1" orient="horz" pos="288">
          <p15:clr>
            <a:srgbClr val="A4A3A4"/>
          </p15:clr>
        </p15:guide>
        <p15:guide id="2" orient="horz" pos="3412">
          <p15:clr>
            <a:srgbClr val="A4A3A4"/>
          </p15:clr>
        </p15:guide>
        <p15:guide id="3" orient="horz" pos="3556">
          <p15:clr>
            <a:srgbClr val="A4A3A4"/>
          </p15:clr>
        </p15:guide>
        <p15:guide id="4" orient="horz" pos="384">
          <p15:clr>
            <a:srgbClr val="A4A3A4"/>
          </p15:clr>
        </p15:guide>
        <p15:guide id="5" pos="336">
          <p15:clr>
            <a:srgbClr val="A4A3A4"/>
          </p15:clr>
        </p15:guide>
        <p15:guide id="6" pos="486">
          <p15:clr>
            <a:srgbClr val="A4A3A4"/>
          </p15:clr>
        </p15:guide>
        <p15:guide id="7" pos="534">
          <p15:clr>
            <a:srgbClr val="A4A3A4"/>
          </p15:clr>
        </p15:guide>
        <p15:guide id="8" pos="726">
          <p15:clr>
            <a:srgbClr val="A4A3A4"/>
          </p15:clr>
        </p15:guide>
        <p15:guide id="9" pos="91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CC6600"/>
    <a:srgbClr val="FFCC66"/>
    <a:srgbClr val="CC9900"/>
    <a:srgbClr val="006699"/>
    <a:srgbClr val="CC3300"/>
    <a:srgbClr val="0000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249" autoAdjust="0"/>
  </p:normalViewPr>
  <p:slideViewPr>
    <p:cSldViewPr snapToGrid="0">
      <p:cViewPr varScale="1">
        <p:scale>
          <a:sx n="68" d="100"/>
          <a:sy n="68" d="100"/>
        </p:scale>
        <p:origin x="1296" y="48"/>
      </p:cViewPr>
      <p:guideLst>
        <p:guide orient="horz" pos="2160"/>
        <p:guide orient="horz" pos="480"/>
        <p:guide orient="horz" pos="848"/>
        <p:guide orient="horz" pos="3312"/>
        <p:guide pos="384"/>
        <p:guide pos="5376"/>
        <p:guide pos="48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636" y="2772"/>
      </p:cViewPr>
      <p:guideLst>
        <p:guide orient="horz" pos="288"/>
        <p:guide orient="horz" pos="3412"/>
        <p:guide orient="horz" pos="3556"/>
        <p:guide orient="horz" pos="384"/>
        <p:guide pos="336"/>
        <p:guide pos="486"/>
        <p:guide pos="534"/>
        <p:guide pos="726"/>
        <p:guide pos="9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4.xml"/><Relationship Id="rId7" Type="http://schemas.openxmlformats.org/officeDocument/2006/relationships/slide" Target="slides/slide11.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9.xml"/><Relationship Id="rId11" Type="http://schemas.openxmlformats.org/officeDocument/2006/relationships/slide" Target="slides/slide37.xml"/><Relationship Id="rId5" Type="http://schemas.openxmlformats.org/officeDocument/2006/relationships/slide" Target="slides/slide7.xml"/><Relationship Id="rId10" Type="http://schemas.openxmlformats.org/officeDocument/2006/relationships/slide" Target="slides/slide28.xml"/><Relationship Id="rId4" Type="http://schemas.openxmlformats.org/officeDocument/2006/relationships/slide" Target="slides/slide6.xml"/><Relationship Id="rId9" Type="http://schemas.openxmlformats.org/officeDocument/2006/relationships/slide" Target="slides/slide1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8" tIns="48329" rIns="96658" bIns="48329" numCol="1" anchor="t" anchorCtr="0" compatLnSpc="1">
            <a:prstTxWarp prst="textNoShape">
              <a:avLst/>
            </a:prstTxWarp>
          </a:bodyPr>
          <a:lstStyle>
            <a:lvl1pPr algn="l" defTabSz="966788">
              <a:spcBef>
                <a:spcPct val="0"/>
              </a:spcBef>
              <a:buClr>
                <a:srgbClr val="000000"/>
              </a:buClr>
              <a:defRPr b="1">
                <a:solidFill>
                  <a:schemeClr val="tx1"/>
                </a:solidFill>
                <a:latin typeface="Arial" panose="020B0604020202020204" pitchFamily="34" charset="0"/>
              </a:defRPr>
            </a:lvl1pPr>
          </a:lstStyle>
          <a:p>
            <a:endParaRPr lang="en-US"/>
          </a:p>
        </p:txBody>
      </p:sp>
      <p:sp>
        <p:nvSpPr>
          <p:cNvPr id="115715" name="Rectangle 3"/>
          <p:cNvSpPr>
            <a:spLocks noGrp="1" noChangeArrowheads="1"/>
          </p:cNvSpPr>
          <p:nvPr>
            <p:ph type="dt" sz="quarter" idx="1"/>
          </p:nvPr>
        </p:nvSpPr>
        <p:spPr bwMode="auto">
          <a:xfrm>
            <a:off x="4146550" y="0"/>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8" tIns="48329" rIns="96658" bIns="48329" numCol="1" anchor="t" anchorCtr="0" compatLnSpc="1">
            <a:prstTxWarp prst="textNoShape">
              <a:avLst/>
            </a:prstTxWarp>
          </a:bodyPr>
          <a:lstStyle>
            <a:lvl1pPr algn="r" defTabSz="966788">
              <a:spcBef>
                <a:spcPct val="0"/>
              </a:spcBef>
              <a:buClr>
                <a:srgbClr val="000000"/>
              </a:buClr>
              <a:defRPr b="1">
                <a:solidFill>
                  <a:schemeClr val="tx1"/>
                </a:solidFill>
                <a:latin typeface="Arial" panose="020B0604020202020204" pitchFamily="34" charset="0"/>
              </a:defRPr>
            </a:lvl1pPr>
          </a:lstStyle>
          <a:p>
            <a:endParaRPr lang="en-US"/>
          </a:p>
        </p:txBody>
      </p:sp>
      <p:sp>
        <p:nvSpPr>
          <p:cNvPr id="115716" name="Rectangle 4"/>
          <p:cNvSpPr>
            <a:spLocks noGrp="1" noChangeArrowheads="1"/>
          </p:cNvSpPr>
          <p:nvPr>
            <p:ph type="ftr" sz="quarter" idx="2"/>
          </p:nvPr>
        </p:nvSpPr>
        <p:spPr bwMode="auto">
          <a:xfrm>
            <a:off x="0" y="9121775"/>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8" tIns="48329" rIns="96658" bIns="48329" numCol="1" anchor="b" anchorCtr="0" compatLnSpc="1">
            <a:prstTxWarp prst="textNoShape">
              <a:avLst/>
            </a:prstTxWarp>
          </a:bodyPr>
          <a:lstStyle>
            <a:lvl1pPr algn="l" defTabSz="966788">
              <a:spcBef>
                <a:spcPct val="0"/>
              </a:spcBef>
              <a:buClr>
                <a:srgbClr val="000000"/>
              </a:buClr>
              <a:defRPr b="1">
                <a:solidFill>
                  <a:schemeClr val="tx1"/>
                </a:solidFill>
                <a:latin typeface="Arial" panose="020B0604020202020204" pitchFamily="34" charset="0"/>
              </a:defRPr>
            </a:lvl1pPr>
          </a:lstStyle>
          <a:p>
            <a:endParaRPr lang="en-US"/>
          </a:p>
        </p:txBody>
      </p:sp>
      <p:sp>
        <p:nvSpPr>
          <p:cNvPr id="115717" name="Rectangle 5"/>
          <p:cNvSpPr>
            <a:spLocks noGrp="1" noChangeArrowheads="1"/>
          </p:cNvSpPr>
          <p:nvPr>
            <p:ph type="sldNum" sz="quarter" idx="3"/>
          </p:nvPr>
        </p:nvSpPr>
        <p:spPr bwMode="auto">
          <a:xfrm>
            <a:off x="4146550" y="9121775"/>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8" tIns="48329" rIns="96658" bIns="48329" numCol="1" anchor="b" anchorCtr="0" compatLnSpc="1">
            <a:prstTxWarp prst="textNoShape">
              <a:avLst/>
            </a:prstTxWarp>
          </a:bodyPr>
          <a:lstStyle>
            <a:lvl1pPr algn="r" defTabSz="966788">
              <a:spcBef>
                <a:spcPct val="0"/>
              </a:spcBef>
              <a:buClr>
                <a:srgbClr val="000000"/>
              </a:buClr>
              <a:defRPr b="1">
                <a:solidFill>
                  <a:schemeClr val="tx1"/>
                </a:solidFill>
                <a:latin typeface="Arial" panose="020B0604020202020204" pitchFamily="34" charset="0"/>
              </a:defRPr>
            </a:lvl1pPr>
          </a:lstStyle>
          <a:p>
            <a:fld id="{50993A12-5B77-47AD-BCFD-D14D7C9206D0}" type="slidenum">
              <a:rPr lang="en-US"/>
              <a:pPr/>
              <a:t>‹#›</a:t>
            </a:fld>
            <a:endParaRPr lang="en-US"/>
          </a:p>
        </p:txBody>
      </p:sp>
    </p:spTree>
    <p:extLst>
      <p:ext uri="{BB962C8B-B14F-4D97-AF65-F5344CB8AC3E}">
        <p14:creationId xmlns:p14="http://schemas.microsoft.com/office/powerpoint/2010/main" val="1767135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0" name="Slide_Image_Placeholder"/>
          <p:cNvSpPr>
            <a:spLocks noGrp="1" noRot="1" noChangeAspect="1" noChangeArrowheads="1" noTextEdit="1"/>
          </p:cNvSpPr>
          <p:nvPr>
            <p:ph type="sldImg" idx="2"/>
          </p:nvPr>
        </p:nvSpPr>
        <p:spPr bwMode="auto">
          <a:xfrm>
            <a:off x="536575" y="479425"/>
            <a:ext cx="6242050" cy="46815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Notes_TextBox_Placeholder"/>
          <p:cNvSpPr>
            <a:spLocks noGrp="1" noChangeArrowheads="1"/>
          </p:cNvSpPr>
          <p:nvPr>
            <p:ph type="body" sz="quarter" idx="3"/>
          </p:nvPr>
        </p:nvSpPr>
        <p:spPr bwMode="auto">
          <a:xfrm>
            <a:off x="477838" y="5400675"/>
            <a:ext cx="6359525" cy="366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425" tIns="13425" rIns="13425" bIns="134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6" name="Rectangle 10"/>
          <p:cNvSpPr>
            <a:spLocks noGrp="1" noChangeArrowheads="1"/>
          </p:cNvSpPr>
          <p:nvPr>
            <p:ph type="ftr" sz="quarter" idx="4"/>
          </p:nvPr>
        </p:nvSpPr>
        <p:spPr bwMode="auto">
          <a:xfrm>
            <a:off x="477838" y="9221788"/>
            <a:ext cx="6359525" cy="23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52" tIns="47526" rIns="95052" bIns="47526" numCol="1" anchor="b" anchorCtr="0" compatLnSpc="1">
            <a:prstTxWarp prst="textNoShape">
              <a:avLst/>
            </a:prstTxWarp>
          </a:bodyPr>
          <a:lstStyle>
            <a:lvl1pPr defTabSz="950913">
              <a:spcBef>
                <a:spcPct val="0"/>
              </a:spcBef>
              <a:buClrTx/>
              <a:buFontTx/>
              <a:buNone/>
              <a:defRPr sz="1100" b="1">
                <a:solidFill>
                  <a:schemeClr val="tx1"/>
                </a:solidFill>
                <a:latin typeface="Arial" panose="020B0604020202020204" pitchFamily="34" charset="0"/>
              </a:defRPr>
            </a:lvl1pPr>
          </a:lstStyle>
          <a:p>
            <a:r>
              <a:rPr lang="en-US"/>
              <a:t>Oracle Database 11</a:t>
            </a:r>
            <a:r>
              <a:rPr lang="en-US" i="1"/>
              <a:t>g</a:t>
            </a:r>
            <a:r>
              <a:rPr lang="en-US"/>
              <a:t>: Administration Workshop I   7 - </a:t>
            </a:r>
            <a:fld id="{3E258683-F927-4C2A-8643-8098F0D7D052}" type="slidenum">
              <a:rPr lang="en-US"/>
              <a:pPr/>
              <a:t>‹#›</a:t>
            </a:fld>
            <a:endParaRPr lang="en-US"/>
          </a:p>
        </p:txBody>
      </p:sp>
    </p:spTree>
    <p:extLst>
      <p:ext uri="{BB962C8B-B14F-4D97-AF65-F5344CB8AC3E}">
        <p14:creationId xmlns:p14="http://schemas.microsoft.com/office/powerpoint/2010/main" val="625590192"/>
      </p:ext>
    </p:extLst>
  </p:cSld>
  <p:clrMap bg1="lt1" tx1="dk1" bg2="lt2" tx2="dk2" accent1="accent1" accent2="accent2" accent3="accent3" accent4="accent4" accent5="accent5" accent6="accent6" hlink="hlink" folHlink="folHlink"/>
  <p:hf hdr="0" dt="0"/>
  <p:notesStyle>
    <a:lvl1pPr algn="l" defTabSz="457200" rtl="0" fontAlgn="base">
      <a:spcBef>
        <a:spcPct val="50000"/>
      </a:spcBef>
      <a:spcAft>
        <a:spcPct val="0"/>
      </a:spcAft>
      <a:buSzPct val="100000"/>
      <a:buFont typeface="Arial" panose="020B0604020202020204" pitchFamily="34" charset="0"/>
      <a:defRPr sz="1200" b="1" kern="1200">
        <a:solidFill>
          <a:schemeClr val="tx1"/>
        </a:solidFill>
        <a:latin typeface="Arial" panose="020B0604020202020204" pitchFamily="34" charset="0"/>
        <a:ea typeface="+mn-ea"/>
        <a:cs typeface="+mn-cs"/>
      </a:defRPr>
    </a:lvl1pPr>
    <a:lvl2pPr marL="114300" algn="l" defTabSz="457200" rtl="0" fontAlgn="base">
      <a:spcBef>
        <a:spcPct val="25000"/>
      </a:spcBef>
      <a:spcAft>
        <a:spcPct val="0"/>
      </a:spcAft>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400050" indent="-171450" algn="l" defTabSz="457200" rtl="0" fontAlgn="base">
      <a:spcBef>
        <a:spcPct val="0"/>
      </a:spcBef>
      <a:spcAft>
        <a:spcPct val="0"/>
      </a:spcAft>
      <a:buSzPct val="100000"/>
      <a:buFont typeface="Times New Roman" panose="02020603050405020304" pitchFamily="18" charset="0"/>
      <a:buChar char="•"/>
      <a:defRPr sz="1200" kern="1200">
        <a:solidFill>
          <a:srgbClr val="000000"/>
        </a:solidFill>
        <a:latin typeface="Times New Roman" panose="02020603050405020304" pitchFamily="18" charset="0"/>
        <a:ea typeface="+mn-ea"/>
        <a:cs typeface="+mn-cs"/>
      </a:defRPr>
    </a:lvl3pPr>
    <a:lvl4pPr marL="685800" indent="-171450" algn="l" defTabSz="457200" rtl="0" fontAlgn="base">
      <a:spcBef>
        <a:spcPct val="0"/>
      </a:spcBef>
      <a:spcAft>
        <a:spcPct val="0"/>
      </a:spcAft>
      <a:buSzPct val="100000"/>
      <a:buFont typeface="Times New Roman" panose="02020603050405020304" pitchFamily="18" charset="0"/>
      <a:buChar char="-"/>
      <a:defRPr sz="1200" kern="1200">
        <a:solidFill>
          <a:srgbClr val="000000"/>
        </a:solidFill>
        <a:latin typeface="Times New Roman" panose="02020603050405020304" pitchFamily="18" charset="0"/>
        <a:ea typeface="+mn-ea"/>
        <a:cs typeface="+mn-cs"/>
      </a:defRPr>
    </a:lvl4pPr>
    <a:lvl5pPr marL="857250" algn="l" defTabSz="457200" rtl="0" fontAlgn="base">
      <a:spcBef>
        <a:spcPct val="0"/>
      </a:spcBef>
      <a:spcAft>
        <a:spcPct val="0"/>
      </a:spcAft>
      <a:buSzPct val="100000"/>
      <a:buFont typeface="Times New Roman" panose="02020603050405020304" pitchFamily="18" charset="0"/>
      <a:defRPr sz="1100" kern="1200">
        <a:solidFill>
          <a:srgbClr val="000000"/>
        </a:solidFill>
        <a:latin typeface="Courier New" panose="02070309020205020404" pitchFamily="49"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4134" name="Rectangle 6"/>
          <p:cNvSpPr>
            <a:spLocks noGrp="1" noRot="1" noChangeAspect="1" noChangeArrowheads="1" noTextEdit="1"/>
          </p:cNvSpPr>
          <p:nvPr>
            <p:ph type="sldImg"/>
          </p:nvPr>
        </p:nvSpPr>
        <p:spPr>
          <a:ln/>
        </p:spPr>
      </p:sp>
      <p:sp>
        <p:nvSpPr>
          <p:cNvPr id="304135" name="Rectangle 7"/>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90970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50000"/>
              </a:spcBef>
              <a:spcAft>
                <a:spcPct val="0"/>
              </a:spcAft>
              <a:buClrTx/>
              <a:buSzPct val="100000"/>
              <a:buFont typeface="Arial" panose="020B0604020202020204" pitchFamily="34" charset="0"/>
              <a:buNone/>
              <a:tabLst/>
              <a:defRPr/>
            </a:pPr>
            <a:r>
              <a:rPr lang="en-US" sz="1200" dirty="0"/>
              <a:t>SYSDBA</a:t>
            </a:r>
            <a:r>
              <a:rPr lang="en-US" sz="1200" b="0" dirty="0">
                <a:solidFill>
                  <a:srgbClr val="000000"/>
                </a:solidFill>
                <a:latin typeface="Times New Roman" panose="02020603050405020304" pitchFamily="18" charset="0"/>
              </a:rPr>
              <a:t> and </a:t>
            </a:r>
            <a:r>
              <a:rPr lang="en-US" sz="1200" dirty="0"/>
              <a:t>SYSOPER</a:t>
            </a:r>
            <a:r>
              <a:rPr lang="en-US" sz="1200" b="0" dirty="0">
                <a:solidFill>
                  <a:srgbClr val="000000"/>
                </a:solidFill>
                <a:latin typeface="Times New Roman" panose="02020603050405020304" pitchFamily="18" charset="0"/>
              </a:rPr>
              <a:t> are administrative privileges required to perform high-level administrative operations such as creating, starting up, shutting down, backing up, or recovering the database. The </a:t>
            </a:r>
            <a:r>
              <a:rPr lang="en-US" sz="1200" dirty="0"/>
              <a:t>SYSDBA</a:t>
            </a:r>
            <a:r>
              <a:rPr lang="en-US" sz="1200" b="0" dirty="0">
                <a:solidFill>
                  <a:srgbClr val="000000"/>
                </a:solidFill>
                <a:latin typeface="Times New Roman" panose="02020603050405020304" pitchFamily="18" charset="0"/>
              </a:rPr>
              <a:t> system privilege is for fully empowered database administrators and the </a:t>
            </a:r>
            <a:r>
              <a:rPr lang="en-US" sz="1200" dirty="0"/>
              <a:t>SYSOPER</a:t>
            </a:r>
            <a:r>
              <a:rPr lang="en-US" sz="1200" b="0" dirty="0">
                <a:solidFill>
                  <a:srgbClr val="000000"/>
                </a:solidFill>
                <a:latin typeface="Times New Roman" panose="02020603050405020304" pitchFamily="18" charset="0"/>
              </a:rPr>
              <a:t> system privilege allows a user to perform basic operational tasks, but without the ability to look at user data.</a:t>
            </a:r>
            <a:endParaRPr lang="en-US" sz="1200" dirty="0"/>
          </a:p>
          <a:p>
            <a:endParaRPr lang="en-US" dirty="0"/>
          </a:p>
        </p:txBody>
      </p:sp>
      <p:sp>
        <p:nvSpPr>
          <p:cNvPr id="4" name="Footer Placeholder 3"/>
          <p:cNvSpPr>
            <a:spLocks noGrp="1"/>
          </p:cNvSpPr>
          <p:nvPr>
            <p:ph type="ftr" sz="quarter" idx="4"/>
          </p:nvPr>
        </p:nvSpPr>
        <p:spPr/>
        <p:txBody>
          <a:bodyPr/>
          <a:lstStyle/>
          <a:p>
            <a:r>
              <a:rPr lang="en-US"/>
              <a:t>Oracle Database 11</a:t>
            </a:r>
            <a:r>
              <a:rPr lang="en-US" i="1"/>
              <a:t>g</a:t>
            </a:r>
            <a:r>
              <a:rPr lang="en-US"/>
              <a:t>: Administration Workshop I   7 - </a:t>
            </a:r>
            <a:fld id="{3E258683-F927-4C2A-8643-8098F0D7D052}" type="slidenum">
              <a:rPr lang="en-US" smtClean="0"/>
              <a:pPr/>
              <a:t>14</a:t>
            </a:fld>
            <a:endParaRPr lang="en-US"/>
          </a:p>
        </p:txBody>
      </p:sp>
    </p:spTree>
    <p:extLst>
      <p:ext uri="{BB962C8B-B14F-4D97-AF65-F5344CB8AC3E}">
        <p14:creationId xmlns:p14="http://schemas.microsoft.com/office/powerpoint/2010/main" val="2579212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99220052-0FFD-4EB5-89E0-3B2880AC2611}" type="slidenum">
              <a:rPr lang="en-US"/>
              <a:pPr/>
              <a:t>15</a:t>
            </a:fld>
            <a:endParaRPr lang="en-US"/>
          </a:p>
        </p:txBody>
      </p:sp>
      <p:sp>
        <p:nvSpPr>
          <p:cNvPr id="322564" name="Rectangle 4"/>
          <p:cNvSpPr>
            <a:spLocks noGrp="1" noRot="1" noChangeAspect="1" noChangeArrowheads="1" noTextEdit="1"/>
          </p:cNvSpPr>
          <p:nvPr>
            <p:ph type="sldImg"/>
          </p:nvPr>
        </p:nvSpPr>
        <p:spPr>
          <a:ln/>
        </p:spPr>
      </p:sp>
      <p:sp>
        <p:nvSpPr>
          <p:cNvPr id="322565"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711137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C8A4D905-CBDF-4B6C-A119-6765003BA9B0}" type="slidenum">
              <a:rPr lang="en-US"/>
              <a:pPr/>
              <a:t>17</a:t>
            </a:fld>
            <a:endParaRPr lang="en-US"/>
          </a:p>
        </p:txBody>
      </p:sp>
      <p:sp>
        <p:nvSpPr>
          <p:cNvPr id="324612" name="Rectangle 4"/>
          <p:cNvSpPr>
            <a:spLocks noGrp="1" noRot="1" noChangeAspect="1" noChangeArrowheads="1" noTextEdit="1"/>
          </p:cNvSpPr>
          <p:nvPr>
            <p:ph type="sldImg"/>
          </p:nvPr>
        </p:nvSpPr>
        <p:spPr>
          <a:ln/>
        </p:spPr>
      </p:sp>
      <p:sp>
        <p:nvSpPr>
          <p:cNvPr id="324613"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49217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255C1433-F9D0-4225-8554-723C8EBA1419}" type="slidenum">
              <a:rPr lang="en-US"/>
              <a:pPr/>
              <a:t>19</a:t>
            </a:fld>
            <a:endParaRPr lang="en-US"/>
          </a:p>
        </p:txBody>
      </p:sp>
      <p:sp>
        <p:nvSpPr>
          <p:cNvPr id="326660" name="Rectangle 4"/>
          <p:cNvSpPr>
            <a:spLocks noGrp="1" noRot="1" noChangeAspect="1" noChangeArrowheads="1" noTextEdit="1"/>
          </p:cNvSpPr>
          <p:nvPr>
            <p:ph type="sldImg"/>
          </p:nvPr>
        </p:nvSpPr>
        <p:spPr>
          <a:ln/>
        </p:spPr>
      </p:sp>
      <p:sp>
        <p:nvSpPr>
          <p:cNvPr id="326661"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91263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50000"/>
              </a:spcBef>
              <a:spcAft>
                <a:spcPct val="0"/>
              </a:spcAft>
              <a:buClrTx/>
              <a:buSzPct val="100000"/>
              <a:buFont typeface="Arial" panose="020B0604020202020204" pitchFamily="34" charset="0"/>
              <a:buNone/>
              <a:tabLst/>
              <a:defRPr/>
            </a:pPr>
            <a:r>
              <a:rPr lang="en-US" sz="1200" b="0" dirty="0"/>
              <a:t>The </a:t>
            </a:r>
            <a:r>
              <a:rPr lang="en-US" sz="1200" b="0" dirty="0">
                <a:latin typeface="Courier New" panose="02070309020205020404" pitchFamily="49" charset="0"/>
              </a:rPr>
              <a:t>SELECT</a:t>
            </a:r>
            <a:r>
              <a:rPr lang="en-US" sz="1200" b="0" dirty="0"/>
              <a:t> </a:t>
            </a:r>
            <a:r>
              <a:rPr lang="en-US" sz="1200" b="0" dirty="0">
                <a:latin typeface="Courier New" panose="02070309020205020404" pitchFamily="49" charset="0"/>
              </a:rPr>
              <a:t>ANY</a:t>
            </a:r>
            <a:r>
              <a:rPr lang="en-US" sz="1200" b="0" dirty="0"/>
              <a:t> </a:t>
            </a:r>
            <a:r>
              <a:rPr lang="en-US" sz="1200" b="0" dirty="0">
                <a:latin typeface="Courier New" panose="02070309020205020404" pitchFamily="49" charset="0"/>
              </a:rPr>
              <a:t>TABLE</a:t>
            </a:r>
            <a:r>
              <a:rPr lang="en-US" sz="1200" b="0" dirty="0"/>
              <a:t> privilege allows you to select from tables owned by other users. The </a:t>
            </a:r>
            <a:r>
              <a:rPr lang="en-US" sz="1200" b="0" dirty="0">
                <a:latin typeface="Courier New" panose="02070309020205020404" pitchFamily="49" charset="0"/>
              </a:rPr>
              <a:t>SYS</a:t>
            </a:r>
            <a:r>
              <a:rPr lang="en-US" sz="1200" b="0" dirty="0"/>
              <a:t> user and users with the </a:t>
            </a:r>
            <a:r>
              <a:rPr lang="en-US" sz="1200" b="0" dirty="0">
                <a:latin typeface="Courier New" panose="02070309020205020404" pitchFamily="49" charset="0"/>
              </a:rPr>
              <a:t>DBA</a:t>
            </a:r>
            <a:r>
              <a:rPr lang="en-US" sz="1200" b="0" dirty="0"/>
              <a:t> role are granted all of the </a:t>
            </a:r>
            <a:r>
              <a:rPr lang="en-US" sz="1200" b="0" dirty="0">
                <a:latin typeface="Courier New" panose="02070309020205020404" pitchFamily="49" charset="0"/>
              </a:rPr>
              <a:t>ANY</a:t>
            </a:r>
            <a:r>
              <a:rPr lang="en-US" sz="1200" b="0" dirty="0"/>
              <a:t> privileges; they can therefore do anything to any data object. The scope of the </a:t>
            </a:r>
            <a:r>
              <a:rPr lang="en-US" sz="1200" b="0" dirty="0">
                <a:latin typeface="Courier New" panose="02070309020205020404" pitchFamily="49" charset="0"/>
              </a:rPr>
              <a:t>ANY</a:t>
            </a:r>
            <a:r>
              <a:rPr lang="en-US" sz="1200" b="0" dirty="0"/>
              <a:t> system privileges can be controlled using the Oracle Database Vault Option.</a:t>
            </a:r>
          </a:p>
          <a:p>
            <a:endParaRPr lang="en-US" dirty="0"/>
          </a:p>
        </p:txBody>
      </p:sp>
      <p:sp>
        <p:nvSpPr>
          <p:cNvPr id="4" name="Footer Placeholder 3"/>
          <p:cNvSpPr>
            <a:spLocks noGrp="1"/>
          </p:cNvSpPr>
          <p:nvPr>
            <p:ph type="ftr" sz="quarter" idx="4"/>
          </p:nvPr>
        </p:nvSpPr>
        <p:spPr/>
        <p:txBody>
          <a:bodyPr/>
          <a:lstStyle/>
          <a:p>
            <a:r>
              <a:rPr lang="en-US"/>
              <a:t>Oracle Database 11</a:t>
            </a:r>
            <a:r>
              <a:rPr lang="en-US" i="1"/>
              <a:t>g</a:t>
            </a:r>
            <a:r>
              <a:rPr lang="en-US"/>
              <a:t>: Administration Workshop I   7 - </a:t>
            </a:r>
            <a:fld id="{3E258683-F927-4C2A-8643-8098F0D7D052}" type="slidenum">
              <a:rPr lang="en-US" smtClean="0"/>
              <a:pPr/>
              <a:t>20</a:t>
            </a:fld>
            <a:endParaRPr lang="en-US"/>
          </a:p>
        </p:txBody>
      </p:sp>
    </p:spTree>
    <p:extLst>
      <p:ext uri="{BB962C8B-B14F-4D97-AF65-F5344CB8AC3E}">
        <p14:creationId xmlns:p14="http://schemas.microsoft.com/office/powerpoint/2010/main" val="16212019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50000"/>
              </a:spcBef>
              <a:spcAft>
                <a:spcPct val="0"/>
              </a:spcAft>
              <a:buClrTx/>
              <a:buSzPct val="100000"/>
              <a:buFont typeface="Arial" panose="020B0604020202020204" pitchFamily="34" charset="0"/>
              <a:buNone/>
              <a:tabLst/>
              <a:defRPr/>
            </a:pPr>
            <a:r>
              <a:rPr lang="en-US" sz="1200" b="0" dirty="0">
                <a:latin typeface="Courier New" panose="02070309020205020404" pitchFamily="49" charset="0"/>
              </a:rPr>
              <a:t>ALTER</a:t>
            </a:r>
            <a:r>
              <a:rPr lang="en-US" sz="1200" b="0" dirty="0"/>
              <a:t> </a:t>
            </a:r>
            <a:r>
              <a:rPr lang="en-US" sz="1200" b="0" dirty="0">
                <a:latin typeface="Courier New" panose="02070309020205020404" pitchFamily="49" charset="0"/>
              </a:rPr>
              <a:t>DATABASE</a:t>
            </a:r>
            <a:r>
              <a:rPr lang="en-US" sz="1200" b="0" dirty="0"/>
              <a:t> </a:t>
            </a:r>
            <a:r>
              <a:rPr lang="en-US" sz="1200" b="0" dirty="0">
                <a:latin typeface="Courier New" panose="02070309020205020404" pitchFamily="49" charset="0"/>
              </a:rPr>
              <a:t>RECOVER</a:t>
            </a:r>
            <a:r>
              <a:rPr lang="en-US" sz="1200" b="0" dirty="0"/>
              <a:t> (Complete recovery only. Any form of incomplete recovery, such as </a:t>
            </a:r>
            <a:r>
              <a:rPr lang="en-US" sz="1200" b="0" dirty="0">
                <a:latin typeface="Courier New" panose="02070309020205020404" pitchFamily="49" charset="0"/>
              </a:rPr>
              <a:t>UNTIL</a:t>
            </a:r>
            <a:r>
              <a:rPr lang="en-US" sz="1200" b="0" dirty="0">
                <a:latin typeface="Arial Unicode MS" panose="020B0604020202020204" pitchFamily="34" charset="-128"/>
              </a:rPr>
              <a:t> </a:t>
            </a:r>
            <a:r>
              <a:rPr lang="en-US" sz="1200" b="0" dirty="0">
                <a:latin typeface="Courier New" panose="02070309020205020404" pitchFamily="49" charset="0"/>
              </a:rPr>
              <a:t>TIME|CHANGE|CANCEL|CONTROLFILE</a:t>
            </a:r>
            <a:r>
              <a:rPr lang="en-US" sz="1200" b="0" dirty="0"/>
              <a:t>, requires connecting as </a:t>
            </a:r>
            <a:r>
              <a:rPr lang="en-US" sz="1200" b="0" dirty="0">
                <a:latin typeface="Courier New" panose="02070309020205020404" pitchFamily="49" charset="0"/>
              </a:rPr>
              <a:t>SYSDBA</a:t>
            </a:r>
            <a:r>
              <a:rPr lang="en-US" sz="1200" b="0" dirty="0"/>
              <a:t>.)</a:t>
            </a:r>
          </a:p>
          <a:p>
            <a:endParaRPr lang="en-US" dirty="0"/>
          </a:p>
        </p:txBody>
      </p:sp>
      <p:sp>
        <p:nvSpPr>
          <p:cNvPr id="4" name="Footer Placeholder 3"/>
          <p:cNvSpPr>
            <a:spLocks noGrp="1"/>
          </p:cNvSpPr>
          <p:nvPr>
            <p:ph type="ftr" sz="quarter" idx="4"/>
          </p:nvPr>
        </p:nvSpPr>
        <p:spPr/>
        <p:txBody>
          <a:bodyPr/>
          <a:lstStyle/>
          <a:p>
            <a:r>
              <a:rPr lang="en-US"/>
              <a:t>Oracle Database 11</a:t>
            </a:r>
            <a:r>
              <a:rPr lang="en-US" i="1"/>
              <a:t>g</a:t>
            </a:r>
            <a:r>
              <a:rPr lang="en-US"/>
              <a:t>: Administration Workshop I   7 - </a:t>
            </a:r>
            <a:fld id="{3E258683-F927-4C2A-8643-8098F0D7D052}" type="slidenum">
              <a:rPr lang="en-US" smtClean="0"/>
              <a:pPr/>
              <a:t>21</a:t>
            </a:fld>
            <a:endParaRPr lang="en-US"/>
          </a:p>
        </p:txBody>
      </p:sp>
    </p:spTree>
    <p:extLst>
      <p:ext uri="{BB962C8B-B14F-4D97-AF65-F5344CB8AC3E}">
        <p14:creationId xmlns:p14="http://schemas.microsoft.com/office/powerpoint/2010/main" val="3833558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4D455F75-FA30-48FD-B373-07C18CDDD1B1}" type="slidenum">
              <a:rPr lang="en-US"/>
              <a:pPr/>
              <a:t>22</a:t>
            </a:fld>
            <a:endParaRPr lang="en-US"/>
          </a:p>
        </p:txBody>
      </p:sp>
      <p:sp>
        <p:nvSpPr>
          <p:cNvPr id="330756" name="Rectangle 4"/>
          <p:cNvSpPr>
            <a:spLocks noGrp="1" noRot="1" noChangeAspect="1" noChangeArrowheads="1" noTextEdit="1"/>
          </p:cNvSpPr>
          <p:nvPr>
            <p:ph type="sldImg"/>
          </p:nvPr>
        </p:nvSpPr>
        <p:spPr>
          <a:ln/>
        </p:spPr>
      </p:sp>
      <p:sp>
        <p:nvSpPr>
          <p:cNvPr id="330757" name="Rectangle 5"/>
          <p:cNvSpPr>
            <a:spLocks noGrp="1" noChangeArrowheads="1"/>
          </p:cNvSpPr>
          <p:nvPr>
            <p:ph type="body" idx="1"/>
          </p:nvPr>
        </p:nvSpPr>
        <p:spPr/>
        <p:txBody>
          <a:bodyPr/>
          <a:lstStyle/>
          <a:p>
            <a:endParaRPr lang="en-US" baseline="0" dirty="0">
              <a:solidFill>
                <a:schemeClr val="tx1"/>
              </a:solidFill>
            </a:endParaRPr>
          </a:p>
        </p:txBody>
      </p:sp>
    </p:spTree>
    <p:extLst>
      <p:ext uri="{BB962C8B-B14F-4D97-AF65-F5344CB8AC3E}">
        <p14:creationId xmlns:p14="http://schemas.microsoft.com/office/powerpoint/2010/main" val="22694435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57F48218-ACA2-4146-9EBF-5B4E65559824}" type="slidenum">
              <a:rPr lang="en-US"/>
              <a:pPr/>
              <a:t>25</a:t>
            </a:fld>
            <a:endParaRPr lang="en-US"/>
          </a:p>
        </p:txBody>
      </p:sp>
      <p:sp>
        <p:nvSpPr>
          <p:cNvPr id="338948" name="Rectangle 4"/>
          <p:cNvSpPr>
            <a:spLocks noGrp="1" noRot="1" noChangeAspect="1" noChangeArrowheads="1" noTextEdit="1"/>
          </p:cNvSpPr>
          <p:nvPr>
            <p:ph type="sldImg"/>
          </p:nvPr>
        </p:nvSpPr>
        <p:spPr>
          <a:ln/>
        </p:spPr>
      </p:sp>
      <p:sp>
        <p:nvSpPr>
          <p:cNvPr id="338949" name="Rectangle 5"/>
          <p:cNvSpPr>
            <a:spLocks noGrp="1" noChangeArrowheads="1"/>
          </p:cNvSpPr>
          <p:nvPr>
            <p:ph type="body" idx="1"/>
          </p:nvPr>
        </p:nvSpPr>
        <p:spPr/>
        <p:txBody>
          <a:bodyPr/>
          <a:lstStyle/>
          <a:p>
            <a:pPr marL="0" marR="0" lvl="0" indent="0" algn="l" defTabSz="457200" rtl="0" eaLnBrk="1" fontAlgn="base" latinLnBrk="0" hangingPunct="1">
              <a:lnSpc>
                <a:spcPct val="100000"/>
              </a:lnSpc>
              <a:spcBef>
                <a:spcPct val="50000"/>
              </a:spcBef>
              <a:spcAft>
                <a:spcPct val="0"/>
              </a:spcAft>
              <a:buClrTx/>
              <a:buSzPct val="100000"/>
              <a:buFont typeface="Arial" panose="020B0604020202020204" pitchFamily="34" charset="0"/>
              <a:buNone/>
              <a:tabLst/>
              <a:defRPr/>
            </a:pPr>
            <a:r>
              <a:rPr lang="en-US" sz="1200" b="0" dirty="0"/>
              <a:t>In the slide example, the </a:t>
            </a:r>
            <a:r>
              <a:rPr lang="en-US" sz="1200" b="0" dirty="0">
                <a:latin typeface="Courier New" panose="02070309020205020404" pitchFamily="49" charset="0"/>
              </a:rPr>
              <a:t>SELECT</a:t>
            </a:r>
            <a:r>
              <a:rPr lang="en-US" sz="1200" b="0" dirty="0"/>
              <a:t> and </a:t>
            </a:r>
            <a:r>
              <a:rPr lang="en-US" sz="1200" b="0" dirty="0">
                <a:latin typeface="Courier New" panose="02070309020205020404" pitchFamily="49" charset="0"/>
              </a:rPr>
              <a:t>UPDATE</a:t>
            </a:r>
            <a:r>
              <a:rPr lang="en-US" sz="1200" b="0" dirty="0"/>
              <a:t> privileges on the </a:t>
            </a:r>
            <a:r>
              <a:rPr lang="en-US" sz="1200" b="0" dirty="0">
                <a:latin typeface="Courier New" panose="02070309020205020404" pitchFamily="49" charset="0"/>
              </a:rPr>
              <a:t>employees</a:t>
            </a:r>
            <a:r>
              <a:rPr lang="en-US" sz="1200" b="0" dirty="0"/>
              <a:t> table </a:t>
            </a:r>
            <a:r>
              <a:rPr lang="en-US" sz="1200" b="0" i="1" dirty="0"/>
              <a:t>and</a:t>
            </a:r>
            <a:r>
              <a:rPr lang="en-US" sz="1200" b="0" dirty="0"/>
              <a:t> the </a:t>
            </a:r>
            <a:r>
              <a:rPr lang="en-US" sz="1200" b="0" dirty="0">
                <a:latin typeface="Courier New" panose="02070309020205020404" pitchFamily="49" charset="0"/>
              </a:rPr>
              <a:t>CREATE</a:t>
            </a:r>
            <a:r>
              <a:rPr lang="en-US" sz="1200" b="0" dirty="0"/>
              <a:t> </a:t>
            </a:r>
            <a:r>
              <a:rPr lang="en-US" sz="1200" b="0" dirty="0">
                <a:latin typeface="Courier New" panose="02070309020205020404" pitchFamily="49" charset="0"/>
              </a:rPr>
              <a:t>JOB</a:t>
            </a:r>
            <a:r>
              <a:rPr lang="en-US" sz="1200" b="0" dirty="0"/>
              <a:t> system privilege are granted to the </a:t>
            </a:r>
            <a:r>
              <a:rPr lang="en-US" sz="1200" b="0" dirty="0">
                <a:latin typeface="Courier New" panose="02070309020205020404" pitchFamily="49" charset="0"/>
              </a:rPr>
              <a:t>HR_CLERK</a:t>
            </a:r>
            <a:r>
              <a:rPr lang="en-US" sz="1200" b="0" dirty="0"/>
              <a:t> role. </a:t>
            </a:r>
            <a:r>
              <a:rPr lang="en-US" sz="1200" b="0" dirty="0">
                <a:latin typeface="Courier New" panose="02070309020205020404" pitchFamily="49" charset="0"/>
              </a:rPr>
              <a:t>DELETE</a:t>
            </a:r>
            <a:r>
              <a:rPr lang="en-US" sz="1200" b="0" dirty="0"/>
              <a:t> and </a:t>
            </a:r>
            <a:r>
              <a:rPr lang="en-US" sz="1200" b="0" dirty="0">
                <a:latin typeface="Courier New" panose="02070309020205020404" pitchFamily="49" charset="0"/>
              </a:rPr>
              <a:t>INSERT</a:t>
            </a:r>
            <a:r>
              <a:rPr lang="en-US" sz="1200" b="0" dirty="0"/>
              <a:t> privileges on the </a:t>
            </a:r>
            <a:r>
              <a:rPr lang="en-US" sz="1200" b="0" dirty="0">
                <a:latin typeface="Courier New" panose="02070309020205020404" pitchFamily="49" charset="0"/>
              </a:rPr>
              <a:t>employees</a:t>
            </a:r>
            <a:r>
              <a:rPr lang="en-US" sz="1200" b="0" dirty="0"/>
              <a:t> table </a:t>
            </a:r>
            <a:r>
              <a:rPr lang="en-US" sz="1200" b="0" i="1" dirty="0"/>
              <a:t>and</a:t>
            </a:r>
            <a:r>
              <a:rPr lang="en-US" sz="1200" b="0" dirty="0"/>
              <a:t> the </a:t>
            </a:r>
            <a:r>
              <a:rPr lang="en-US" sz="1200" b="0" dirty="0">
                <a:latin typeface="Courier New" panose="02070309020205020404" pitchFamily="49" charset="0"/>
              </a:rPr>
              <a:t>HR_CLERK</a:t>
            </a:r>
            <a:r>
              <a:rPr lang="en-US" sz="1200" b="0" dirty="0"/>
              <a:t> role are granted to the </a:t>
            </a:r>
            <a:r>
              <a:rPr lang="en-US" sz="1200" b="0" dirty="0">
                <a:latin typeface="Courier New" panose="02070309020205020404" pitchFamily="49" charset="0"/>
              </a:rPr>
              <a:t>HR_MGR</a:t>
            </a:r>
            <a:r>
              <a:rPr lang="en-US" sz="1200" b="0" dirty="0"/>
              <a:t> role.</a:t>
            </a:r>
            <a:br>
              <a:rPr lang="en-US" sz="1200" b="0" dirty="0"/>
            </a:br>
            <a:r>
              <a:rPr lang="en-US" sz="1200" b="0" dirty="0"/>
              <a:t>The manager is granted the </a:t>
            </a:r>
            <a:r>
              <a:rPr lang="en-US" sz="1200" b="0" dirty="0">
                <a:latin typeface="Courier New" panose="02070309020205020404" pitchFamily="49" charset="0"/>
              </a:rPr>
              <a:t>HR_MGR</a:t>
            </a:r>
            <a:r>
              <a:rPr lang="en-US" sz="1200" b="0" dirty="0"/>
              <a:t> role and can now select, delete, insert, and update the </a:t>
            </a:r>
            <a:r>
              <a:rPr lang="en-US" sz="1200" b="0" dirty="0">
                <a:latin typeface="Courier New" panose="02070309020205020404" pitchFamily="49" charset="0"/>
              </a:rPr>
              <a:t>employees</a:t>
            </a:r>
            <a:r>
              <a:rPr lang="en-US" sz="1200" b="0" dirty="0"/>
              <a:t> table.</a:t>
            </a:r>
          </a:p>
          <a:p>
            <a:endParaRPr lang="en-US" dirty="0"/>
          </a:p>
        </p:txBody>
      </p:sp>
    </p:spTree>
    <p:extLst>
      <p:ext uri="{BB962C8B-B14F-4D97-AF65-F5344CB8AC3E}">
        <p14:creationId xmlns:p14="http://schemas.microsoft.com/office/powerpoint/2010/main" val="1151282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Oracle Database 11</a:t>
            </a:r>
            <a:r>
              <a:rPr lang="en-US" i="1"/>
              <a:t>g</a:t>
            </a:r>
            <a:r>
              <a:rPr lang="en-US"/>
              <a:t>: Administration Workshop I   7 - </a:t>
            </a:r>
            <a:fld id="{3E258683-F927-4C2A-8643-8098F0D7D052}" type="slidenum">
              <a:rPr lang="en-US" smtClean="0"/>
              <a:pPr/>
              <a:t>26</a:t>
            </a:fld>
            <a:endParaRPr lang="en-US"/>
          </a:p>
        </p:txBody>
      </p:sp>
    </p:spTree>
    <p:extLst>
      <p:ext uri="{BB962C8B-B14F-4D97-AF65-F5344CB8AC3E}">
        <p14:creationId xmlns:p14="http://schemas.microsoft.com/office/powerpoint/2010/main" val="2406580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5BAC7639-EAE9-4CD3-8501-D8B424C3BBAE}" type="slidenum">
              <a:rPr lang="en-US"/>
              <a:pPr/>
              <a:t>28</a:t>
            </a:fld>
            <a:endParaRPr lang="en-US"/>
          </a:p>
        </p:txBody>
      </p:sp>
      <p:sp>
        <p:nvSpPr>
          <p:cNvPr id="343044" name="Rectangle 4"/>
          <p:cNvSpPr>
            <a:spLocks noGrp="1" noRot="1" noChangeAspect="1" noChangeArrowheads="1" noTextEdit="1"/>
          </p:cNvSpPr>
          <p:nvPr>
            <p:ph type="sldImg"/>
          </p:nvPr>
        </p:nvSpPr>
        <p:spPr>
          <a:ln/>
        </p:spPr>
      </p:sp>
      <p:sp>
        <p:nvSpPr>
          <p:cNvPr id="343045"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593250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66096BB6-9D00-4095-8E11-16DAC518339A}" type="slidenum">
              <a:rPr lang="en-US"/>
              <a:pPr/>
              <a:t>2</a:t>
            </a:fld>
            <a:endParaRPr lang="en-US"/>
          </a:p>
        </p:txBody>
      </p:sp>
      <p:sp>
        <p:nvSpPr>
          <p:cNvPr id="306180" name="Rectangle 4"/>
          <p:cNvSpPr>
            <a:spLocks noGrp="1" noRot="1" noChangeAspect="1" noChangeArrowheads="1" noTextEdit="1"/>
          </p:cNvSpPr>
          <p:nvPr>
            <p:ph type="sldImg"/>
          </p:nvPr>
        </p:nvSpPr>
        <p:spPr>
          <a:ln/>
        </p:spPr>
      </p:sp>
      <p:sp>
        <p:nvSpPr>
          <p:cNvPr id="306181"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1580906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F17E031B-2B18-474A-AFC7-48E979AEDA5C}" type="slidenum">
              <a:rPr lang="en-US"/>
              <a:pPr/>
              <a:t>29</a:t>
            </a:fld>
            <a:endParaRPr lang="en-US"/>
          </a:p>
        </p:txBody>
      </p:sp>
      <p:sp>
        <p:nvSpPr>
          <p:cNvPr id="345092" name="Rectangle 4"/>
          <p:cNvSpPr>
            <a:spLocks noGrp="1" noRot="1" noChangeAspect="1" noChangeArrowheads="1" noTextEdit="1"/>
          </p:cNvSpPr>
          <p:nvPr>
            <p:ph type="sldImg"/>
          </p:nvPr>
        </p:nvSpPr>
        <p:spPr>
          <a:ln/>
        </p:spPr>
      </p:sp>
      <p:sp>
        <p:nvSpPr>
          <p:cNvPr id="345093"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6500928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CF29512A-85B5-4D53-970F-D04E972B7B20}" type="slidenum">
              <a:rPr lang="en-US"/>
              <a:pPr/>
              <a:t>32</a:t>
            </a:fld>
            <a:endParaRPr lang="en-US"/>
          </a:p>
        </p:txBody>
      </p:sp>
      <p:sp>
        <p:nvSpPr>
          <p:cNvPr id="347140" name="Rectangle 4"/>
          <p:cNvSpPr>
            <a:spLocks noGrp="1" noRot="1" noChangeAspect="1" noChangeArrowheads="1" noTextEdit="1"/>
          </p:cNvSpPr>
          <p:nvPr>
            <p:ph type="sldImg"/>
          </p:nvPr>
        </p:nvSpPr>
        <p:spPr>
          <a:ln/>
        </p:spPr>
      </p:sp>
      <p:sp>
        <p:nvSpPr>
          <p:cNvPr id="347141" name="Rectangle 5"/>
          <p:cNvSpPr>
            <a:spLocks noGrp="1" noChangeArrowheads="1"/>
          </p:cNvSpPr>
          <p:nvPr>
            <p:ph type="body" idx="1"/>
          </p:nvPr>
        </p:nvSpPr>
        <p:spPr/>
        <p:txBody>
          <a:bodyPr/>
          <a:lstStyle/>
          <a:p>
            <a:pPr eaLnBrk="0" hangingPunct="0">
              <a:buFontTx/>
              <a:buNone/>
            </a:pPr>
            <a:endParaRPr lang="en-US" dirty="0"/>
          </a:p>
        </p:txBody>
      </p:sp>
    </p:spTree>
    <p:extLst>
      <p:ext uri="{BB962C8B-B14F-4D97-AF65-F5344CB8AC3E}">
        <p14:creationId xmlns:p14="http://schemas.microsoft.com/office/powerpoint/2010/main" val="27547311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74ED1DA9-1EF7-4A70-BA33-2BB6449CF261}" type="slidenum">
              <a:rPr lang="en-US"/>
              <a:pPr/>
              <a:t>33</a:t>
            </a:fld>
            <a:endParaRPr lang="en-US"/>
          </a:p>
        </p:txBody>
      </p:sp>
      <p:sp>
        <p:nvSpPr>
          <p:cNvPr id="349188" name="Rectangle 4"/>
          <p:cNvSpPr>
            <a:spLocks noGrp="1" noRot="1" noChangeAspect="1" noChangeArrowheads="1" noTextEdit="1"/>
          </p:cNvSpPr>
          <p:nvPr>
            <p:ph type="sldImg"/>
          </p:nvPr>
        </p:nvSpPr>
        <p:spPr>
          <a:ln/>
        </p:spPr>
      </p:sp>
      <p:sp>
        <p:nvSpPr>
          <p:cNvPr id="349189"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58857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E7984C8C-4B73-4683-9540-04A45BB0920C}" type="slidenum">
              <a:rPr lang="en-US"/>
              <a:pPr/>
              <a:t>35</a:t>
            </a:fld>
            <a:endParaRPr lang="en-US"/>
          </a:p>
        </p:txBody>
      </p:sp>
      <p:sp>
        <p:nvSpPr>
          <p:cNvPr id="357380" name="Rectangle 4"/>
          <p:cNvSpPr>
            <a:spLocks noGrp="1" noRot="1" noChangeAspect="1" noChangeArrowheads="1" noTextEdit="1"/>
          </p:cNvSpPr>
          <p:nvPr>
            <p:ph type="sldImg"/>
          </p:nvPr>
        </p:nvSpPr>
        <p:spPr>
          <a:ln/>
        </p:spPr>
      </p:sp>
      <p:sp>
        <p:nvSpPr>
          <p:cNvPr id="357381" name="Rectangle 5"/>
          <p:cNvSpPr>
            <a:spLocks noGrp="1" noChangeArrowheads="1"/>
          </p:cNvSpPr>
          <p:nvPr>
            <p:ph type="body" idx="1"/>
          </p:nvPr>
        </p:nvSpPr>
        <p:spPr/>
        <p:txBody>
          <a:bodyPr/>
          <a:lstStyle/>
          <a:p>
            <a:pPr eaLnBrk="0" hangingPunct="0">
              <a:buSzTx/>
              <a:buFontTx/>
              <a:buNone/>
            </a:pPr>
            <a:endParaRPr lang="en-US" dirty="0"/>
          </a:p>
        </p:txBody>
      </p:sp>
    </p:spTree>
    <p:extLst>
      <p:ext uri="{BB962C8B-B14F-4D97-AF65-F5344CB8AC3E}">
        <p14:creationId xmlns:p14="http://schemas.microsoft.com/office/powerpoint/2010/main" val="7677453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119F52B5-A61B-477A-B242-5566DE84A057}" type="slidenum">
              <a:rPr lang="en-US"/>
              <a:pPr/>
              <a:t>37</a:t>
            </a:fld>
            <a:endParaRPr lang="en-US"/>
          </a:p>
        </p:txBody>
      </p:sp>
      <p:sp>
        <p:nvSpPr>
          <p:cNvPr id="359428" name="Rectangle 4"/>
          <p:cNvSpPr>
            <a:spLocks noGrp="1" noRot="1" noChangeAspect="1" noChangeArrowheads="1" noTextEdit="1"/>
          </p:cNvSpPr>
          <p:nvPr>
            <p:ph type="sldImg"/>
          </p:nvPr>
        </p:nvSpPr>
        <p:spPr>
          <a:ln/>
        </p:spPr>
      </p:sp>
      <p:sp>
        <p:nvSpPr>
          <p:cNvPr id="359429"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551913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D12523D5-E460-445D-95A4-90ACB5DAD41A}" type="slidenum">
              <a:rPr lang="en-US"/>
              <a:pPr/>
              <a:t>4</a:t>
            </a:fld>
            <a:endParaRPr lang="en-US"/>
          </a:p>
        </p:txBody>
      </p:sp>
      <p:sp>
        <p:nvSpPr>
          <p:cNvPr id="308228" name="Rectangle 4"/>
          <p:cNvSpPr>
            <a:spLocks noGrp="1" noRot="1" noChangeAspect="1" noChangeArrowheads="1" noTextEdit="1"/>
          </p:cNvSpPr>
          <p:nvPr>
            <p:ph type="sldImg"/>
          </p:nvPr>
        </p:nvSpPr>
        <p:spPr>
          <a:ln/>
        </p:spPr>
      </p:sp>
      <p:sp>
        <p:nvSpPr>
          <p:cNvPr id="308229"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76107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F8948817-B8C1-4760-9DFE-9F67C61781A6}" type="slidenum">
              <a:rPr lang="en-US"/>
              <a:pPr/>
              <a:t>6</a:t>
            </a:fld>
            <a:endParaRPr lang="en-US"/>
          </a:p>
        </p:txBody>
      </p:sp>
      <p:sp>
        <p:nvSpPr>
          <p:cNvPr id="310276" name="Rectangle 4"/>
          <p:cNvSpPr>
            <a:spLocks noGrp="1" noChangeArrowheads="1"/>
          </p:cNvSpPr>
          <p:nvPr>
            <p:ph type="body" idx="1"/>
          </p:nvPr>
        </p:nvSpPr>
        <p:spPr>
          <a:xfrm>
            <a:off x="477838" y="473075"/>
            <a:ext cx="6359525" cy="8591550"/>
          </a:xfrm>
        </p:spPr>
        <p:txBody>
          <a:bodyPr/>
          <a:lstStyle/>
          <a:p>
            <a:pPr marL="0" marR="0" lvl="0" indent="0" algn="l" defTabSz="457200" rtl="0" eaLnBrk="1" fontAlgn="base" latinLnBrk="0" hangingPunct="1">
              <a:lnSpc>
                <a:spcPct val="100000"/>
              </a:lnSpc>
              <a:spcBef>
                <a:spcPct val="50000"/>
              </a:spcBef>
              <a:spcAft>
                <a:spcPct val="0"/>
              </a:spcAft>
              <a:buClrTx/>
              <a:buSzPct val="100000"/>
              <a:buFont typeface="Arial" panose="020B0604020202020204" pitchFamily="34" charset="0"/>
              <a:buNone/>
              <a:tabLst/>
              <a:defRPr/>
            </a:pPr>
            <a:r>
              <a:rPr lang="en-US" sz="1200" b="0" dirty="0"/>
              <a:t>Note: A database user is not necessarily a person. It is a common practice to create a user that owns the database objects of a particular application, such as HR. The database user can be a device, an application, or just a way to group database objects for security purposes. The personal identifying information of a person is not needed for a database user. </a:t>
            </a:r>
          </a:p>
          <a:p>
            <a:endParaRPr lang="en-US" b="1" dirty="0"/>
          </a:p>
        </p:txBody>
      </p:sp>
    </p:spTree>
    <p:extLst>
      <p:ext uri="{BB962C8B-B14F-4D97-AF65-F5344CB8AC3E}">
        <p14:creationId xmlns:p14="http://schemas.microsoft.com/office/powerpoint/2010/main" val="2350437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C43DB90D-5DA6-4C2E-B24A-FA8BEDAB09A3}" type="slidenum">
              <a:rPr lang="en-US"/>
              <a:pPr/>
              <a:t>7</a:t>
            </a:fld>
            <a:endParaRPr lang="en-US"/>
          </a:p>
        </p:txBody>
      </p:sp>
      <p:sp>
        <p:nvSpPr>
          <p:cNvPr id="312324" name="Rectangle 4"/>
          <p:cNvSpPr>
            <a:spLocks noGrp="1" noRot="1" noChangeAspect="1" noChangeArrowheads="1" noTextEdit="1"/>
          </p:cNvSpPr>
          <p:nvPr>
            <p:ph type="sldImg"/>
          </p:nvPr>
        </p:nvSpPr>
        <p:spPr>
          <a:ln/>
        </p:spPr>
      </p:sp>
      <p:sp>
        <p:nvSpPr>
          <p:cNvPr id="312325"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81963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50000"/>
              </a:spcBef>
              <a:spcAft>
                <a:spcPct val="0"/>
              </a:spcAft>
              <a:buClrTx/>
              <a:buSzPct val="100000"/>
              <a:buFont typeface="Arial" panose="020B0604020202020204" pitchFamily="34" charset="0"/>
              <a:buNone/>
              <a:tabLst/>
              <a:defRPr/>
            </a:pPr>
            <a:r>
              <a:rPr lang="en-US" sz="1200" b="0" dirty="0"/>
              <a:t>Best practice tip: Applying the principle of least privilege, these accounts are not used for routine operations. Users who need DBA privileges have separate accounts with the required privileges granted to them. For example, Jim has a low-privilege account called </a:t>
            </a:r>
            <a:r>
              <a:rPr lang="en-US" sz="1200" b="0" dirty="0" err="1">
                <a:latin typeface="Courier New" panose="02070309020205020404" pitchFamily="49" charset="0"/>
              </a:rPr>
              <a:t>jim</a:t>
            </a:r>
            <a:r>
              <a:rPr lang="en-US" sz="1200" b="0" dirty="0"/>
              <a:t> and a privileged account called </a:t>
            </a:r>
            <a:r>
              <a:rPr lang="en-US" sz="1200" b="0" dirty="0" err="1">
                <a:latin typeface="Courier New" panose="02070309020205020404" pitchFamily="49" charset="0"/>
              </a:rPr>
              <a:t>jim_dba</a:t>
            </a:r>
            <a:r>
              <a:rPr lang="en-US" sz="1200" b="0" dirty="0"/>
              <a:t>. This method allows the principle of least privilege to be applied, eliminates the need for account sharing, and allows individual actions to be audited. </a:t>
            </a:r>
          </a:p>
          <a:p>
            <a:endParaRPr lang="en-US" dirty="0"/>
          </a:p>
        </p:txBody>
      </p:sp>
      <p:sp>
        <p:nvSpPr>
          <p:cNvPr id="4" name="Footer Placeholder 3"/>
          <p:cNvSpPr>
            <a:spLocks noGrp="1"/>
          </p:cNvSpPr>
          <p:nvPr>
            <p:ph type="ftr" sz="quarter" idx="4"/>
          </p:nvPr>
        </p:nvSpPr>
        <p:spPr/>
        <p:txBody>
          <a:bodyPr/>
          <a:lstStyle/>
          <a:p>
            <a:r>
              <a:rPr lang="en-US"/>
              <a:t>Oracle Database 11</a:t>
            </a:r>
            <a:r>
              <a:rPr lang="en-US" i="1"/>
              <a:t>g</a:t>
            </a:r>
            <a:r>
              <a:rPr lang="en-US"/>
              <a:t>: Administration Workshop I   7 - </a:t>
            </a:r>
            <a:fld id="{3E258683-F927-4C2A-8643-8098F0D7D052}" type="slidenum">
              <a:rPr lang="en-US" smtClean="0"/>
              <a:pPr/>
              <a:t>8</a:t>
            </a:fld>
            <a:endParaRPr lang="en-US"/>
          </a:p>
        </p:txBody>
      </p:sp>
    </p:spTree>
    <p:extLst>
      <p:ext uri="{BB962C8B-B14F-4D97-AF65-F5344CB8AC3E}">
        <p14:creationId xmlns:p14="http://schemas.microsoft.com/office/powerpoint/2010/main" val="4200967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5B327DC1-19AE-499D-B9D3-9FDECCDED1DC}" type="slidenum">
              <a:rPr lang="en-US"/>
              <a:pPr/>
              <a:t>9</a:t>
            </a:fld>
            <a:endParaRPr lang="en-US"/>
          </a:p>
        </p:txBody>
      </p:sp>
      <p:sp>
        <p:nvSpPr>
          <p:cNvPr id="314372" name="Rectangle 4"/>
          <p:cNvSpPr>
            <a:spLocks noGrp="1" noRot="1" noChangeAspect="1" noChangeArrowheads="1" noTextEdit="1"/>
          </p:cNvSpPr>
          <p:nvPr>
            <p:ph type="sldImg"/>
          </p:nvPr>
        </p:nvSpPr>
        <p:spPr>
          <a:ln/>
        </p:spPr>
      </p:sp>
      <p:sp>
        <p:nvSpPr>
          <p:cNvPr id="314373" name="Rectangle 5"/>
          <p:cNvSpPr>
            <a:spLocks noGrp="1" noChangeArrowheads="1"/>
          </p:cNvSpPr>
          <p:nvPr>
            <p:ph type="body" idx="1"/>
          </p:nvPr>
        </p:nvSpPr>
        <p:spPr/>
        <p:txBody>
          <a:bodyPr/>
          <a:lstStyle/>
          <a:p>
            <a:pPr eaLnBrk="0" hangingPunct="0">
              <a:buFontTx/>
              <a:buNone/>
            </a:pPr>
            <a:endParaRPr lang="en-US" dirty="0"/>
          </a:p>
        </p:txBody>
      </p:sp>
    </p:spTree>
    <p:extLst>
      <p:ext uri="{BB962C8B-B14F-4D97-AF65-F5344CB8AC3E}">
        <p14:creationId xmlns:p14="http://schemas.microsoft.com/office/powerpoint/2010/main" val="134413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CAA804A2-DD18-42B0-A2A7-F34513E441DC}" type="slidenum">
              <a:rPr lang="en-US"/>
              <a:pPr/>
              <a:t>11</a:t>
            </a:fld>
            <a:endParaRPr lang="en-US"/>
          </a:p>
        </p:txBody>
      </p:sp>
      <p:sp>
        <p:nvSpPr>
          <p:cNvPr id="316420" name="Rectangle 4"/>
          <p:cNvSpPr>
            <a:spLocks noGrp="1" noRot="1" noChangeAspect="1" noChangeArrowheads="1" noTextEdit="1"/>
          </p:cNvSpPr>
          <p:nvPr>
            <p:ph type="sldImg"/>
          </p:nvPr>
        </p:nvSpPr>
        <p:spPr>
          <a:ln/>
        </p:spPr>
      </p:sp>
      <p:sp>
        <p:nvSpPr>
          <p:cNvPr id="316421" name="Rectangle 5"/>
          <p:cNvSpPr>
            <a:spLocks noGrp="1" noChangeArrowheads="1"/>
          </p:cNvSpPr>
          <p:nvPr>
            <p:ph type="body" idx="1"/>
          </p:nvPr>
        </p:nvSpPr>
        <p:spPr/>
        <p:txBody>
          <a:bodyPr/>
          <a:lstStyle/>
          <a:p>
            <a:pPr lvl="1" eaLnBrk="0" hangingPunct="0">
              <a:buFontTx/>
              <a:buNone/>
            </a:pPr>
            <a:endParaRPr lang="en-US" dirty="0"/>
          </a:p>
        </p:txBody>
      </p:sp>
    </p:spTree>
    <p:extLst>
      <p:ext uri="{BB962C8B-B14F-4D97-AF65-F5344CB8AC3E}">
        <p14:creationId xmlns:p14="http://schemas.microsoft.com/office/powerpoint/2010/main" val="228714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
          </p:nvPr>
        </p:nvSpPr>
        <p:spPr>
          <a:ln/>
        </p:spPr>
        <p:txBody>
          <a:bodyPr/>
          <a:lstStyle/>
          <a:p>
            <a:r>
              <a:rPr lang="en-US"/>
              <a:t>Oracle Database 11</a:t>
            </a:r>
            <a:r>
              <a:rPr lang="en-US" i="1"/>
              <a:t>g</a:t>
            </a:r>
            <a:r>
              <a:rPr lang="en-US"/>
              <a:t>: Administration Workshop I   7 - </a:t>
            </a:r>
            <a:fld id="{C24B947C-1ABF-482A-B2A7-E28CBB4E484C}" type="slidenum">
              <a:rPr lang="en-US"/>
              <a:pPr/>
              <a:t>13</a:t>
            </a:fld>
            <a:endParaRPr lang="en-US"/>
          </a:p>
        </p:txBody>
      </p:sp>
      <p:sp>
        <p:nvSpPr>
          <p:cNvPr id="320516" name="Rectangle 4"/>
          <p:cNvSpPr>
            <a:spLocks noGrp="1" noRot="1" noChangeAspect="1" noChangeArrowheads="1" noTextEdit="1"/>
          </p:cNvSpPr>
          <p:nvPr>
            <p:ph type="sldImg"/>
          </p:nvPr>
        </p:nvSpPr>
        <p:spPr>
          <a:ln/>
        </p:spPr>
      </p:sp>
      <p:sp>
        <p:nvSpPr>
          <p:cNvPr id="320517" name="Rectangle 5"/>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627846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76482" name="Title_Gray_Number"/>
          <p:cNvSpPr>
            <a:spLocks noChangeArrowheads="1"/>
          </p:cNvSpPr>
          <p:nvPr/>
        </p:nvSpPr>
        <p:spPr bwMode="gray">
          <a:xfrm>
            <a:off x="3505200" y="952500"/>
            <a:ext cx="2057400" cy="4318000"/>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700" tIns="12700" rIns="12700" bIns="12700"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buClr>
                <a:srgbClr val="000000"/>
              </a:buClr>
            </a:pPr>
            <a:r>
              <a:rPr lang="en-US" sz="27700" b="1">
                <a:solidFill>
                  <a:srgbClr val="CCCCCC"/>
                </a:solidFill>
              </a:rPr>
              <a:t>7</a:t>
            </a:r>
          </a:p>
        </p:txBody>
      </p:sp>
      <p:sp>
        <p:nvSpPr>
          <p:cNvPr id="276483" name="Default_Title"/>
          <p:cNvSpPr>
            <a:spLocks noGrp="1" noChangeArrowheads="1"/>
          </p:cNvSpPr>
          <p:nvPr>
            <p:ph type="ctrTitle"/>
          </p:nvPr>
        </p:nvSpPr>
        <p:spPr>
          <a:xfrm>
            <a:off x="914400" y="2667000"/>
            <a:ext cx="7315200" cy="685800"/>
          </a:xfrm>
        </p:spPr>
        <p:txBody>
          <a:bodyPr/>
          <a:lstStyle>
            <a:lvl1pPr>
              <a:spcBef>
                <a:spcPct val="0"/>
              </a:spcBef>
              <a:defRPr/>
            </a:lvl1pPr>
          </a:lstStyle>
          <a:p>
            <a:pPr lvl="0"/>
            <a:r>
              <a:rPr lang="en-US" noProof="0"/>
              <a:t>&lt;Insert Lesson, Module, Course Title&gt;</a:t>
            </a:r>
          </a:p>
        </p:txBody>
      </p:sp>
      <p:sp>
        <p:nvSpPr>
          <p:cNvPr id="276484" name="Title_PlaceholderSubtitle"/>
          <p:cNvSpPr>
            <a:spLocks noGrp="1" noChangeArrowheads="1"/>
          </p:cNvSpPr>
          <p:nvPr>
            <p:ph type="subTitle" idx="1"/>
          </p:nvPr>
        </p:nvSpPr>
        <p:spPr>
          <a:xfrm>
            <a:off x="927100" y="4419600"/>
            <a:ext cx="7302500" cy="431800"/>
          </a:xfrm>
        </p:spPr>
        <p:txBody>
          <a:bodyPr/>
          <a:lstStyle>
            <a:lvl1pPr algn="ctr">
              <a:defRPr/>
            </a:lvl1pPr>
          </a:lstStyle>
          <a:p>
            <a:pPr lvl="0"/>
            <a:r>
              <a:rPr lang="en-US" noProof="0"/>
              <a:t>&lt;Insert Subtitle&gt;</a:t>
            </a:r>
          </a:p>
        </p:txBody>
      </p:sp>
      <p:pic>
        <p:nvPicPr>
          <p:cNvPr id="276501"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70638"/>
            <a:ext cx="91440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6" name="Slide_Copyright"/>
          <p:cNvSpPr>
            <a:spLocks noChangeArrowheads="1"/>
          </p:cNvSpPr>
          <p:nvPr/>
        </p:nvSpPr>
        <p:spPr bwMode="auto">
          <a:xfrm>
            <a:off x="2517775" y="6654800"/>
            <a:ext cx="4102100"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buClrTx/>
              <a:buFontTx/>
              <a:buNone/>
            </a:pPr>
            <a:r>
              <a:rPr lang="en-US">
                <a:solidFill>
                  <a:schemeClr val="tx1"/>
                </a:solidFill>
                <a:latin typeface="Arial" panose="020B0604020202020204" pitchFamily="34" charset="0"/>
              </a:rPr>
              <a:t>Copyright © 2007, Oracle. All rights reserved.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1389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439738"/>
            <a:ext cx="1979612" cy="29876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39738"/>
            <a:ext cx="5786438" cy="2987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4070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6848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805799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6400"/>
            <a:ext cx="3883025" cy="1751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025" y="1676400"/>
            <a:ext cx="3883025" cy="1751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6434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5671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62500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6257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19990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119009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5459" name="Slide_PlaceholderText"/>
          <p:cNvSpPr>
            <a:spLocks noGrp="1" noChangeArrowheads="1"/>
          </p:cNvSpPr>
          <p:nvPr>
            <p:ph type="body" idx="1"/>
          </p:nvPr>
        </p:nvSpPr>
        <p:spPr bwMode="auto">
          <a:xfrm>
            <a:off x="609600" y="1676400"/>
            <a:ext cx="7918450" cy="175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700" tIns="12700" rIns="12700" bIns="12700"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75469" name="Picture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370638"/>
            <a:ext cx="91440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5462" name="Slide_Copyright"/>
          <p:cNvSpPr>
            <a:spLocks noChangeArrowheads="1"/>
          </p:cNvSpPr>
          <p:nvPr/>
        </p:nvSpPr>
        <p:spPr bwMode="auto">
          <a:xfrm>
            <a:off x="2517775" y="6654800"/>
            <a:ext cx="4102100"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buClrTx/>
              <a:buFontTx/>
              <a:buNone/>
            </a:pPr>
            <a:r>
              <a:rPr lang="en-US">
                <a:solidFill>
                  <a:schemeClr val="tx1"/>
                </a:solidFill>
                <a:latin typeface="Arial" panose="020B0604020202020204" pitchFamily="34" charset="0"/>
              </a:rPr>
              <a:t>Copyright © 2007, Oracle. All rights reserved.</a:t>
            </a:r>
          </a:p>
        </p:txBody>
      </p:sp>
      <p:sp>
        <p:nvSpPr>
          <p:cNvPr id="275458" name="Slide_PlaceholderTitle"/>
          <p:cNvSpPr>
            <a:spLocks noGrp="1" noChangeArrowheads="1"/>
          </p:cNvSpPr>
          <p:nvPr>
            <p:ph type="title"/>
          </p:nvPr>
        </p:nvSpPr>
        <p:spPr bwMode="auto">
          <a:xfrm>
            <a:off x="609600" y="439738"/>
            <a:ext cx="791845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700" tIns="12700" rIns="12700" bIns="12700" numCol="1" anchor="t" anchorCtr="0" compatLnSpc="1">
            <a:prstTxWarp prst="textNoShape">
              <a:avLst/>
            </a:prstTxWarp>
          </a:bodyPr>
          <a:lstStyle/>
          <a:p>
            <a:pPr lvl="0"/>
            <a:r>
              <a:rPr lang="en-US"/>
              <a:t>Click to edit Master title style </a:t>
            </a:r>
          </a:p>
        </p:txBody>
      </p:sp>
      <p:sp>
        <p:nvSpPr>
          <p:cNvPr id="275486" name="Slide_Page_Number"/>
          <p:cNvSpPr>
            <a:spLocks noChangeArrowheads="1"/>
          </p:cNvSpPr>
          <p:nvPr/>
        </p:nvSpPr>
        <p:spPr bwMode="auto">
          <a:xfrm>
            <a:off x="457200" y="6654800"/>
            <a:ext cx="965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just">
              <a:spcBef>
                <a:spcPct val="0"/>
              </a:spcBef>
              <a:buClrTx/>
              <a:buFontTx/>
              <a:buNone/>
            </a:pPr>
            <a:r>
              <a:rPr lang="en-US">
                <a:solidFill>
                  <a:schemeClr val="tx1"/>
                </a:solidFill>
                <a:latin typeface="Arial" panose="020B0604020202020204" pitchFamily="34" charset="0"/>
              </a:rPr>
              <a:t>7 - </a:t>
            </a:r>
            <a:fld id="{756BA0CE-FFCB-4F94-A46F-1EB7A45560A0}" type="slidenum">
              <a:rPr lang="en-US">
                <a:solidFill>
                  <a:schemeClr val="tx1"/>
                </a:solidFill>
                <a:latin typeface="Arial" panose="020B0604020202020204" pitchFamily="34" charset="0"/>
              </a:rPr>
              <a:pPr algn="just">
                <a:spcBef>
                  <a:spcPct val="0"/>
                </a:spcBef>
                <a:buClrTx/>
                <a:buFontTx/>
                <a:buNone/>
              </a:pPr>
              <a:t>‹#›</a:t>
            </a:fld>
            <a:endParaRPr lang="en-US">
              <a:solidFill>
                <a:schemeClr val="tx1"/>
              </a:solidFill>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defTabSz="228600" rtl="0" fontAlgn="base">
        <a:spcBef>
          <a:spcPct val="20000"/>
        </a:spcBef>
        <a:spcAft>
          <a:spcPct val="0"/>
        </a:spcAft>
        <a:buClr>
          <a:srgbClr val="000000"/>
        </a:buClr>
        <a:buFont typeface="Arial" panose="020B0604020202020204" pitchFamily="34" charset="0"/>
        <a:defRPr sz="2600" b="1" kern="1200">
          <a:solidFill>
            <a:schemeClr val="tx1"/>
          </a:solidFill>
          <a:latin typeface="+mj-lt"/>
          <a:ea typeface="+mj-ea"/>
          <a:cs typeface="+mj-cs"/>
        </a:defRPr>
      </a:lvl1pPr>
      <a:lvl2pPr algn="ctr" defTabSz="228600" rtl="0" fontAlgn="base">
        <a:spcBef>
          <a:spcPct val="20000"/>
        </a:spcBef>
        <a:spcAft>
          <a:spcPct val="0"/>
        </a:spcAft>
        <a:buClr>
          <a:srgbClr val="000000"/>
        </a:buClr>
        <a:buFont typeface="Arial" panose="020B0604020202020204" pitchFamily="34" charset="0"/>
        <a:defRPr sz="2600" b="1">
          <a:solidFill>
            <a:schemeClr val="tx1"/>
          </a:solidFill>
          <a:latin typeface="Arial" panose="020B0604020202020204" pitchFamily="34" charset="0"/>
        </a:defRPr>
      </a:lvl2pPr>
      <a:lvl3pPr algn="ctr" defTabSz="228600" rtl="0" fontAlgn="base">
        <a:spcBef>
          <a:spcPct val="20000"/>
        </a:spcBef>
        <a:spcAft>
          <a:spcPct val="0"/>
        </a:spcAft>
        <a:buClr>
          <a:srgbClr val="000000"/>
        </a:buClr>
        <a:buFont typeface="Arial" panose="020B0604020202020204" pitchFamily="34" charset="0"/>
        <a:defRPr sz="2600" b="1">
          <a:solidFill>
            <a:schemeClr val="tx1"/>
          </a:solidFill>
          <a:latin typeface="Arial" panose="020B0604020202020204" pitchFamily="34" charset="0"/>
        </a:defRPr>
      </a:lvl3pPr>
      <a:lvl4pPr algn="ctr" defTabSz="228600" rtl="0" fontAlgn="base">
        <a:spcBef>
          <a:spcPct val="20000"/>
        </a:spcBef>
        <a:spcAft>
          <a:spcPct val="0"/>
        </a:spcAft>
        <a:buClr>
          <a:srgbClr val="000000"/>
        </a:buClr>
        <a:buFont typeface="Arial" panose="020B0604020202020204" pitchFamily="34" charset="0"/>
        <a:defRPr sz="2600" b="1">
          <a:solidFill>
            <a:schemeClr val="tx1"/>
          </a:solidFill>
          <a:latin typeface="Arial" panose="020B0604020202020204" pitchFamily="34" charset="0"/>
        </a:defRPr>
      </a:lvl4pPr>
      <a:lvl5pPr algn="ctr" defTabSz="228600" rtl="0" fontAlgn="base">
        <a:spcBef>
          <a:spcPct val="20000"/>
        </a:spcBef>
        <a:spcAft>
          <a:spcPct val="0"/>
        </a:spcAft>
        <a:buClr>
          <a:srgbClr val="000000"/>
        </a:buClr>
        <a:buFont typeface="Arial" panose="020B0604020202020204" pitchFamily="34" charset="0"/>
        <a:defRPr sz="2600" b="1">
          <a:solidFill>
            <a:schemeClr val="tx1"/>
          </a:solidFill>
          <a:latin typeface="Arial" panose="020B0604020202020204" pitchFamily="34" charset="0"/>
        </a:defRPr>
      </a:lvl5pPr>
      <a:lvl6pPr marL="457200" algn="ctr" defTabSz="228600" rtl="0" fontAlgn="base">
        <a:spcBef>
          <a:spcPct val="20000"/>
        </a:spcBef>
        <a:spcAft>
          <a:spcPct val="0"/>
        </a:spcAft>
        <a:buClr>
          <a:srgbClr val="000000"/>
        </a:buClr>
        <a:buFont typeface="Arial" panose="020B0604020202020204" pitchFamily="34" charset="0"/>
        <a:defRPr sz="2600" b="1">
          <a:solidFill>
            <a:schemeClr val="tx1"/>
          </a:solidFill>
          <a:latin typeface="Arial" panose="020B0604020202020204" pitchFamily="34" charset="0"/>
        </a:defRPr>
      </a:lvl6pPr>
      <a:lvl7pPr marL="914400" algn="ctr" defTabSz="228600" rtl="0" fontAlgn="base">
        <a:spcBef>
          <a:spcPct val="20000"/>
        </a:spcBef>
        <a:spcAft>
          <a:spcPct val="0"/>
        </a:spcAft>
        <a:buClr>
          <a:srgbClr val="000000"/>
        </a:buClr>
        <a:buFont typeface="Arial" panose="020B0604020202020204" pitchFamily="34" charset="0"/>
        <a:defRPr sz="2600" b="1">
          <a:solidFill>
            <a:schemeClr val="tx1"/>
          </a:solidFill>
          <a:latin typeface="Arial" panose="020B0604020202020204" pitchFamily="34" charset="0"/>
        </a:defRPr>
      </a:lvl7pPr>
      <a:lvl8pPr marL="1371600" algn="ctr" defTabSz="228600" rtl="0" fontAlgn="base">
        <a:spcBef>
          <a:spcPct val="20000"/>
        </a:spcBef>
        <a:spcAft>
          <a:spcPct val="0"/>
        </a:spcAft>
        <a:buClr>
          <a:srgbClr val="000000"/>
        </a:buClr>
        <a:buFont typeface="Arial" panose="020B0604020202020204" pitchFamily="34" charset="0"/>
        <a:defRPr sz="2600" b="1">
          <a:solidFill>
            <a:schemeClr val="tx1"/>
          </a:solidFill>
          <a:latin typeface="Arial" panose="020B0604020202020204" pitchFamily="34" charset="0"/>
        </a:defRPr>
      </a:lvl8pPr>
      <a:lvl9pPr marL="1828800" algn="ctr" defTabSz="228600" rtl="0" fontAlgn="base">
        <a:spcBef>
          <a:spcPct val="20000"/>
        </a:spcBef>
        <a:spcAft>
          <a:spcPct val="0"/>
        </a:spcAft>
        <a:buClr>
          <a:srgbClr val="000000"/>
        </a:buClr>
        <a:buFont typeface="Arial" panose="020B0604020202020204" pitchFamily="34" charset="0"/>
        <a:defRPr sz="2600" b="1">
          <a:solidFill>
            <a:schemeClr val="tx1"/>
          </a:solidFill>
          <a:latin typeface="Arial" panose="020B0604020202020204" pitchFamily="34" charset="0"/>
        </a:defRPr>
      </a:lvl9pPr>
    </p:titleStyle>
    <p:bodyStyle>
      <a:lvl1pPr algn="l" defTabSz="228600" rtl="0" fontAlgn="base">
        <a:spcBef>
          <a:spcPct val="20000"/>
        </a:spcBef>
        <a:spcAft>
          <a:spcPct val="0"/>
        </a:spcAft>
        <a:buClr>
          <a:srgbClr val="000000"/>
        </a:buClr>
        <a:buFont typeface="Arial" panose="020B0604020202020204" pitchFamily="34" charset="0"/>
        <a:defRPr sz="2200" b="1" kern="1200">
          <a:solidFill>
            <a:schemeClr val="tx1"/>
          </a:solidFill>
          <a:latin typeface="+mn-lt"/>
          <a:ea typeface="+mn-ea"/>
          <a:cs typeface="+mn-cs"/>
        </a:defRPr>
      </a:lvl1pPr>
      <a:lvl2pPr marL="461963" indent="-347663" algn="l" defTabSz="228600" rtl="0" fontAlgn="base">
        <a:spcBef>
          <a:spcPct val="20000"/>
        </a:spcBef>
        <a:spcAft>
          <a:spcPct val="0"/>
        </a:spcAft>
        <a:buClr>
          <a:srgbClr val="FF0000"/>
        </a:buClr>
        <a:buFont typeface="Arial" panose="020B0604020202020204" pitchFamily="34" charset="0"/>
        <a:buChar char="•"/>
        <a:defRPr sz="2200" b="1" kern="1200">
          <a:solidFill>
            <a:schemeClr val="tx1"/>
          </a:solidFill>
          <a:latin typeface="+mn-lt"/>
          <a:ea typeface="+mn-ea"/>
          <a:cs typeface="+mn-cs"/>
        </a:defRPr>
      </a:lvl2pPr>
      <a:lvl3pPr marL="909638" indent="-331788" algn="l" defTabSz="228600" rtl="0" fontAlgn="base">
        <a:spcBef>
          <a:spcPct val="20000"/>
        </a:spcBef>
        <a:spcAft>
          <a:spcPct val="0"/>
        </a:spcAft>
        <a:buClr>
          <a:srgbClr val="FF0000"/>
        </a:buClr>
        <a:buFont typeface="Arial" panose="020B0604020202020204" pitchFamily="34" charset="0"/>
        <a:buChar char="–"/>
        <a:defRPr sz="2000" b="1" kern="1200">
          <a:solidFill>
            <a:schemeClr val="tx1"/>
          </a:solidFill>
          <a:latin typeface="+mn-lt"/>
          <a:ea typeface="+mn-ea"/>
          <a:cs typeface="+mn-cs"/>
        </a:defRPr>
      </a:lvl3pPr>
      <a:lvl4pPr marL="1255713" indent="-231775" algn="l" defTabSz="228600" rtl="0" fontAlgn="base">
        <a:spcBef>
          <a:spcPct val="20000"/>
        </a:spcBef>
        <a:spcAft>
          <a:spcPct val="0"/>
        </a:spcAft>
        <a:buClr>
          <a:schemeClr val="accent2"/>
        </a:buClr>
        <a:buSzPct val="45000"/>
        <a:buFont typeface="Arial" panose="020B0604020202020204" pitchFamily="34" charset="0"/>
        <a:buChar char="—"/>
        <a:defRPr b="1" kern="1200">
          <a:solidFill>
            <a:schemeClr val="tx1"/>
          </a:solidFill>
          <a:latin typeface="+mn-lt"/>
          <a:ea typeface="+mn-ea"/>
          <a:cs typeface="+mn-cs"/>
        </a:defRPr>
      </a:lvl4pPr>
      <a:lvl5pPr marL="1601788" indent="-230188" algn="l" defTabSz="228600" rtl="0" fontAlgn="base">
        <a:spcBef>
          <a:spcPct val="20000"/>
        </a:spcBef>
        <a:spcAft>
          <a:spcPct val="0"/>
        </a:spcAft>
        <a:buClr>
          <a:schemeClr val="accent2"/>
        </a:buClr>
        <a:buSzPct val="55000"/>
        <a:buFont typeface="Arial" panose="020B0604020202020204" pitchFamily="34" charset="0"/>
        <a:buChar char="—"/>
        <a:defRPr sz="16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7.png"/></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ctrTitle"/>
          </p:nvPr>
        </p:nvSpPr>
        <p:spPr/>
        <p:txBody>
          <a:bodyPr/>
          <a:lstStyle/>
          <a:p>
            <a:r>
              <a:rPr lang="en-US"/>
              <a:t>Administering User Security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18450" cy="452891"/>
          </a:xfrm>
        </p:spPr>
        <p:txBody>
          <a:bodyPr/>
          <a:lstStyle/>
          <a:p>
            <a:r>
              <a:rPr lang="en-US" dirty="0">
                <a:latin typeface="Times New Roman" panose="02020603050405020304" pitchFamily="18" charset="0"/>
                <a:cs typeface="Times New Roman" panose="02020603050405020304" pitchFamily="18" charset="0"/>
              </a:rPr>
              <a:t>Creating a User</a:t>
            </a:r>
            <a:br>
              <a:rPr lang="en-US" b="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348343" y="452891"/>
            <a:ext cx="7918450" cy="5399427"/>
          </a:xfrm>
        </p:spPr>
        <p:txBody>
          <a:bodyPr/>
          <a:lstStyle/>
          <a:p>
            <a:pPr lvl="1" algn="just" eaLnBrk="0" hangingPunct="0"/>
            <a:r>
              <a:rPr lang="en-US" sz="1800" b="0" dirty="0">
                <a:latin typeface="Times New Roman" panose="02020603050405020304" pitchFamily="18" charset="0"/>
                <a:cs typeface="Times New Roman" panose="02020603050405020304" pitchFamily="18" charset="0"/>
              </a:rPr>
              <a:t>On the Users page of Enterprise Manager, you manage the list of database users who are allowed to access the current database. You use this page to create, delete, and modify the settings of a user.</a:t>
            </a:r>
          </a:p>
          <a:p>
            <a:pPr lvl="1" algn="just" eaLnBrk="0" hangingPunct="0">
              <a:buFontTx/>
              <a:buNone/>
            </a:pPr>
            <a:r>
              <a:rPr lang="en-US" sz="1800" b="0" dirty="0">
                <a:latin typeface="Times New Roman" panose="02020603050405020304" pitchFamily="18" charset="0"/>
                <a:cs typeface="Times New Roman" panose="02020603050405020304" pitchFamily="18" charset="0"/>
              </a:rPr>
              <a:t>To create a database user:</a:t>
            </a:r>
          </a:p>
          <a:p>
            <a:pPr lvl="2" algn="just" eaLnBrk="0" hangingPunct="0">
              <a:buFont typeface="Times New Roman" panose="02020603050405020304" pitchFamily="18" charset="0"/>
              <a:buNone/>
            </a:pPr>
            <a:r>
              <a:rPr lang="en-US" sz="1800" b="0" dirty="0">
                <a:latin typeface="Times New Roman" panose="02020603050405020304" pitchFamily="18" charset="0"/>
                <a:cs typeface="Times New Roman" panose="02020603050405020304" pitchFamily="18" charset="0"/>
              </a:rPr>
              <a:t>1.	In Enterprise Manager Database Control, click the Server tab and then click Users in the Security section. </a:t>
            </a:r>
          </a:p>
          <a:p>
            <a:pPr lvl="2" algn="just" eaLnBrk="0" hangingPunct="0">
              <a:buFont typeface="Times New Roman" panose="02020603050405020304" pitchFamily="18" charset="0"/>
              <a:buNone/>
            </a:pPr>
            <a:r>
              <a:rPr lang="en-US" sz="1800" b="0" dirty="0">
                <a:latin typeface="Times New Roman" panose="02020603050405020304" pitchFamily="18" charset="0"/>
                <a:cs typeface="Times New Roman" panose="02020603050405020304" pitchFamily="18" charset="0"/>
              </a:rPr>
              <a:t>2.	Click the Create button.</a:t>
            </a:r>
          </a:p>
          <a:p>
            <a:pPr lvl="1" algn="just" eaLnBrk="0" hangingPunct="0"/>
            <a:r>
              <a:rPr lang="en-US" sz="1800" b="0" dirty="0">
                <a:latin typeface="Times New Roman" panose="02020603050405020304" pitchFamily="18" charset="0"/>
                <a:cs typeface="Times New Roman" panose="02020603050405020304" pitchFamily="18" charset="0"/>
              </a:rPr>
              <a:t>Provide the required information. Mandatory items (such as Name) are marked with an asterisk (*).</a:t>
            </a:r>
          </a:p>
          <a:p>
            <a:pPr lvl="1" algn="just" eaLnBrk="0" hangingPunct="0"/>
            <a:r>
              <a:rPr lang="en-US" sz="1800" b="0" dirty="0">
                <a:latin typeface="Times New Roman" panose="02020603050405020304" pitchFamily="18" charset="0"/>
                <a:cs typeface="Times New Roman" panose="02020603050405020304" pitchFamily="18" charset="0"/>
              </a:rPr>
              <a:t>The following pages give you more information about authentication. Profiles are covered later in this lesson.</a:t>
            </a:r>
          </a:p>
          <a:p>
            <a:pPr lvl="1" algn="just" eaLnBrk="0" hangingPunct="0"/>
            <a:r>
              <a:rPr lang="en-US" sz="1800" b="0" dirty="0">
                <a:latin typeface="Times New Roman" panose="02020603050405020304" pitchFamily="18" charset="0"/>
                <a:cs typeface="Times New Roman" panose="02020603050405020304" pitchFamily="18" charset="0"/>
              </a:rPr>
              <a:t>Assign a default </a:t>
            </a:r>
            <a:r>
              <a:rPr lang="en-US" sz="1800" b="0" dirty="0" err="1">
                <a:latin typeface="Times New Roman" panose="02020603050405020304" pitchFamily="18" charset="0"/>
                <a:cs typeface="Times New Roman" panose="02020603050405020304" pitchFamily="18" charset="0"/>
              </a:rPr>
              <a:t>tablespace</a:t>
            </a:r>
            <a:r>
              <a:rPr lang="en-US" sz="1800" b="0" dirty="0">
                <a:latin typeface="Times New Roman" panose="02020603050405020304" pitchFamily="18" charset="0"/>
                <a:cs typeface="Times New Roman" panose="02020603050405020304" pitchFamily="18" charset="0"/>
              </a:rPr>
              <a:t> and a temporary </a:t>
            </a:r>
            <a:r>
              <a:rPr lang="en-US" sz="1800" b="0" dirty="0" err="1">
                <a:latin typeface="Times New Roman" panose="02020603050405020304" pitchFamily="18" charset="0"/>
                <a:cs typeface="Times New Roman" panose="02020603050405020304" pitchFamily="18" charset="0"/>
              </a:rPr>
              <a:t>tablespace</a:t>
            </a:r>
            <a:r>
              <a:rPr lang="en-US" sz="1800" b="0" dirty="0">
                <a:latin typeface="Times New Roman" panose="02020603050405020304" pitchFamily="18" charset="0"/>
                <a:cs typeface="Times New Roman" panose="02020603050405020304" pitchFamily="18" charset="0"/>
              </a:rPr>
              <a:t> to each user. If users do not specify a </a:t>
            </a:r>
            <a:r>
              <a:rPr lang="en-US" sz="1800" b="0" dirty="0" err="1">
                <a:latin typeface="Times New Roman" panose="02020603050405020304" pitchFamily="18" charset="0"/>
                <a:cs typeface="Times New Roman" panose="02020603050405020304" pitchFamily="18" charset="0"/>
              </a:rPr>
              <a:t>tablespace</a:t>
            </a:r>
            <a:r>
              <a:rPr lang="en-US" sz="1800" b="0" dirty="0">
                <a:latin typeface="Times New Roman" panose="02020603050405020304" pitchFamily="18" charset="0"/>
                <a:cs typeface="Times New Roman" panose="02020603050405020304" pitchFamily="18" charset="0"/>
              </a:rPr>
              <a:t> when creating an object, the object will be created in the default </a:t>
            </a:r>
            <a:r>
              <a:rPr lang="en-US" sz="1800" b="0" dirty="0" err="1">
                <a:latin typeface="Times New Roman" panose="02020603050405020304" pitchFamily="18" charset="0"/>
                <a:cs typeface="Times New Roman" panose="02020603050405020304" pitchFamily="18" charset="0"/>
              </a:rPr>
              <a:t>tablespace</a:t>
            </a:r>
            <a:r>
              <a:rPr lang="en-US" sz="1800" b="0" dirty="0">
                <a:latin typeface="Times New Roman" panose="02020603050405020304" pitchFamily="18" charset="0"/>
                <a:cs typeface="Times New Roman" panose="02020603050405020304" pitchFamily="18" charset="0"/>
              </a:rPr>
              <a:t> assigned to the object owner. This enables you to control where their objects are created.</a:t>
            </a:r>
          </a:p>
          <a:p>
            <a:pPr lvl="1" algn="just" eaLnBrk="0" hangingPunct="0">
              <a:buFontTx/>
              <a:buNone/>
            </a:pPr>
            <a:r>
              <a:rPr lang="en-US" sz="1800" b="0" dirty="0">
                <a:latin typeface="Times New Roman" panose="02020603050405020304" pitchFamily="18" charset="0"/>
                <a:cs typeface="Times New Roman" panose="02020603050405020304" pitchFamily="18" charset="0"/>
              </a:rPr>
              <a:t>If you do not choose a default </a:t>
            </a:r>
            <a:r>
              <a:rPr lang="en-US" sz="1800" b="0" dirty="0" err="1">
                <a:latin typeface="Times New Roman" panose="02020603050405020304" pitchFamily="18" charset="0"/>
                <a:cs typeface="Times New Roman" panose="02020603050405020304" pitchFamily="18" charset="0"/>
              </a:rPr>
              <a:t>tablespace</a:t>
            </a:r>
            <a:r>
              <a:rPr lang="en-US" sz="1800" b="0" dirty="0">
                <a:latin typeface="Times New Roman" panose="02020603050405020304" pitchFamily="18" charset="0"/>
                <a:cs typeface="Times New Roman" panose="02020603050405020304" pitchFamily="18" charset="0"/>
              </a:rPr>
              <a:t>, the system-defined default permanent </a:t>
            </a:r>
            <a:r>
              <a:rPr lang="en-US" sz="1800" b="0" dirty="0" err="1">
                <a:latin typeface="Times New Roman" panose="02020603050405020304" pitchFamily="18" charset="0"/>
                <a:cs typeface="Times New Roman" panose="02020603050405020304" pitchFamily="18" charset="0"/>
              </a:rPr>
              <a:t>tablespace</a:t>
            </a:r>
            <a:r>
              <a:rPr lang="en-US" sz="1800" b="0" dirty="0">
                <a:latin typeface="Times New Roman" panose="02020603050405020304" pitchFamily="18" charset="0"/>
                <a:cs typeface="Times New Roman" panose="02020603050405020304" pitchFamily="18" charset="0"/>
              </a:rPr>
              <a:t> is used. The case is similar for the temporary </a:t>
            </a:r>
            <a:r>
              <a:rPr lang="en-US" sz="1800" b="0" dirty="0" err="1">
                <a:latin typeface="Times New Roman" panose="02020603050405020304" pitchFamily="18" charset="0"/>
                <a:cs typeface="Times New Roman" panose="02020603050405020304" pitchFamily="18" charset="0"/>
              </a:rPr>
              <a:t>tablespace</a:t>
            </a:r>
            <a:r>
              <a:rPr lang="en-US" sz="1800" b="0" dirty="0">
                <a:latin typeface="Times New Roman" panose="02020603050405020304" pitchFamily="18" charset="0"/>
                <a:cs typeface="Times New Roman" panose="02020603050405020304" pitchFamily="18" charset="0"/>
              </a:rPr>
              <a:t>: If you do not specify a </a:t>
            </a:r>
            <a:r>
              <a:rPr lang="en-US" sz="1800" b="0" dirty="0" err="1">
                <a:latin typeface="Times New Roman" panose="02020603050405020304" pitchFamily="18" charset="0"/>
                <a:cs typeface="Times New Roman" panose="02020603050405020304" pitchFamily="18" charset="0"/>
              </a:rPr>
              <a:t>tablespace</a:t>
            </a:r>
            <a:r>
              <a:rPr lang="en-US" sz="1800" b="0" dirty="0">
                <a:latin typeface="Times New Roman" panose="02020603050405020304" pitchFamily="18" charset="0"/>
                <a:cs typeface="Times New Roman" panose="02020603050405020304" pitchFamily="18" charset="0"/>
              </a:rPr>
              <a:t>, the system-defined temporary </a:t>
            </a:r>
            <a:r>
              <a:rPr lang="en-US" sz="1800" b="0" dirty="0" err="1">
                <a:latin typeface="Times New Roman" panose="02020603050405020304" pitchFamily="18" charset="0"/>
                <a:cs typeface="Times New Roman" panose="02020603050405020304" pitchFamily="18" charset="0"/>
              </a:rPr>
              <a:t>tablespace</a:t>
            </a:r>
            <a:r>
              <a:rPr lang="en-US" sz="1800" b="0" dirty="0">
                <a:latin typeface="Times New Roman" panose="02020603050405020304" pitchFamily="18" charset="0"/>
                <a:cs typeface="Times New Roman" panose="02020603050405020304" pitchFamily="18" charset="0"/>
              </a:rPr>
              <a:t> is used.</a:t>
            </a:r>
          </a:p>
        </p:txBody>
      </p:sp>
    </p:spTree>
    <p:extLst>
      <p:ext uri="{BB962C8B-B14F-4D97-AF65-F5344CB8AC3E}">
        <p14:creationId xmlns:p14="http://schemas.microsoft.com/office/powerpoint/2010/main" val="1510399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9" name="Rectangle 7"/>
          <p:cNvSpPr>
            <a:spLocks noGrp="1" noChangeArrowheads="1"/>
          </p:cNvSpPr>
          <p:nvPr>
            <p:ph type="title"/>
          </p:nvPr>
        </p:nvSpPr>
        <p:spPr/>
        <p:txBody>
          <a:bodyPr/>
          <a:lstStyle/>
          <a:p>
            <a:r>
              <a:rPr lang="en-US"/>
              <a:t>Authenticating Users</a:t>
            </a:r>
          </a:p>
        </p:txBody>
      </p:sp>
      <p:sp>
        <p:nvSpPr>
          <p:cNvPr id="315400" name="Rectangle 8"/>
          <p:cNvSpPr>
            <a:spLocks noGrp="1" noChangeArrowheads="1"/>
          </p:cNvSpPr>
          <p:nvPr>
            <p:ph type="body" idx="1"/>
          </p:nvPr>
        </p:nvSpPr>
        <p:spPr/>
        <p:txBody>
          <a:bodyPr/>
          <a:lstStyle/>
          <a:p>
            <a:pPr lvl="1"/>
            <a:r>
              <a:rPr lang="en-US"/>
              <a:t>Password</a:t>
            </a:r>
          </a:p>
          <a:p>
            <a:pPr lvl="1"/>
            <a:r>
              <a:rPr lang="en-US"/>
              <a:t>External</a:t>
            </a:r>
          </a:p>
          <a:p>
            <a:pPr lvl="1"/>
            <a:r>
              <a:rPr lang="en-US"/>
              <a:t>Global</a:t>
            </a:r>
          </a:p>
        </p:txBody>
      </p:sp>
      <p:pic>
        <p:nvPicPr>
          <p:cNvPr id="315401" name="Picture 9" descr="D:\My_Data\Classes\11g\DBA1\Screenshots\EditUserPW.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914400" y="2905125"/>
            <a:ext cx="7315200" cy="33909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315397" name="Picture 5" descr="People: Policeman, Securit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5638800" y="1219200"/>
            <a:ext cx="784225" cy="1951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18450" cy="387576"/>
          </a:xfrm>
        </p:spPr>
        <p:txBody>
          <a:bodyPr/>
          <a:lstStyle/>
          <a:p>
            <a:r>
              <a:rPr lang="en-US" dirty="0"/>
              <a:t>Authenticating Users</a:t>
            </a:r>
            <a:br>
              <a:rPr lang="en-US" dirty="0"/>
            </a:br>
            <a:endParaRPr lang="en-US" dirty="0"/>
          </a:p>
        </p:txBody>
      </p:sp>
      <p:sp>
        <p:nvSpPr>
          <p:cNvPr id="3" name="Content Placeholder 2"/>
          <p:cNvSpPr>
            <a:spLocks noGrp="1"/>
          </p:cNvSpPr>
          <p:nvPr>
            <p:ph idx="1"/>
          </p:nvPr>
        </p:nvSpPr>
        <p:spPr>
          <a:xfrm>
            <a:off x="152399" y="387576"/>
            <a:ext cx="8795657" cy="5633337"/>
          </a:xfrm>
        </p:spPr>
        <p:txBody>
          <a:bodyPr/>
          <a:lstStyle/>
          <a:p>
            <a:pPr lvl="1" algn="just" eaLnBrk="0" hangingPunct="0"/>
            <a:r>
              <a:rPr lang="en-US" sz="2000" b="0" i="1" dirty="0"/>
              <a:t>Authentication</a:t>
            </a:r>
            <a:r>
              <a:rPr lang="en-US" sz="2000" b="0" dirty="0"/>
              <a:t> means verifying the identity of someone or something (a user, device, or other entity) that wants to use data, resources, or applications. Validating that identity establishes a trust relationship for further interactions. Authentication also enables accountability by making it possible to link access and actions to specific identities. </a:t>
            </a:r>
          </a:p>
          <a:p>
            <a:pPr lvl="1" algn="just" eaLnBrk="0" hangingPunct="0"/>
            <a:r>
              <a:rPr lang="en-US" sz="2000" b="0" dirty="0"/>
              <a:t>After authentication, authorization processes can allow or limit the levels of access and action that are permitted to that entity.</a:t>
            </a:r>
          </a:p>
          <a:p>
            <a:pPr lvl="1" algn="just" eaLnBrk="0" hangingPunct="0"/>
            <a:r>
              <a:rPr lang="en-US" sz="2000" b="0" dirty="0"/>
              <a:t>When you create a user, you must decide on the authentication technique to use, which can be modified later.</a:t>
            </a:r>
          </a:p>
          <a:p>
            <a:pPr lvl="2" algn="just" eaLnBrk="0" hangingPunct="0"/>
            <a:r>
              <a:rPr lang="en-US" sz="1800" b="0" dirty="0"/>
              <a:t>Password: This is also referred to as authentication by the Oracle database. Create each user with an associated password that must be supplied when the user attempts to establish a connection. </a:t>
            </a:r>
          </a:p>
          <a:p>
            <a:pPr lvl="2" algn="just" eaLnBrk="0" hangingPunct="0"/>
            <a:r>
              <a:rPr lang="en-US" sz="1800" b="0" dirty="0"/>
              <a:t>External: This is authentication by a method outside the database  Users can connect to the Oracle database without specifying a username or password. A database password is not used for this type of login. </a:t>
            </a:r>
          </a:p>
          <a:p>
            <a:pPr lvl="2" algn="just" eaLnBrk="0" hangingPunct="0"/>
            <a:r>
              <a:rPr lang="en-US" sz="1800" b="0" dirty="0"/>
              <a:t>Global: With the Oracle Advanced Security option, global authentication enables users to be identified through the use of Oracle Internet Directory. </a:t>
            </a:r>
          </a:p>
          <a:p>
            <a:endParaRPr lang="en-US" sz="1800" b="0" dirty="0"/>
          </a:p>
        </p:txBody>
      </p:sp>
    </p:spTree>
    <p:extLst>
      <p:ext uri="{BB962C8B-B14F-4D97-AF65-F5344CB8AC3E}">
        <p14:creationId xmlns:p14="http://schemas.microsoft.com/office/powerpoint/2010/main" val="957927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2" name="Rectangle 4"/>
          <p:cNvSpPr>
            <a:spLocks noGrp="1" noChangeArrowheads="1"/>
          </p:cNvSpPr>
          <p:nvPr>
            <p:ph type="title"/>
          </p:nvPr>
        </p:nvSpPr>
        <p:spPr/>
        <p:txBody>
          <a:bodyPr/>
          <a:lstStyle/>
          <a:p>
            <a:r>
              <a:rPr lang="en-US"/>
              <a:t>Administrator Authentication</a:t>
            </a:r>
          </a:p>
        </p:txBody>
      </p:sp>
      <p:sp>
        <p:nvSpPr>
          <p:cNvPr id="319493" name="Rectangle 5"/>
          <p:cNvSpPr>
            <a:spLocks noGrp="1" noChangeArrowheads="1"/>
          </p:cNvSpPr>
          <p:nvPr>
            <p:ph type="body" idx="1"/>
          </p:nvPr>
        </p:nvSpPr>
        <p:spPr>
          <a:xfrm>
            <a:off x="609600" y="1498600"/>
            <a:ext cx="7918450" cy="4759252"/>
          </a:xfrm>
        </p:spPr>
        <p:txBody>
          <a:bodyPr/>
          <a:lstStyle/>
          <a:p>
            <a:pPr algn="just"/>
            <a:r>
              <a:rPr lang="en-US" dirty="0"/>
              <a:t>Operating system security:</a:t>
            </a:r>
          </a:p>
          <a:p>
            <a:pPr lvl="1" algn="just"/>
            <a:r>
              <a:rPr lang="en-US" b="0" dirty="0"/>
              <a:t>DBAs must have the OS privileges to create and delete files.</a:t>
            </a:r>
          </a:p>
          <a:p>
            <a:pPr lvl="1" algn="just"/>
            <a:r>
              <a:rPr lang="en-US" b="0" dirty="0"/>
              <a:t>Typical database users should not have the OS privileges to create or delete database files. </a:t>
            </a:r>
          </a:p>
          <a:p>
            <a:pPr algn="just"/>
            <a:r>
              <a:rPr lang="en-US" dirty="0"/>
              <a:t>Administrator security:</a:t>
            </a:r>
          </a:p>
          <a:p>
            <a:pPr lvl="1" algn="just"/>
            <a:r>
              <a:rPr lang="en-US" b="0" dirty="0"/>
              <a:t>For </a:t>
            </a:r>
            <a:r>
              <a:rPr lang="en-US" b="0" dirty="0">
                <a:latin typeface="Courier New" panose="02070309020205020404" pitchFamily="49" charset="0"/>
              </a:rPr>
              <a:t>SYSDBA</a:t>
            </a:r>
            <a:r>
              <a:rPr lang="en-US" b="0" dirty="0">
                <a:latin typeface="Times New Roman" panose="02020603050405020304" pitchFamily="18" charset="0"/>
              </a:rPr>
              <a:t>, </a:t>
            </a:r>
            <a:r>
              <a:rPr lang="en-US" b="0" dirty="0">
                <a:latin typeface="Courier New" panose="02070309020205020404" pitchFamily="49" charset="0"/>
              </a:rPr>
              <a:t>SYSOPER</a:t>
            </a:r>
            <a:r>
              <a:rPr lang="en-US" b="0" dirty="0"/>
              <a:t>, and </a:t>
            </a:r>
            <a:r>
              <a:rPr lang="en-US" b="0" dirty="0">
                <a:latin typeface="Courier New" panose="02070309020205020404" pitchFamily="49" charset="0"/>
              </a:rPr>
              <a:t>SYSASM</a:t>
            </a:r>
            <a:r>
              <a:rPr lang="en-US" b="0" dirty="0"/>
              <a:t> connections: </a:t>
            </a:r>
          </a:p>
          <a:p>
            <a:pPr lvl="2" algn="just"/>
            <a:r>
              <a:rPr lang="en-US" b="0" dirty="0"/>
              <a:t>DBA user by name is audited for password file and strong authentication methods</a:t>
            </a:r>
          </a:p>
          <a:p>
            <a:pPr lvl="2" algn="just"/>
            <a:r>
              <a:rPr lang="en-US" b="0" dirty="0"/>
              <a:t>OS account name is audited for OS authentication</a:t>
            </a:r>
          </a:p>
          <a:p>
            <a:pPr lvl="2" algn="just"/>
            <a:r>
              <a:rPr lang="en-US" b="0" dirty="0"/>
              <a:t>OS authentication takes precedence over password file authentication for privileged users</a:t>
            </a:r>
          </a:p>
          <a:p>
            <a:pPr lvl="2" algn="just"/>
            <a:r>
              <a:rPr lang="en-US" b="0" dirty="0"/>
              <a:t>Password file uses case-sensitive passwords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7908"/>
            <a:ext cx="7918450" cy="496433"/>
          </a:xfrm>
        </p:spPr>
        <p:txBody>
          <a:bodyPr/>
          <a:lstStyle/>
          <a:p>
            <a:r>
              <a:rPr lang="en-US" dirty="0"/>
              <a:t>Administrator Authentication</a:t>
            </a:r>
            <a:br>
              <a:rPr lang="en-US" dirty="0"/>
            </a:br>
            <a:endParaRPr lang="en-US" dirty="0"/>
          </a:p>
        </p:txBody>
      </p:sp>
      <p:sp>
        <p:nvSpPr>
          <p:cNvPr id="3" name="Content Placeholder 2"/>
          <p:cNvSpPr>
            <a:spLocks noGrp="1"/>
          </p:cNvSpPr>
          <p:nvPr>
            <p:ph idx="1"/>
          </p:nvPr>
        </p:nvSpPr>
        <p:spPr>
          <a:xfrm>
            <a:off x="136186" y="955343"/>
            <a:ext cx="8715983" cy="4879137"/>
          </a:xfrm>
        </p:spPr>
        <p:txBody>
          <a:bodyPr/>
          <a:lstStyle/>
          <a:p>
            <a:pPr lvl="1"/>
            <a:r>
              <a:rPr lang="en-US" sz="2000" dirty="0"/>
              <a:t>Operating system security: </a:t>
            </a:r>
          </a:p>
          <a:p>
            <a:pPr lvl="2"/>
            <a:r>
              <a:rPr lang="en-US" sz="1800" b="0" dirty="0"/>
              <a:t>In UNIX and Linux, DBAs by default belong to the </a:t>
            </a:r>
            <a:r>
              <a:rPr lang="en-US" sz="1800" b="0" dirty="0">
                <a:latin typeface="Courier New" panose="02070309020205020404" pitchFamily="49" charset="0"/>
              </a:rPr>
              <a:t>install</a:t>
            </a:r>
            <a:r>
              <a:rPr lang="en-US" sz="1800" b="0" dirty="0"/>
              <a:t> OS group, which has the required privileges to create and delete database files.</a:t>
            </a:r>
          </a:p>
          <a:p>
            <a:pPr lvl="1"/>
            <a:r>
              <a:rPr lang="en-US" sz="2000" dirty="0"/>
              <a:t>Administrator security:</a:t>
            </a:r>
          </a:p>
          <a:p>
            <a:pPr lvl="2"/>
            <a:r>
              <a:rPr lang="en-US" sz="1800" dirty="0"/>
              <a:t> </a:t>
            </a:r>
            <a:r>
              <a:rPr lang="en-US" sz="1800" b="0" dirty="0"/>
              <a:t>Connections for the privileged users </a:t>
            </a:r>
            <a:r>
              <a:rPr lang="en-US" sz="1800" b="0" dirty="0">
                <a:latin typeface="Courier New" panose="02070309020205020404" pitchFamily="49" charset="0"/>
              </a:rPr>
              <a:t>SYSDBA</a:t>
            </a:r>
            <a:r>
              <a:rPr lang="en-US" sz="1800" b="0" dirty="0"/>
              <a:t>, </a:t>
            </a:r>
            <a:r>
              <a:rPr lang="en-US" sz="1800" b="0" dirty="0">
                <a:latin typeface="Courier New" panose="02070309020205020404" pitchFamily="49" charset="0"/>
              </a:rPr>
              <a:t>SYSOPER</a:t>
            </a:r>
            <a:r>
              <a:rPr lang="en-US" sz="1800" b="0" dirty="0"/>
              <a:t>, and </a:t>
            </a:r>
            <a:r>
              <a:rPr lang="en-US" sz="1800" b="0" dirty="0">
                <a:latin typeface="Courier New" panose="02070309020205020404" pitchFamily="49" charset="0"/>
              </a:rPr>
              <a:t>SYSASM</a:t>
            </a:r>
            <a:r>
              <a:rPr lang="en-US" sz="1800" b="0" dirty="0"/>
              <a:t> are authorized only after verification with the password file or with the OS privileges and permissions. If OS authentication is used, the database does </a:t>
            </a:r>
            <a:r>
              <a:rPr lang="en-US" sz="1800" b="0" i="1" dirty="0"/>
              <a:t>not</a:t>
            </a:r>
            <a:r>
              <a:rPr lang="en-US" sz="1800" b="0" dirty="0"/>
              <a:t> use the supplied username and password. OS authentication is used if there is no password file, if the supplied username or password is not in that file, or if no username and password are supplied. The password file in Oracle Database 11</a:t>
            </a:r>
            <a:r>
              <a:rPr lang="en-US" sz="1800" b="0" i="1" dirty="0"/>
              <a:t>g</a:t>
            </a:r>
            <a:r>
              <a:rPr lang="en-US" sz="1800" b="0" dirty="0"/>
              <a:t> uses case-sensitive passwords by default.</a:t>
            </a:r>
          </a:p>
          <a:p>
            <a:pPr lvl="1"/>
            <a:r>
              <a:rPr lang="en-US" sz="2000" b="0" dirty="0"/>
              <a:t>However, if authentication succeeds by means of the password file, the connection is logged with the username. If authentication succeeds by means of the operating system, it is a </a:t>
            </a:r>
            <a:r>
              <a:rPr lang="en-US" sz="2000" b="0" dirty="0">
                <a:latin typeface="Courier New" panose="02070309020205020404" pitchFamily="49" charset="0"/>
              </a:rPr>
              <a:t>CONNECT</a:t>
            </a:r>
            <a:r>
              <a:rPr lang="en-US" sz="2000" b="0" dirty="0"/>
              <a:t> </a:t>
            </a:r>
            <a:r>
              <a:rPr lang="en-US" sz="2000" b="0" dirty="0">
                <a:latin typeface="Courier New" panose="02070309020205020404" pitchFamily="49" charset="0"/>
              </a:rPr>
              <a:t>/</a:t>
            </a:r>
            <a:r>
              <a:rPr lang="en-US" sz="2000" b="0" dirty="0"/>
              <a:t> connection that does not record the specific user.</a:t>
            </a:r>
          </a:p>
          <a:p>
            <a:pPr lvl="1"/>
            <a:endParaRPr lang="en-US" sz="1800" dirty="0"/>
          </a:p>
          <a:p>
            <a:endParaRPr lang="en-US" sz="1400" dirty="0"/>
          </a:p>
        </p:txBody>
      </p:sp>
    </p:spTree>
    <p:extLst>
      <p:ext uri="{BB962C8B-B14F-4D97-AF65-F5344CB8AC3E}">
        <p14:creationId xmlns:p14="http://schemas.microsoft.com/office/powerpoint/2010/main" val="3543974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1547" name="Picture 11" descr="D:\My_Data\Classes\11g\DBA1\Screenshots\UnlockUs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268413" y="1314450"/>
            <a:ext cx="6607175" cy="42291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21546" name="Rectangle 10"/>
          <p:cNvSpPr>
            <a:spLocks noGrp="1" noChangeArrowheads="1"/>
          </p:cNvSpPr>
          <p:nvPr>
            <p:ph type="title"/>
          </p:nvPr>
        </p:nvSpPr>
        <p:spPr/>
        <p:txBody>
          <a:bodyPr/>
          <a:lstStyle/>
          <a:p>
            <a:r>
              <a:rPr lang="en-US"/>
              <a:t>Unlocking a User Account and</a:t>
            </a:r>
            <a:br>
              <a:rPr lang="en-US"/>
            </a:br>
            <a:r>
              <a:rPr lang="en-US"/>
              <a:t>Resetting the Password</a:t>
            </a:r>
          </a:p>
        </p:txBody>
      </p:sp>
      <p:sp>
        <p:nvSpPr>
          <p:cNvPr id="321540" name="Line 4"/>
          <p:cNvSpPr>
            <a:spLocks noChangeShapeType="1"/>
          </p:cNvSpPr>
          <p:nvPr/>
        </p:nvSpPr>
        <p:spPr bwMode="auto">
          <a:xfrm>
            <a:off x="6477000" y="5791200"/>
            <a:ext cx="609600" cy="0"/>
          </a:xfrm>
          <a:prstGeom prst="line">
            <a:avLst/>
          </a:prstGeom>
          <a:noFill/>
          <a:ln w="28575" cap="rnd">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541" name="Line 5"/>
          <p:cNvSpPr>
            <a:spLocks noChangeShapeType="1"/>
          </p:cNvSpPr>
          <p:nvPr/>
        </p:nvSpPr>
        <p:spPr bwMode="auto">
          <a:xfrm>
            <a:off x="1676400" y="5791200"/>
            <a:ext cx="1374775" cy="0"/>
          </a:xfrm>
          <a:prstGeom prst="line">
            <a:avLst/>
          </a:prstGeom>
          <a:noFill/>
          <a:ln w="28575" cap="rnd">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543" name="Line 7"/>
          <p:cNvSpPr>
            <a:spLocks noChangeShapeType="1"/>
          </p:cNvSpPr>
          <p:nvPr/>
        </p:nvSpPr>
        <p:spPr bwMode="auto">
          <a:xfrm flipH="1">
            <a:off x="1676400" y="5029200"/>
            <a:ext cx="0" cy="762000"/>
          </a:xfrm>
          <a:prstGeom prst="line">
            <a:avLst/>
          </a:prstGeom>
          <a:noFill/>
          <a:ln w="28575" cap="rnd">
            <a:solidFill>
              <a:schemeClr val="accent2"/>
            </a:solidFill>
            <a:round/>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544" name="Rectangle 8"/>
          <p:cNvSpPr>
            <a:spLocks noChangeArrowheads="1"/>
          </p:cNvSpPr>
          <p:nvPr/>
        </p:nvSpPr>
        <p:spPr bwMode="blackWhite">
          <a:xfrm>
            <a:off x="1981200" y="5643563"/>
            <a:ext cx="4495800" cy="319087"/>
          </a:xfrm>
          <a:prstGeom prst="rect">
            <a:avLst/>
          </a:prstGeom>
          <a:solidFill>
            <a:srgbClr val="FFFF99"/>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28575" rIns="57150" bIns="28575">
            <a:spAutoFit/>
          </a:bodyPr>
          <a:lstStyle>
            <a:lvl1pPr algn="l" defTabSz="369888">
              <a:spcBef>
                <a:spcPct val="0"/>
              </a:spcBef>
              <a:defRPr sz="2400">
                <a:solidFill>
                  <a:schemeClr val="tx1"/>
                </a:solidFill>
                <a:latin typeface="Times New Roman" panose="02020603050405020304" pitchFamily="18" charset="0"/>
              </a:defRPr>
            </a:lvl1pPr>
            <a:lvl2pPr marL="274638" algn="l" defTabSz="369888">
              <a:spcBef>
                <a:spcPct val="0"/>
              </a:spcBef>
              <a:defRPr sz="2400">
                <a:solidFill>
                  <a:schemeClr val="tx1"/>
                </a:solidFill>
                <a:latin typeface="Times New Roman" panose="02020603050405020304" pitchFamily="18" charset="0"/>
              </a:defRPr>
            </a:lvl2pPr>
            <a:lvl3pPr marL="547688" algn="l" defTabSz="369888">
              <a:spcBef>
                <a:spcPct val="0"/>
              </a:spcBef>
              <a:defRPr sz="2400">
                <a:solidFill>
                  <a:schemeClr val="tx1"/>
                </a:solidFill>
                <a:latin typeface="Times New Roman" panose="02020603050405020304" pitchFamily="18" charset="0"/>
              </a:defRPr>
            </a:lvl3pPr>
            <a:lvl4pPr marL="820738" algn="l" defTabSz="369888">
              <a:spcBef>
                <a:spcPct val="0"/>
              </a:spcBef>
              <a:defRPr sz="2400">
                <a:solidFill>
                  <a:schemeClr val="tx1"/>
                </a:solidFill>
                <a:latin typeface="Times New Roman" panose="02020603050405020304" pitchFamily="18" charset="0"/>
              </a:defRPr>
            </a:lvl4pPr>
            <a:lvl5pPr marL="1095375" algn="l" defTabSz="369888">
              <a:spcBef>
                <a:spcPct val="0"/>
              </a:spcBef>
              <a:defRPr sz="2400">
                <a:solidFill>
                  <a:schemeClr val="tx1"/>
                </a:solidFill>
                <a:latin typeface="Times New Roman" panose="02020603050405020304" pitchFamily="18" charset="0"/>
              </a:defRPr>
            </a:lvl5pPr>
            <a:lvl6pPr marL="1552575" defTabSz="369888" fontAlgn="base">
              <a:spcBef>
                <a:spcPct val="0"/>
              </a:spcBef>
              <a:spcAft>
                <a:spcPct val="0"/>
              </a:spcAft>
              <a:defRPr sz="2400">
                <a:solidFill>
                  <a:schemeClr val="tx1"/>
                </a:solidFill>
                <a:latin typeface="Times New Roman" panose="02020603050405020304" pitchFamily="18" charset="0"/>
              </a:defRPr>
            </a:lvl6pPr>
            <a:lvl7pPr marL="2009775" defTabSz="369888" fontAlgn="base">
              <a:spcBef>
                <a:spcPct val="0"/>
              </a:spcBef>
              <a:spcAft>
                <a:spcPct val="0"/>
              </a:spcAft>
              <a:defRPr sz="2400">
                <a:solidFill>
                  <a:schemeClr val="tx1"/>
                </a:solidFill>
                <a:latin typeface="Times New Roman" panose="02020603050405020304" pitchFamily="18" charset="0"/>
              </a:defRPr>
            </a:lvl7pPr>
            <a:lvl8pPr marL="2466975" defTabSz="369888" fontAlgn="base">
              <a:spcBef>
                <a:spcPct val="0"/>
              </a:spcBef>
              <a:spcAft>
                <a:spcPct val="0"/>
              </a:spcAft>
              <a:defRPr sz="2400">
                <a:solidFill>
                  <a:schemeClr val="tx1"/>
                </a:solidFill>
                <a:latin typeface="Times New Roman" panose="02020603050405020304" pitchFamily="18" charset="0"/>
              </a:defRPr>
            </a:lvl8pPr>
            <a:lvl9pPr marL="2924175" defTabSz="369888" fontAlgn="base">
              <a:spcBef>
                <a:spcPct val="0"/>
              </a:spcBef>
              <a:spcAft>
                <a:spcPct val="0"/>
              </a:spcAft>
              <a:defRPr sz="2400">
                <a:solidFill>
                  <a:schemeClr val="tx1"/>
                </a:solidFill>
                <a:latin typeface="Times New Roman" panose="02020603050405020304" pitchFamily="18" charset="0"/>
              </a:defRPr>
            </a:lvl9pPr>
          </a:lstStyle>
          <a:p>
            <a:pPr eaLnBrk="0" hangingPunct="0">
              <a:lnSpc>
                <a:spcPct val="85000"/>
              </a:lnSpc>
              <a:buClrTx/>
              <a:buFontTx/>
              <a:buNone/>
            </a:pPr>
            <a:r>
              <a:rPr lang="en-US" sz="1800" b="1">
                <a:latin typeface="Arial" panose="020B0604020202020204" pitchFamily="34" charset="0"/>
              </a:rPr>
              <a:t>Select the user and click Unlock User.</a:t>
            </a:r>
          </a:p>
        </p:txBody>
      </p:sp>
      <p:sp>
        <p:nvSpPr>
          <p:cNvPr id="321548" name="Freeform 12"/>
          <p:cNvSpPr>
            <a:spLocks/>
          </p:cNvSpPr>
          <p:nvPr/>
        </p:nvSpPr>
        <p:spPr bwMode="auto">
          <a:xfrm flipH="1" flipV="1">
            <a:off x="4953000" y="4419600"/>
            <a:ext cx="2133600" cy="1447800"/>
          </a:xfrm>
          <a:custGeom>
            <a:avLst/>
            <a:gdLst>
              <a:gd name="T0" fmla="*/ 0 w 309"/>
              <a:gd name="T1" fmla="*/ 0 h 381"/>
              <a:gd name="T2" fmla="*/ 0 w 309"/>
              <a:gd name="T3" fmla="*/ 380 h 381"/>
              <a:gd name="T4" fmla="*/ 308 w 309"/>
              <a:gd name="T5" fmla="*/ 380 h 381"/>
            </a:gdLst>
            <a:ahLst/>
            <a:cxnLst>
              <a:cxn ang="0">
                <a:pos x="T0" y="T1"/>
              </a:cxn>
              <a:cxn ang="0">
                <a:pos x="T2" y="T3"/>
              </a:cxn>
              <a:cxn ang="0">
                <a:pos x="T4" y="T5"/>
              </a:cxn>
            </a:cxnLst>
            <a:rect l="0" t="0" r="r" b="b"/>
            <a:pathLst>
              <a:path w="309" h="381">
                <a:moveTo>
                  <a:pt x="0" y="0"/>
                </a:moveTo>
                <a:lnTo>
                  <a:pt x="0" y="380"/>
                </a:lnTo>
                <a:lnTo>
                  <a:pt x="308" y="380"/>
                </a:lnTo>
              </a:path>
            </a:pathLst>
          </a:custGeom>
          <a:noFill/>
          <a:ln w="28575" cap="rnd" cmpd="sng">
            <a:solidFill>
              <a:schemeClr val="accent2"/>
            </a:solidFill>
            <a:prstDash val="solid"/>
            <a:round/>
            <a:headEnd type="none" w="sm" len="sm"/>
            <a:tailEnd type="triangl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21545" name="Picture 9" descr="D:\DkK\Course_Development\Graphics\house040_pad_unlock.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6645275" y="5257800"/>
            <a:ext cx="593725" cy="1031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90D2-7244-432A-B710-7A9A901732AC}"/>
              </a:ext>
            </a:extLst>
          </p:cNvPr>
          <p:cNvSpPr>
            <a:spLocks noGrp="1"/>
          </p:cNvSpPr>
          <p:nvPr>
            <p:ph type="title"/>
          </p:nvPr>
        </p:nvSpPr>
        <p:spPr/>
        <p:txBody>
          <a:bodyPr/>
          <a:lstStyle/>
          <a:p>
            <a:r>
              <a:rPr lang="en-US" dirty="0"/>
              <a:t>Unlocking a User Account and Resetting the Password</a:t>
            </a:r>
          </a:p>
        </p:txBody>
      </p:sp>
      <p:sp>
        <p:nvSpPr>
          <p:cNvPr id="3" name="Content Placeholder 2">
            <a:extLst>
              <a:ext uri="{FF2B5EF4-FFF2-40B4-BE49-F238E27FC236}">
                <a16:creationId xmlns:a16="http://schemas.microsoft.com/office/drawing/2014/main" id="{4832B8A9-980D-4E01-9AA3-1CDE629BE428}"/>
              </a:ext>
            </a:extLst>
          </p:cNvPr>
          <p:cNvSpPr>
            <a:spLocks noGrp="1"/>
          </p:cNvSpPr>
          <p:nvPr>
            <p:ph idx="1"/>
          </p:nvPr>
        </p:nvSpPr>
        <p:spPr>
          <a:xfrm>
            <a:off x="609600" y="1676400"/>
            <a:ext cx="7918450" cy="4697696"/>
          </a:xfrm>
        </p:spPr>
        <p:txBody>
          <a:bodyPr/>
          <a:lstStyle/>
          <a:p>
            <a:pPr marL="342900" indent="-342900" algn="just">
              <a:buFont typeface="Arial" panose="020B0604020202020204" pitchFamily="34" charset="0"/>
              <a:buChar char="•"/>
            </a:pPr>
            <a:r>
              <a:rPr lang="en-US" b="0" dirty="0"/>
              <a:t>During installation and database creation, you can unlock and reset many of the Oracle-supplied database user accounts. </a:t>
            </a:r>
          </a:p>
          <a:p>
            <a:pPr marL="342900" indent="-342900" algn="just">
              <a:buFont typeface="Arial" panose="020B0604020202020204" pitchFamily="34" charset="0"/>
              <a:buChar char="•"/>
            </a:pPr>
            <a:r>
              <a:rPr lang="en-US" b="0" dirty="0"/>
              <a:t>If you did not choose to unlock the user accounts at that time, you can unlock the users and reset the passwords by selecting the user on the Users page and clicking Unlock User. Alternatively, perform the following steps on the Edit Users page:</a:t>
            </a:r>
          </a:p>
          <a:p>
            <a:pPr marL="804863" lvl="1" indent="-342900" algn="just"/>
            <a:r>
              <a:rPr lang="en-US" b="0" dirty="0"/>
              <a:t>Enter the new password in the Enter Password and Confirm Password fields.</a:t>
            </a:r>
          </a:p>
          <a:p>
            <a:pPr marL="804863" lvl="1" indent="-342900" algn="just"/>
            <a:r>
              <a:rPr lang="en-US" b="0" dirty="0"/>
              <a:t>Select the Unlocked check box.</a:t>
            </a:r>
          </a:p>
          <a:p>
            <a:pPr marL="804863" lvl="1" indent="-342900" algn="just"/>
            <a:r>
              <a:rPr lang="en-US" b="0" dirty="0"/>
              <a:t>Click Apply to reset the password and unlock the user account.</a:t>
            </a:r>
            <a:endParaRPr lang="en-US" dirty="0"/>
          </a:p>
        </p:txBody>
      </p:sp>
    </p:spTree>
    <p:extLst>
      <p:ext uri="{BB962C8B-B14F-4D97-AF65-F5344CB8AC3E}">
        <p14:creationId xmlns:p14="http://schemas.microsoft.com/office/powerpoint/2010/main" val="3087294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96" name="Rectangle 12"/>
          <p:cNvSpPr>
            <a:spLocks noGrp="1" noChangeArrowheads="1"/>
          </p:cNvSpPr>
          <p:nvPr>
            <p:ph type="title"/>
          </p:nvPr>
        </p:nvSpPr>
        <p:spPr/>
        <p:txBody>
          <a:bodyPr/>
          <a:lstStyle/>
          <a:p>
            <a:r>
              <a:rPr lang="en-US" dirty="0"/>
              <a:t>Privileges</a:t>
            </a:r>
          </a:p>
        </p:txBody>
      </p:sp>
      <p:sp>
        <p:nvSpPr>
          <p:cNvPr id="323597" name="Rectangle 13"/>
          <p:cNvSpPr>
            <a:spLocks noGrp="1" noChangeArrowheads="1"/>
          </p:cNvSpPr>
          <p:nvPr>
            <p:ph type="body" idx="1"/>
          </p:nvPr>
        </p:nvSpPr>
        <p:spPr>
          <a:xfrm>
            <a:off x="609600" y="1676400"/>
            <a:ext cx="7918450" cy="1853841"/>
          </a:xfrm>
        </p:spPr>
        <p:txBody>
          <a:bodyPr/>
          <a:lstStyle/>
          <a:p>
            <a:r>
              <a:rPr lang="en-US" dirty="0"/>
              <a:t>There are two types of user privileges:</a:t>
            </a:r>
          </a:p>
          <a:p>
            <a:pPr lvl="1"/>
            <a:r>
              <a:rPr lang="en-US" dirty="0"/>
              <a:t>System: </a:t>
            </a:r>
            <a:r>
              <a:rPr lang="en-US" b="0" dirty="0"/>
              <a:t>Enables users to perform particular actions in the database</a:t>
            </a:r>
          </a:p>
          <a:p>
            <a:pPr lvl="1"/>
            <a:r>
              <a:rPr lang="en-US" dirty="0"/>
              <a:t>Object: </a:t>
            </a:r>
            <a:r>
              <a:rPr lang="en-US" b="0" dirty="0"/>
              <a:t>Enables users to access and manipulate a specific object</a:t>
            </a:r>
          </a:p>
        </p:txBody>
      </p:sp>
      <p:pic>
        <p:nvPicPr>
          <p:cNvPr id="323588" name="Picture 4" descr="People: Person, User, 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3905250" y="3276600"/>
            <a:ext cx="1333500" cy="1323975"/>
          </a:xfrm>
          <a:prstGeom prst="rect">
            <a:avLst/>
          </a:prstGeom>
          <a:noFill/>
          <a:extLst>
            <a:ext uri="{909E8E84-426E-40DD-AFC4-6F175D3DCCD1}">
              <a14:hiddenFill xmlns:a14="http://schemas.microsoft.com/office/drawing/2010/main">
                <a:solidFill>
                  <a:srgbClr val="FFFFFF"/>
                </a:solidFill>
              </a14:hiddenFill>
            </a:ext>
          </a:extLst>
        </p:spPr>
      </p:pic>
      <p:sp>
        <p:nvSpPr>
          <p:cNvPr id="323589" name="Line 5"/>
          <p:cNvSpPr>
            <a:spLocks noChangeShapeType="1"/>
          </p:cNvSpPr>
          <p:nvPr/>
        </p:nvSpPr>
        <p:spPr bwMode="auto">
          <a:xfrm flipV="1">
            <a:off x="3886200" y="5229225"/>
            <a:ext cx="0" cy="638175"/>
          </a:xfrm>
          <a:prstGeom prst="line">
            <a:avLst/>
          </a:prstGeom>
          <a:noFill/>
          <a:ln w="2857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outerShdw>
                </a:effectLst>
              </a14:hiddenEffects>
            </a:ext>
          </a:extLst>
        </p:spPr>
        <p:txBody>
          <a:bodyPr wrap="none" anchor="ctr"/>
          <a:lstStyle/>
          <a:p>
            <a:endParaRPr lang="en-US"/>
          </a:p>
        </p:txBody>
      </p:sp>
      <p:sp>
        <p:nvSpPr>
          <p:cNvPr id="323590" name="Line 6"/>
          <p:cNvSpPr>
            <a:spLocks noChangeShapeType="1"/>
          </p:cNvSpPr>
          <p:nvPr/>
        </p:nvSpPr>
        <p:spPr bwMode="auto">
          <a:xfrm flipV="1">
            <a:off x="4572000" y="4573588"/>
            <a:ext cx="0" cy="561975"/>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591" name="Oval 7"/>
          <p:cNvSpPr>
            <a:spLocks noChangeArrowheads="1"/>
          </p:cNvSpPr>
          <p:nvPr/>
        </p:nvSpPr>
        <p:spPr bwMode="blackWhite">
          <a:xfrm>
            <a:off x="5257800" y="5410200"/>
            <a:ext cx="2743200" cy="838200"/>
          </a:xfrm>
          <a:prstGeom prst="ellipse">
            <a:avLst/>
          </a:prstGeom>
          <a:solidFill>
            <a:srgbClr val="FFFFCC"/>
          </a:solidFill>
          <a:ln w="2857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sz="1800" b="1">
                <a:latin typeface="Arial" panose="020B0604020202020204" pitchFamily="34" charset="0"/>
              </a:rPr>
              <a:t>System privilege: </a:t>
            </a:r>
          </a:p>
          <a:p>
            <a:pPr algn="ctr">
              <a:spcBef>
                <a:spcPct val="20000"/>
              </a:spcBef>
            </a:pPr>
            <a:r>
              <a:rPr lang="en-US" sz="1800" b="1">
                <a:latin typeface="Arial" panose="020B0604020202020204" pitchFamily="34" charset="0"/>
              </a:rPr>
              <a:t>Create session</a:t>
            </a:r>
          </a:p>
        </p:txBody>
      </p:sp>
      <p:sp>
        <p:nvSpPr>
          <p:cNvPr id="323592" name="Rectangle 8"/>
          <p:cNvSpPr>
            <a:spLocks noChangeArrowheads="1"/>
          </p:cNvSpPr>
          <p:nvPr/>
        </p:nvSpPr>
        <p:spPr bwMode="blackWhite">
          <a:xfrm>
            <a:off x="3702050" y="4876800"/>
            <a:ext cx="1739900" cy="354013"/>
          </a:xfrm>
          <a:prstGeom prst="rect">
            <a:avLst/>
          </a:prstGeom>
          <a:solidFill>
            <a:srgbClr val="FFFF00"/>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95000"/>
              </a:lnSpc>
              <a:buClrTx/>
              <a:buFontTx/>
              <a:buNone/>
            </a:pPr>
            <a:r>
              <a:rPr lang="en-US" sz="1800" b="1">
                <a:solidFill>
                  <a:schemeClr val="bg2"/>
                </a:solidFill>
                <a:latin typeface="Courier New" panose="02070309020205020404" pitchFamily="49" charset="0"/>
              </a:rPr>
              <a:t>HR_DBA</a:t>
            </a:r>
          </a:p>
        </p:txBody>
      </p:sp>
      <p:sp>
        <p:nvSpPr>
          <p:cNvPr id="323593" name="Oval 9"/>
          <p:cNvSpPr>
            <a:spLocks noChangeArrowheads="1"/>
          </p:cNvSpPr>
          <p:nvPr/>
        </p:nvSpPr>
        <p:spPr bwMode="blackWhite">
          <a:xfrm>
            <a:off x="1143000" y="5410200"/>
            <a:ext cx="2743200" cy="838200"/>
          </a:xfrm>
          <a:prstGeom prst="ellipse">
            <a:avLst/>
          </a:prstGeom>
          <a:solidFill>
            <a:srgbClr val="FFFFCC"/>
          </a:solidFill>
          <a:ln w="2857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sz="1800" b="1">
                <a:latin typeface="Arial" panose="020B0604020202020204" pitchFamily="34" charset="0"/>
              </a:rPr>
              <a:t>Object privilege: </a:t>
            </a:r>
          </a:p>
          <a:p>
            <a:pPr algn="ctr">
              <a:spcBef>
                <a:spcPct val="20000"/>
              </a:spcBef>
            </a:pPr>
            <a:r>
              <a:rPr lang="en-US" sz="1800" b="1">
                <a:latin typeface="Arial" panose="020B0604020202020204" pitchFamily="34" charset="0"/>
              </a:rPr>
              <a:t>Update employees</a:t>
            </a:r>
          </a:p>
        </p:txBody>
      </p:sp>
      <p:sp>
        <p:nvSpPr>
          <p:cNvPr id="323594" name="Line 10"/>
          <p:cNvSpPr>
            <a:spLocks noChangeShapeType="1"/>
          </p:cNvSpPr>
          <p:nvPr/>
        </p:nvSpPr>
        <p:spPr bwMode="auto">
          <a:xfrm flipV="1">
            <a:off x="5257800" y="5229225"/>
            <a:ext cx="0" cy="638175"/>
          </a:xfrm>
          <a:prstGeom prst="line">
            <a:avLst/>
          </a:prstGeom>
          <a:noFill/>
          <a:ln w="2857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9738"/>
            <a:ext cx="7918450" cy="474662"/>
          </a:xfrm>
        </p:spPr>
        <p:txBody>
          <a:bodyPr/>
          <a:lstStyle/>
          <a:p>
            <a:r>
              <a:rPr lang="en-US" dirty="0"/>
              <a:t>Privileges</a:t>
            </a:r>
            <a:br>
              <a:rPr lang="en-US" dirty="0"/>
            </a:br>
            <a:endParaRPr lang="en-US" dirty="0"/>
          </a:p>
        </p:txBody>
      </p:sp>
      <p:sp>
        <p:nvSpPr>
          <p:cNvPr id="3" name="Content Placeholder 2"/>
          <p:cNvSpPr>
            <a:spLocks noGrp="1"/>
          </p:cNvSpPr>
          <p:nvPr>
            <p:ph idx="1"/>
          </p:nvPr>
        </p:nvSpPr>
        <p:spPr>
          <a:xfrm>
            <a:off x="453957" y="914400"/>
            <a:ext cx="7918450" cy="5177828"/>
          </a:xfrm>
        </p:spPr>
        <p:txBody>
          <a:bodyPr/>
          <a:lstStyle/>
          <a:p>
            <a:pPr lvl="1" algn="just"/>
            <a:r>
              <a:rPr lang="en-US" sz="1800" b="0" dirty="0"/>
              <a:t>A </a:t>
            </a:r>
            <a:r>
              <a:rPr lang="en-US" sz="1800" i="1" dirty="0"/>
              <a:t>privilege</a:t>
            </a:r>
            <a:r>
              <a:rPr lang="en-US" sz="1800" b="0" dirty="0"/>
              <a:t> is a right to execute a particular type of SQL statement or to access another user’s object. The Oracle database enables you to control what the users can and cannot do in the database.</a:t>
            </a:r>
          </a:p>
          <a:p>
            <a:pPr lvl="1" algn="just"/>
            <a:r>
              <a:rPr lang="en-US" sz="1800" b="0" dirty="0"/>
              <a:t>Privileges are divided into two categories:</a:t>
            </a:r>
          </a:p>
          <a:p>
            <a:pPr lvl="2" algn="just"/>
            <a:r>
              <a:rPr lang="en-US" sz="1800" dirty="0"/>
              <a:t>System privileges: </a:t>
            </a:r>
            <a:r>
              <a:rPr lang="en-US" sz="1800" b="0" dirty="0"/>
              <a:t>Each system privilege allows a user to perform a particular database operation or class of database operations.</a:t>
            </a:r>
          </a:p>
          <a:p>
            <a:pPr lvl="3" algn="just"/>
            <a:r>
              <a:rPr lang="en-US" sz="1600" b="0" dirty="0"/>
              <a:t> For example, the privilege to create tablespaces is a system privilege. System privileges can be granted by the administrator or by someone who has been given explicit permission to administer the privilege. </a:t>
            </a:r>
          </a:p>
          <a:p>
            <a:pPr lvl="3" algn="just"/>
            <a:r>
              <a:rPr lang="en-US" sz="1600" b="0" dirty="0"/>
              <a:t>There are more than one hundred distinct system privileges. Many system privileges contain the </a:t>
            </a:r>
            <a:r>
              <a:rPr lang="en-US" sz="1600" b="0" dirty="0">
                <a:latin typeface="Courier New" panose="02070309020205020404" pitchFamily="49" charset="0"/>
              </a:rPr>
              <a:t>ANY</a:t>
            </a:r>
            <a:r>
              <a:rPr lang="en-US" sz="1600" b="0" dirty="0"/>
              <a:t> clause.</a:t>
            </a:r>
          </a:p>
          <a:p>
            <a:pPr lvl="2" algn="just"/>
            <a:r>
              <a:rPr lang="en-US" sz="1800" dirty="0"/>
              <a:t>Object privileges: </a:t>
            </a:r>
            <a:r>
              <a:rPr lang="en-US" sz="1800" b="0" dirty="0"/>
              <a:t>Object privileges allow a user to perform a particular action on a specific object, </a:t>
            </a:r>
          </a:p>
          <a:p>
            <a:pPr lvl="3" algn="just"/>
            <a:r>
              <a:rPr lang="en-US" sz="1600" b="0" dirty="0"/>
              <a:t>such as a table, view, sequence, procedure, function, or package. Without specific permission, users can access only their own objects.</a:t>
            </a:r>
          </a:p>
          <a:p>
            <a:pPr lvl="3" algn="just"/>
            <a:r>
              <a:rPr lang="en-US" sz="1600" b="0" dirty="0"/>
              <a:t>Object privileges can be granted by the owner of an object, by the administrator, or by someone who has been explicitly given permission to grant privileges on the object.</a:t>
            </a:r>
          </a:p>
        </p:txBody>
      </p:sp>
    </p:spTree>
    <p:extLst>
      <p:ext uri="{BB962C8B-B14F-4D97-AF65-F5344CB8AC3E}">
        <p14:creationId xmlns:p14="http://schemas.microsoft.com/office/powerpoint/2010/main" val="125572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5641" name="Picture 9" descr="D:\My_Data\Classes\11g\DBA1\Screenshots\UserSysPriv.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988" y="1371600"/>
            <a:ext cx="7820025" cy="28527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325642" name="Picture 10" descr="D:\My_Data\Classes\11g\DBA1\Screenshots\ModSysPriv.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3786188"/>
            <a:ext cx="6400800" cy="2500312"/>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25640" name="Rectangle 8"/>
          <p:cNvSpPr>
            <a:spLocks noGrp="1" noChangeArrowheads="1"/>
          </p:cNvSpPr>
          <p:nvPr>
            <p:ph type="title"/>
          </p:nvPr>
        </p:nvSpPr>
        <p:spPr/>
        <p:txBody>
          <a:bodyPr/>
          <a:lstStyle/>
          <a:p>
            <a:r>
              <a:rPr lang="en-US"/>
              <a:t>System Privileges</a:t>
            </a:r>
          </a:p>
        </p:txBody>
      </p:sp>
      <p:sp>
        <p:nvSpPr>
          <p:cNvPr id="325638" name="Freeform 6"/>
          <p:cNvSpPr>
            <a:spLocks/>
          </p:cNvSpPr>
          <p:nvPr/>
        </p:nvSpPr>
        <p:spPr bwMode="auto">
          <a:xfrm flipH="1">
            <a:off x="5105400" y="2341563"/>
            <a:ext cx="2703513" cy="1662112"/>
          </a:xfrm>
          <a:custGeom>
            <a:avLst/>
            <a:gdLst>
              <a:gd name="T0" fmla="*/ 0 w 220"/>
              <a:gd name="T1" fmla="*/ 0 h 411"/>
              <a:gd name="T2" fmla="*/ 219 w 220"/>
              <a:gd name="T3" fmla="*/ 0 h 411"/>
              <a:gd name="T4" fmla="*/ 219 w 220"/>
              <a:gd name="T5" fmla="*/ 410 h 411"/>
            </a:gdLst>
            <a:ahLst/>
            <a:cxnLst>
              <a:cxn ang="0">
                <a:pos x="T0" y="T1"/>
              </a:cxn>
              <a:cxn ang="0">
                <a:pos x="T2" y="T3"/>
              </a:cxn>
              <a:cxn ang="0">
                <a:pos x="T4" y="T5"/>
              </a:cxn>
            </a:cxnLst>
            <a:rect l="0" t="0" r="r" b="b"/>
            <a:pathLst>
              <a:path w="220" h="411">
                <a:moveTo>
                  <a:pt x="0" y="0"/>
                </a:moveTo>
                <a:lnTo>
                  <a:pt x="219" y="0"/>
                </a:lnTo>
                <a:lnTo>
                  <a:pt x="219" y="410"/>
                </a:lnTo>
              </a:path>
            </a:pathLst>
          </a:custGeom>
          <a:noFill/>
          <a:ln w="28575" cap="rnd" cmpd="sng">
            <a:solidFill>
              <a:schemeClr val="accent2"/>
            </a:solidFill>
            <a:prstDash val="solid"/>
            <a:round/>
            <a:headEnd type="none" w="sm" len="sm"/>
            <a:tailEnd type="triangl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5639" name="Rectangle 7"/>
          <p:cNvSpPr>
            <a:spLocks noChangeArrowheads="1"/>
          </p:cNvSpPr>
          <p:nvPr/>
        </p:nvSpPr>
        <p:spPr bwMode="auto">
          <a:xfrm>
            <a:off x="7839075" y="2224088"/>
            <a:ext cx="609600" cy="228600"/>
          </a:xfrm>
          <a:prstGeom prst="rect">
            <a:avLst/>
          </a:prstGeom>
          <a:noFill/>
          <a:ln w="28575">
            <a:solidFill>
              <a:schemeClr val="accent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6" name="Rectangle 4"/>
          <p:cNvSpPr>
            <a:spLocks noGrp="1" noChangeArrowheads="1"/>
          </p:cNvSpPr>
          <p:nvPr>
            <p:ph type="title"/>
          </p:nvPr>
        </p:nvSpPr>
        <p:spPr/>
        <p:txBody>
          <a:bodyPr/>
          <a:lstStyle/>
          <a:p>
            <a:r>
              <a:rPr lang="en-US"/>
              <a:t>Objectives</a:t>
            </a:r>
          </a:p>
        </p:txBody>
      </p:sp>
      <p:sp>
        <p:nvSpPr>
          <p:cNvPr id="305157" name="Rectangle 5"/>
          <p:cNvSpPr>
            <a:spLocks noGrp="1" noChangeArrowheads="1"/>
          </p:cNvSpPr>
          <p:nvPr>
            <p:ph type="body" idx="1"/>
          </p:nvPr>
        </p:nvSpPr>
        <p:spPr>
          <a:xfrm>
            <a:off x="609600" y="1676400"/>
            <a:ext cx="7918450" cy="3097258"/>
          </a:xfrm>
        </p:spPr>
        <p:txBody>
          <a:bodyPr/>
          <a:lstStyle/>
          <a:p>
            <a:r>
              <a:rPr lang="en-US" dirty="0"/>
              <a:t>After completing this lesson, you should be able to:</a:t>
            </a:r>
          </a:p>
          <a:p>
            <a:pPr lvl="1"/>
            <a:r>
              <a:rPr lang="en-US" dirty="0"/>
              <a:t>Create and manage database user accounts:</a:t>
            </a:r>
          </a:p>
          <a:p>
            <a:pPr lvl="2"/>
            <a:r>
              <a:rPr lang="en-US" dirty="0"/>
              <a:t>Authenticate users</a:t>
            </a:r>
          </a:p>
          <a:p>
            <a:pPr lvl="1"/>
            <a:r>
              <a:rPr lang="en-US" dirty="0"/>
              <a:t>Grant and revoke privileges</a:t>
            </a:r>
          </a:p>
          <a:p>
            <a:pPr lvl="1"/>
            <a:r>
              <a:rPr lang="en-US" dirty="0"/>
              <a:t>Create and manage roles</a:t>
            </a:r>
          </a:p>
          <a:p>
            <a:pPr lvl="1"/>
            <a:r>
              <a:rPr lang="en-US" dirty="0"/>
              <a:t>Create and manage profiles:</a:t>
            </a:r>
          </a:p>
          <a:p>
            <a:pPr lvl="2"/>
            <a:r>
              <a:rPr lang="en-US" dirty="0"/>
              <a:t>Implement standard password security features</a:t>
            </a:r>
          </a:p>
          <a:p>
            <a:pPr lvl="2"/>
            <a:r>
              <a:rPr lang="en-US" dirty="0"/>
              <a:t>Control resource usage by users</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A57EA-E386-4B8A-B9D0-98DBB3B23639}"/>
              </a:ext>
            </a:extLst>
          </p:cNvPr>
          <p:cNvSpPr>
            <a:spLocks noGrp="1"/>
          </p:cNvSpPr>
          <p:nvPr>
            <p:ph type="title"/>
          </p:nvPr>
        </p:nvSpPr>
        <p:spPr/>
        <p:txBody>
          <a:bodyPr/>
          <a:lstStyle/>
          <a:p>
            <a:r>
              <a:rPr lang="en-US" dirty="0"/>
              <a:t>System Privileges</a:t>
            </a:r>
          </a:p>
        </p:txBody>
      </p:sp>
      <p:sp>
        <p:nvSpPr>
          <p:cNvPr id="3" name="Content Placeholder 2">
            <a:extLst>
              <a:ext uri="{FF2B5EF4-FFF2-40B4-BE49-F238E27FC236}">
                <a16:creationId xmlns:a16="http://schemas.microsoft.com/office/drawing/2014/main" id="{C554C731-D978-4FCF-A69C-665A8736FC70}"/>
              </a:ext>
            </a:extLst>
          </p:cNvPr>
          <p:cNvSpPr>
            <a:spLocks noGrp="1"/>
          </p:cNvSpPr>
          <p:nvPr>
            <p:ph idx="1"/>
          </p:nvPr>
        </p:nvSpPr>
        <p:spPr>
          <a:xfrm>
            <a:off x="609600" y="1016000"/>
            <a:ext cx="7918450" cy="4402231"/>
          </a:xfrm>
        </p:spPr>
        <p:txBody>
          <a:bodyPr/>
          <a:lstStyle/>
          <a:p>
            <a:pPr marL="285750" indent="-285750" algn="just">
              <a:buFont typeface="Arial" panose="020B0604020202020204" pitchFamily="34" charset="0"/>
              <a:buChar char="•"/>
            </a:pPr>
            <a:r>
              <a:rPr lang="en-US" sz="1800" b="0" dirty="0"/>
              <a:t>To grant system privileges, click the Systems Privileges tab on the Edit User page. Select the appropriate privileges from the list of available privileges, and move them to the Selected System Privileges list by clicking the Move arrow.</a:t>
            </a:r>
          </a:p>
          <a:p>
            <a:pPr marL="285750" indent="-285750" algn="just">
              <a:buFont typeface="Arial" panose="020B0604020202020204" pitchFamily="34" charset="0"/>
              <a:buChar char="•"/>
            </a:pPr>
            <a:r>
              <a:rPr lang="en-US" sz="1800" b="0" dirty="0"/>
              <a:t>Granting a privilege with the </a:t>
            </a:r>
            <a:r>
              <a:rPr lang="en-US" sz="1800" b="0" dirty="0">
                <a:latin typeface="Courier New" panose="02070309020205020404" pitchFamily="49" charset="0"/>
              </a:rPr>
              <a:t>ANY</a:t>
            </a:r>
            <a:r>
              <a:rPr lang="en-US" sz="1800" b="0" dirty="0"/>
              <a:t> clause means that the privilege crosses schema lines. </a:t>
            </a:r>
          </a:p>
          <a:p>
            <a:pPr marL="747713" lvl="1" indent="-285750" algn="just"/>
            <a:r>
              <a:rPr lang="en-US" sz="1800" b="0" dirty="0"/>
              <a:t>For example, if you have the </a:t>
            </a:r>
            <a:r>
              <a:rPr lang="en-US" sz="1800" b="0" dirty="0">
                <a:latin typeface="Courier New" panose="02070309020205020404" pitchFamily="49" charset="0"/>
              </a:rPr>
              <a:t>CREATE</a:t>
            </a:r>
            <a:r>
              <a:rPr lang="en-US" sz="1800" b="0" dirty="0"/>
              <a:t> </a:t>
            </a:r>
            <a:r>
              <a:rPr lang="en-US" sz="1800" b="0" dirty="0">
                <a:latin typeface="Courier New" panose="02070309020205020404" pitchFamily="49" charset="0"/>
              </a:rPr>
              <a:t>TABLE</a:t>
            </a:r>
            <a:r>
              <a:rPr lang="en-US" sz="1800" b="0" dirty="0"/>
              <a:t> privilege, you can create a table</a:t>
            </a:r>
            <a:r>
              <a:rPr lang="en-US" sz="1800" b="0" dirty="0">
                <a:cs typeface="Times New Roman" panose="02020603050405020304" pitchFamily="18" charset="0"/>
              </a:rPr>
              <a:t>—</a:t>
            </a:r>
            <a:r>
              <a:rPr lang="en-US" sz="1800" b="0" dirty="0"/>
              <a:t>but only in your own schema. </a:t>
            </a:r>
          </a:p>
          <a:p>
            <a:pPr marL="747713" lvl="1" indent="-285750" algn="just"/>
            <a:r>
              <a:rPr lang="en-US" sz="1800" b="0" dirty="0"/>
              <a:t>Selecting the Admin Option check box enables the user to administer the privilege and grant the system privilege to other users.</a:t>
            </a:r>
            <a:br>
              <a:rPr lang="en-US" sz="1800" b="0" dirty="0"/>
            </a:br>
            <a:r>
              <a:rPr lang="en-US" sz="1800" b="0" dirty="0"/>
              <a:t>Carefully consider security requirements before granting system permissions. Some system privileges are usually granted only to administrators:</a:t>
            </a:r>
          </a:p>
          <a:p>
            <a:pPr marL="747713" lvl="1" indent="-285750" algn="just"/>
            <a:r>
              <a:rPr lang="en-US" sz="1800" b="0" dirty="0">
                <a:latin typeface="Courier New" panose="02070309020205020404" pitchFamily="49" charset="0"/>
              </a:rPr>
              <a:t>RESTRICTED</a:t>
            </a:r>
            <a:r>
              <a:rPr lang="en-US" sz="1800" b="0" dirty="0"/>
              <a:t> </a:t>
            </a:r>
            <a:r>
              <a:rPr lang="en-US" sz="1800" b="0" dirty="0">
                <a:latin typeface="Courier New" panose="02070309020205020404" pitchFamily="49" charset="0"/>
              </a:rPr>
              <a:t>SESSION</a:t>
            </a:r>
            <a:r>
              <a:rPr lang="en-US" sz="1800" b="0" dirty="0"/>
              <a:t>: This privilege allows you to log in even if the database has been opened in restricted mode</a:t>
            </a:r>
            <a:r>
              <a:rPr lang="en-US" sz="1800" dirty="0"/>
              <a:t>.</a:t>
            </a:r>
          </a:p>
        </p:txBody>
      </p:sp>
    </p:spTree>
    <p:extLst>
      <p:ext uri="{BB962C8B-B14F-4D97-AF65-F5344CB8AC3E}">
        <p14:creationId xmlns:p14="http://schemas.microsoft.com/office/powerpoint/2010/main" val="2928326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1FEDB-A70D-4367-A554-2CB0691E855E}"/>
              </a:ext>
            </a:extLst>
          </p:cNvPr>
          <p:cNvSpPr>
            <a:spLocks noGrp="1"/>
          </p:cNvSpPr>
          <p:nvPr>
            <p:ph type="title"/>
          </p:nvPr>
        </p:nvSpPr>
        <p:spPr/>
        <p:txBody>
          <a:bodyPr/>
          <a:lstStyle/>
          <a:p>
            <a:r>
              <a:rPr lang="en-US" altLang="en-US" sz="2800" dirty="0"/>
              <a:t>System Privileges (continued)</a:t>
            </a:r>
            <a:endParaRPr lang="en-US" dirty="0"/>
          </a:p>
        </p:txBody>
      </p:sp>
      <p:sp>
        <p:nvSpPr>
          <p:cNvPr id="3" name="Content Placeholder 2">
            <a:extLst>
              <a:ext uri="{FF2B5EF4-FFF2-40B4-BE49-F238E27FC236}">
                <a16:creationId xmlns:a16="http://schemas.microsoft.com/office/drawing/2014/main" id="{94FEB85C-56A2-4692-902E-EE03BEBD68A0}"/>
              </a:ext>
            </a:extLst>
          </p:cNvPr>
          <p:cNvSpPr>
            <a:spLocks noGrp="1"/>
          </p:cNvSpPr>
          <p:nvPr>
            <p:ph idx="1"/>
          </p:nvPr>
        </p:nvSpPr>
        <p:spPr>
          <a:xfrm>
            <a:off x="609600" y="1111348"/>
            <a:ext cx="7918450" cy="5437917"/>
          </a:xfrm>
        </p:spPr>
        <p:txBody>
          <a:bodyPr/>
          <a:lstStyle/>
          <a:p>
            <a:pPr marL="285750" indent="-285750" algn="just">
              <a:buFont typeface="Arial" panose="020B0604020202020204" pitchFamily="34" charset="0"/>
              <a:buChar char="•"/>
            </a:pPr>
            <a:r>
              <a:rPr lang="en-US" sz="1800" b="0" dirty="0">
                <a:latin typeface="Courier New" panose="02070309020205020404" pitchFamily="49" charset="0"/>
              </a:rPr>
              <a:t>SYSDBA</a:t>
            </a:r>
            <a:r>
              <a:rPr lang="en-US" sz="1800" b="0" dirty="0"/>
              <a:t> and </a:t>
            </a:r>
            <a:r>
              <a:rPr lang="en-US" sz="1800" b="0" dirty="0">
                <a:latin typeface="Courier New" panose="02070309020205020404" pitchFamily="49" charset="0"/>
              </a:rPr>
              <a:t>SYSOPER</a:t>
            </a:r>
            <a:r>
              <a:rPr lang="en-US" sz="1800" b="0" dirty="0"/>
              <a:t>: These privileges allow you to </a:t>
            </a:r>
          </a:p>
          <a:p>
            <a:pPr marL="1195388" lvl="2" indent="-285750" algn="just"/>
            <a:r>
              <a:rPr lang="en-US" sz="1600" b="0" dirty="0"/>
              <a:t>shut down, </a:t>
            </a:r>
          </a:p>
          <a:p>
            <a:pPr marL="1195388" lvl="2" indent="-285750" algn="just"/>
            <a:r>
              <a:rPr lang="en-US" sz="1600" b="0" dirty="0"/>
              <a:t>start up, </a:t>
            </a:r>
          </a:p>
          <a:p>
            <a:pPr marL="1195388" lvl="2" indent="-285750" algn="just"/>
            <a:r>
              <a:rPr lang="en-US" sz="1600" b="0" dirty="0"/>
              <a:t>and perform recovery </a:t>
            </a:r>
          </a:p>
          <a:p>
            <a:pPr marL="1195388" lvl="2" indent="-285750" algn="just"/>
            <a:r>
              <a:rPr lang="en-US" sz="1600" b="0" dirty="0"/>
              <a:t>and other administrative tasks in the database. </a:t>
            </a:r>
          </a:p>
          <a:p>
            <a:pPr marL="285750" indent="-285750" algn="just">
              <a:buFont typeface="Arial" panose="020B0604020202020204" pitchFamily="34" charset="0"/>
              <a:buChar char="•"/>
            </a:pPr>
            <a:r>
              <a:rPr lang="en-US" sz="1800" b="0" dirty="0">
                <a:latin typeface="Courier New" panose="02070309020205020404" pitchFamily="49" charset="0"/>
              </a:rPr>
              <a:t>SYSOPER</a:t>
            </a:r>
            <a:r>
              <a:rPr lang="en-US" sz="1800" b="0" dirty="0"/>
              <a:t> allows a user to perform basic operational tasks, but without the ability to look at user data. It includes the following system privileges:</a:t>
            </a:r>
          </a:p>
          <a:p>
            <a:pPr marL="1195388" lvl="2" indent="-285750" algn="just"/>
            <a:r>
              <a:rPr lang="en-US" sz="1600" b="0" dirty="0">
                <a:latin typeface="Courier New" panose="02070309020205020404" pitchFamily="49" charset="0"/>
              </a:rPr>
              <a:t>STARTUP</a:t>
            </a:r>
            <a:r>
              <a:rPr lang="en-US" sz="1600" b="0" dirty="0"/>
              <a:t> and </a:t>
            </a:r>
            <a:r>
              <a:rPr lang="en-US" sz="1600" b="0" dirty="0">
                <a:latin typeface="Courier New" panose="02070309020205020404" pitchFamily="49" charset="0"/>
              </a:rPr>
              <a:t>SHUTDOWN</a:t>
            </a:r>
          </a:p>
          <a:p>
            <a:pPr marL="1195388" lvl="2" indent="-285750" algn="just"/>
            <a:r>
              <a:rPr lang="en-US" sz="1600" b="0" dirty="0">
                <a:latin typeface="Courier New" panose="02070309020205020404" pitchFamily="49" charset="0"/>
              </a:rPr>
              <a:t>CREATE</a:t>
            </a:r>
            <a:r>
              <a:rPr lang="en-US" sz="1600" b="0" dirty="0"/>
              <a:t> </a:t>
            </a:r>
            <a:r>
              <a:rPr lang="en-US" sz="1600" b="0" dirty="0">
                <a:latin typeface="Courier New" panose="02070309020205020404" pitchFamily="49" charset="0"/>
              </a:rPr>
              <a:t>SPFILE</a:t>
            </a:r>
          </a:p>
          <a:p>
            <a:pPr marL="1195388" lvl="2" indent="-285750" algn="just"/>
            <a:r>
              <a:rPr lang="en-US" sz="1600" b="0" dirty="0">
                <a:latin typeface="Courier New" panose="02070309020205020404" pitchFamily="49" charset="0"/>
              </a:rPr>
              <a:t>ALTER</a:t>
            </a:r>
            <a:r>
              <a:rPr lang="en-US" sz="1600" b="0" dirty="0"/>
              <a:t> </a:t>
            </a:r>
            <a:r>
              <a:rPr lang="en-US" sz="1600" b="0" dirty="0">
                <a:latin typeface="Courier New" panose="02070309020205020404" pitchFamily="49" charset="0"/>
              </a:rPr>
              <a:t>DATABASE</a:t>
            </a:r>
            <a:r>
              <a:rPr lang="en-US" sz="1600" b="0" dirty="0"/>
              <a:t> </a:t>
            </a:r>
            <a:r>
              <a:rPr lang="en-US" sz="1600" b="0" dirty="0">
                <a:latin typeface="Courier New" panose="02070309020205020404" pitchFamily="49" charset="0"/>
              </a:rPr>
              <a:t>OPEN/MOUNT/BACKUP</a:t>
            </a:r>
          </a:p>
          <a:p>
            <a:pPr marL="1195388" lvl="2" indent="-285750" algn="just"/>
            <a:r>
              <a:rPr lang="en-US" sz="1600" b="0" dirty="0">
                <a:latin typeface="Courier New" panose="02070309020205020404" pitchFamily="49" charset="0"/>
              </a:rPr>
              <a:t>ALTER</a:t>
            </a:r>
            <a:r>
              <a:rPr lang="en-US" sz="1600" b="0" dirty="0"/>
              <a:t> </a:t>
            </a:r>
            <a:r>
              <a:rPr lang="en-US" sz="1600" b="0" dirty="0">
                <a:latin typeface="Courier New" panose="02070309020205020404" pitchFamily="49" charset="0"/>
              </a:rPr>
              <a:t>DATABASE</a:t>
            </a:r>
            <a:r>
              <a:rPr lang="en-US" sz="1600" b="0" dirty="0"/>
              <a:t> </a:t>
            </a:r>
            <a:r>
              <a:rPr lang="en-US" sz="1600" b="0" dirty="0">
                <a:latin typeface="Courier New" panose="02070309020205020404" pitchFamily="49" charset="0"/>
              </a:rPr>
              <a:t>ARCHIVELOG</a:t>
            </a:r>
          </a:p>
          <a:p>
            <a:pPr marL="1195388" lvl="2" indent="-285750" algn="just"/>
            <a:r>
              <a:rPr lang="en-US" sz="1600" b="0" dirty="0">
                <a:latin typeface="Courier New" panose="02070309020205020404" pitchFamily="49" charset="0"/>
              </a:rPr>
              <a:t>ALTER</a:t>
            </a:r>
            <a:r>
              <a:rPr lang="en-US" sz="1600" b="0" dirty="0"/>
              <a:t> </a:t>
            </a:r>
            <a:r>
              <a:rPr lang="en-US" sz="1600" b="0" dirty="0">
                <a:latin typeface="Courier New" panose="02070309020205020404" pitchFamily="49" charset="0"/>
              </a:rPr>
              <a:t>DATABASE</a:t>
            </a:r>
            <a:r>
              <a:rPr lang="en-US" sz="1600" b="0" dirty="0"/>
              <a:t> </a:t>
            </a:r>
            <a:r>
              <a:rPr lang="en-US" sz="1600" b="0" dirty="0">
                <a:latin typeface="Courier New" panose="02070309020205020404" pitchFamily="49" charset="0"/>
              </a:rPr>
              <a:t>RECOVER</a:t>
            </a:r>
            <a:r>
              <a:rPr lang="en-US" sz="1600" b="0" dirty="0"/>
              <a:t> </a:t>
            </a:r>
          </a:p>
          <a:p>
            <a:pPr marL="342900" indent="-342900" algn="just">
              <a:buFont typeface="Arial" panose="020B0604020202020204" pitchFamily="34" charset="0"/>
              <a:buChar char="•"/>
            </a:pPr>
            <a:r>
              <a:rPr lang="en-US" sz="2000" b="0" dirty="0">
                <a:latin typeface="Courier New" panose="02070309020205020404" pitchFamily="49" charset="0"/>
              </a:rPr>
              <a:t>RESTRICTED</a:t>
            </a:r>
            <a:r>
              <a:rPr lang="en-US" sz="2000" b="0" dirty="0"/>
              <a:t> </a:t>
            </a:r>
            <a:r>
              <a:rPr lang="en-US" sz="2000" b="0" dirty="0">
                <a:latin typeface="Courier New" panose="02070309020205020404" pitchFamily="49" charset="0"/>
              </a:rPr>
              <a:t>SESSION</a:t>
            </a:r>
          </a:p>
          <a:p>
            <a:pPr marL="804863" lvl="1" indent="-342900" algn="just"/>
            <a:r>
              <a:rPr lang="en-US" sz="2000" b="0" dirty="0"/>
              <a:t>The </a:t>
            </a:r>
            <a:r>
              <a:rPr lang="en-US" sz="2000" b="0" dirty="0">
                <a:latin typeface="Courier New" panose="02070309020205020404" pitchFamily="49" charset="0"/>
              </a:rPr>
              <a:t>SYSDBA</a:t>
            </a:r>
            <a:r>
              <a:rPr lang="en-US" sz="2000" b="0" dirty="0"/>
              <a:t> system privilege additionally authorizes incomplete recovery and the deletion of a database. Effectively, the </a:t>
            </a:r>
            <a:r>
              <a:rPr lang="en-US" sz="2000" b="0" dirty="0">
                <a:latin typeface="Courier New" panose="02070309020205020404" pitchFamily="49" charset="0"/>
              </a:rPr>
              <a:t>SYSDBA</a:t>
            </a:r>
            <a:r>
              <a:rPr lang="en-US" sz="2000" b="0" dirty="0"/>
              <a:t> system privilege allows a user to connect as the </a:t>
            </a:r>
            <a:r>
              <a:rPr lang="en-US" sz="2000" b="0" dirty="0">
                <a:latin typeface="Courier New" panose="02070309020205020404" pitchFamily="49" charset="0"/>
              </a:rPr>
              <a:t>SYS</a:t>
            </a:r>
            <a:r>
              <a:rPr lang="en-US" sz="2000" b="0" dirty="0"/>
              <a:t> user.</a:t>
            </a:r>
          </a:p>
        </p:txBody>
      </p:sp>
    </p:spTree>
    <p:extLst>
      <p:ext uri="{BB962C8B-B14F-4D97-AF65-F5344CB8AC3E}">
        <p14:creationId xmlns:p14="http://schemas.microsoft.com/office/powerpoint/2010/main" val="3002279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6" name="Rectangle 8"/>
          <p:cNvSpPr>
            <a:spLocks noGrp="1" noChangeArrowheads="1"/>
          </p:cNvSpPr>
          <p:nvPr>
            <p:ph type="title"/>
          </p:nvPr>
        </p:nvSpPr>
        <p:spPr>
          <a:xfrm>
            <a:off x="609600" y="439738"/>
            <a:ext cx="7918450" cy="596900"/>
          </a:xfrm>
        </p:spPr>
        <p:txBody>
          <a:bodyPr/>
          <a:lstStyle/>
          <a:p>
            <a:r>
              <a:rPr lang="en-US"/>
              <a:t>Object Privileges</a:t>
            </a:r>
          </a:p>
        </p:txBody>
      </p:sp>
      <p:sp>
        <p:nvSpPr>
          <p:cNvPr id="329738" name="Rectangle 10"/>
          <p:cNvSpPr>
            <a:spLocks noGrp="1" noChangeArrowheads="1"/>
          </p:cNvSpPr>
          <p:nvPr>
            <p:ph type="body" idx="1"/>
          </p:nvPr>
        </p:nvSpPr>
        <p:spPr>
          <a:xfrm>
            <a:off x="609600" y="3873500"/>
            <a:ext cx="3657600" cy="1565275"/>
          </a:xfrm>
        </p:spPr>
        <p:txBody>
          <a:bodyPr/>
          <a:lstStyle/>
          <a:p>
            <a:r>
              <a:rPr lang="en-US" dirty="0"/>
              <a:t>To grant object privileges:</a:t>
            </a:r>
          </a:p>
          <a:p>
            <a:pPr marL="455613" lvl="1" indent="-341313">
              <a:buFont typeface="Arial" panose="020B0604020202020204" pitchFamily="34" charset="0"/>
              <a:buAutoNum type="arabicPeriod"/>
            </a:pPr>
            <a:r>
              <a:rPr lang="en-US" dirty="0"/>
              <a:t>Choose the object type.</a:t>
            </a:r>
          </a:p>
          <a:p>
            <a:pPr marL="455613" lvl="1" indent="-341313">
              <a:buFont typeface="Arial" panose="020B0604020202020204" pitchFamily="34" charset="0"/>
              <a:buAutoNum type="arabicPeriod"/>
            </a:pPr>
            <a:r>
              <a:rPr lang="en-US" dirty="0"/>
              <a:t>Select objects.</a:t>
            </a:r>
          </a:p>
          <a:p>
            <a:pPr marL="455613" lvl="1" indent="-341313">
              <a:buFont typeface="Arial" panose="020B0604020202020204" pitchFamily="34" charset="0"/>
              <a:buAutoNum type="arabicPeriod"/>
            </a:pPr>
            <a:r>
              <a:rPr lang="en-US" dirty="0"/>
              <a:t>Select privileges.</a:t>
            </a:r>
          </a:p>
        </p:txBody>
      </p:sp>
      <p:sp>
        <p:nvSpPr>
          <p:cNvPr id="329731" name="Freeform 3"/>
          <p:cNvSpPr>
            <a:spLocks/>
          </p:cNvSpPr>
          <p:nvPr/>
        </p:nvSpPr>
        <p:spPr bwMode="auto">
          <a:xfrm>
            <a:off x="4724400" y="1481138"/>
            <a:ext cx="1981200" cy="1676400"/>
          </a:xfrm>
          <a:custGeom>
            <a:avLst/>
            <a:gdLst>
              <a:gd name="T0" fmla="*/ 0 w 220"/>
              <a:gd name="T1" fmla="*/ 0 h 411"/>
              <a:gd name="T2" fmla="*/ 219 w 220"/>
              <a:gd name="T3" fmla="*/ 0 h 411"/>
              <a:gd name="T4" fmla="*/ 219 w 220"/>
              <a:gd name="T5" fmla="*/ 410 h 411"/>
            </a:gdLst>
            <a:ahLst/>
            <a:cxnLst>
              <a:cxn ang="0">
                <a:pos x="T0" y="T1"/>
              </a:cxn>
              <a:cxn ang="0">
                <a:pos x="T2" y="T3"/>
              </a:cxn>
              <a:cxn ang="0">
                <a:pos x="T4" y="T5"/>
              </a:cxn>
            </a:cxnLst>
            <a:rect l="0" t="0" r="r" b="b"/>
            <a:pathLst>
              <a:path w="220" h="411">
                <a:moveTo>
                  <a:pt x="0" y="0"/>
                </a:moveTo>
                <a:lnTo>
                  <a:pt x="219" y="0"/>
                </a:lnTo>
                <a:lnTo>
                  <a:pt x="219" y="410"/>
                </a:lnTo>
              </a:path>
            </a:pathLst>
          </a:custGeom>
          <a:noFill/>
          <a:ln w="28575" cap="rnd" cmpd="sng">
            <a:solidFill>
              <a:schemeClr val="accent2"/>
            </a:solidFill>
            <a:prstDash val="solid"/>
            <a:round/>
            <a:headEnd type="none" w="sm" len="sm"/>
            <a:tailEnd type="triangl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29739" name="Picture 11" descr="D:\My_Data\Classes\11g\DBA1\Screenshots\UserObjPriv.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762000" y="1089025"/>
            <a:ext cx="6105525" cy="20986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329740" name="Picture 12" descr="D:\My_Data\Classes\11g\DBA1\Screenshots\AddObjPriv.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4581525" y="3157538"/>
            <a:ext cx="3952875" cy="3211512"/>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 Privileges</a:t>
            </a:r>
            <a:br>
              <a:rPr lang="en-US" dirty="0"/>
            </a:br>
            <a:endParaRPr lang="en-US" dirty="0"/>
          </a:p>
        </p:txBody>
      </p:sp>
      <p:sp>
        <p:nvSpPr>
          <p:cNvPr id="3" name="Content Placeholder 2"/>
          <p:cNvSpPr>
            <a:spLocks noGrp="1"/>
          </p:cNvSpPr>
          <p:nvPr>
            <p:ph idx="1"/>
          </p:nvPr>
        </p:nvSpPr>
        <p:spPr>
          <a:xfrm>
            <a:off x="609600" y="1676400"/>
            <a:ext cx="7918450" cy="4359142"/>
          </a:xfrm>
        </p:spPr>
        <p:txBody>
          <a:bodyPr/>
          <a:lstStyle/>
          <a:p>
            <a:pPr lvl="1" algn="just"/>
            <a:r>
              <a:rPr lang="en-US" b="0" dirty="0"/>
              <a:t>To grant object privileges, </a:t>
            </a:r>
          </a:p>
          <a:p>
            <a:pPr lvl="2" algn="just"/>
            <a:r>
              <a:rPr lang="en-US" b="0" dirty="0"/>
              <a:t>click the Object Privileges tab on the Edit User page. Select the type of object on which you want to grant privileges, and then click the Add button. Choose the objects by either entering </a:t>
            </a:r>
            <a:r>
              <a:rPr lang="en-US" b="0" dirty="0">
                <a:latin typeface="Courier New" panose="02070309020205020404" pitchFamily="49" charset="0"/>
              </a:rPr>
              <a:t>&lt;</a:t>
            </a:r>
            <a:r>
              <a:rPr lang="en-US" b="0" i="1" dirty="0" err="1">
                <a:latin typeface="Courier New" panose="02070309020205020404" pitchFamily="49" charset="0"/>
              </a:rPr>
              <a:t>username.object</a:t>
            </a:r>
            <a:r>
              <a:rPr lang="en-US" b="0" i="1" dirty="0">
                <a:latin typeface="Courier New" panose="02070309020205020404" pitchFamily="49" charset="0"/>
              </a:rPr>
              <a:t> name</a:t>
            </a:r>
            <a:r>
              <a:rPr lang="en-US" b="0" dirty="0">
                <a:latin typeface="Courier New" panose="02070309020205020404" pitchFamily="49" charset="0"/>
              </a:rPr>
              <a:t>&gt;</a:t>
            </a:r>
            <a:r>
              <a:rPr lang="en-US" b="0" dirty="0"/>
              <a:t> or selecting them from the list.</a:t>
            </a:r>
          </a:p>
          <a:p>
            <a:pPr lvl="1" algn="just"/>
            <a:r>
              <a:rPr lang="en-US" b="0" dirty="0"/>
              <a:t>Then select the appropriate privileges from the Available Privileges list and click the Move button. When you have finished selecting privileges, click OK.</a:t>
            </a:r>
          </a:p>
          <a:p>
            <a:pPr lvl="1" algn="just"/>
            <a:r>
              <a:rPr lang="en-US" b="0" dirty="0"/>
              <a:t>On the Edit User page, select the Grant check box if this user is allowed to grant other users the same access.</a:t>
            </a:r>
          </a:p>
          <a:p>
            <a:endParaRPr lang="en-US" dirty="0"/>
          </a:p>
        </p:txBody>
      </p:sp>
    </p:spTree>
    <p:extLst>
      <p:ext uri="{BB962C8B-B14F-4D97-AF65-F5344CB8AC3E}">
        <p14:creationId xmlns:p14="http://schemas.microsoft.com/office/powerpoint/2010/main" val="1518915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Roles</a:t>
            </a:r>
            <a:br>
              <a:rPr lang="en-US" dirty="0"/>
            </a:br>
            <a:endParaRPr lang="en-US" dirty="0"/>
          </a:p>
        </p:txBody>
      </p:sp>
      <p:sp>
        <p:nvSpPr>
          <p:cNvPr id="3" name="Content Placeholder 2"/>
          <p:cNvSpPr>
            <a:spLocks noGrp="1"/>
          </p:cNvSpPr>
          <p:nvPr>
            <p:ph idx="1"/>
          </p:nvPr>
        </p:nvSpPr>
        <p:spPr>
          <a:xfrm>
            <a:off x="609600" y="1209821"/>
            <a:ext cx="7918450" cy="4286815"/>
          </a:xfrm>
        </p:spPr>
        <p:txBody>
          <a:bodyPr/>
          <a:lstStyle/>
          <a:p>
            <a:pPr lvl="2" algn="just">
              <a:spcBef>
                <a:spcPct val="25000"/>
              </a:spcBef>
            </a:pPr>
            <a:r>
              <a:rPr lang="en-US" dirty="0"/>
              <a:t>Easier privilege management: </a:t>
            </a:r>
          </a:p>
          <a:p>
            <a:pPr lvl="3" algn="just">
              <a:spcBef>
                <a:spcPct val="25000"/>
              </a:spcBef>
            </a:pPr>
            <a:r>
              <a:rPr lang="en-US" b="0" dirty="0"/>
              <a:t>Use roles to simplify privilege management. Rather than granting the same set of privileges to several users, you can grant the privileges to a role and then grant that role to each user. </a:t>
            </a:r>
          </a:p>
          <a:p>
            <a:pPr lvl="2" algn="just"/>
            <a:r>
              <a:rPr lang="en-US" dirty="0"/>
              <a:t>Dynamic privilege management: </a:t>
            </a:r>
          </a:p>
          <a:p>
            <a:pPr lvl="3" algn="just"/>
            <a:r>
              <a:rPr lang="en-US" b="0" dirty="0"/>
              <a:t>If the privileges associated with a role are modified, all users who are granted the role acquire the modified privileges automatically and immediately.</a:t>
            </a:r>
          </a:p>
          <a:p>
            <a:pPr lvl="2" algn="just"/>
            <a:r>
              <a:rPr lang="en-US" dirty="0"/>
              <a:t>Selective availability of privileges: </a:t>
            </a:r>
          </a:p>
          <a:p>
            <a:pPr lvl="3" algn="just"/>
            <a:r>
              <a:rPr lang="en-US" b="0" dirty="0"/>
              <a:t>Roles can be enabled and disabled to turn privileges on and off temporarily. This allows the privileges of the user to be controlled in a given situation.</a:t>
            </a:r>
          </a:p>
          <a:p>
            <a:endParaRPr lang="en-US" dirty="0"/>
          </a:p>
        </p:txBody>
      </p:sp>
    </p:spTree>
    <p:extLst>
      <p:ext uri="{BB962C8B-B14F-4D97-AF65-F5344CB8AC3E}">
        <p14:creationId xmlns:p14="http://schemas.microsoft.com/office/powerpoint/2010/main" val="1257373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8" name="Line 4124"/>
          <p:cNvSpPr>
            <a:spLocks noChangeShapeType="1"/>
          </p:cNvSpPr>
          <p:nvPr/>
        </p:nvSpPr>
        <p:spPr bwMode="auto">
          <a:xfrm flipV="1">
            <a:off x="5549900" y="3873500"/>
            <a:ext cx="1588" cy="879475"/>
          </a:xfrm>
          <a:prstGeom prst="line">
            <a:avLst/>
          </a:prstGeom>
          <a:noFill/>
          <a:ln w="2857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outerShdw>
                </a:effectLst>
              </a14:hiddenEffects>
            </a:ext>
          </a:extLst>
        </p:spPr>
        <p:txBody>
          <a:bodyPr wrap="none" anchor="ctr"/>
          <a:lstStyle/>
          <a:p>
            <a:endParaRPr lang="en-US"/>
          </a:p>
        </p:txBody>
      </p:sp>
      <p:sp>
        <p:nvSpPr>
          <p:cNvPr id="337940" name="Line 4116"/>
          <p:cNvSpPr>
            <a:spLocks noChangeShapeType="1"/>
          </p:cNvSpPr>
          <p:nvPr/>
        </p:nvSpPr>
        <p:spPr bwMode="auto">
          <a:xfrm flipH="1" flipV="1">
            <a:off x="6321425" y="3873500"/>
            <a:ext cx="4763" cy="1552575"/>
          </a:xfrm>
          <a:prstGeom prst="line">
            <a:avLst/>
          </a:prstGeom>
          <a:noFill/>
          <a:ln w="2857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outerShdw>
                </a:effectLst>
              </a14:hiddenEffects>
            </a:ext>
          </a:extLst>
        </p:spPr>
        <p:txBody>
          <a:bodyPr wrap="none" anchor="ctr"/>
          <a:lstStyle/>
          <a:p>
            <a:endParaRPr lang="en-US"/>
          </a:p>
        </p:txBody>
      </p:sp>
      <p:sp>
        <p:nvSpPr>
          <p:cNvPr id="337946" name="Rectangle 4122"/>
          <p:cNvSpPr>
            <a:spLocks noGrp="1" noChangeArrowheads="1"/>
          </p:cNvSpPr>
          <p:nvPr>
            <p:ph type="title"/>
          </p:nvPr>
        </p:nvSpPr>
        <p:spPr/>
        <p:txBody>
          <a:bodyPr/>
          <a:lstStyle/>
          <a:p>
            <a:r>
              <a:rPr lang="en-US"/>
              <a:t>Assigning Privileges to Roles and</a:t>
            </a:r>
            <a:br>
              <a:rPr lang="en-US"/>
            </a:br>
            <a:r>
              <a:rPr lang="en-US"/>
              <a:t>Assigning Roles to Users</a:t>
            </a:r>
          </a:p>
        </p:txBody>
      </p:sp>
      <p:sp>
        <p:nvSpPr>
          <p:cNvPr id="337923" name="Rectangle 4099"/>
          <p:cNvSpPr>
            <a:spLocks noChangeArrowheads="1"/>
          </p:cNvSpPr>
          <p:nvPr/>
        </p:nvSpPr>
        <p:spPr bwMode="auto">
          <a:xfrm>
            <a:off x="811213" y="2306638"/>
            <a:ext cx="823912"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550" tIns="41275" rIns="82550" bIns="41275">
            <a:spAutoFit/>
          </a:bodyP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eaLnBrk="0" hangingPunct="0">
              <a:spcBef>
                <a:spcPct val="50000"/>
              </a:spcBef>
              <a:buClrTx/>
              <a:buFontTx/>
              <a:buNone/>
            </a:pPr>
            <a:r>
              <a:rPr lang="en-US" sz="1800" b="1">
                <a:latin typeface="Arial" panose="020B0604020202020204" pitchFamily="34" charset="0"/>
              </a:rPr>
              <a:t>Users</a:t>
            </a:r>
          </a:p>
        </p:txBody>
      </p:sp>
      <p:sp>
        <p:nvSpPr>
          <p:cNvPr id="337924" name="Rectangle 4100"/>
          <p:cNvSpPr>
            <a:spLocks noChangeArrowheads="1"/>
          </p:cNvSpPr>
          <p:nvPr/>
        </p:nvSpPr>
        <p:spPr bwMode="auto">
          <a:xfrm>
            <a:off x="762000" y="4752975"/>
            <a:ext cx="1292225"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550" tIns="41275" rIns="82550" bIns="41275">
            <a:spAutoFit/>
          </a:bodyP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eaLnBrk="0" hangingPunct="0">
              <a:spcBef>
                <a:spcPct val="50000"/>
              </a:spcBef>
              <a:buClrTx/>
              <a:buFontTx/>
              <a:buNone/>
            </a:pPr>
            <a:r>
              <a:rPr lang="en-US" sz="1800" b="1">
                <a:latin typeface="Arial" panose="020B0604020202020204" pitchFamily="34" charset="0"/>
              </a:rPr>
              <a:t>Privileges</a:t>
            </a:r>
          </a:p>
        </p:txBody>
      </p:sp>
      <p:sp>
        <p:nvSpPr>
          <p:cNvPr id="337925" name="Rectangle 4101"/>
          <p:cNvSpPr>
            <a:spLocks noChangeArrowheads="1"/>
          </p:cNvSpPr>
          <p:nvPr/>
        </p:nvSpPr>
        <p:spPr bwMode="auto">
          <a:xfrm>
            <a:off x="811213" y="3462338"/>
            <a:ext cx="817562"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550" tIns="41275" rIns="82550" bIns="41275">
            <a:spAutoFit/>
          </a:bodyP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eaLnBrk="0" hangingPunct="0">
              <a:spcBef>
                <a:spcPct val="50000"/>
              </a:spcBef>
              <a:buClrTx/>
              <a:buFontTx/>
              <a:buNone/>
            </a:pPr>
            <a:r>
              <a:rPr lang="en-US" sz="1800" b="1">
                <a:latin typeface="Arial" panose="020B0604020202020204" pitchFamily="34" charset="0"/>
              </a:rPr>
              <a:t>Roles</a:t>
            </a:r>
          </a:p>
        </p:txBody>
      </p:sp>
      <p:sp>
        <p:nvSpPr>
          <p:cNvPr id="337926" name="Rectangle 4102"/>
          <p:cNvSpPr>
            <a:spLocks noChangeArrowheads="1"/>
          </p:cNvSpPr>
          <p:nvPr/>
        </p:nvSpPr>
        <p:spPr bwMode="blackWhite">
          <a:xfrm>
            <a:off x="5257800" y="3525838"/>
            <a:ext cx="2438400" cy="354012"/>
          </a:xfrm>
          <a:prstGeom prst="rect">
            <a:avLst/>
          </a:prstGeom>
          <a:solidFill>
            <a:srgbClr val="CC99FF"/>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95000"/>
              </a:lnSpc>
              <a:buClrTx/>
              <a:buFontTx/>
              <a:buNone/>
            </a:pPr>
            <a:r>
              <a:rPr lang="en-US" sz="1800" b="1">
                <a:solidFill>
                  <a:schemeClr val="bg2"/>
                </a:solidFill>
                <a:latin typeface="Courier New" panose="02070309020205020404" pitchFamily="49" charset="0"/>
              </a:rPr>
              <a:t>HR_CLERK</a:t>
            </a:r>
          </a:p>
        </p:txBody>
      </p:sp>
      <p:sp>
        <p:nvSpPr>
          <p:cNvPr id="337927" name="Rectangle 4103"/>
          <p:cNvSpPr>
            <a:spLocks noChangeArrowheads="1"/>
          </p:cNvSpPr>
          <p:nvPr/>
        </p:nvSpPr>
        <p:spPr bwMode="blackWhite">
          <a:xfrm>
            <a:off x="2743200" y="3532188"/>
            <a:ext cx="1739900" cy="354012"/>
          </a:xfrm>
          <a:prstGeom prst="rect">
            <a:avLst/>
          </a:prstGeom>
          <a:solidFill>
            <a:srgbClr val="FFFF00"/>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nchor="ctr"/>
          <a:lstStyle>
            <a:lvl1pPr algn="l" defTabSz="822325">
              <a:spcBef>
                <a:spcPct val="0"/>
              </a:spcBef>
              <a:defRPr sz="2400">
                <a:solidFill>
                  <a:schemeClr val="tx1"/>
                </a:solidFill>
                <a:latin typeface="Times New Roman" panose="02020603050405020304" pitchFamily="18" charset="0"/>
              </a:defRPr>
            </a:lvl1pPr>
            <a:lvl2pPr marL="411163" algn="l" defTabSz="822325">
              <a:spcBef>
                <a:spcPct val="0"/>
              </a:spcBef>
              <a:defRPr sz="2400">
                <a:solidFill>
                  <a:schemeClr val="tx1"/>
                </a:solidFill>
                <a:latin typeface="Times New Roman" panose="02020603050405020304" pitchFamily="18" charset="0"/>
              </a:defRPr>
            </a:lvl2pPr>
            <a:lvl3pPr marL="822325" algn="l" defTabSz="822325">
              <a:spcBef>
                <a:spcPct val="0"/>
              </a:spcBef>
              <a:defRPr sz="2400">
                <a:solidFill>
                  <a:schemeClr val="tx1"/>
                </a:solidFill>
                <a:latin typeface="Times New Roman" panose="02020603050405020304" pitchFamily="18" charset="0"/>
              </a:defRPr>
            </a:lvl3pPr>
            <a:lvl4pPr marL="1235075" algn="l" defTabSz="822325">
              <a:spcBef>
                <a:spcPct val="0"/>
              </a:spcBef>
              <a:defRPr sz="2400">
                <a:solidFill>
                  <a:schemeClr val="tx1"/>
                </a:solidFill>
                <a:latin typeface="Times New Roman" panose="02020603050405020304" pitchFamily="18" charset="0"/>
              </a:defRPr>
            </a:lvl4pPr>
            <a:lvl5pPr marL="1646238" algn="l" defTabSz="822325">
              <a:spcBef>
                <a:spcPct val="0"/>
              </a:spcBef>
              <a:defRPr sz="2400">
                <a:solidFill>
                  <a:schemeClr val="tx1"/>
                </a:solidFill>
                <a:latin typeface="Times New Roman" panose="02020603050405020304" pitchFamily="18" charset="0"/>
              </a:defRPr>
            </a:lvl5pPr>
            <a:lvl6pPr marL="2103438" defTabSz="822325" fontAlgn="base">
              <a:spcBef>
                <a:spcPct val="0"/>
              </a:spcBef>
              <a:spcAft>
                <a:spcPct val="0"/>
              </a:spcAft>
              <a:defRPr sz="2400">
                <a:solidFill>
                  <a:schemeClr val="tx1"/>
                </a:solidFill>
                <a:latin typeface="Times New Roman" panose="02020603050405020304" pitchFamily="18" charset="0"/>
              </a:defRPr>
            </a:lvl6pPr>
            <a:lvl7pPr marL="2560638" defTabSz="822325" fontAlgn="base">
              <a:spcBef>
                <a:spcPct val="0"/>
              </a:spcBef>
              <a:spcAft>
                <a:spcPct val="0"/>
              </a:spcAft>
              <a:defRPr sz="2400">
                <a:solidFill>
                  <a:schemeClr val="tx1"/>
                </a:solidFill>
                <a:latin typeface="Times New Roman" panose="02020603050405020304" pitchFamily="18" charset="0"/>
              </a:defRPr>
            </a:lvl7pPr>
            <a:lvl8pPr marL="3017838" defTabSz="822325" fontAlgn="base">
              <a:spcBef>
                <a:spcPct val="0"/>
              </a:spcBef>
              <a:spcAft>
                <a:spcPct val="0"/>
              </a:spcAft>
              <a:defRPr sz="2400">
                <a:solidFill>
                  <a:schemeClr val="tx1"/>
                </a:solidFill>
                <a:latin typeface="Times New Roman" panose="02020603050405020304" pitchFamily="18" charset="0"/>
              </a:defRPr>
            </a:lvl8pPr>
            <a:lvl9pPr marL="3475038" defTabSz="822325" fontAlgn="base">
              <a:spcBef>
                <a:spcPct val="0"/>
              </a:spcBef>
              <a:spcAft>
                <a:spcPct val="0"/>
              </a:spcAft>
              <a:defRPr sz="2400">
                <a:solidFill>
                  <a:schemeClr val="tx1"/>
                </a:solidFill>
                <a:latin typeface="Times New Roman" panose="02020603050405020304" pitchFamily="18" charset="0"/>
              </a:defRPr>
            </a:lvl9pPr>
          </a:lstStyle>
          <a:p>
            <a:pPr algn="ctr" eaLnBrk="0" hangingPunct="0">
              <a:lnSpc>
                <a:spcPct val="95000"/>
              </a:lnSpc>
              <a:buClrTx/>
              <a:buFontTx/>
              <a:buNone/>
            </a:pPr>
            <a:r>
              <a:rPr lang="en-US" sz="1800" b="1">
                <a:solidFill>
                  <a:schemeClr val="bg2"/>
                </a:solidFill>
                <a:latin typeface="Courier New" panose="02070309020205020404" pitchFamily="49" charset="0"/>
              </a:rPr>
              <a:t>HR_MGR</a:t>
            </a:r>
          </a:p>
        </p:txBody>
      </p:sp>
      <p:pic>
        <p:nvPicPr>
          <p:cNvPr id="337928" name="Picture 4104" descr="People: Person, User, 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2895600" y="1674813"/>
            <a:ext cx="1333500" cy="1323975"/>
          </a:xfrm>
          <a:prstGeom prst="rect">
            <a:avLst/>
          </a:prstGeom>
          <a:noFill/>
          <a:extLst>
            <a:ext uri="{909E8E84-426E-40DD-AFC4-6F175D3DCCD1}">
              <a14:hiddenFill xmlns:a14="http://schemas.microsoft.com/office/drawing/2010/main">
                <a:solidFill>
                  <a:srgbClr val="FFFFFF"/>
                </a:solidFill>
              </a14:hiddenFill>
            </a:ext>
          </a:extLst>
        </p:spPr>
      </p:pic>
      <p:pic>
        <p:nvPicPr>
          <p:cNvPr id="337929" name="Picture 4105" descr="People: Person, User, 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4800600" y="1674813"/>
            <a:ext cx="1333500" cy="1323975"/>
          </a:xfrm>
          <a:prstGeom prst="rect">
            <a:avLst/>
          </a:prstGeom>
          <a:noFill/>
          <a:extLst>
            <a:ext uri="{909E8E84-426E-40DD-AFC4-6F175D3DCCD1}">
              <a14:hiddenFill xmlns:a14="http://schemas.microsoft.com/office/drawing/2010/main">
                <a:solidFill>
                  <a:srgbClr val="FFFFFF"/>
                </a:solidFill>
              </a14:hiddenFill>
            </a:ext>
          </a:extLst>
        </p:spPr>
      </p:pic>
      <p:pic>
        <p:nvPicPr>
          <p:cNvPr id="337930" name="Picture 4106" descr="People: Person, User, 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6477000" y="1674813"/>
            <a:ext cx="1333500" cy="1323975"/>
          </a:xfrm>
          <a:prstGeom prst="rect">
            <a:avLst/>
          </a:prstGeom>
          <a:noFill/>
          <a:extLst>
            <a:ext uri="{909E8E84-426E-40DD-AFC4-6F175D3DCCD1}">
              <a14:hiddenFill xmlns:a14="http://schemas.microsoft.com/office/drawing/2010/main">
                <a:solidFill>
                  <a:srgbClr val="FFFFFF"/>
                </a:solidFill>
              </a14:hiddenFill>
            </a:ext>
          </a:extLst>
        </p:spPr>
      </p:pic>
      <p:sp>
        <p:nvSpPr>
          <p:cNvPr id="337931" name="Text Box 4107"/>
          <p:cNvSpPr txBox="1">
            <a:spLocks noChangeArrowheads="1"/>
          </p:cNvSpPr>
          <p:nvPr/>
        </p:nvSpPr>
        <p:spPr bwMode="auto">
          <a:xfrm>
            <a:off x="2990850" y="25146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sz="1800" b="1">
                <a:latin typeface="Arial" panose="020B0604020202020204" pitchFamily="34" charset="0"/>
              </a:rPr>
              <a:t>Jenny</a:t>
            </a:r>
          </a:p>
        </p:txBody>
      </p:sp>
      <p:sp>
        <p:nvSpPr>
          <p:cNvPr id="337932" name="Text Box 4108"/>
          <p:cNvSpPr txBox="1">
            <a:spLocks noChangeArrowheads="1"/>
          </p:cNvSpPr>
          <p:nvPr/>
        </p:nvSpPr>
        <p:spPr bwMode="auto">
          <a:xfrm>
            <a:off x="4895850" y="25146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sz="1800" b="1">
                <a:latin typeface="Arial" panose="020B0604020202020204" pitchFamily="34" charset="0"/>
              </a:rPr>
              <a:t>David</a:t>
            </a:r>
          </a:p>
        </p:txBody>
      </p:sp>
      <p:sp>
        <p:nvSpPr>
          <p:cNvPr id="337933" name="Text Box 4109"/>
          <p:cNvSpPr txBox="1">
            <a:spLocks noChangeArrowheads="1"/>
          </p:cNvSpPr>
          <p:nvPr/>
        </p:nvSpPr>
        <p:spPr bwMode="auto">
          <a:xfrm>
            <a:off x="6572250" y="25146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sz="1800" b="1">
                <a:latin typeface="Arial" panose="020B0604020202020204" pitchFamily="34" charset="0"/>
              </a:rPr>
              <a:t>Rachel</a:t>
            </a:r>
          </a:p>
        </p:txBody>
      </p:sp>
      <p:sp>
        <p:nvSpPr>
          <p:cNvPr id="337934" name="Line 4110"/>
          <p:cNvSpPr>
            <a:spLocks noChangeShapeType="1"/>
          </p:cNvSpPr>
          <p:nvPr/>
        </p:nvSpPr>
        <p:spPr bwMode="auto">
          <a:xfrm flipH="1">
            <a:off x="4495800" y="3684588"/>
            <a:ext cx="762000" cy="1587"/>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7935" name="Oval 4111"/>
          <p:cNvSpPr>
            <a:spLocks noChangeArrowheads="1"/>
          </p:cNvSpPr>
          <p:nvPr/>
        </p:nvSpPr>
        <p:spPr bwMode="blackWhite">
          <a:xfrm>
            <a:off x="2070100" y="4524375"/>
            <a:ext cx="1752600" cy="914400"/>
          </a:xfrm>
          <a:prstGeom prst="ellipse">
            <a:avLst/>
          </a:prstGeom>
          <a:solidFill>
            <a:srgbClr val="FFFF00"/>
          </a:solidFill>
          <a:ln w="2857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sz="1800" b="1">
                <a:latin typeface="Arial" panose="020B0604020202020204" pitchFamily="34" charset="0"/>
              </a:rPr>
              <a:t>Delete</a:t>
            </a:r>
          </a:p>
          <a:p>
            <a:pPr algn="ctr">
              <a:spcBef>
                <a:spcPct val="20000"/>
              </a:spcBef>
            </a:pPr>
            <a:r>
              <a:rPr lang="en-US" sz="1800" b="1">
                <a:latin typeface="Arial" panose="020B0604020202020204" pitchFamily="34" charset="0"/>
              </a:rPr>
              <a:t>employees.</a:t>
            </a:r>
          </a:p>
        </p:txBody>
      </p:sp>
      <p:sp>
        <p:nvSpPr>
          <p:cNvPr id="337936" name="Oval 4112"/>
          <p:cNvSpPr>
            <a:spLocks noChangeArrowheads="1"/>
          </p:cNvSpPr>
          <p:nvPr/>
        </p:nvSpPr>
        <p:spPr bwMode="blackWhite">
          <a:xfrm>
            <a:off x="5473700" y="5349875"/>
            <a:ext cx="1752600" cy="914400"/>
          </a:xfrm>
          <a:prstGeom prst="ellipse">
            <a:avLst/>
          </a:prstGeom>
          <a:solidFill>
            <a:srgbClr val="CC99FF"/>
          </a:solidFill>
          <a:ln w="2857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sz="1800" b="1">
                <a:latin typeface="Arial" panose="020B0604020202020204" pitchFamily="34" charset="0"/>
              </a:rPr>
              <a:t>Select</a:t>
            </a:r>
          </a:p>
          <a:p>
            <a:pPr algn="ctr">
              <a:spcBef>
                <a:spcPct val="20000"/>
              </a:spcBef>
            </a:pPr>
            <a:r>
              <a:rPr lang="en-US" sz="1800" b="1">
                <a:latin typeface="Arial" panose="020B0604020202020204" pitchFamily="34" charset="0"/>
              </a:rPr>
              <a:t>employees.</a:t>
            </a:r>
          </a:p>
        </p:txBody>
      </p:sp>
      <p:sp>
        <p:nvSpPr>
          <p:cNvPr id="337937" name="Oval 4113"/>
          <p:cNvSpPr>
            <a:spLocks noChangeArrowheads="1"/>
          </p:cNvSpPr>
          <p:nvPr/>
        </p:nvSpPr>
        <p:spPr bwMode="blackWhite">
          <a:xfrm>
            <a:off x="6718300" y="4524375"/>
            <a:ext cx="1752600" cy="914400"/>
          </a:xfrm>
          <a:prstGeom prst="ellipse">
            <a:avLst/>
          </a:prstGeom>
          <a:solidFill>
            <a:srgbClr val="CC99FF"/>
          </a:solidFill>
          <a:ln w="2857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sz="1800" b="1">
                <a:latin typeface="Arial" panose="020B0604020202020204" pitchFamily="34" charset="0"/>
              </a:rPr>
              <a:t>Update</a:t>
            </a:r>
          </a:p>
          <a:p>
            <a:pPr algn="ctr">
              <a:spcBef>
                <a:spcPct val="20000"/>
              </a:spcBef>
            </a:pPr>
            <a:r>
              <a:rPr lang="en-US" sz="1800" b="1">
                <a:latin typeface="Arial" panose="020B0604020202020204" pitchFamily="34" charset="0"/>
              </a:rPr>
              <a:t>employees.</a:t>
            </a:r>
          </a:p>
        </p:txBody>
      </p:sp>
      <p:sp>
        <p:nvSpPr>
          <p:cNvPr id="337938" name="Line 4114"/>
          <p:cNvSpPr>
            <a:spLocks noChangeShapeType="1"/>
          </p:cNvSpPr>
          <p:nvPr/>
        </p:nvSpPr>
        <p:spPr bwMode="auto">
          <a:xfrm flipV="1">
            <a:off x="2933700" y="3873500"/>
            <a:ext cx="1588" cy="638175"/>
          </a:xfrm>
          <a:prstGeom prst="line">
            <a:avLst/>
          </a:prstGeom>
          <a:noFill/>
          <a:ln w="2857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outerShdw>
                </a:effectLst>
              </a14:hiddenEffects>
            </a:ext>
          </a:extLst>
        </p:spPr>
        <p:txBody>
          <a:bodyPr wrap="none" anchor="ctr"/>
          <a:lstStyle/>
          <a:p>
            <a:endParaRPr lang="en-US"/>
          </a:p>
        </p:txBody>
      </p:sp>
      <p:sp>
        <p:nvSpPr>
          <p:cNvPr id="337939" name="Line 4115"/>
          <p:cNvSpPr>
            <a:spLocks noChangeShapeType="1"/>
          </p:cNvSpPr>
          <p:nvPr/>
        </p:nvSpPr>
        <p:spPr bwMode="auto">
          <a:xfrm flipV="1">
            <a:off x="7518400" y="3873500"/>
            <a:ext cx="1588" cy="638175"/>
          </a:xfrm>
          <a:prstGeom prst="line">
            <a:avLst/>
          </a:prstGeom>
          <a:noFill/>
          <a:ln w="2857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outerShdw>
                </a:effectLst>
              </a14:hiddenEffects>
            </a:ext>
          </a:extLst>
        </p:spPr>
        <p:txBody>
          <a:bodyPr wrap="none" anchor="ctr"/>
          <a:lstStyle/>
          <a:p>
            <a:endParaRPr lang="en-US"/>
          </a:p>
        </p:txBody>
      </p:sp>
      <p:sp>
        <p:nvSpPr>
          <p:cNvPr id="337941" name="Line 4117"/>
          <p:cNvSpPr>
            <a:spLocks noChangeShapeType="1"/>
          </p:cNvSpPr>
          <p:nvPr/>
        </p:nvSpPr>
        <p:spPr bwMode="auto">
          <a:xfrm flipV="1">
            <a:off x="3560763" y="2970213"/>
            <a:ext cx="1587" cy="561975"/>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7942" name="Line 4118"/>
          <p:cNvSpPr>
            <a:spLocks noChangeShapeType="1"/>
          </p:cNvSpPr>
          <p:nvPr/>
        </p:nvSpPr>
        <p:spPr bwMode="auto">
          <a:xfrm flipV="1">
            <a:off x="7142163" y="2970213"/>
            <a:ext cx="1587" cy="561975"/>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7943" name="Line 4119"/>
          <p:cNvSpPr>
            <a:spLocks noChangeShapeType="1"/>
          </p:cNvSpPr>
          <p:nvPr/>
        </p:nvSpPr>
        <p:spPr bwMode="auto">
          <a:xfrm flipV="1">
            <a:off x="5465763" y="2970213"/>
            <a:ext cx="1587" cy="561975"/>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7944" name="Oval 4120"/>
          <p:cNvSpPr>
            <a:spLocks noChangeArrowheads="1"/>
          </p:cNvSpPr>
          <p:nvPr/>
        </p:nvSpPr>
        <p:spPr bwMode="blackWhite">
          <a:xfrm>
            <a:off x="3073400" y="5362575"/>
            <a:ext cx="1752600" cy="914400"/>
          </a:xfrm>
          <a:prstGeom prst="ellipse">
            <a:avLst/>
          </a:prstGeom>
          <a:solidFill>
            <a:srgbClr val="FFFF00"/>
          </a:solidFill>
          <a:ln w="2857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sz="1800" b="1">
                <a:latin typeface="Arial" panose="020B0604020202020204" pitchFamily="34" charset="0"/>
              </a:rPr>
              <a:t>Insert</a:t>
            </a:r>
          </a:p>
          <a:p>
            <a:pPr algn="ctr">
              <a:spcBef>
                <a:spcPct val="20000"/>
              </a:spcBef>
            </a:pPr>
            <a:r>
              <a:rPr lang="en-US" sz="1800" b="1">
                <a:latin typeface="Arial" panose="020B0604020202020204" pitchFamily="34" charset="0"/>
              </a:rPr>
              <a:t>employees.</a:t>
            </a:r>
          </a:p>
        </p:txBody>
      </p:sp>
      <p:sp>
        <p:nvSpPr>
          <p:cNvPr id="337945" name="Line 4121"/>
          <p:cNvSpPr>
            <a:spLocks noChangeShapeType="1"/>
          </p:cNvSpPr>
          <p:nvPr/>
        </p:nvSpPr>
        <p:spPr bwMode="auto">
          <a:xfrm flipV="1">
            <a:off x="3937000" y="3873500"/>
            <a:ext cx="1588" cy="1476375"/>
          </a:xfrm>
          <a:prstGeom prst="line">
            <a:avLst/>
          </a:prstGeom>
          <a:noFill/>
          <a:ln w="28575">
            <a:solidFill>
              <a:schemeClr val="tx1"/>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outerShdw>
                </a:effectLst>
              </a14:hiddenEffects>
            </a:ext>
          </a:extLst>
        </p:spPr>
        <p:txBody>
          <a:bodyPr wrap="none" anchor="ctr"/>
          <a:lstStyle/>
          <a:p>
            <a:endParaRPr lang="en-US"/>
          </a:p>
        </p:txBody>
      </p:sp>
      <p:sp>
        <p:nvSpPr>
          <p:cNvPr id="337947" name="Oval 4123"/>
          <p:cNvSpPr>
            <a:spLocks noChangeArrowheads="1"/>
          </p:cNvSpPr>
          <p:nvPr/>
        </p:nvSpPr>
        <p:spPr bwMode="blackWhite">
          <a:xfrm>
            <a:off x="4178300" y="4524375"/>
            <a:ext cx="1752600" cy="914400"/>
          </a:xfrm>
          <a:prstGeom prst="ellipse">
            <a:avLst/>
          </a:prstGeom>
          <a:solidFill>
            <a:srgbClr val="FF99CC"/>
          </a:solidFill>
          <a:ln w="2857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228600">
              <a:spcBef>
                <a:spcPct val="0"/>
              </a:spcBef>
              <a:defRPr sz="2400">
                <a:solidFill>
                  <a:schemeClr val="tx1"/>
                </a:solidFill>
                <a:latin typeface="Times New Roman" panose="02020603050405020304" pitchFamily="18" charset="0"/>
              </a:defRPr>
            </a:lvl1pPr>
            <a:lvl2pPr marL="228600" algn="l" defTabSz="228600">
              <a:spcBef>
                <a:spcPct val="0"/>
              </a:spcBef>
              <a:defRPr sz="2400">
                <a:solidFill>
                  <a:schemeClr val="tx1"/>
                </a:solidFill>
                <a:latin typeface="Times New Roman" panose="02020603050405020304" pitchFamily="18" charset="0"/>
              </a:defRPr>
            </a:lvl2pPr>
            <a:lvl3pPr marL="457200" algn="l" defTabSz="228600">
              <a:spcBef>
                <a:spcPct val="0"/>
              </a:spcBef>
              <a:defRPr sz="2400">
                <a:solidFill>
                  <a:schemeClr val="tx1"/>
                </a:solidFill>
                <a:latin typeface="Times New Roman" panose="02020603050405020304" pitchFamily="18" charset="0"/>
              </a:defRPr>
            </a:lvl3pPr>
            <a:lvl4pPr marL="685800" algn="l" defTabSz="228600">
              <a:spcBef>
                <a:spcPct val="0"/>
              </a:spcBef>
              <a:defRPr sz="2400">
                <a:solidFill>
                  <a:schemeClr val="tx1"/>
                </a:solidFill>
                <a:latin typeface="Times New Roman" panose="02020603050405020304" pitchFamily="18" charset="0"/>
              </a:defRPr>
            </a:lvl4pPr>
            <a:lvl5pPr marL="914400" algn="l" defTabSz="228600">
              <a:spcBef>
                <a:spcPct val="0"/>
              </a:spcBef>
              <a:defRPr sz="2400">
                <a:solidFill>
                  <a:schemeClr val="tx1"/>
                </a:solidFill>
                <a:latin typeface="Times New Roman" panose="02020603050405020304" pitchFamily="18" charset="0"/>
              </a:defRPr>
            </a:lvl5pPr>
            <a:lvl6pPr marL="1371600" defTabSz="228600" fontAlgn="base">
              <a:spcBef>
                <a:spcPct val="0"/>
              </a:spcBef>
              <a:spcAft>
                <a:spcPct val="0"/>
              </a:spcAft>
              <a:defRPr sz="2400">
                <a:solidFill>
                  <a:schemeClr val="tx1"/>
                </a:solidFill>
                <a:latin typeface="Times New Roman" panose="02020603050405020304" pitchFamily="18" charset="0"/>
              </a:defRPr>
            </a:lvl6pPr>
            <a:lvl7pPr marL="1828800" defTabSz="228600" fontAlgn="base">
              <a:spcBef>
                <a:spcPct val="0"/>
              </a:spcBef>
              <a:spcAft>
                <a:spcPct val="0"/>
              </a:spcAft>
              <a:defRPr sz="2400">
                <a:solidFill>
                  <a:schemeClr val="tx1"/>
                </a:solidFill>
                <a:latin typeface="Times New Roman" panose="02020603050405020304" pitchFamily="18" charset="0"/>
              </a:defRPr>
            </a:lvl7pPr>
            <a:lvl8pPr marL="2286000" defTabSz="228600" fontAlgn="base">
              <a:spcBef>
                <a:spcPct val="0"/>
              </a:spcBef>
              <a:spcAft>
                <a:spcPct val="0"/>
              </a:spcAft>
              <a:defRPr sz="2400">
                <a:solidFill>
                  <a:schemeClr val="tx1"/>
                </a:solidFill>
                <a:latin typeface="Times New Roman" panose="02020603050405020304" pitchFamily="18" charset="0"/>
              </a:defRPr>
            </a:lvl8pPr>
            <a:lvl9pPr marL="2743200" defTabSz="228600" fontAlgn="base">
              <a:spcBef>
                <a:spcPct val="0"/>
              </a:spcBef>
              <a:spcAft>
                <a:spcPct val="0"/>
              </a:spcAft>
              <a:defRPr sz="2400">
                <a:solidFill>
                  <a:schemeClr val="tx1"/>
                </a:solidFill>
                <a:latin typeface="Times New Roman" panose="02020603050405020304" pitchFamily="18" charset="0"/>
              </a:defRPr>
            </a:lvl9pPr>
          </a:lstStyle>
          <a:p>
            <a:pPr algn="ctr">
              <a:spcBef>
                <a:spcPct val="20000"/>
              </a:spcBef>
            </a:pPr>
            <a:r>
              <a:rPr lang="en-US" sz="1800" b="1">
                <a:latin typeface="Arial" panose="020B0604020202020204" pitchFamily="34" charset="0"/>
              </a:rPr>
              <a:t>Create</a:t>
            </a:r>
          </a:p>
          <a:p>
            <a:pPr algn="ctr">
              <a:spcBef>
                <a:spcPct val="20000"/>
              </a:spcBef>
            </a:pPr>
            <a:r>
              <a:rPr lang="en-US" sz="1800" b="1">
                <a:latin typeface="Arial" panose="020B0604020202020204" pitchFamily="34" charset="0"/>
              </a:rPr>
              <a:t>Job.</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47909"/>
            <a:ext cx="7918450" cy="747036"/>
          </a:xfrm>
        </p:spPr>
        <p:txBody>
          <a:bodyPr/>
          <a:lstStyle/>
          <a:p>
            <a:r>
              <a:rPr lang="en-US" dirty="0"/>
              <a:t>Assigning Privileges to Roles and Assigning Roles to Users</a:t>
            </a:r>
            <a:br>
              <a:rPr lang="en-US" dirty="0"/>
            </a:br>
            <a:endParaRPr lang="en-US" dirty="0"/>
          </a:p>
        </p:txBody>
      </p:sp>
      <p:sp>
        <p:nvSpPr>
          <p:cNvPr id="5" name="Content Placeholder 4"/>
          <p:cNvSpPr>
            <a:spLocks noGrp="1"/>
          </p:cNvSpPr>
          <p:nvPr>
            <p:ph idx="1"/>
          </p:nvPr>
        </p:nvSpPr>
        <p:spPr>
          <a:xfrm>
            <a:off x="499353" y="1053829"/>
            <a:ext cx="7918450" cy="4420697"/>
          </a:xfrm>
        </p:spPr>
        <p:txBody>
          <a:bodyPr/>
          <a:lstStyle/>
          <a:p>
            <a:pPr lvl="1" algn="just"/>
            <a:r>
              <a:rPr lang="en-US" sz="1600" b="0" dirty="0"/>
              <a:t>In most systems, it is time consuming and error prone to grant necessary privileges to each user individually. The Oracle software provides for easy and controlled privilege management through roles.</a:t>
            </a:r>
          </a:p>
          <a:p>
            <a:pPr lvl="1" algn="just"/>
            <a:r>
              <a:rPr lang="en-US" sz="1600" b="0" dirty="0"/>
              <a:t> Roles are named groups of related privileges that are granted to users or to other roles. Roles are designed to ease the administration of privileges in the database and, therefore, improve security.</a:t>
            </a:r>
          </a:p>
          <a:p>
            <a:pPr lvl="1" algn="just"/>
            <a:r>
              <a:rPr lang="en-US" sz="1600" b="0" dirty="0"/>
              <a:t>Role characteristics</a:t>
            </a:r>
          </a:p>
          <a:p>
            <a:pPr lvl="2" algn="just">
              <a:lnSpc>
                <a:spcPct val="95000"/>
              </a:lnSpc>
            </a:pPr>
            <a:r>
              <a:rPr lang="en-US" sz="1600" b="0" dirty="0"/>
              <a:t>Privileges are granted to and revoked from roles as though the role were a user.</a:t>
            </a:r>
          </a:p>
          <a:p>
            <a:pPr lvl="2" algn="just">
              <a:lnSpc>
                <a:spcPct val="95000"/>
              </a:lnSpc>
            </a:pPr>
            <a:r>
              <a:rPr lang="en-US" sz="1600" b="0" dirty="0"/>
              <a:t>Roles are granted to and revoked from users or other roles as though they were system privileges.</a:t>
            </a:r>
          </a:p>
          <a:p>
            <a:pPr lvl="2" algn="just">
              <a:lnSpc>
                <a:spcPct val="95000"/>
              </a:lnSpc>
            </a:pPr>
            <a:r>
              <a:rPr lang="en-US" sz="1600" b="0" dirty="0"/>
              <a:t>A role can consist of both system and object privileges.</a:t>
            </a:r>
          </a:p>
          <a:p>
            <a:pPr lvl="2" algn="just">
              <a:lnSpc>
                <a:spcPct val="95000"/>
              </a:lnSpc>
            </a:pPr>
            <a:r>
              <a:rPr lang="en-US" sz="1600" b="0" dirty="0"/>
              <a:t>A role can be enabled or disabled for each user who is granted the role.</a:t>
            </a:r>
          </a:p>
          <a:p>
            <a:pPr lvl="2" algn="just">
              <a:lnSpc>
                <a:spcPct val="95000"/>
              </a:lnSpc>
            </a:pPr>
            <a:r>
              <a:rPr lang="en-US" sz="1600" b="0" dirty="0"/>
              <a:t>A role can require a password to be enabled.</a:t>
            </a:r>
          </a:p>
          <a:p>
            <a:pPr lvl="2" algn="just">
              <a:lnSpc>
                <a:spcPct val="95000"/>
              </a:lnSpc>
            </a:pPr>
            <a:r>
              <a:rPr lang="en-US" sz="1600" b="0" dirty="0"/>
              <a:t>Roles are not owned by anyone, and they are not in any schema.</a:t>
            </a:r>
          </a:p>
          <a:p>
            <a:endParaRPr lang="en-US" dirty="0"/>
          </a:p>
        </p:txBody>
      </p:sp>
    </p:spTree>
    <p:extLst>
      <p:ext uri="{BB962C8B-B14F-4D97-AF65-F5344CB8AC3E}">
        <p14:creationId xmlns:p14="http://schemas.microsoft.com/office/powerpoint/2010/main" val="3965058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Role</a:t>
            </a:r>
            <a:br>
              <a:rPr lang="en-US" dirty="0"/>
            </a:br>
            <a:endParaRPr lang="en-US" dirty="0"/>
          </a:p>
        </p:txBody>
      </p:sp>
      <p:sp>
        <p:nvSpPr>
          <p:cNvPr id="3" name="Content Placeholder 2"/>
          <p:cNvSpPr>
            <a:spLocks noGrp="1"/>
          </p:cNvSpPr>
          <p:nvPr>
            <p:ph idx="1"/>
          </p:nvPr>
        </p:nvSpPr>
        <p:spPr>
          <a:xfrm>
            <a:off x="609600" y="1676400"/>
            <a:ext cx="7918450" cy="2900281"/>
          </a:xfrm>
        </p:spPr>
        <p:txBody>
          <a:bodyPr/>
          <a:lstStyle/>
          <a:p>
            <a:pPr lvl="1" algn="just"/>
            <a:r>
              <a:rPr lang="en-US" b="0" dirty="0"/>
              <a:t>A </a:t>
            </a:r>
            <a:r>
              <a:rPr lang="en-US" b="0" i="1" dirty="0"/>
              <a:t>role</a:t>
            </a:r>
            <a:r>
              <a:rPr lang="en-US" b="0" dirty="0"/>
              <a:t> is a named group of related privileges that are granted to users or to other roles. A DBA manages privileges through roles.</a:t>
            </a:r>
          </a:p>
          <a:p>
            <a:pPr lvl="1" algn="just" eaLnBrk="0" hangingPunct="0">
              <a:buFontTx/>
              <a:buNone/>
            </a:pPr>
            <a:r>
              <a:rPr lang="en-US" b="0" dirty="0"/>
              <a:t>To create a role:</a:t>
            </a:r>
          </a:p>
          <a:p>
            <a:pPr lvl="2" algn="just" eaLnBrk="0" hangingPunct="0">
              <a:buFont typeface="Times New Roman" panose="02020603050405020304" pitchFamily="18" charset="0"/>
              <a:buNone/>
            </a:pPr>
            <a:r>
              <a:rPr lang="en-US" b="0" dirty="0"/>
              <a:t>1.	In Enterprise Manager Database Control, </a:t>
            </a:r>
            <a:r>
              <a:rPr lang="en-US" b="0" dirty="0">
                <a:cs typeface="Times New Roman" panose="02020603050405020304" pitchFamily="18" charset="0"/>
              </a:rPr>
              <a:t>click the Server tab and then click Roles under the Security heading.</a:t>
            </a:r>
            <a:endParaRPr lang="en-US" b="0" dirty="0"/>
          </a:p>
          <a:p>
            <a:pPr lvl="2" algn="just" eaLnBrk="0" hangingPunct="0">
              <a:buFont typeface="Times New Roman" panose="02020603050405020304" pitchFamily="18" charset="0"/>
              <a:buNone/>
            </a:pPr>
            <a:r>
              <a:rPr lang="en-US" b="0" dirty="0"/>
              <a:t>2.	Click the Create button.</a:t>
            </a:r>
          </a:p>
          <a:p>
            <a:endParaRPr lang="en-US" dirty="0"/>
          </a:p>
        </p:txBody>
      </p:sp>
    </p:spTree>
    <p:extLst>
      <p:ext uri="{BB962C8B-B14F-4D97-AF65-F5344CB8AC3E}">
        <p14:creationId xmlns:p14="http://schemas.microsoft.com/office/powerpoint/2010/main" val="3850762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21" name="Rectangle 5"/>
          <p:cNvSpPr>
            <a:spLocks noGrp="1" noChangeArrowheads="1"/>
          </p:cNvSpPr>
          <p:nvPr>
            <p:ph type="title"/>
          </p:nvPr>
        </p:nvSpPr>
        <p:spPr/>
        <p:txBody>
          <a:bodyPr/>
          <a:lstStyle/>
          <a:p>
            <a:r>
              <a:rPr lang="en-US"/>
              <a:t>Creating a Role</a:t>
            </a:r>
          </a:p>
        </p:txBody>
      </p:sp>
      <p:sp>
        <p:nvSpPr>
          <p:cNvPr id="342022" name="Rectangle 6"/>
          <p:cNvSpPr>
            <a:spLocks noGrp="1" noChangeArrowheads="1"/>
          </p:cNvSpPr>
          <p:nvPr>
            <p:ph type="body" idx="1"/>
          </p:nvPr>
        </p:nvSpPr>
        <p:spPr>
          <a:xfrm>
            <a:off x="762000" y="4897438"/>
            <a:ext cx="7918450" cy="360362"/>
          </a:xfrm>
        </p:spPr>
        <p:txBody>
          <a:bodyPr/>
          <a:lstStyle/>
          <a:p>
            <a:r>
              <a:rPr lang="en-US"/>
              <a:t>Select Server &gt; Roles. </a:t>
            </a:r>
          </a:p>
        </p:txBody>
      </p:sp>
      <p:pic>
        <p:nvPicPr>
          <p:cNvPr id="342023" name="Picture 7" descr="D:\My_Data\Classes\11g\DBA1\Screenshots\CrRoleObjPriv.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976313" y="1716088"/>
            <a:ext cx="7189787" cy="25368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ChangeArrowheads="1"/>
          </p:cNvSpPr>
          <p:nvPr/>
        </p:nvSpPr>
        <p:spPr bwMode="blackGray">
          <a:xfrm>
            <a:off x="609600" y="5394325"/>
            <a:ext cx="7924800" cy="730250"/>
          </a:xfrm>
          <a:prstGeom prst="rect">
            <a:avLst/>
          </a:prstGeom>
          <a:solidFill>
            <a:srgbClr val="DDDDDD"/>
          </a:solidFill>
          <a:ln w="28575">
            <a:solidFill>
              <a:schemeClr val="bg2"/>
            </a:solidFill>
            <a:miter lim="800000"/>
            <a:headEnd/>
            <a:tailEnd/>
          </a:ln>
          <a:effectLst/>
          <a:extLst>
            <a:ext uri="{AF507438-7753-43E0-B8FC-AC1667EBCBE1}">
              <a14:hiddenEffects xmlns:a14="http://schemas.microsoft.com/office/drawing/2010/main">
                <a:effectLst>
                  <a:outerShdw dist="89803" dir="2700000" algn="ctr" rotWithShape="0">
                    <a:schemeClr val="bg2"/>
                  </a:outerShdw>
                </a:effectLst>
              </a14:hiddenEffects>
            </a:ext>
          </a:extLst>
        </p:spPr>
        <p:txBody>
          <a:bodyPr lIns="92075" tIns="46038" rIns="92075" bIns="46038">
            <a:spAutoFit/>
          </a:bodyPr>
          <a:lstStyle>
            <a:lvl1pPr algn="l" defTabSz="400050">
              <a:spcBef>
                <a:spcPct val="0"/>
              </a:spcBef>
              <a:tabLst>
                <a:tab pos="400050" algn="r"/>
                <a:tab pos="673100" algn="l"/>
              </a:tabLst>
              <a:defRPr sz="2400">
                <a:solidFill>
                  <a:schemeClr val="tx1"/>
                </a:solidFill>
                <a:latin typeface="Times New Roman" panose="02020603050405020304" pitchFamily="18" charset="0"/>
              </a:defRPr>
            </a:lvl1pPr>
            <a:lvl2pPr algn="l" defTabSz="400050">
              <a:spcBef>
                <a:spcPct val="0"/>
              </a:spcBef>
              <a:tabLst>
                <a:tab pos="400050" algn="r"/>
                <a:tab pos="673100" algn="l"/>
              </a:tabLst>
              <a:defRPr sz="2400">
                <a:solidFill>
                  <a:schemeClr val="tx1"/>
                </a:solidFill>
                <a:latin typeface="Times New Roman" panose="02020603050405020304" pitchFamily="18" charset="0"/>
              </a:defRPr>
            </a:lvl2pPr>
            <a:lvl3pPr algn="l" defTabSz="400050">
              <a:spcBef>
                <a:spcPct val="0"/>
              </a:spcBef>
              <a:tabLst>
                <a:tab pos="400050" algn="r"/>
                <a:tab pos="673100" algn="l"/>
              </a:tabLst>
              <a:defRPr sz="2400">
                <a:solidFill>
                  <a:schemeClr val="tx1"/>
                </a:solidFill>
                <a:latin typeface="Times New Roman" panose="02020603050405020304" pitchFamily="18" charset="0"/>
              </a:defRPr>
            </a:lvl3pPr>
            <a:lvl4pPr algn="l" defTabSz="400050">
              <a:spcBef>
                <a:spcPct val="0"/>
              </a:spcBef>
              <a:tabLst>
                <a:tab pos="400050" algn="r"/>
                <a:tab pos="673100" algn="l"/>
              </a:tabLst>
              <a:defRPr sz="2400">
                <a:solidFill>
                  <a:schemeClr val="tx1"/>
                </a:solidFill>
                <a:latin typeface="Times New Roman" panose="02020603050405020304" pitchFamily="18" charset="0"/>
              </a:defRPr>
            </a:lvl4pPr>
            <a:lvl5pPr algn="l" defTabSz="400050">
              <a:spcBef>
                <a:spcPct val="0"/>
              </a:spcBef>
              <a:tabLst>
                <a:tab pos="400050" algn="r"/>
                <a:tab pos="673100" algn="l"/>
              </a:tabLst>
              <a:defRPr sz="2400">
                <a:solidFill>
                  <a:schemeClr val="tx1"/>
                </a:solidFill>
                <a:latin typeface="Times New Roman" panose="02020603050405020304" pitchFamily="18" charset="0"/>
              </a:defRPr>
            </a:lvl5pPr>
            <a:lvl6pPr defTabSz="400050" fontAlgn="base">
              <a:spcBef>
                <a:spcPct val="0"/>
              </a:spcBef>
              <a:spcAft>
                <a:spcPct val="0"/>
              </a:spcAft>
              <a:tabLst>
                <a:tab pos="400050" algn="r"/>
                <a:tab pos="673100" algn="l"/>
              </a:tabLst>
              <a:defRPr sz="2400">
                <a:solidFill>
                  <a:schemeClr val="tx1"/>
                </a:solidFill>
                <a:latin typeface="Times New Roman" panose="02020603050405020304" pitchFamily="18" charset="0"/>
              </a:defRPr>
            </a:lvl6pPr>
            <a:lvl7pPr defTabSz="400050" fontAlgn="base">
              <a:spcBef>
                <a:spcPct val="0"/>
              </a:spcBef>
              <a:spcAft>
                <a:spcPct val="0"/>
              </a:spcAft>
              <a:tabLst>
                <a:tab pos="400050" algn="r"/>
                <a:tab pos="673100" algn="l"/>
              </a:tabLst>
              <a:defRPr sz="2400">
                <a:solidFill>
                  <a:schemeClr val="tx1"/>
                </a:solidFill>
                <a:latin typeface="Times New Roman" panose="02020603050405020304" pitchFamily="18" charset="0"/>
              </a:defRPr>
            </a:lvl7pPr>
            <a:lvl8pPr defTabSz="400050" fontAlgn="base">
              <a:spcBef>
                <a:spcPct val="0"/>
              </a:spcBef>
              <a:spcAft>
                <a:spcPct val="0"/>
              </a:spcAft>
              <a:tabLst>
                <a:tab pos="400050" algn="r"/>
                <a:tab pos="673100" algn="l"/>
              </a:tabLst>
              <a:defRPr sz="2400">
                <a:solidFill>
                  <a:schemeClr val="tx1"/>
                </a:solidFill>
                <a:latin typeface="Times New Roman" panose="02020603050405020304" pitchFamily="18" charset="0"/>
              </a:defRPr>
            </a:lvl8pPr>
            <a:lvl9pPr defTabSz="400050" fontAlgn="base">
              <a:spcBef>
                <a:spcPct val="0"/>
              </a:spcBef>
              <a:spcAft>
                <a:spcPct val="0"/>
              </a:spcAft>
              <a:tabLst>
                <a:tab pos="400050" algn="r"/>
                <a:tab pos="673100" algn="l"/>
              </a:tabLst>
              <a:defRPr sz="2400">
                <a:solidFill>
                  <a:schemeClr val="tx1"/>
                </a:solidFill>
                <a:latin typeface="Times New Roman" panose="02020603050405020304" pitchFamily="18" charset="0"/>
              </a:defRPr>
            </a:lvl9pPr>
          </a:lstStyle>
          <a:p>
            <a:pPr eaLnBrk="0" hangingPunct="0">
              <a:buClrTx/>
              <a:buFontTx/>
              <a:buNone/>
            </a:pPr>
            <a:r>
              <a:rPr lang="en-US" sz="2000" b="1">
                <a:solidFill>
                  <a:schemeClr val="bg2"/>
                </a:solidFill>
                <a:latin typeface="Courier New" panose="02070309020205020404" pitchFamily="49" charset="0"/>
              </a:rPr>
              <a:t>CREATE ROLE secure_application_role</a:t>
            </a:r>
          </a:p>
          <a:p>
            <a:pPr eaLnBrk="0" hangingPunct="0">
              <a:buClrTx/>
              <a:buFontTx/>
              <a:buNone/>
            </a:pPr>
            <a:r>
              <a:rPr lang="en-US" sz="2000" b="1">
                <a:solidFill>
                  <a:schemeClr val="bg2"/>
                </a:solidFill>
                <a:latin typeface="Courier New" panose="02070309020205020404" pitchFamily="49" charset="0"/>
              </a:rPr>
              <a:t>	IDENTIFIED USING </a:t>
            </a:r>
            <a:r>
              <a:rPr lang="en-US" sz="2000" b="1" i="1">
                <a:solidFill>
                  <a:schemeClr val="bg2"/>
                </a:solidFill>
                <a:latin typeface="Courier New" panose="02070309020205020404" pitchFamily="49" charset="0"/>
              </a:rPr>
              <a:t>&lt;security_procedure_name&gt;</a:t>
            </a:r>
            <a:r>
              <a:rPr lang="en-US" sz="2000" b="1">
                <a:solidFill>
                  <a:schemeClr val="bg2"/>
                </a:solidFill>
                <a:latin typeface="Courier New" panose="02070309020205020404" pitchFamily="49" charset="0"/>
              </a:rPr>
              <a:t>;</a:t>
            </a:r>
          </a:p>
        </p:txBody>
      </p:sp>
      <p:sp>
        <p:nvSpPr>
          <p:cNvPr id="344067" name="Rectangle 3"/>
          <p:cNvSpPr>
            <a:spLocks noGrp="1" noChangeArrowheads="1"/>
          </p:cNvSpPr>
          <p:nvPr>
            <p:ph type="title"/>
          </p:nvPr>
        </p:nvSpPr>
        <p:spPr/>
        <p:txBody>
          <a:bodyPr/>
          <a:lstStyle/>
          <a:p>
            <a:r>
              <a:rPr lang="en-US"/>
              <a:t>Secure Roles</a:t>
            </a:r>
          </a:p>
        </p:txBody>
      </p:sp>
      <p:sp>
        <p:nvSpPr>
          <p:cNvPr id="344073" name="Rectangle 9"/>
          <p:cNvSpPr>
            <a:spLocks noGrp="1" noChangeArrowheads="1"/>
          </p:cNvSpPr>
          <p:nvPr>
            <p:ph type="body" idx="1"/>
          </p:nvPr>
        </p:nvSpPr>
        <p:spPr>
          <a:xfrm>
            <a:off x="609600" y="1676400"/>
            <a:ext cx="7918450" cy="4044950"/>
          </a:xfrm>
        </p:spPr>
        <p:txBody>
          <a:bodyPr/>
          <a:lstStyle/>
          <a:p>
            <a:pPr lvl="1">
              <a:spcBef>
                <a:spcPct val="0"/>
              </a:spcBef>
            </a:pPr>
            <a:r>
              <a:rPr lang="en-US"/>
              <a:t>Roles can be nondefault.</a:t>
            </a:r>
            <a:br>
              <a:rPr lang="en-US"/>
            </a:br>
            <a:br>
              <a:rPr lang="en-US"/>
            </a:br>
            <a:endParaRPr lang="en-US"/>
          </a:p>
          <a:p>
            <a:pPr lvl="1">
              <a:spcBef>
                <a:spcPct val="0"/>
              </a:spcBef>
            </a:pPr>
            <a:r>
              <a:rPr lang="en-US"/>
              <a:t>Roles can be protected </a:t>
            </a:r>
            <a:br>
              <a:rPr lang="en-US"/>
            </a:br>
            <a:r>
              <a:rPr lang="en-US"/>
              <a:t>through authentication.</a:t>
            </a:r>
            <a:br>
              <a:rPr lang="en-US"/>
            </a:br>
            <a:br>
              <a:rPr lang="en-US"/>
            </a:br>
            <a:br>
              <a:rPr lang="en-US"/>
            </a:br>
            <a:br>
              <a:rPr lang="en-US"/>
            </a:br>
            <a:br>
              <a:rPr lang="en-US"/>
            </a:br>
            <a:endParaRPr lang="en-US"/>
          </a:p>
          <a:p>
            <a:pPr lvl="1">
              <a:spcBef>
                <a:spcPct val="0"/>
              </a:spcBef>
            </a:pPr>
            <a:r>
              <a:rPr lang="en-US"/>
              <a:t>Roles can also be secured programmatically.</a:t>
            </a:r>
          </a:p>
          <a:p>
            <a:pPr>
              <a:spcBef>
                <a:spcPct val="0"/>
              </a:spcBef>
            </a:pPr>
            <a:endParaRPr lang="en-US"/>
          </a:p>
        </p:txBody>
      </p:sp>
      <p:sp>
        <p:nvSpPr>
          <p:cNvPr id="344071" name="Rectangle 7"/>
          <p:cNvSpPr>
            <a:spLocks noChangeArrowheads="1"/>
          </p:cNvSpPr>
          <p:nvPr/>
        </p:nvSpPr>
        <p:spPr bwMode="blackGray">
          <a:xfrm>
            <a:off x="609600" y="2062163"/>
            <a:ext cx="7924800" cy="425450"/>
          </a:xfrm>
          <a:prstGeom prst="rect">
            <a:avLst/>
          </a:prstGeom>
          <a:solidFill>
            <a:srgbClr val="DDDDDD"/>
          </a:solidFill>
          <a:ln w="28575">
            <a:solidFill>
              <a:schemeClr val="bg2"/>
            </a:solidFill>
            <a:miter lim="800000"/>
            <a:headEnd/>
            <a:tailEnd/>
          </a:ln>
          <a:effectLst/>
          <a:extLst>
            <a:ext uri="{AF507438-7753-43E0-B8FC-AC1667EBCBE1}">
              <a14:hiddenEffects xmlns:a14="http://schemas.microsoft.com/office/drawing/2010/main">
                <a:effectLst>
                  <a:outerShdw dist="89803" dir="2700000" algn="ctr" rotWithShape="0">
                    <a:schemeClr val="bg2"/>
                  </a:outerShdw>
                </a:effectLst>
              </a14:hiddenEffects>
            </a:ext>
          </a:extLst>
        </p:spPr>
        <p:txBody>
          <a:bodyPr lIns="92075" tIns="46038" rIns="92075" bIns="46038">
            <a:spAutoFit/>
          </a:bodyPr>
          <a:lstStyle>
            <a:lvl1pPr algn="l" defTabSz="400050">
              <a:spcBef>
                <a:spcPct val="0"/>
              </a:spcBef>
              <a:tabLst>
                <a:tab pos="400050" algn="r"/>
                <a:tab pos="673100" algn="l"/>
              </a:tabLst>
              <a:defRPr sz="2400">
                <a:solidFill>
                  <a:schemeClr val="tx1"/>
                </a:solidFill>
                <a:latin typeface="Times New Roman" panose="02020603050405020304" pitchFamily="18" charset="0"/>
              </a:defRPr>
            </a:lvl1pPr>
            <a:lvl2pPr algn="l" defTabSz="400050">
              <a:spcBef>
                <a:spcPct val="0"/>
              </a:spcBef>
              <a:tabLst>
                <a:tab pos="400050" algn="r"/>
                <a:tab pos="673100" algn="l"/>
              </a:tabLst>
              <a:defRPr sz="2400">
                <a:solidFill>
                  <a:schemeClr val="tx1"/>
                </a:solidFill>
                <a:latin typeface="Times New Roman" panose="02020603050405020304" pitchFamily="18" charset="0"/>
              </a:defRPr>
            </a:lvl2pPr>
            <a:lvl3pPr algn="l" defTabSz="400050">
              <a:spcBef>
                <a:spcPct val="0"/>
              </a:spcBef>
              <a:tabLst>
                <a:tab pos="400050" algn="r"/>
                <a:tab pos="673100" algn="l"/>
              </a:tabLst>
              <a:defRPr sz="2400">
                <a:solidFill>
                  <a:schemeClr val="tx1"/>
                </a:solidFill>
                <a:latin typeface="Times New Roman" panose="02020603050405020304" pitchFamily="18" charset="0"/>
              </a:defRPr>
            </a:lvl3pPr>
            <a:lvl4pPr algn="l" defTabSz="400050">
              <a:spcBef>
                <a:spcPct val="0"/>
              </a:spcBef>
              <a:tabLst>
                <a:tab pos="400050" algn="r"/>
                <a:tab pos="673100" algn="l"/>
              </a:tabLst>
              <a:defRPr sz="2400">
                <a:solidFill>
                  <a:schemeClr val="tx1"/>
                </a:solidFill>
                <a:latin typeface="Times New Roman" panose="02020603050405020304" pitchFamily="18" charset="0"/>
              </a:defRPr>
            </a:lvl4pPr>
            <a:lvl5pPr algn="l" defTabSz="400050">
              <a:spcBef>
                <a:spcPct val="0"/>
              </a:spcBef>
              <a:tabLst>
                <a:tab pos="400050" algn="r"/>
                <a:tab pos="673100" algn="l"/>
              </a:tabLst>
              <a:defRPr sz="2400">
                <a:solidFill>
                  <a:schemeClr val="tx1"/>
                </a:solidFill>
                <a:latin typeface="Times New Roman" panose="02020603050405020304" pitchFamily="18" charset="0"/>
              </a:defRPr>
            </a:lvl5pPr>
            <a:lvl6pPr defTabSz="400050" fontAlgn="base">
              <a:spcBef>
                <a:spcPct val="0"/>
              </a:spcBef>
              <a:spcAft>
                <a:spcPct val="0"/>
              </a:spcAft>
              <a:tabLst>
                <a:tab pos="400050" algn="r"/>
                <a:tab pos="673100" algn="l"/>
              </a:tabLst>
              <a:defRPr sz="2400">
                <a:solidFill>
                  <a:schemeClr val="tx1"/>
                </a:solidFill>
                <a:latin typeface="Times New Roman" panose="02020603050405020304" pitchFamily="18" charset="0"/>
              </a:defRPr>
            </a:lvl6pPr>
            <a:lvl7pPr defTabSz="400050" fontAlgn="base">
              <a:spcBef>
                <a:spcPct val="0"/>
              </a:spcBef>
              <a:spcAft>
                <a:spcPct val="0"/>
              </a:spcAft>
              <a:tabLst>
                <a:tab pos="400050" algn="r"/>
                <a:tab pos="673100" algn="l"/>
              </a:tabLst>
              <a:defRPr sz="2400">
                <a:solidFill>
                  <a:schemeClr val="tx1"/>
                </a:solidFill>
                <a:latin typeface="Times New Roman" panose="02020603050405020304" pitchFamily="18" charset="0"/>
              </a:defRPr>
            </a:lvl7pPr>
            <a:lvl8pPr defTabSz="400050" fontAlgn="base">
              <a:spcBef>
                <a:spcPct val="0"/>
              </a:spcBef>
              <a:spcAft>
                <a:spcPct val="0"/>
              </a:spcAft>
              <a:tabLst>
                <a:tab pos="400050" algn="r"/>
                <a:tab pos="673100" algn="l"/>
              </a:tabLst>
              <a:defRPr sz="2400">
                <a:solidFill>
                  <a:schemeClr val="tx1"/>
                </a:solidFill>
                <a:latin typeface="Times New Roman" panose="02020603050405020304" pitchFamily="18" charset="0"/>
              </a:defRPr>
            </a:lvl8pPr>
            <a:lvl9pPr defTabSz="400050" fontAlgn="base">
              <a:spcBef>
                <a:spcPct val="0"/>
              </a:spcBef>
              <a:spcAft>
                <a:spcPct val="0"/>
              </a:spcAft>
              <a:tabLst>
                <a:tab pos="400050" algn="r"/>
                <a:tab pos="673100" algn="l"/>
              </a:tabLst>
              <a:defRPr sz="2400">
                <a:solidFill>
                  <a:schemeClr val="tx1"/>
                </a:solidFill>
                <a:latin typeface="Times New Roman" panose="02020603050405020304" pitchFamily="18" charset="0"/>
              </a:defRPr>
            </a:lvl9pPr>
          </a:lstStyle>
          <a:p>
            <a:pPr eaLnBrk="0" hangingPunct="0">
              <a:buClrTx/>
              <a:buFontTx/>
              <a:buNone/>
            </a:pPr>
            <a:r>
              <a:rPr lang="en-US" sz="2000" b="1">
                <a:solidFill>
                  <a:schemeClr val="bg2"/>
                </a:solidFill>
                <a:latin typeface="Courier New" panose="02070309020205020404" pitchFamily="49" charset="0"/>
              </a:rPr>
              <a:t>SET ROLE vacationdba;</a:t>
            </a:r>
          </a:p>
        </p:txBody>
      </p:sp>
      <p:pic>
        <p:nvPicPr>
          <p:cNvPr id="344074" name="Picture 10" descr="D:\My_Data\Classes\11g\DBA1\Screenshots\RoleAuth.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4572000" y="2586038"/>
            <a:ext cx="3265488" cy="24066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br>
              <a:rPr lang="en-US" dirty="0"/>
            </a:br>
            <a:endParaRPr lang="en-US" dirty="0"/>
          </a:p>
        </p:txBody>
      </p:sp>
      <p:sp>
        <p:nvSpPr>
          <p:cNvPr id="3" name="Content Placeholder 2"/>
          <p:cNvSpPr>
            <a:spLocks noGrp="1"/>
          </p:cNvSpPr>
          <p:nvPr>
            <p:ph idx="1"/>
          </p:nvPr>
        </p:nvSpPr>
        <p:spPr>
          <a:xfrm>
            <a:off x="609600" y="1676400"/>
            <a:ext cx="7918450" cy="4833118"/>
          </a:xfrm>
        </p:spPr>
        <p:txBody>
          <a:bodyPr/>
          <a:lstStyle/>
          <a:p>
            <a:pPr lvl="1"/>
            <a:r>
              <a:rPr lang="en-US" dirty="0"/>
              <a:t>The following terms relate to administering database users and assist you in understanding the objectives:</a:t>
            </a:r>
          </a:p>
          <a:p>
            <a:pPr lvl="1"/>
            <a:r>
              <a:rPr lang="en-US" dirty="0"/>
              <a:t>A </a:t>
            </a:r>
            <a:r>
              <a:rPr lang="en-US" i="1" dirty="0"/>
              <a:t>database user account</a:t>
            </a:r>
            <a:r>
              <a:rPr lang="en-US" dirty="0"/>
              <a:t> is a way to organize the ownership of and access to database objects.</a:t>
            </a:r>
          </a:p>
          <a:p>
            <a:pPr lvl="1"/>
            <a:r>
              <a:rPr lang="en-US" dirty="0"/>
              <a:t>A </a:t>
            </a:r>
            <a:r>
              <a:rPr lang="en-US" i="1" dirty="0"/>
              <a:t>password</a:t>
            </a:r>
            <a:r>
              <a:rPr lang="en-US" dirty="0"/>
              <a:t> is an authentication by the Oracle database.</a:t>
            </a:r>
          </a:p>
          <a:p>
            <a:pPr lvl="1"/>
            <a:r>
              <a:rPr lang="en-US" dirty="0"/>
              <a:t>A </a:t>
            </a:r>
            <a:r>
              <a:rPr lang="en-US" i="1" dirty="0"/>
              <a:t>privilege</a:t>
            </a:r>
            <a:r>
              <a:rPr lang="en-US" dirty="0"/>
              <a:t> is a right to execute a particular type of SQL statement or to access another user’s object.</a:t>
            </a:r>
          </a:p>
          <a:p>
            <a:pPr lvl="1"/>
            <a:r>
              <a:rPr lang="en-US" dirty="0"/>
              <a:t>A </a:t>
            </a:r>
            <a:r>
              <a:rPr lang="en-US" i="1" dirty="0"/>
              <a:t>role</a:t>
            </a:r>
            <a:r>
              <a:rPr lang="en-US" dirty="0"/>
              <a:t> is a named group of related privileges that are granted to users or to other roles. </a:t>
            </a:r>
          </a:p>
          <a:p>
            <a:pPr lvl="1"/>
            <a:r>
              <a:rPr lang="en-US" i="1" dirty="0"/>
              <a:t>Profiles</a:t>
            </a:r>
            <a:r>
              <a:rPr lang="en-US" dirty="0"/>
              <a:t> impose a named set of resource limits on database usage and instance resources.</a:t>
            </a:r>
          </a:p>
          <a:p>
            <a:endParaRPr lang="en-US" dirty="0"/>
          </a:p>
        </p:txBody>
      </p:sp>
    </p:spTree>
    <p:extLst>
      <p:ext uri="{BB962C8B-B14F-4D97-AF65-F5344CB8AC3E}">
        <p14:creationId xmlns:p14="http://schemas.microsoft.com/office/powerpoint/2010/main" val="1986411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6819"/>
            <a:ext cx="7918450" cy="474662"/>
          </a:xfrm>
        </p:spPr>
        <p:txBody>
          <a:bodyPr/>
          <a:lstStyle/>
          <a:p>
            <a:r>
              <a:rPr lang="en-US" dirty="0"/>
              <a:t>Secure Roles</a:t>
            </a:r>
            <a:br>
              <a:rPr lang="en-US" i="1" u="sng" dirty="0">
                <a:solidFill>
                  <a:srgbClr val="0000FF"/>
                </a:solidFill>
              </a:rPr>
            </a:br>
            <a:endParaRPr lang="en-US" dirty="0"/>
          </a:p>
        </p:txBody>
      </p:sp>
      <p:sp>
        <p:nvSpPr>
          <p:cNvPr id="3" name="Content Placeholder 2"/>
          <p:cNvSpPr>
            <a:spLocks noGrp="1"/>
          </p:cNvSpPr>
          <p:nvPr>
            <p:ph idx="1"/>
          </p:nvPr>
        </p:nvSpPr>
        <p:spPr>
          <a:xfrm>
            <a:off x="609600" y="995464"/>
            <a:ext cx="7918450" cy="4987006"/>
          </a:xfrm>
        </p:spPr>
        <p:txBody>
          <a:bodyPr/>
          <a:lstStyle/>
          <a:p>
            <a:pPr lvl="1" algn="just"/>
            <a:r>
              <a:rPr lang="en-US" sz="1800" b="0" dirty="0"/>
              <a:t>Roles are usually enabled by default, which means that if a role is granted to a user, then that user can exercise the privileges given to the role. Default roles are assigned to the user at connect time. </a:t>
            </a:r>
          </a:p>
          <a:p>
            <a:pPr lvl="1" algn="just"/>
            <a:r>
              <a:rPr lang="en-US" sz="1800" b="0" dirty="0"/>
              <a:t>It is possible to:</a:t>
            </a:r>
          </a:p>
          <a:p>
            <a:pPr lvl="2" algn="just"/>
            <a:r>
              <a:rPr lang="en-US" sz="1800" b="0" dirty="0"/>
              <a:t>Make a role nondefault. </a:t>
            </a:r>
          </a:p>
          <a:p>
            <a:pPr lvl="3" algn="just"/>
            <a:r>
              <a:rPr lang="en-US" sz="1600" b="0" dirty="0"/>
              <a:t>When the role is granted to a user, deselect the DEFAULT check box. The user must now explicitly enable the role before the role’s privileges can be exercised.</a:t>
            </a:r>
          </a:p>
          <a:p>
            <a:pPr lvl="2" algn="just"/>
            <a:r>
              <a:rPr lang="en-US" sz="1800" b="0" dirty="0"/>
              <a:t>Have a role require additional authentication. </a:t>
            </a:r>
          </a:p>
          <a:p>
            <a:pPr lvl="3" algn="just"/>
            <a:r>
              <a:rPr lang="en-US" sz="1600" b="0" dirty="0"/>
              <a:t>The default authentication for a role is None, but it is possible to have the role require additional authentication before it can be set.</a:t>
            </a:r>
          </a:p>
          <a:p>
            <a:pPr lvl="2" algn="just"/>
            <a:r>
              <a:rPr lang="en-US" sz="1800" b="0" dirty="0"/>
              <a:t>Create secure application roles that can be enabled only by executing a PL/SQL procedure successfully.</a:t>
            </a:r>
          </a:p>
          <a:p>
            <a:pPr lvl="3" algn="just"/>
            <a:r>
              <a:rPr lang="en-US" sz="1600" b="0" dirty="0"/>
              <a:t> The PL/SQL procedure can check things such as the user’s network address, the program that the user is running, the time of day, and other elements needed to properly secure a group of permissions.</a:t>
            </a:r>
          </a:p>
          <a:p>
            <a:endParaRPr lang="en-US" dirty="0"/>
          </a:p>
        </p:txBody>
      </p:sp>
    </p:spTree>
    <p:extLst>
      <p:ext uri="{BB962C8B-B14F-4D97-AF65-F5344CB8AC3E}">
        <p14:creationId xmlns:p14="http://schemas.microsoft.com/office/powerpoint/2010/main" val="29910350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39738"/>
            <a:ext cx="7918450" cy="571939"/>
          </a:xfrm>
        </p:spPr>
        <p:txBody>
          <a:bodyPr/>
          <a:lstStyle/>
          <a:p>
            <a:r>
              <a:rPr lang="en-US" dirty="0"/>
              <a:t>Assigning Roles to Users</a:t>
            </a:r>
            <a:br>
              <a:rPr lang="en-US" dirty="0"/>
            </a:br>
            <a:endParaRPr lang="en-US" dirty="0"/>
          </a:p>
        </p:txBody>
      </p:sp>
      <p:sp>
        <p:nvSpPr>
          <p:cNvPr id="4" name="Content Placeholder 3"/>
          <p:cNvSpPr>
            <a:spLocks noGrp="1"/>
          </p:cNvSpPr>
          <p:nvPr>
            <p:ph idx="1"/>
          </p:nvPr>
        </p:nvSpPr>
        <p:spPr>
          <a:xfrm>
            <a:off x="609600" y="1011677"/>
            <a:ext cx="7918450" cy="5251694"/>
          </a:xfrm>
        </p:spPr>
        <p:txBody>
          <a:bodyPr/>
          <a:lstStyle/>
          <a:p>
            <a:pPr lvl="1" algn="just" eaLnBrk="0" hangingPunct="0"/>
            <a:r>
              <a:rPr lang="en-US" sz="1800" b="0" dirty="0"/>
              <a:t>You can use roles to administer database privileges. You can add privileges to a role and grant the role to a user. The user can then enable the role and exercise the privileges granted by the role. A role contains all privileges that are granted to that role and all privileges of other roles that are granted to it. </a:t>
            </a:r>
          </a:p>
          <a:p>
            <a:pPr lvl="1" algn="just" eaLnBrk="0" hangingPunct="0"/>
            <a:r>
              <a:rPr lang="en-US" sz="1800" b="0" dirty="0"/>
              <a:t>By default, Enterprise Manager automatically grants the </a:t>
            </a:r>
            <a:r>
              <a:rPr lang="en-US" sz="1800" b="0" dirty="0">
                <a:latin typeface="Courier New" panose="02070309020205020404" pitchFamily="49" charset="0"/>
              </a:rPr>
              <a:t>CONNECT</a:t>
            </a:r>
            <a:r>
              <a:rPr lang="en-US" sz="1800" b="0" dirty="0"/>
              <a:t> role to new users. This allows users to connect to the database and create database objects in their own schemas.</a:t>
            </a:r>
          </a:p>
          <a:p>
            <a:pPr lvl="1" algn="just" eaLnBrk="0" hangingPunct="0"/>
            <a:r>
              <a:rPr lang="en-US" sz="1800" b="0" dirty="0"/>
              <a:t>To assign a role to a user:</a:t>
            </a:r>
          </a:p>
          <a:p>
            <a:pPr lvl="2" algn="just" eaLnBrk="0" hangingPunct="0">
              <a:buFont typeface="Times New Roman" panose="02020603050405020304" pitchFamily="18" charset="0"/>
              <a:buNone/>
            </a:pPr>
            <a:r>
              <a:rPr lang="en-US" sz="1800" b="0" dirty="0"/>
              <a:t>1.	In Enterprise Manager Database Control, </a:t>
            </a:r>
            <a:r>
              <a:rPr lang="en-US" sz="1800" b="0" dirty="0">
                <a:cs typeface="Times New Roman" panose="02020603050405020304" pitchFamily="18" charset="0"/>
              </a:rPr>
              <a:t>click the Server tab and then click Users under the Security heading.</a:t>
            </a:r>
            <a:r>
              <a:rPr lang="en-US" sz="1800" b="0" dirty="0"/>
              <a:t> </a:t>
            </a:r>
          </a:p>
          <a:p>
            <a:pPr lvl="2" algn="just" eaLnBrk="0" hangingPunct="0">
              <a:buFont typeface="Times New Roman" panose="02020603050405020304" pitchFamily="18" charset="0"/>
              <a:buNone/>
            </a:pPr>
            <a:r>
              <a:rPr lang="en-US" sz="1800" b="0" dirty="0"/>
              <a:t>2.	Select the user and click the Edit button.</a:t>
            </a:r>
          </a:p>
          <a:p>
            <a:pPr lvl="2" algn="just" eaLnBrk="0" hangingPunct="0">
              <a:buFont typeface="Times New Roman" panose="02020603050405020304" pitchFamily="18" charset="0"/>
              <a:buNone/>
            </a:pPr>
            <a:r>
              <a:rPr lang="en-US" sz="1800" b="0" dirty="0"/>
              <a:t>3.	Click the Roles tab, and then click the Edit List button.</a:t>
            </a:r>
          </a:p>
          <a:p>
            <a:pPr lvl="2" algn="just" eaLnBrk="0" hangingPunct="0">
              <a:buFont typeface="Times New Roman" panose="02020603050405020304" pitchFamily="18" charset="0"/>
              <a:buNone/>
            </a:pPr>
            <a:r>
              <a:rPr lang="en-US" sz="1800" b="0" dirty="0"/>
              <a:t>4.	Select the desired role under Available Roles and move it under Selected Roles.</a:t>
            </a:r>
          </a:p>
          <a:p>
            <a:pPr lvl="2" algn="just" eaLnBrk="0" hangingPunct="0">
              <a:buFont typeface="Times New Roman" panose="02020603050405020304" pitchFamily="18" charset="0"/>
              <a:buNone/>
            </a:pPr>
            <a:r>
              <a:rPr lang="en-US" sz="1800" b="0" dirty="0"/>
              <a:t>5.	When you have assigned all appropriate roles, click the OK button.</a:t>
            </a:r>
          </a:p>
          <a:p>
            <a:endParaRPr lang="en-US" dirty="0"/>
          </a:p>
        </p:txBody>
      </p:sp>
    </p:spTree>
    <p:extLst>
      <p:ext uri="{BB962C8B-B14F-4D97-AF65-F5344CB8AC3E}">
        <p14:creationId xmlns:p14="http://schemas.microsoft.com/office/powerpoint/2010/main" val="25053895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6114" name="Picture 2050" descr="Media: Performing Arts, Thea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7010400" y="5029200"/>
            <a:ext cx="1165225" cy="1146175"/>
          </a:xfrm>
          <a:prstGeom prst="rect">
            <a:avLst/>
          </a:prstGeom>
          <a:noFill/>
          <a:extLst>
            <a:ext uri="{909E8E84-426E-40DD-AFC4-6F175D3DCCD1}">
              <a14:hiddenFill xmlns:a14="http://schemas.microsoft.com/office/drawing/2010/main">
                <a:solidFill>
                  <a:srgbClr val="FFFFFF"/>
                </a:solidFill>
              </a14:hiddenFill>
            </a:ext>
          </a:extLst>
        </p:spPr>
      </p:pic>
      <p:sp>
        <p:nvSpPr>
          <p:cNvPr id="346117" name="Rectangle 2053"/>
          <p:cNvSpPr>
            <a:spLocks noGrp="1" noChangeArrowheads="1"/>
          </p:cNvSpPr>
          <p:nvPr>
            <p:ph type="title"/>
          </p:nvPr>
        </p:nvSpPr>
        <p:spPr/>
        <p:txBody>
          <a:bodyPr/>
          <a:lstStyle/>
          <a:p>
            <a:r>
              <a:rPr lang="en-US"/>
              <a:t>Assigning Roles to Users</a:t>
            </a:r>
          </a:p>
        </p:txBody>
      </p:sp>
      <p:pic>
        <p:nvPicPr>
          <p:cNvPr id="346118" name="Picture 2054" descr="D:\My_Data\Classes\11g\DBA1\Screenshots\ModUserRole.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1343025" y="2000250"/>
            <a:ext cx="6457950" cy="28575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6" name="Rectangle 6"/>
          <p:cNvSpPr>
            <a:spLocks noGrp="1" noChangeArrowheads="1"/>
          </p:cNvSpPr>
          <p:nvPr>
            <p:ph type="title"/>
          </p:nvPr>
        </p:nvSpPr>
        <p:spPr>
          <a:xfrm>
            <a:off x="609600" y="439738"/>
            <a:ext cx="7918450" cy="433719"/>
          </a:xfrm>
        </p:spPr>
        <p:txBody>
          <a:bodyPr/>
          <a:lstStyle/>
          <a:p>
            <a:r>
              <a:rPr lang="en-US"/>
              <a:t>Profiles and Users</a:t>
            </a:r>
          </a:p>
        </p:txBody>
      </p:sp>
      <p:sp>
        <p:nvSpPr>
          <p:cNvPr id="348163" name="Rectangle 3"/>
          <p:cNvSpPr>
            <a:spLocks noChangeArrowheads="1"/>
          </p:cNvSpPr>
          <p:nvPr/>
        </p:nvSpPr>
        <p:spPr bwMode="auto">
          <a:xfrm>
            <a:off x="436729" y="1816100"/>
            <a:ext cx="7820167" cy="3472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700" tIns="12700" rIns="12700" bIns="12700">
            <a:spAutoFit/>
          </a:bodyPr>
          <a:lstStyle>
            <a:lvl1pPr algn="l" defTabSz="228600">
              <a:buClr>
                <a:srgbClr val="000000"/>
              </a:buClr>
              <a:defRPr sz="2200" b="1">
                <a:solidFill>
                  <a:schemeClr val="tx1"/>
                </a:solidFill>
                <a:latin typeface="Arial" panose="020B0604020202020204" pitchFamily="34" charset="0"/>
              </a:defRPr>
            </a:lvl1pPr>
            <a:lvl2pPr marL="461963" indent="-347663" algn="l" defTabSz="228600">
              <a:buChar char="•"/>
              <a:defRPr sz="2200" b="1">
                <a:solidFill>
                  <a:schemeClr val="tx1"/>
                </a:solidFill>
                <a:latin typeface="Arial" panose="020B0604020202020204" pitchFamily="34" charset="0"/>
              </a:defRPr>
            </a:lvl2pPr>
            <a:lvl3pPr marL="909638" indent="-331788" algn="l" defTabSz="228600">
              <a:buChar char="–"/>
              <a:defRPr sz="2000" b="1">
                <a:solidFill>
                  <a:schemeClr val="tx1"/>
                </a:solidFill>
                <a:latin typeface="Arial" panose="020B0604020202020204" pitchFamily="34" charset="0"/>
              </a:defRPr>
            </a:lvl3pPr>
            <a:lvl4pPr marL="1255713" indent="-231775" algn="l" defTabSz="228600">
              <a:buClr>
                <a:schemeClr val="accent2"/>
              </a:buClr>
              <a:buSzPct val="45000"/>
              <a:buChar char="—"/>
              <a:defRPr b="1">
                <a:solidFill>
                  <a:schemeClr val="tx1"/>
                </a:solidFill>
                <a:latin typeface="Arial" panose="020B0604020202020204" pitchFamily="34" charset="0"/>
              </a:defRPr>
            </a:lvl4pPr>
            <a:lvl5pPr marL="1601788" indent="-230188" algn="l" defTabSz="228600">
              <a:buClr>
                <a:schemeClr val="accent2"/>
              </a:buClr>
              <a:buSzPct val="55000"/>
              <a:buChar char="—"/>
              <a:defRPr sz="1600" b="1">
                <a:solidFill>
                  <a:schemeClr val="tx1"/>
                </a:solidFill>
                <a:latin typeface="Arial" panose="020B0604020202020204" pitchFamily="34" charset="0"/>
              </a:defRPr>
            </a:lvl5pPr>
            <a:lvl6pPr marL="2058988" indent="-230188" defTabSz="228600" fontAlgn="base">
              <a:spcBef>
                <a:spcPct val="20000"/>
              </a:spcBef>
              <a:spcAft>
                <a:spcPct val="0"/>
              </a:spcAft>
              <a:buClr>
                <a:schemeClr val="accent2"/>
              </a:buClr>
              <a:buSzPct val="55000"/>
              <a:buFont typeface="Arial" panose="020B0604020202020204" pitchFamily="34" charset="0"/>
              <a:buChar char="—"/>
              <a:defRPr sz="1600" b="1">
                <a:solidFill>
                  <a:schemeClr val="tx1"/>
                </a:solidFill>
                <a:latin typeface="Arial" panose="020B0604020202020204" pitchFamily="34" charset="0"/>
              </a:defRPr>
            </a:lvl6pPr>
            <a:lvl7pPr marL="2516188" indent="-230188" defTabSz="228600" fontAlgn="base">
              <a:spcBef>
                <a:spcPct val="20000"/>
              </a:spcBef>
              <a:spcAft>
                <a:spcPct val="0"/>
              </a:spcAft>
              <a:buClr>
                <a:schemeClr val="accent2"/>
              </a:buClr>
              <a:buSzPct val="55000"/>
              <a:buFont typeface="Arial" panose="020B0604020202020204" pitchFamily="34" charset="0"/>
              <a:buChar char="—"/>
              <a:defRPr sz="1600" b="1">
                <a:solidFill>
                  <a:schemeClr val="tx1"/>
                </a:solidFill>
                <a:latin typeface="Arial" panose="020B0604020202020204" pitchFamily="34" charset="0"/>
              </a:defRPr>
            </a:lvl7pPr>
            <a:lvl8pPr marL="2973388" indent="-230188" defTabSz="228600" fontAlgn="base">
              <a:spcBef>
                <a:spcPct val="20000"/>
              </a:spcBef>
              <a:spcAft>
                <a:spcPct val="0"/>
              </a:spcAft>
              <a:buClr>
                <a:schemeClr val="accent2"/>
              </a:buClr>
              <a:buSzPct val="55000"/>
              <a:buFont typeface="Arial" panose="020B0604020202020204" pitchFamily="34" charset="0"/>
              <a:buChar char="—"/>
              <a:defRPr sz="1600" b="1">
                <a:solidFill>
                  <a:schemeClr val="tx1"/>
                </a:solidFill>
                <a:latin typeface="Arial" panose="020B0604020202020204" pitchFamily="34" charset="0"/>
              </a:defRPr>
            </a:lvl8pPr>
            <a:lvl9pPr marL="3430588" indent="-230188" defTabSz="228600" fontAlgn="base">
              <a:spcBef>
                <a:spcPct val="20000"/>
              </a:spcBef>
              <a:spcAft>
                <a:spcPct val="0"/>
              </a:spcAft>
              <a:buClr>
                <a:schemeClr val="accent2"/>
              </a:buClr>
              <a:buSzPct val="55000"/>
              <a:buFont typeface="Arial" panose="020B0604020202020204" pitchFamily="34" charset="0"/>
              <a:buChar char="—"/>
              <a:defRPr sz="1600" b="1">
                <a:solidFill>
                  <a:schemeClr val="tx1"/>
                </a:solidFill>
                <a:latin typeface="Arial" panose="020B0604020202020204" pitchFamily="34" charset="0"/>
              </a:defRPr>
            </a:lvl9pPr>
          </a:lstStyle>
          <a:p>
            <a:pPr marL="285750" indent="-285750" algn="just">
              <a:buFont typeface="Arial" panose="020B0604020202020204" pitchFamily="34" charset="0"/>
              <a:buChar char="•"/>
            </a:pPr>
            <a:r>
              <a:rPr lang="en-US" sz="2000" b="0" dirty="0"/>
              <a:t>Profiles impose a named set of resource limits on database usage and instance resources. Profiles also manage the account status and place limitations on users’ passwords (length, expiration time, and so on). </a:t>
            </a:r>
          </a:p>
          <a:p>
            <a:pPr marL="285750" indent="-285750" algn="just">
              <a:buFont typeface="Arial" panose="020B0604020202020204" pitchFamily="34" charset="0"/>
              <a:buChar char="•"/>
            </a:pPr>
            <a:r>
              <a:rPr lang="en-US" sz="2000" b="0" dirty="0"/>
              <a:t>Every user is assigned a profile </a:t>
            </a:r>
          </a:p>
          <a:p>
            <a:pPr algn="just"/>
            <a:r>
              <a:rPr lang="en-US" sz="2000" b="0" dirty="0"/>
              <a:t>   and may belong to only one profile</a:t>
            </a:r>
          </a:p>
          <a:p>
            <a:pPr algn="just"/>
            <a:r>
              <a:rPr lang="en-US" sz="2000" b="0" dirty="0"/>
              <a:t>   at any given time. If users have </a:t>
            </a:r>
          </a:p>
          <a:p>
            <a:pPr algn="just"/>
            <a:r>
              <a:rPr lang="en-US" sz="2000" b="0" dirty="0"/>
              <a:t>already logged in when you change </a:t>
            </a:r>
          </a:p>
          <a:p>
            <a:pPr algn="just"/>
            <a:r>
              <a:rPr lang="en-US" sz="2000" b="0" dirty="0"/>
              <a:t>their profile, the change does not</a:t>
            </a:r>
          </a:p>
          <a:p>
            <a:pPr algn="just"/>
            <a:r>
              <a:rPr lang="en-US" sz="2000" b="0" dirty="0"/>
              <a:t> take effect until their next login.</a:t>
            </a:r>
          </a:p>
        </p:txBody>
      </p:sp>
      <p:pic>
        <p:nvPicPr>
          <p:cNvPr id="3481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4568825" y="2869442"/>
            <a:ext cx="4572000" cy="3885691"/>
          </a:xfrm>
          <a:prstGeom prst="rect">
            <a:avLst/>
          </a:prstGeom>
          <a:noFill/>
          <a:ln w="28575">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7174" y="0"/>
            <a:ext cx="7918450" cy="513573"/>
          </a:xfrm>
        </p:spPr>
        <p:txBody>
          <a:bodyPr/>
          <a:lstStyle/>
          <a:p>
            <a:r>
              <a:rPr lang="en-US" dirty="0"/>
              <a:t>Profiles and Users</a:t>
            </a:r>
            <a:br>
              <a:rPr lang="en-US" dirty="0"/>
            </a:br>
            <a:endParaRPr lang="en-US" dirty="0"/>
          </a:p>
        </p:txBody>
      </p:sp>
      <p:sp>
        <p:nvSpPr>
          <p:cNvPr id="4" name="Content Placeholder 3"/>
          <p:cNvSpPr>
            <a:spLocks noGrp="1"/>
          </p:cNvSpPr>
          <p:nvPr>
            <p:ph idx="1"/>
          </p:nvPr>
        </p:nvSpPr>
        <p:spPr>
          <a:xfrm>
            <a:off x="577174" y="709684"/>
            <a:ext cx="8239280" cy="5581934"/>
          </a:xfrm>
        </p:spPr>
        <p:txBody>
          <a:bodyPr/>
          <a:lstStyle/>
          <a:p>
            <a:pPr marL="285750" indent="-285750" algn="just">
              <a:buFont typeface="Arial" panose="020B0604020202020204" pitchFamily="34" charset="0"/>
              <a:buChar char="•"/>
            </a:pPr>
            <a:r>
              <a:rPr lang="en-US" sz="2000" b="0" dirty="0"/>
              <a:t>The </a:t>
            </a:r>
            <a:r>
              <a:rPr lang="en-US" sz="2000" b="0" dirty="0">
                <a:latin typeface="Courier New" panose="02070309020205020404" pitchFamily="49" charset="0"/>
              </a:rPr>
              <a:t>DEFAULT</a:t>
            </a:r>
            <a:r>
              <a:rPr lang="en-US" sz="2000" b="0" dirty="0"/>
              <a:t> profile serves as the basis for all other profiles. </a:t>
            </a:r>
          </a:p>
          <a:p>
            <a:pPr marL="747713" lvl="1" indent="-285750" algn="just"/>
            <a:r>
              <a:rPr lang="en-US" sz="2000" b="0" dirty="0"/>
              <a:t>As illustrated in the slide, limitations for a profile can be implicitly specified (as in CPU/Session), can be unlimited (as in CPU/Call), or can reference whatever setting is in the </a:t>
            </a:r>
            <a:r>
              <a:rPr lang="en-US" sz="2000" b="0" dirty="0">
                <a:latin typeface="Courier New" panose="02070309020205020404" pitchFamily="49" charset="0"/>
              </a:rPr>
              <a:t>DEFAULT</a:t>
            </a:r>
            <a:r>
              <a:rPr lang="en-US" sz="2000" b="0" dirty="0"/>
              <a:t> profile (as in Connect Time).</a:t>
            </a:r>
          </a:p>
          <a:p>
            <a:pPr marL="285750" indent="-285750" algn="just">
              <a:buFont typeface="Arial" panose="020B0604020202020204" pitchFamily="34" charset="0"/>
              <a:buChar char="•"/>
            </a:pPr>
            <a:r>
              <a:rPr lang="en-US" sz="2000" b="0" dirty="0"/>
              <a:t>Profiles cannot impose resource limitations on users unless the </a:t>
            </a:r>
            <a:r>
              <a:rPr lang="en-US" sz="2000" b="0" dirty="0">
                <a:latin typeface="Courier New" panose="02070309020205020404" pitchFamily="49" charset="0"/>
              </a:rPr>
              <a:t>RESOURCE_LIMIT</a:t>
            </a:r>
            <a:r>
              <a:rPr lang="en-US" sz="2000" b="0" dirty="0"/>
              <a:t> initialization parameter is set to </a:t>
            </a:r>
            <a:r>
              <a:rPr lang="en-US" sz="2000" b="0" dirty="0">
                <a:latin typeface="Courier New" panose="02070309020205020404" pitchFamily="49" charset="0"/>
              </a:rPr>
              <a:t>TRUE</a:t>
            </a:r>
            <a:r>
              <a:rPr lang="en-US" sz="2000" b="0" dirty="0"/>
              <a:t>. With </a:t>
            </a:r>
            <a:r>
              <a:rPr lang="en-US" sz="2000" b="0" dirty="0">
                <a:latin typeface="Courier New" panose="02070309020205020404" pitchFamily="49" charset="0"/>
              </a:rPr>
              <a:t>RESOURCE_LIMIT</a:t>
            </a:r>
            <a:r>
              <a:rPr lang="en-US" sz="2000" b="0" dirty="0"/>
              <a:t> at its default value of </a:t>
            </a:r>
            <a:r>
              <a:rPr lang="en-US" sz="2000" b="0" dirty="0">
                <a:latin typeface="Courier New" panose="02070309020205020404" pitchFamily="49" charset="0"/>
              </a:rPr>
              <a:t>FALSE</a:t>
            </a:r>
            <a:r>
              <a:rPr lang="en-US" sz="2000" b="0" dirty="0"/>
              <a:t>, profile resource limitations are ignored. Profile password settings are always enforced</a:t>
            </a:r>
          </a:p>
          <a:p>
            <a:pPr marL="747713" lvl="1" indent="-285750" algn="just"/>
            <a:r>
              <a:rPr lang="en-US" sz="2000" b="0" dirty="0"/>
              <a:t>Profiles enable the administrator to control the following system resources:</a:t>
            </a:r>
          </a:p>
          <a:p>
            <a:pPr lvl="3" algn="just" eaLnBrk="0" hangingPunct="0"/>
            <a:r>
              <a:rPr lang="en-US" b="0" dirty="0"/>
              <a:t>CPU: CPU resources may be limited on a per-session or per-call basis. A CPU/Session limitation of 1,000 means that if any individual session that uses this profile consumes more than 10 seconds of CPU time (CPU time limitations are in hundredths of a second), that session receives an error and is logged off:</a:t>
            </a:r>
          </a:p>
          <a:p>
            <a:pPr lvl="5" algn="just" eaLnBrk="0" hangingPunct="0">
              <a:buNone/>
            </a:pPr>
            <a:r>
              <a:rPr lang="en-US" sz="2400" b="0" dirty="0"/>
              <a:t>ORA-02392: exceeded session limit on CPU usage, you are being logged off</a:t>
            </a:r>
          </a:p>
          <a:p>
            <a:endParaRPr lang="en-US" dirty="0"/>
          </a:p>
        </p:txBody>
      </p:sp>
    </p:spTree>
    <p:extLst>
      <p:ext uri="{BB962C8B-B14F-4D97-AF65-F5344CB8AC3E}">
        <p14:creationId xmlns:p14="http://schemas.microsoft.com/office/powerpoint/2010/main" val="2863885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r>
              <a:rPr lang="en-US"/>
              <a:t>Creating a Password Profile</a:t>
            </a:r>
          </a:p>
        </p:txBody>
      </p:sp>
      <p:pic>
        <p:nvPicPr>
          <p:cNvPr id="356356" name="Picture 4" descr="D:\My_Data\Classes\11g\DBA1\Screenshots\CrPwdProf.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497013" y="1136650"/>
            <a:ext cx="6149975" cy="51435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67363"/>
            <a:ext cx="7918450" cy="474662"/>
          </a:xfrm>
        </p:spPr>
        <p:txBody>
          <a:bodyPr/>
          <a:lstStyle/>
          <a:p>
            <a:r>
              <a:rPr lang="en-US" dirty="0"/>
              <a:t>Creating a Password Profile</a:t>
            </a:r>
            <a:br>
              <a:rPr lang="en-US" b="0" dirty="0"/>
            </a:br>
            <a:endParaRPr lang="en-US" dirty="0"/>
          </a:p>
        </p:txBody>
      </p:sp>
      <p:sp>
        <p:nvSpPr>
          <p:cNvPr id="4" name="Content Placeholder 3"/>
          <p:cNvSpPr>
            <a:spLocks noGrp="1"/>
          </p:cNvSpPr>
          <p:nvPr>
            <p:ph idx="1"/>
          </p:nvPr>
        </p:nvSpPr>
        <p:spPr>
          <a:xfrm>
            <a:off x="609600" y="627576"/>
            <a:ext cx="7918450" cy="6230424"/>
          </a:xfrm>
        </p:spPr>
        <p:txBody>
          <a:bodyPr/>
          <a:lstStyle/>
          <a:p>
            <a:pPr lvl="1" eaLnBrk="0" hangingPunct="0">
              <a:buSzTx/>
              <a:buFontTx/>
              <a:buNone/>
            </a:pPr>
            <a:r>
              <a:rPr lang="en-US" sz="1800" b="0" dirty="0"/>
              <a:t>To create a password profile, </a:t>
            </a:r>
            <a:r>
              <a:rPr lang="en-US" sz="1800" b="0" dirty="0">
                <a:cs typeface="Times New Roman" panose="02020603050405020304" pitchFamily="18" charset="0"/>
              </a:rPr>
              <a:t>click the Server tab and then click Profiles under the Security heading. On the Profiles page,</a:t>
            </a:r>
            <a:r>
              <a:rPr lang="en-US" sz="1800" b="0" dirty="0"/>
              <a:t> click the Create button. Click the Password tab to set the password limits.</a:t>
            </a:r>
          </a:p>
          <a:p>
            <a:pPr lvl="1"/>
            <a:r>
              <a:rPr lang="en-US" sz="1800" b="0" dirty="0"/>
              <a:t>You can choose common values for each of the settings from a list of values (click the flashlight icon to browse), or you can enter a custom value.</a:t>
            </a:r>
          </a:p>
          <a:p>
            <a:pPr lvl="1"/>
            <a:r>
              <a:rPr lang="en-US" sz="1800" b="0" dirty="0"/>
              <a:t>All time periods are expressed in days but can also be expressed as fractions. There are 1,440 minutes in a day; 5/1,440 is therefore five minutes.</a:t>
            </a:r>
          </a:p>
          <a:p>
            <a:pPr lvl="1"/>
            <a:r>
              <a:rPr lang="en-US" sz="1800" b="0" dirty="0"/>
              <a:t>Enterprise Manager can also be used to edit existing password profiles.</a:t>
            </a:r>
          </a:p>
          <a:p>
            <a:pPr lvl="1"/>
            <a:r>
              <a:rPr lang="en-US" sz="1800" b="0" dirty="0"/>
              <a:t>If the </a:t>
            </a:r>
            <a:r>
              <a:rPr lang="en-US" sz="1800" b="0" dirty="0" err="1">
                <a:latin typeface="Courier New" panose="02070309020205020404" pitchFamily="49" charset="0"/>
              </a:rPr>
              <a:t>utlpwdmg.sql</a:t>
            </a:r>
            <a:r>
              <a:rPr lang="en-US" sz="1800" b="0" dirty="0"/>
              <a:t> script has been run, the </a:t>
            </a:r>
            <a:r>
              <a:rPr lang="en-US" sz="1800" b="0" dirty="0">
                <a:latin typeface="Courier New" panose="02070309020205020404" pitchFamily="49" charset="0"/>
              </a:rPr>
              <a:t>VERIFY_FUNCTION</a:t>
            </a:r>
            <a:r>
              <a:rPr lang="en-US" sz="1800" b="0" dirty="0"/>
              <a:t> and </a:t>
            </a:r>
            <a:r>
              <a:rPr lang="en-US" sz="1800" b="0" dirty="0">
                <a:latin typeface="Courier New" panose="02070309020205020404" pitchFamily="49" charset="0"/>
              </a:rPr>
              <a:t>VERIFY_FUNCTION_11G</a:t>
            </a:r>
            <a:r>
              <a:rPr lang="en-US" sz="1800" b="0" dirty="0"/>
              <a:t> functions are available. If you have created your own complexity function, the name of that function may be entered. The function name does not appear in the Select list. If the function produces run-time errors, the user is unable to change the password. </a:t>
            </a:r>
          </a:p>
          <a:p>
            <a:pPr lvl="1"/>
            <a:r>
              <a:rPr lang="en-US" sz="1800" b="0" dirty="0"/>
              <a:t>Dropping a Password Profile</a:t>
            </a:r>
          </a:p>
          <a:p>
            <a:pPr lvl="1"/>
            <a:r>
              <a:rPr lang="en-US" sz="1800" b="0" dirty="0"/>
              <a:t>In Enterprise Manager, you cannot drop a profile that is used by users. However, if you drop a profile with the </a:t>
            </a:r>
            <a:r>
              <a:rPr lang="en-US" sz="1800" b="0" dirty="0">
                <a:latin typeface="Courier New" panose="02070309020205020404" pitchFamily="49" charset="0"/>
              </a:rPr>
              <a:t>CASCADE</a:t>
            </a:r>
            <a:r>
              <a:rPr lang="en-US" sz="1800" b="0" dirty="0"/>
              <a:t> option (for example, in SQL*Plus), all users who have that profile are automatically assigned the </a:t>
            </a:r>
            <a:r>
              <a:rPr lang="en-US" sz="1800" b="0" dirty="0">
                <a:latin typeface="Courier New" panose="02070309020205020404" pitchFamily="49" charset="0"/>
              </a:rPr>
              <a:t>DEFAULT</a:t>
            </a:r>
            <a:r>
              <a:rPr lang="en-US" sz="1800" b="0" dirty="0"/>
              <a:t> profile.</a:t>
            </a:r>
          </a:p>
          <a:p>
            <a:endParaRPr lang="en-US" sz="1800" dirty="0"/>
          </a:p>
        </p:txBody>
      </p:sp>
    </p:spTree>
    <p:extLst>
      <p:ext uri="{BB962C8B-B14F-4D97-AF65-F5344CB8AC3E}">
        <p14:creationId xmlns:p14="http://schemas.microsoft.com/office/powerpoint/2010/main" val="31638389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02" name="Picture 2" descr="C:\Documents and Settings\jubillin\My Documents\OU_Pictures\house05_Padlock_3part.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7459663" y="4724400"/>
            <a:ext cx="846137" cy="1600200"/>
          </a:xfrm>
          <a:prstGeom prst="rect">
            <a:avLst/>
          </a:prstGeom>
          <a:noFill/>
          <a:extLst>
            <a:ext uri="{909E8E84-426E-40DD-AFC4-6F175D3DCCD1}">
              <a14:hiddenFill xmlns:a14="http://schemas.microsoft.com/office/drawing/2010/main">
                <a:solidFill>
                  <a:srgbClr val="FFFFFF"/>
                </a:solidFill>
              </a14:hiddenFill>
            </a:ext>
          </a:extLst>
        </p:spPr>
      </p:pic>
      <p:sp>
        <p:nvSpPr>
          <p:cNvPr id="358405" name="Rectangle 5"/>
          <p:cNvSpPr>
            <a:spLocks noGrp="1" noChangeArrowheads="1"/>
          </p:cNvSpPr>
          <p:nvPr>
            <p:ph type="title"/>
          </p:nvPr>
        </p:nvSpPr>
        <p:spPr/>
        <p:txBody>
          <a:bodyPr/>
          <a:lstStyle/>
          <a:p>
            <a:r>
              <a:rPr lang="en-US"/>
              <a:t>Supplied Password Verification Function: </a:t>
            </a:r>
            <a:r>
              <a:rPr lang="en-US">
                <a:latin typeface="Courier New" panose="02070309020205020404" pitchFamily="49" charset="0"/>
              </a:rPr>
              <a:t>VERIFY_FUNCTION_11G</a:t>
            </a:r>
          </a:p>
        </p:txBody>
      </p:sp>
      <p:sp>
        <p:nvSpPr>
          <p:cNvPr id="358406" name="Rectangle 6"/>
          <p:cNvSpPr>
            <a:spLocks noGrp="1" noChangeArrowheads="1"/>
          </p:cNvSpPr>
          <p:nvPr>
            <p:ph type="body" idx="1"/>
          </p:nvPr>
        </p:nvSpPr>
        <p:spPr>
          <a:xfrm>
            <a:off x="609600" y="1536700"/>
            <a:ext cx="7918450" cy="4833118"/>
          </a:xfrm>
        </p:spPr>
        <p:txBody>
          <a:bodyPr/>
          <a:lstStyle/>
          <a:p>
            <a:r>
              <a:rPr lang="en-US" b="0" dirty="0"/>
              <a:t>The </a:t>
            </a:r>
            <a:r>
              <a:rPr lang="en-US" b="0" dirty="0">
                <a:latin typeface="Courier New" panose="02070309020205020404" pitchFamily="49" charset="0"/>
              </a:rPr>
              <a:t>VERIFY_FUNCTION_11G</a:t>
            </a:r>
            <a:r>
              <a:rPr lang="en-US" b="0" dirty="0"/>
              <a:t> function insures that the password is:</a:t>
            </a:r>
          </a:p>
          <a:p>
            <a:pPr lvl="1"/>
            <a:r>
              <a:rPr lang="en-US" b="0" dirty="0"/>
              <a:t>At least eight characters</a:t>
            </a:r>
          </a:p>
          <a:p>
            <a:pPr lvl="1"/>
            <a:r>
              <a:rPr lang="en-US" b="0" dirty="0"/>
              <a:t>Different from the username, username with a number, or username reversed</a:t>
            </a:r>
          </a:p>
          <a:p>
            <a:pPr lvl="1"/>
            <a:r>
              <a:rPr lang="en-US" b="0" dirty="0"/>
              <a:t>Different from the database name or the database name with a number</a:t>
            </a:r>
          </a:p>
          <a:p>
            <a:pPr lvl="1"/>
            <a:r>
              <a:rPr lang="en-US" b="0" dirty="0"/>
              <a:t>A string with at least one alphabetic and one numeric character</a:t>
            </a:r>
          </a:p>
          <a:p>
            <a:pPr lvl="1"/>
            <a:r>
              <a:rPr lang="en-US" b="0" dirty="0"/>
              <a:t>Different from the previous password by </a:t>
            </a:r>
            <a:br>
              <a:rPr lang="en-US" b="0" dirty="0"/>
            </a:br>
            <a:r>
              <a:rPr lang="en-US" b="0" dirty="0"/>
              <a:t>at least three letters</a:t>
            </a:r>
          </a:p>
          <a:p>
            <a:r>
              <a:rPr lang="en-US" b="0" dirty="0"/>
              <a:t>Tip: Use this function as a template to create </a:t>
            </a:r>
            <a:br>
              <a:rPr lang="en-US" b="0" dirty="0"/>
            </a:br>
            <a:r>
              <a:rPr lang="en-US" b="0" dirty="0"/>
              <a:t>your own customized password verification.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6" name="Rectangle 6"/>
          <p:cNvSpPr>
            <a:spLocks noGrp="1" noChangeArrowheads="1"/>
          </p:cNvSpPr>
          <p:nvPr>
            <p:ph type="title"/>
          </p:nvPr>
        </p:nvSpPr>
        <p:spPr/>
        <p:txBody>
          <a:bodyPr/>
          <a:lstStyle/>
          <a:p>
            <a:r>
              <a:rPr lang="en-US"/>
              <a:t>Database User Accounts</a:t>
            </a:r>
          </a:p>
        </p:txBody>
      </p:sp>
      <p:sp>
        <p:nvSpPr>
          <p:cNvPr id="307207" name="Rectangle 7"/>
          <p:cNvSpPr>
            <a:spLocks noGrp="1" noChangeArrowheads="1"/>
          </p:cNvSpPr>
          <p:nvPr>
            <p:ph type="body" idx="1"/>
          </p:nvPr>
        </p:nvSpPr>
        <p:spPr>
          <a:xfrm>
            <a:off x="609600" y="1676400"/>
            <a:ext cx="8333678" cy="2801793"/>
          </a:xfrm>
        </p:spPr>
        <p:txBody>
          <a:bodyPr/>
          <a:lstStyle/>
          <a:p>
            <a:r>
              <a:rPr lang="en-US" dirty="0"/>
              <a:t>Each database user account has:</a:t>
            </a:r>
          </a:p>
          <a:p>
            <a:pPr lvl="1"/>
            <a:r>
              <a:rPr lang="en-US" dirty="0"/>
              <a:t>A unique username</a:t>
            </a:r>
          </a:p>
          <a:p>
            <a:pPr lvl="1"/>
            <a:r>
              <a:rPr lang="en-US" dirty="0"/>
              <a:t>An authentication method</a:t>
            </a:r>
          </a:p>
          <a:p>
            <a:pPr lvl="1"/>
            <a:r>
              <a:rPr lang="en-US" dirty="0"/>
              <a:t>A default </a:t>
            </a:r>
            <a:r>
              <a:rPr lang="en-US" dirty="0" err="1"/>
              <a:t>tablespace</a:t>
            </a:r>
            <a:r>
              <a:rPr lang="en-US" dirty="0"/>
              <a:t> </a:t>
            </a:r>
          </a:p>
          <a:p>
            <a:pPr lvl="1"/>
            <a:r>
              <a:rPr lang="en-US" dirty="0"/>
              <a:t>A temporary </a:t>
            </a:r>
            <a:r>
              <a:rPr lang="en-US" dirty="0" err="1"/>
              <a:t>tablespace</a:t>
            </a:r>
            <a:endParaRPr lang="en-US" dirty="0"/>
          </a:p>
          <a:p>
            <a:pPr lvl="1"/>
            <a:r>
              <a:rPr lang="en-US" dirty="0"/>
              <a:t>A user profile </a:t>
            </a:r>
            <a:r>
              <a:rPr lang="en-US" sz="1400" dirty="0"/>
              <a:t>(</a:t>
            </a:r>
            <a:r>
              <a:rPr lang="en-US" sz="1600" b="0" dirty="0"/>
              <a:t>set of resource and password restrictions assigned to the user)</a:t>
            </a:r>
            <a:endParaRPr lang="en-US" sz="1400" b="0" dirty="0"/>
          </a:p>
          <a:p>
            <a:pPr lvl="1"/>
            <a:r>
              <a:rPr lang="en-US" dirty="0"/>
              <a:t>An account status </a:t>
            </a:r>
            <a:r>
              <a:rPr lang="en-US" sz="2000" b="0" dirty="0"/>
              <a:t>(locked, open , expired</a:t>
            </a:r>
            <a:r>
              <a:rPr lang="en-US" b="0" dirty="0"/>
              <a:t>)</a:t>
            </a:r>
          </a:p>
        </p:txBody>
      </p:sp>
      <p:pic>
        <p:nvPicPr>
          <p:cNvPr id="307205" name="Picture 5" descr="C:\Documents and Settings\jubillin\My Documents\OU_Pictures\conce061_UserI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7002463" y="4572000"/>
            <a:ext cx="1074737" cy="1565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18450" cy="431119"/>
          </a:xfrm>
        </p:spPr>
        <p:txBody>
          <a:bodyPr/>
          <a:lstStyle/>
          <a:p>
            <a:r>
              <a:rPr lang="en-US" sz="2800" dirty="0">
                <a:latin typeface="Times New Roman" panose="02020603050405020304" pitchFamily="18" charset="0"/>
                <a:cs typeface="Times New Roman" panose="02020603050405020304" pitchFamily="18" charset="0"/>
              </a:rPr>
              <a:t>Database User Accounts</a:t>
            </a:r>
            <a:br>
              <a:rPr lang="en-US" sz="28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304800" y="431119"/>
            <a:ext cx="7918450" cy="5356338"/>
          </a:xfrm>
        </p:spPr>
        <p:txBody>
          <a:bodyPr/>
          <a:lstStyle/>
          <a:p>
            <a:pPr lvl="1" algn="just"/>
            <a:r>
              <a:rPr lang="en-US" sz="1600" b="0" dirty="0">
                <a:latin typeface="Times New Roman" panose="02020603050405020304" pitchFamily="18" charset="0"/>
                <a:cs typeface="Times New Roman" panose="02020603050405020304" pitchFamily="18" charset="0"/>
              </a:rPr>
              <a:t>To access the database, a user must specify a valid database user account and successfully authenticate as required by that user account. Each database user has a unique database account. </a:t>
            </a:r>
          </a:p>
          <a:p>
            <a:pPr lvl="1" algn="just"/>
            <a:r>
              <a:rPr lang="en-US" sz="1600" b="0" dirty="0">
                <a:latin typeface="Times New Roman" panose="02020603050405020304" pitchFamily="18" charset="0"/>
                <a:cs typeface="Times New Roman" panose="02020603050405020304" pitchFamily="18" charset="0"/>
              </a:rPr>
              <a:t>A unique username: Usernames cannot exceed 30 bytes, cannot contain special characters, and must start with a letter.</a:t>
            </a:r>
          </a:p>
          <a:p>
            <a:pPr lvl="1" algn="just"/>
            <a:r>
              <a:rPr lang="en-US" sz="1600" b="0" dirty="0">
                <a:solidFill>
                  <a:srgbClr val="000000"/>
                </a:solidFill>
                <a:latin typeface="Times New Roman" panose="02020603050405020304" pitchFamily="18" charset="0"/>
                <a:cs typeface="Times New Roman" panose="02020603050405020304" pitchFamily="18" charset="0"/>
              </a:rPr>
              <a:t>Table space: A database is divided into one or more logical storage units called tablespaces. Tablespaces are divided into logical units of storage called </a:t>
            </a:r>
            <a:r>
              <a:rPr lang="en-US" sz="1600" dirty="0">
                <a:solidFill>
                  <a:srgbClr val="000000"/>
                </a:solidFill>
                <a:latin typeface="Times New Roman" panose="02020603050405020304" pitchFamily="18" charset="0"/>
                <a:cs typeface="Times New Roman" panose="02020603050405020304" pitchFamily="18" charset="0"/>
              </a:rPr>
              <a:t>segments</a:t>
            </a:r>
            <a:r>
              <a:rPr lang="en-US" sz="1600" b="0" dirty="0">
                <a:solidFill>
                  <a:srgbClr val="000000"/>
                </a:solidFill>
                <a:latin typeface="Times New Roman" panose="02020603050405020304" pitchFamily="18" charset="0"/>
                <a:cs typeface="Times New Roman" panose="02020603050405020304" pitchFamily="18" charset="0"/>
              </a:rPr>
              <a:t>, which are further divided into </a:t>
            </a:r>
            <a:r>
              <a:rPr lang="en-US" sz="1600" dirty="0">
                <a:solidFill>
                  <a:srgbClr val="000000"/>
                </a:solidFill>
                <a:latin typeface="Times New Roman" panose="02020603050405020304" pitchFamily="18" charset="0"/>
                <a:cs typeface="Times New Roman" panose="02020603050405020304" pitchFamily="18" charset="0"/>
              </a:rPr>
              <a:t>extents. </a:t>
            </a:r>
            <a:endParaRPr lang="en-US" sz="1600" dirty="0">
              <a:latin typeface="Times New Roman" panose="02020603050405020304" pitchFamily="18" charset="0"/>
              <a:cs typeface="Times New Roman" panose="02020603050405020304" pitchFamily="18" charset="0"/>
            </a:endParaRPr>
          </a:p>
          <a:p>
            <a:pPr lvl="2" algn="just"/>
            <a:r>
              <a:rPr lang="en-US" sz="1600" dirty="0">
                <a:latin typeface="Times New Roman" panose="02020603050405020304" pitchFamily="18" charset="0"/>
                <a:cs typeface="Times New Roman" panose="02020603050405020304" pitchFamily="18" charset="0"/>
              </a:rPr>
              <a:t>An authentication method: </a:t>
            </a:r>
            <a:r>
              <a:rPr lang="en-US" sz="1600" b="0" dirty="0">
                <a:latin typeface="Times New Roman" panose="02020603050405020304" pitchFamily="18" charset="0"/>
                <a:cs typeface="Times New Roman" panose="02020603050405020304" pitchFamily="18" charset="0"/>
              </a:rPr>
              <a:t>The most common authentication method is a password, but Oracle Database 11</a:t>
            </a:r>
            <a:r>
              <a:rPr lang="en-US" sz="1600" b="0" i="1" dirty="0">
                <a:latin typeface="Times New Roman" panose="02020603050405020304" pitchFamily="18" charset="0"/>
                <a:cs typeface="Times New Roman" panose="02020603050405020304" pitchFamily="18" charset="0"/>
              </a:rPr>
              <a:t>g</a:t>
            </a:r>
            <a:r>
              <a:rPr lang="en-US" sz="1600" b="0" dirty="0">
                <a:latin typeface="Times New Roman" panose="02020603050405020304" pitchFamily="18" charset="0"/>
                <a:cs typeface="Times New Roman" panose="02020603050405020304" pitchFamily="18" charset="0"/>
              </a:rPr>
              <a:t> supports several other authentication methods, including biometric, certificate, and token authentication.</a:t>
            </a:r>
          </a:p>
          <a:p>
            <a:pPr lvl="2" algn="just"/>
            <a:r>
              <a:rPr lang="en-US" sz="1600" dirty="0">
                <a:latin typeface="Times New Roman" panose="02020603050405020304" pitchFamily="18" charset="0"/>
                <a:cs typeface="Times New Roman" panose="02020603050405020304" pitchFamily="18" charset="0"/>
              </a:rPr>
              <a:t>A default </a:t>
            </a:r>
            <a:r>
              <a:rPr lang="en-US" sz="1600" dirty="0" err="1">
                <a:latin typeface="Times New Roman" panose="02020603050405020304" pitchFamily="18" charset="0"/>
                <a:cs typeface="Times New Roman" panose="02020603050405020304" pitchFamily="18" charset="0"/>
              </a:rPr>
              <a:t>tablespace</a:t>
            </a:r>
            <a:r>
              <a:rPr lang="en-US" sz="1600" dirty="0">
                <a:latin typeface="Times New Roman" panose="02020603050405020304" pitchFamily="18" charset="0"/>
                <a:cs typeface="Times New Roman" panose="02020603050405020304" pitchFamily="18" charset="0"/>
              </a:rPr>
              <a:t>: </a:t>
            </a:r>
            <a:r>
              <a:rPr lang="en-US" sz="1600" b="0" dirty="0">
                <a:latin typeface="Times New Roman" panose="02020603050405020304" pitchFamily="18" charset="0"/>
                <a:cs typeface="Times New Roman" panose="02020603050405020304" pitchFamily="18" charset="0"/>
              </a:rPr>
              <a:t>This is a place where a user creates objects if the user does not specify some other </a:t>
            </a:r>
            <a:r>
              <a:rPr lang="en-US" sz="1600" b="0" dirty="0" err="1">
                <a:latin typeface="Times New Roman" panose="02020603050405020304" pitchFamily="18" charset="0"/>
                <a:cs typeface="Times New Roman" panose="02020603050405020304" pitchFamily="18" charset="0"/>
              </a:rPr>
              <a:t>tablespace</a:t>
            </a:r>
            <a:r>
              <a:rPr lang="en-US" sz="1600" b="0" dirty="0">
                <a:latin typeface="Times New Roman" panose="02020603050405020304" pitchFamily="18" charset="0"/>
                <a:cs typeface="Times New Roman" panose="02020603050405020304" pitchFamily="18" charset="0"/>
              </a:rPr>
              <a:t>. Note that having a default </a:t>
            </a:r>
            <a:r>
              <a:rPr lang="en-US" sz="1600" b="0" dirty="0" err="1">
                <a:latin typeface="Times New Roman" panose="02020603050405020304" pitchFamily="18" charset="0"/>
                <a:cs typeface="Times New Roman" panose="02020603050405020304" pitchFamily="18" charset="0"/>
              </a:rPr>
              <a:t>tablespace</a:t>
            </a:r>
            <a:r>
              <a:rPr lang="en-US" sz="1600" b="0" dirty="0">
                <a:latin typeface="Times New Roman" panose="02020603050405020304" pitchFamily="18" charset="0"/>
                <a:cs typeface="Times New Roman" panose="02020603050405020304" pitchFamily="18" charset="0"/>
              </a:rPr>
              <a:t> does not imply that the user has the </a:t>
            </a:r>
            <a:r>
              <a:rPr lang="en-US" sz="1600" b="0" i="1" dirty="0">
                <a:latin typeface="Times New Roman" panose="02020603050405020304" pitchFamily="18" charset="0"/>
                <a:cs typeface="Times New Roman" panose="02020603050405020304" pitchFamily="18" charset="0"/>
              </a:rPr>
              <a:t>privilege</a:t>
            </a:r>
            <a:r>
              <a:rPr lang="en-US" sz="1600" b="0" dirty="0">
                <a:latin typeface="Times New Roman" panose="02020603050405020304" pitchFamily="18" charset="0"/>
                <a:cs typeface="Times New Roman" panose="02020603050405020304" pitchFamily="18" charset="0"/>
              </a:rPr>
              <a:t> of creating objects in that </a:t>
            </a:r>
            <a:r>
              <a:rPr lang="en-US" sz="1600" b="0" dirty="0" err="1">
                <a:latin typeface="Times New Roman" panose="02020603050405020304" pitchFamily="18" charset="0"/>
                <a:cs typeface="Times New Roman" panose="02020603050405020304" pitchFamily="18" charset="0"/>
              </a:rPr>
              <a:t>tablespace</a:t>
            </a:r>
            <a:r>
              <a:rPr lang="en-US" sz="1600" b="0" dirty="0">
                <a:latin typeface="Times New Roman" panose="02020603050405020304" pitchFamily="18" charset="0"/>
                <a:cs typeface="Times New Roman" panose="02020603050405020304" pitchFamily="18" charset="0"/>
              </a:rPr>
              <a:t>, nor does the user have a </a:t>
            </a:r>
            <a:r>
              <a:rPr lang="en-US" sz="1600" b="0" i="1" dirty="0">
                <a:latin typeface="Times New Roman" panose="02020603050405020304" pitchFamily="18" charset="0"/>
                <a:cs typeface="Times New Roman" panose="02020603050405020304" pitchFamily="18" charset="0"/>
              </a:rPr>
              <a:t>quota</a:t>
            </a:r>
            <a:r>
              <a:rPr lang="en-US" sz="1600" b="0" dirty="0">
                <a:latin typeface="Times New Roman" panose="02020603050405020304" pitchFamily="18" charset="0"/>
                <a:cs typeface="Times New Roman" panose="02020603050405020304" pitchFamily="18" charset="0"/>
              </a:rPr>
              <a:t> of space in that </a:t>
            </a:r>
            <a:r>
              <a:rPr lang="en-US" sz="1600" b="0" dirty="0" err="1">
                <a:latin typeface="Times New Roman" panose="02020603050405020304" pitchFamily="18" charset="0"/>
                <a:cs typeface="Times New Roman" panose="02020603050405020304" pitchFamily="18" charset="0"/>
              </a:rPr>
              <a:t>tablespace</a:t>
            </a:r>
            <a:r>
              <a:rPr lang="en-US" sz="1600" b="0" dirty="0">
                <a:latin typeface="Times New Roman" panose="02020603050405020304" pitchFamily="18" charset="0"/>
                <a:cs typeface="Times New Roman" panose="02020603050405020304" pitchFamily="18" charset="0"/>
              </a:rPr>
              <a:t> in which to create objects. Both of these are granted separately.</a:t>
            </a:r>
          </a:p>
          <a:p>
            <a:pPr lvl="2" algn="just"/>
            <a:r>
              <a:rPr lang="en-US" sz="1600" dirty="0">
                <a:latin typeface="Times New Roman" panose="02020603050405020304" pitchFamily="18" charset="0"/>
                <a:cs typeface="Times New Roman" panose="02020603050405020304" pitchFamily="18" charset="0"/>
              </a:rPr>
              <a:t>A temporary </a:t>
            </a:r>
            <a:r>
              <a:rPr lang="en-US" sz="1600" dirty="0" err="1">
                <a:latin typeface="Times New Roman" panose="02020603050405020304" pitchFamily="18" charset="0"/>
                <a:cs typeface="Times New Roman" panose="02020603050405020304" pitchFamily="18" charset="0"/>
              </a:rPr>
              <a:t>tablespace</a:t>
            </a:r>
            <a:r>
              <a:rPr lang="en-US" sz="1600" dirty="0">
                <a:latin typeface="Times New Roman" panose="02020603050405020304" pitchFamily="18" charset="0"/>
                <a:cs typeface="Times New Roman" panose="02020603050405020304" pitchFamily="18" charset="0"/>
              </a:rPr>
              <a:t>: </a:t>
            </a:r>
            <a:r>
              <a:rPr lang="en-US" sz="1600" b="0" dirty="0">
                <a:latin typeface="Times New Roman" panose="02020603050405020304" pitchFamily="18" charset="0"/>
                <a:cs typeface="Times New Roman" panose="02020603050405020304" pitchFamily="18" charset="0"/>
              </a:rPr>
              <a:t>This is a place where temporary objects, such as sorts and temporary tables, are created on behalf of the user by the instance. No quota is applied to temporary tablespaces.</a:t>
            </a:r>
          </a:p>
          <a:p>
            <a:endParaRPr lang="en-US" dirty="0"/>
          </a:p>
        </p:txBody>
      </p:sp>
    </p:spTree>
    <p:extLst>
      <p:ext uri="{BB962C8B-B14F-4D97-AF65-F5344CB8AC3E}">
        <p14:creationId xmlns:p14="http://schemas.microsoft.com/office/powerpoint/2010/main" val="619543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1" name="Rectangle 3"/>
          <p:cNvSpPr>
            <a:spLocks noGrp="1" noChangeArrowheads="1"/>
          </p:cNvSpPr>
          <p:nvPr>
            <p:ph type="title"/>
          </p:nvPr>
        </p:nvSpPr>
        <p:spPr/>
        <p:txBody>
          <a:bodyPr/>
          <a:lstStyle/>
          <a:p>
            <a:r>
              <a:rPr lang="en-US"/>
              <a:t>Database User Accounts</a:t>
            </a:r>
            <a:r>
              <a:rPr lang="en-US" altLang="en-US"/>
              <a:t> </a:t>
            </a:r>
            <a:br>
              <a:rPr lang="en-US" altLang="en-US"/>
            </a:br>
            <a:r>
              <a:rPr lang="en-US" altLang="en-US"/>
              <a:t>Full Notes Page</a:t>
            </a:r>
          </a:p>
        </p:txBody>
      </p:sp>
      <p:sp>
        <p:nvSpPr>
          <p:cNvPr id="309252" name="Rectangle 4"/>
          <p:cNvSpPr>
            <a:spLocks noGrp="1" noChangeArrowheads="1"/>
          </p:cNvSpPr>
          <p:nvPr>
            <p:ph type="body" idx="1"/>
          </p:nvPr>
        </p:nvSpPr>
        <p:spPr>
          <a:xfrm>
            <a:off x="609600" y="1676400"/>
            <a:ext cx="7918450" cy="2144690"/>
          </a:xfrm>
        </p:spPr>
        <p:txBody>
          <a:bodyPr/>
          <a:lstStyle/>
          <a:p>
            <a:r>
              <a:rPr lang="en-US" sz="1800" dirty="0"/>
              <a:t>Database User Accounts (continued)</a:t>
            </a:r>
          </a:p>
          <a:p>
            <a:pPr lvl="2">
              <a:spcBef>
                <a:spcPct val="25000"/>
              </a:spcBef>
            </a:pPr>
            <a:r>
              <a:rPr lang="en-US" sz="1800" dirty="0"/>
              <a:t>A user profile: </a:t>
            </a:r>
            <a:r>
              <a:rPr lang="en-US" sz="1800" b="0" dirty="0"/>
              <a:t>This is a set of resource and password restrictions assigned to the user.</a:t>
            </a:r>
          </a:p>
          <a:p>
            <a:pPr lvl="2"/>
            <a:r>
              <a:rPr lang="en-US" sz="1800" dirty="0"/>
              <a:t>An initial consumer group: </a:t>
            </a:r>
            <a:r>
              <a:rPr lang="en-US" sz="1800" b="0" dirty="0"/>
              <a:t>This is used by the resource manager.</a:t>
            </a:r>
          </a:p>
          <a:p>
            <a:pPr lvl="2"/>
            <a:r>
              <a:rPr lang="en-US" sz="1800" dirty="0"/>
              <a:t>An account status: </a:t>
            </a:r>
            <a:r>
              <a:rPr lang="en-US" sz="1800" b="0" dirty="0"/>
              <a:t>Users can access only “open” accounts. The </a:t>
            </a:r>
            <a:r>
              <a:rPr lang="en-US" sz="1800" b="0" dirty="0" err="1">
                <a:latin typeface="Courier New" panose="02070309020205020404" pitchFamily="49" charset="0"/>
              </a:rPr>
              <a:t>account_status</a:t>
            </a:r>
            <a:r>
              <a:rPr lang="en-US" sz="1800" b="0" dirty="0"/>
              <a:t> may be in various combinations of “locked” and “expired.”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300" name="Rectangle 4"/>
          <p:cNvSpPr>
            <a:spLocks noGrp="1" noChangeArrowheads="1"/>
          </p:cNvSpPr>
          <p:nvPr>
            <p:ph type="title"/>
          </p:nvPr>
        </p:nvSpPr>
        <p:spPr/>
        <p:txBody>
          <a:bodyPr/>
          <a:lstStyle/>
          <a:p>
            <a:r>
              <a:rPr lang="en-US"/>
              <a:t>Predefined Accounts: </a:t>
            </a:r>
            <a:r>
              <a:rPr lang="en-US">
                <a:latin typeface="Courier New" panose="02070309020205020404" pitchFamily="49" charset="0"/>
              </a:rPr>
              <a:t>SYS</a:t>
            </a:r>
            <a:r>
              <a:rPr lang="en-US"/>
              <a:t> and </a:t>
            </a:r>
            <a:r>
              <a:rPr lang="en-US">
                <a:latin typeface="Courier New" panose="02070309020205020404" pitchFamily="49" charset="0"/>
              </a:rPr>
              <a:t>SYSTEM</a:t>
            </a:r>
          </a:p>
        </p:txBody>
      </p:sp>
      <p:sp>
        <p:nvSpPr>
          <p:cNvPr id="311301" name="Rectangle 5"/>
          <p:cNvSpPr>
            <a:spLocks noGrp="1" noChangeArrowheads="1"/>
          </p:cNvSpPr>
          <p:nvPr>
            <p:ph type="body" idx="1"/>
          </p:nvPr>
        </p:nvSpPr>
        <p:spPr>
          <a:xfrm>
            <a:off x="609600" y="1676400"/>
            <a:ext cx="7918450" cy="3331168"/>
          </a:xfrm>
        </p:spPr>
        <p:txBody>
          <a:bodyPr/>
          <a:lstStyle/>
          <a:p>
            <a:pPr lvl="1"/>
            <a:r>
              <a:rPr lang="en-US" dirty="0">
                <a:latin typeface="Courier New" panose="02070309020205020404" pitchFamily="49" charset="0"/>
              </a:rPr>
              <a:t>SYS</a:t>
            </a:r>
            <a:r>
              <a:rPr lang="en-US" dirty="0"/>
              <a:t> account:</a:t>
            </a:r>
          </a:p>
          <a:p>
            <a:pPr lvl="2"/>
            <a:r>
              <a:rPr lang="en-US" b="0" dirty="0"/>
              <a:t>Is granted the DBA role</a:t>
            </a:r>
          </a:p>
          <a:p>
            <a:pPr lvl="2"/>
            <a:r>
              <a:rPr lang="en-US" b="0" dirty="0"/>
              <a:t>Has all privileges with </a:t>
            </a:r>
            <a:r>
              <a:rPr lang="en-US" b="0" dirty="0">
                <a:latin typeface="Courier New" panose="02070309020205020404" pitchFamily="49" charset="0"/>
              </a:rPr>
              <a:t>ADMIN</a:t>
            </a:r>
            <a:r>
              <a:rPr lang="en-US" b="0" dirty="0"/>
              <a:t> </a:t>
            </a:r>
            <a:r>
              <a:rPr lang="en-US" b="0" dirty="0">
                <a:latin typeface="Courier New" panose="02070309020205020404" pitchFamily="49" charset="0"/>
              </a:rPr>
              <a:t>OPTION</a:t>
            </a:r>
          </a:p>
          <a:p>
            <a:pPr lvl="2"/>
            <a:r>
              <a:rPr lang="en-US" b="0" dirty="0"/>
              <a:t>Is required for startup, shutdown, and some maintenance commands</a:t>
            </a:r>
          </a:p>
          <a:p>
            <a:pPr lvl="2"/>
            <a:r>
              <a:rPr lang="en-US" b="0" dirty="0"/>
              <a:t>Owns the data dictionary</a:t>
            </a:r>
          </a:p>
          <a:p>
            <a:pPr lvl="2"/>
            <a:r>
              <a:rPr lang="en-US" b="0" dirty="0"/>
              <a:t>Owns the Automatic Workload Repository (AWR)</a:t>
            </a:r>
          </a:p>
          <a:p>
            <a:pPr lvl="1"/>
            <a:r>
              <a:rPr lang="en-US" dirty="0">
                <a:latin typeface="Courier New" panose="02070309020205020404" pitchFamily="49" charset="0"/>
              </a:rPr>
              <a:t>SYSTEM</a:t>
            </a:r>
            <a:r>
              <a:rPr lang="en-US" dirty="0"/>
              <a:t> account </a:t>
            </a:r>
            <a:r>
              <a:rPr lang="en-US" b="0" dirty="0"/>
              <a:t>is granted the DBA role. </a:t>
            </a:r>
          </a:p>
          <a:p>
            <a:pPr lvl="1"/>
            <a:r>
              <a:rPr lang="en-US" b="0" dirty="0"/>
              <a:t>These accounts are not used for routine operations.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2955"/>
            <a:ext cx="7918450" cy="696036"/>
          </a:xfrm>
        </p:spPr>
        <p:txBody>
          <a:bodyPr/>
          <a:lstStyle/>
          <a:p>
            <a:r>
              <a:rPr lang="en-US" dirty="0"/>
              <a:t>Predefined Accounts: </a:t>
            </a:r>
            <a:r>
              <a:rPr lang="en-US" dirty="0">
                <a:latin typeface="Courier New" panose="02070309020205020404" pitchFamily="49" charset="0"/>
              </a:rPr>
              <a:t>SYS</a:t>
            </a:r>
            <a:r>
              <a:rPr lang="en-US" dirty="0"/>
              <a:t> and </a:t>
            </a:r>
            <a:r>
              <a:rPr lang="en-US" dirty="0">
                <a:latin typeface="Courier New" panose="02070309020205020404" pitchFamily="49" charset="0"/>
              </a:rPr>
              <a:t>SYSTEM</a:t>
            </a:r>
            <a:br>
              <a:rPr lang="en-US" b="0" dirty="0"/>
            </a:br>
            <a:endParaRPr lang="en-US" dirty="0"/>
          </a:p>
        </p:txBody>
      </p:sp>
      <p:sp>
        <p:nvSpPr>
          <p:cNvPr id="3" name="Content Placeholder 2"/>
          <p:cNvSpPr>
            <a:spLocks noGrp="1"/>
          </p:cNvSpPr>
          <p:nvPr>
            <p:ph idx="1"/>
          </p:nvPr>
        </p:nvSpPr>
        <p:spPr>
          <a:xfrm>
            <a:off x="0" y="1187355"/>
            <a:ext cx="8679976" cy="4312692"/>
          </a:xfrm>
        </p:spPr>
        <p:txBody>
          <a:bodyPr/>
          <a:lstStyle/>
          <a:p>
            <a:pPr lvl="1"/>
            <a:r>
              <a:rPr lang="en-US" sz="1800" b="0" dirty="0"/>
              <a:t>The </a:t>
            </a:r>
            <a:r>
              <a:rPr lang="en-US" sz="1800" b="0" dirty="0">
                <a:latin typeface="Courier New" panose="02070309020205020404" pitchFamily="49" charset="0"/>
              </a:rPr>
              <a:t>SYS</a:t>
            </a:r>
            <a:r>
              <a:rPr lang="en-US" sz="1800" b="0" dirty="0"/>
              <a:t> and </a:t>
            </a:r>
            <a:r>
              <a:rPr lang="en-US" sz="1800" b="0" dirty="0">
                <a:latin typeface="Courier New" panose="02070309020205020404" pitchFamily="49" charset="0"/>
              </a:rPr>
              <a:t>SYSTEM</a:t>
            </a:r>
            <a:r>
              <a:rPr lang="en-US" sz="1800" b="0" dirty="0"/>
              <a:t> accounts have the database administrator (DBA) role granted to them by default. </a:t>
            </a:r>
          </a:p>
          <a:p>
            <a:pPr lvl="1"/>
            <a:r>
              <a:rPr lang="en-US" sz="1800" b="0" dirty="0"/>
              <a:t>In addition, the </a:t>
            </a:r>
            <a:r>
              <a:rPr lang="en-US" sz="1800" b="0" dirty="0">
                <a:latin typeface="Courier New" panose="02070309020205020404" pitchFamily="49" charset="0"/>
              </a:rPr>
              <a:t>SYS</a:t>
            </a:r>
            <a:r>
              <a:rPr lang="en-US" sz="1800" b="0" dirty="0"/>
              <a:t> account has all privileges with </a:t>
            </a:r>
            <a:r>
              <a:rPr lang="en-US" sz="1800" b="0" dirty="0">
                <a:latin typeface="Courier New" panose="02070309020205020404" pitchFamily="49" charset="0"/>
              </a:rPr>
              <a:t>ADMIN</a:t>
            </a:r>
            <a:r>
              <a:rPr lang="en-US" sz="1800" b="0" dirty="0"/>
              <a:t> </a:t>
            </a:r>
            <a:r>
              <a:rPr lang="en-US" sz="1800" b="0" dirty="0">
                <a:latin typeface="Courier New" panose="02070309020205020404" pitchFamily="49" charset="0"/>
              </a:rPr>
              <a:t>OPTION</a:t>
            </a:r>
            <a:r>
              <a:rPr lang="en-US" sz="1800" b="0" dirty="0"/>
              <a:t> and owns the data dictionary. To connect to the </a:t>
            </a:r>
            <a:r>
              <a:rPr lang="en-US" sz="1800" b="0" dirty="0">
                <a:latin typeface="Courier New" panose="02070309020205020404" pitchFamily="49" charset="0"/>
              </a:rPr>
              <a:t>SYS</a:t>
            </a:r>
            <a:r>
              <a:rPr lang="en-US" sz="1800" b="0" dirty="0"/>
              <a:t> account, you must use the </a:t>
            </a:r>
            <a:r>
              <a:rPr lang="en-US" sz="1800" b="0" dirty="0">
                <a:latin typeface="Courier New" panose="02070309020205020404" pitchFamily="49" charset="0"/>
              </a:rPr>
              <a:t>AS</a:t>
            </a:r>
            <a:r>
              <a:rPr lang="en-US" sz="1800" b="0" dirty="0"/>
              <a:t> </a:t>
            </a:r>
            <a:r>
              <a:rPr lang="en-US" sz="1800" b="0" dirty="0">
                <a:latin typeface="Courier New" panose="02070309020205020404" pitchFamily="49" charset="0"/>
              </a:rPr>
              <a:t>SYSDBA</a:t>
            </a:r>
            <a:r>
              <a:rPr lang="en-US" sz="1800" b="0" dirty="0"/>
              <a:t> clause for a database instance and </a:t>
            </a:r>
            <a:r>
              <a:rPr lang="en-US" sz="1800" b="0" dirty="0">
                <a:latin typeface="Courier New" panose="02070309020205020404" pitchFamily="49" charset="0"/>
              </a:rPr>
              <a:t>AS</a:t>
            </a:r>
            <a:r>
              <a:rPr lang="en-US" sz="1800" b="0" dirty="0"/>
              <a:t> </a:t>
            </a:r>
            <a:r>
              <a:rPr lang="en-US" sz="1800" b="0" dirty="0">
                <a:latin typeface="Courier New" panose="02070309020205020404" pitchFamily="49" charset="0"/>
              </a:rPr>
              <a:t>SYSASM</a:t>
            </a:r>
            <a:r>
              <a:rPr lang="en-US" sz="1800" b="0" dirty="0"/>
              <a:t> for an Automatic Storage Management (ASM) instance. Any user that is granted the </a:t>
            </a:r>
            <a:r>
              <a:rPr lang="en-US" sz="1800" b="0" dirty="0">
                <a:latin typeface="Courier New" panose="02070309020205020404" pitchFamily="49" charset="0"/>
              </a:rPr>
              <a:t>SYSDBA</a:t>
            </a:r>
            <a:r>
              <a:rPr lang="en-US" sz="1800" b="0" dirty="0"/>
              <a:t> privilege can connect to the </a:t>
            </a:r>
            <a:r>
              <a:rPr lang="en-US" sz="1800" b="0" dirty="0">
                <a:latin typeface="Courier New" panose="02070309020205020404" pitchFamily="49" charset="0"/>
              </a:rPr>
              <a:t>SYS</a:t>
            </a:r>
            <a:r>
              <a:rPr lang="en-US" sz="1800" b="0" dirty="0"/>
              <a:t> account by using the </a:t>
            </a:r>
            <a:r>
              <a:rPr lang="en-US" sz="1800" b="0" dirty="0">
                <a:latin typeface="Courier New" panose="02070309020205020404" pitchFamily="49" charset="0"/>
              </a:rPr>
              <a:t>AS</a:t>
            </a:r>
            <a:r>
              <a:rPr lang="en-US" sz="1800" b="0" dirty="0"/>
              <a:t> </a:t>
            </a:r>
            <a:r>
              <a:rPr lang="en-US" sz="1800" b="0" dirty="0">
                <a:latin typeface="Courier New" panose="02070309020205020404" pitchFamily="49" charset="0"/>
              </a:rPr>
              <a:t>SYSDBA</a:t>
            </a:r>
            <a:r>
              <a:rPr lang="en-US" sz="1800" b="0" dirty="0"/>
              <a:t> clause. Only “privileged” users who are granted the </a:t>
            </a:r>
            <a:r>
              <a:rPr lang="en-US" sz="1800" b="0" dirty="0">
                <a:latin typeface="Courier New" panose="02070309020205020404" pitchFamily="49" charset="0"/>
              </a:rPr>
              <a:t>SYSDBA</a:t>
            </a:r>
            <a:r>
              <a:rPr lang="en-US" sz="1800" b="0" dirty="0"/>
              <a:t>, </a:t>
            </a:r>
            <a:r>
              <a:rPr lang="en-US" sz="1800" b="0" dirty="0">
                <a:latin typeface="Courier New" panose="02070309020205020404" pitchFamily="49" charset="0"/>
              </a:rPr>
              <a:t>SYSOPER</a:t>
            </a:r>
            <a:r>
              <a:rPr lang="en-US" sz="1800" b="0" dirty="0"/>
              <a:t>, or </a:t>
            </a:r>
            <a:r>
              <a:rPr lang="en-US" sz="1800" b="0" dirty="0">
                <a:latin typeface="Courier New" panose="02070309020205020404" pitchFamily="49" charset="0"/>
              </a:rPr>
              <a:t>SYSASM</a:t>
            </a:r>
            <a:r>
              <a:rPr lang="en-US" sz="1800" b="0" dirty="0"/>
              <a:t> privileges are allowed to start up and shut down instances. </a:t>
            </a:r>
          </a:p>
          <a:p>
            <a:pPr lvl="1"/>
            <a:r>
              <a:rPr lang="en-US" sz="1800" b="0" dirty="0"/>
              <a:t>The </a:t>
            </a:r>
            <a:r>
              <a:rPr lang="en-US" sz="1800" b="0" dirty="0">
                <a:latin typeface="Courier New" panose="02070309020205020404" pitchFamily="49" charset="0"/>
              </a:rPr>
              <a:t>SYSTEM</a:t>
            </a:r>
            <a:r>
              <a:rPr lang="en-US" sz="1800" b="0" dirty="0"/>
              <a:t> account is granted the </a:t>
            </a:r>
            <a:r>
              <a:rPr lang="en-US" sz="1800" b="0" dirty="0">
                <a:latin typeface="Courier New" panose="02070309020205020404" pitchFamily="49" charset="0"/>
              </a:rPr>
              <a:t>DBA</a:t>
            </a:r>
            <a:r>
              <a:rPr lang="en-US" sz="1800" b="0" dirty="0"/>
              <a:t> role by default but not the </a:t>
            </a:r>
            <a:r>
              <a:rPr lang="en-US" sz="1800" b="0" dirty="0">
                <a:latin typeface="Courier New" panose="02070309020205020404" pitchFamily="49" charset="0"/>
              </a:rPr>
              <a:t>SYSDBA</a:t>
            </a:r>
            <a:r>
              <a:rPr lang="en-US" sz="1800" b="0" dirty="0"/>
              <a:t> privilege. </a:t>
            </a:r>
          </a:p>
          <a:p>
            <a:pPr lvl="1"/>
            <a:r>
              <a:rPr lang="en-US" sz="1800" b="0" dirty="0"/>
              <a:t>The </a:t>
            </a:r>
            <a:r>
              <a:rPr lang="en-US" sz="1800" b="0" dirty="0">
                <a:latin typeface="Courier New" panose="02070309020205020404" pitchFamily="49" charset="0"/>
              </a:rPr>
              <a:t>SYS</a:t>
            </a:r>
            <a:r>
              <a:rPr lang="en-US" sz="1800" b="0" dirty="0"/>
              <a:t> and </a:t>
            </a:r>
            <a:r>
              <a:rPr lang="en-US" sz="1800" b="0" dirty="0">
                <a:latin typeface="Courier New" panose="02070309020205020404" pitchFamily="49" charset="0"/>
              </a:rPr>
              <a:t>SYSTEM</a:t>
            </a:r>
            <a:r>
              <a:rPr lang="en-US" sz="1800" b="0" dirty="0"/>
              <a:t> accounts are required accounts in the database. They cannot be dropped.</a:t>
            </a:r>
          </a:p>
          <a:p>
            <a:endParaRPr lang="en-US" dirty="0"/>
          </a:p>
        </p:txBody>
      </p:sp>
    </p:spTree>
    <p:extLst>
      <p:ext uri="{BB962C8B-B14F-4D97-AF65-F5344CB8AC3E}">
        <p14:creationId xmlns:p14="http://schemas.microsoft.com/office/powerpoint/2010/main" val="1982295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3351" name="Picture 7" descr="D:\My_Data\Classes\11g\DBA1\Screenshots\CreateUser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314325" y="1219200"/>
            <a:ext cx="8515350" cy="43894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13349" name="Rectangle 5"/>
          <p:cNvSpPr>
            <a:spLocks noGrp="1" noChangeArrowheads="1"/>
          </p:cNvSpPr>
          <p:nvPr>
            <p:ph type="title"/>
          </p:nvPr>
        </p:nvSpPr>
        <p:spPr/>
        <p:txBody>
          <a:bodyPr/>
          <a:lstStyle/>
          <a:p>
            <a:r>
              <a:rPr lang="en-US"/>
              <a:t>Creating a User</a:t>
            </a:r>
          </a:p>
        </p:txBody>
      </p:sp>
      <p:sp>
        <p:nvSpPr>
          <p:cNvPr id="313350" name="Rectangle 6"/>
          <p:cNvSpPr>
            <a:spLocks noGrp="1" noChangeArrowheads="1"/>
          </p:cNvSpPr>
          <p:nvPr>
            <p:ph type="body" idx="1"/>
          </p:nvPr>
        </p:nvSpPr>
        <p:spPr>
          <a:xfrm>
            <a:off x="609600" y="5735638"/>
            <a:ext cx="7918450" cy="360362"/>
          </a:xfrm>
        </p:spPr>
        <p:txBody>
          <a:bodyPr/>
          <a:lstStyle/>
          <a:p>
            <a:r>
              <a:rPr lang="en-US"/>
              <a:t>Select Server &gt; Users, and then click the Create button.</a:t>
            </a:r>
          </a:p>
        </p:txBody>
      </p:sp>
    </p:spTree>
  </p:cSld>
  <p:clrMapOvr>
    <a:masterClrMapping/>
  </p:clrMapOvr>
  <p:transition/>
</p:sld>
</file>

<file path=ppt/theme/theme1.xml><?xml version="1.0" encoding="utf-8"?>
<a:theme xmlns:a="http://schemas.openxmlformats.org/drawingml/2006/main" name="OU6">
  <a:themeElements>
    <a:clrScheme name="">
      <a:dk1>
        <a:srgbClr val="000000"/>
      </a:dk1>
      <a:lt1>
        <a:srgbClr val="FFFFFF"/>
      </a:lt1>
      <a:dk2>
        <a:srgbClr val="000000"/>
      </a:dk2>
      <a:lt2>
        <a:srgbClr val="000000"/>
      </a:lt2>
      <a:accent1>
        <a:srgbClr val="CCCCCC"/>
      </a:accent1>
      <a:accent2>
        <a:srgbClr val="FF0000"/>
      </a:accent2>
      <a:accent3>
        <a:srgbClr val="FFFFFF"/>
      </a:accent3>
      <a:accent4>
        <a:srgbClr val="000000"/>
      </a:accent4>
      <a:accent5>
        <a:srgbClr val="E2E2E2"/>
      </a:accent5>
      <a:accent6>
        <a:srgbClr val="E70000"/>
      </a:accent6>
      <a:hlink>
        <a:srgbClr val="FF0000"/>
      </a:hlink>
      <a:folHlink>
        <a:srgbClr val="999999"/>
      </a:folHlink>
    </a:clrScheme>
    <a:fontScheme name="OU6">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28575" cap="flat"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228600" rtl="0" eaLnBrk="1" fontAlgn="base" latinLnBrk="0" hangingPunct="1">
          <a:lnSpc>
            <a:spcPct val="100000"/>
          </a:lnSpc>
          <a:spcBef>
            <a:spcPct val="20000"/>
          </a:spcBef>
          <a:spcAft>
            <a:spcPct val="0"/>
          </a:spcAft>
          <a:buClr>
            <a:srgbClr val="FF0000"/>
          </a:buClr>
          <a:buSzTx/>
          <a:buFont typeface="Arial" panose="020B0604020202020204" pitchFamily="34" charset="0"/>
          <a:buNone/>
          <a:tabLst/>
          <a:defRPr kumimoji="0" lang="en-US" sz="1200" b="0" i="0" u="none" strike="noStrike" cap="none" normalizeH="0" baseline="0" smtClean="0">
            <a:ln>
              <a:noFill/>
            </a:ln>
            <a:solidFill>
              <a:schemeClr val="accent2"/>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w="28575" cap="flat"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228600" rtl="0" eaLnBrk="1" fontAlgn="base" latinLnBrk="0" hangingPunct="1">
          <a:lnSpc>
            <a:spcPct val="100000"/>
          </a:lnSpc>
          <a:spcBef>
            <a:spcPct val="20000"/>
          </a:spcBef>
          <a:spcAft>
            <a:spcPct val="0"/>
          </a:spcAft>
          <a:buClr>
            <a:srgbClr val="FF0000"/>
          </a:buClr>
          <a:buSzTx/>
          <a:buFont typeface="Arial" panose="020B0604020202020204" pitchFamily="34" charset="0"/>
          <a:buNone/>
          <a:tabLst/>
          <a:defRPr kumimoji="0" lang="en-US" sz="1200" b="0" i="0" u="none" strike="noStrike" cap="none" normalizeH="0" baseline="0" smtClean="0">
            <a:ln>
              <a:noFill/>
            </a:ln>
            <a:solidFill>
              <a:schemeClr val="accent2"/>
            </a:solidFill>
            <a:effectLst/>
            <a:latin typeface="Times New Roman" panose="02020603050405020304" pitchFamily="18" charset="0"/>
          </a:defRPr>
        </a:defPPr>
      </a:lstStyle>
    </a:lnDef>
  </a:objectDefaults>
  <a:extraClrSchemeLst>
    <a:extraClrScheme>
      <a:clrScheme name="OU6 1">
        <a:dk1>
          <a:srgbClr val="000000"/>
        </a:dk1>
        <a:lt1>
          <a:srgbClr val="FFFFFF"/>
        </a:lt1>
        <a:dk2>
          <a:srgbClr val="000000"/>
        </a:dk2>
        <a:lt2>
          <a:srgbClr val="000000"/>
        </a:lt2>
        <a:accent1>
          <a:srgbClr val="CCCCCC"/>
        </a:accent1>
        <a:accent2>
          <a:srgbClr val="FF3300"/>
        </a:accent2>
        <a:accent3>
          <a:srgbClr val="FFFFFF"/>
        </a:accent3>
        <a:accent4>
          <a:srgbClr val="000000"/>
        </a:accent4>
        <a:accent5>
          <a:srgbClr val="E2E2E2"/>
        </a:accent5>
        <a:accent6>
          <a:srgbClr val="E72D00"/>
        </a:accent6>
        <a:hlink>
          <a:srgbClr val="FF3300"/>
        </a:hlink>
        <a:folHlink>
          <a:srgbClr val="9999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000000"/>
      </a:lt2>
      <a:accent1>
        <a:srgbClr val="CCCCCC"/>
      </a:accent1>
      <a:accent2>
        <a:srgbClr val="FF3300"/>
      </a:accent2>
      <a:accent3>
        <a:srgbClr val="FFFFFF"/>
      </a:accent3>
      <a:accent4>
        <a:srgbClr val="000000"/>
      </a:accent4>
      <a:accent5>
        <a:srgbClr val="E2E2E2"/>
      </a:accent5>
      <a:accent6>
        <a:srgbClr val="E72D00"/>
      </a:accent6>
      <a:hlink>
        <a:srgbClr val="FF3300"/>
      </a:hlink>
      <a:folHlink>
        <a:srgbClr val="999999"/>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E:\project data\EPB\11i EPB Mini-pack B BPA and Security Admin Responsibilities\Original BPA and Security Files from OUCWR\D18970GC11_ppt\OU6.pot</Template>
  <TotalTime>3828</TotalTime>
  <Words>4178</Words>
  <Application>Microsoft Office PowerPoint</Application>
  <PresentationFormat>On-screen Show (4:3)</PresentationFormat>
  <Paragraphs>276</Paragraphs>
  <Slides>37</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 Unicode MS</vt:lpstr>
      <vt:lpstr>Arial</vt:lpstr>
      <vt:lpstr>Courier New</vt:lpstr>
      <vt:lpstr>Times New Roman</vt:lpstr>
      <vt:lpstr>OU6</vt:lpstr>
      <vt:lpstr>Administering User Security</vt:lpstr>
      <vt:lpstr>Objectives</vt:lpstr>
      <vt:lpstr>Objectives </vt:lpstr>
      <vt:lpstr>Database User Accounts</vt:lpstr>
      <vt:lpstr>Database User Accounts </vt:lpstr>
      <vt:lpstr>Database User Accounts  Full Notes Page</vt:lpstr>
      <vt:lpstr>Predefined Accounts: SYS and SYSTEM</vt:lpstr>
      <vt:lpstr>Predefined Accounts: SYS and SYSTEM </vt:lpstr>
      <vt:lpstr>Creating a User</vt:lpstr>
      <vt:lpstr>Creating a User </vt:lpstr>
      <vt:lpstr>Authenticating Users</vt:lpstr>
      <vt:lpstr>Authenticating Users </vt:lpstr>
      <vt:lpstr>Administrator Authentication</vt:lpstr>
      <vt:lpstr>Administrator Authentication </vt:lpstr>
      <vt:lpstr>Unlocking a User Account and Resetting the Password</vt:lpstr>
      <vt:lpstr>Unlocking a User Account and Resetting the Password</vt:lpstr>
      <vt:lpstr>Privileges</vt:lpstr>
      <vt:lpstr>Privileges </vt:lpstr>
      <vt:lpstr>System Privileges</vt:lpstr>
      <vt:lpstr>System Privileges</vt:lpstr>
      <vt:lpstr>System Privileges (continued)</vt:lpstr>
      <vt:lpstr>Object Privileges</vt:lpstr>
      <vt:lpstr>Object Privileges </vt:lpstr>
      <vt:lpstr>Benefits of Roles </vt:lpstr>
      <vt:lpstr>Assigning Privileges to Roles and Assigning Roles to Users</vt:lpstr>
      <vt:lpstr>Assigning Privileges to Roles and Assigning Roles to Users </vt:lpstr>
      <vt:lpstr>Creating a Role </vt:lpstr>
      <vt:lpstr>Creating a Role</vt:lpstr>
      <vt:lpstr>Secure Roles</vt:lpstr>
      <vt:lpstr>Secure Roles </vt:lpstr>
      <vt:lpstr>Assigning Roles to Users </vt:lpstr>
      <vt:lpstr>Assigning Roles to Users</vt:lpstr>
      <vt:lpstr>Profiles and Users</vt:lpstr>
      <vt:lpstr>Profiles and Users </vt:lpstr>
      <vt:lpstr>Creating a Password Profile</vt:lpstr>
      <vt:lpstr>Creating a Password Profile </vt:lpstr>
      <vt:lpstr>Supplied Password Verification Function: VERIFY_FUNCTION_11G</vt:lpstr>
    </vt:vector>
  </TitlesOfParts>
  <Company>Oracle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&lt;Insert Lesson, Module, or Course Title&gt;</dc:title>
  <dc:creator>Internal Systems</dc:creator>
  <cp:lastModifiedBy>asma khan</cp:lastModifiedBy>
  <cp:revision>136</cp:revision>
  <cp:lastPrinted>2007-07-26T20:29:45Z</cp:lastPrinted>
  <dcterms:created xsi:type="dcterms:W3CDTF">2006-01-17T11:30:56Z</dcterms:created>
  <dcterms:modified xsi:type="dcterms:W3CDTF">2020-04-02T06:00:16Z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ome_page">
    <vt:lpwstr>http://ap337sun.us.oracle.com/powerpoint</vt:lpwstr>
  </property>
  <property fmtid="{D5CDD505-2E9C-101B-9397-08002B2CF9AE}" pid="3" name="Version">
    <vt:lpwstr>1.00</vt:lpwstr>
  </property>
  <property fmtid="{D5CDD505-2E9C-101B-9397-08002B2CF9AE}" pid="4" name="Build_version">
    <vt:lpwstr> 111</vt:lpwstr>
  </property>
  <property fmtid="{D5CDD505-2E9C-101B-9397-08002B2CF9AE}" pid="5" name="Build_Date">
    <vt:filetime>2001-07-03T07:00:00Z</vt:filetime>
  </property>
  <property fmtid="{D5CDD505-2E9C-101B-9397-08002B2CF9AE}" pid="6" name="Build_Time">
    <vt:lpwstr>10:11:09 AM</vt:lpwstr>
  </property>
  <property fmtid="{D5CDD505-2E9C-101B-9397-08002B2CF9AE}" pid="7" name="Install_dir">
    <vt:lpwstr/>
  </property>
</Properties>
</file>