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2" r:id="rId4"/>
    <p:sldId id="258" r:id="rId5"/>
    <p:sldId id="263" r:id="rId6"/>
    <p:sldId id="259" r:id="rId7"/>
    <p:sldId id="260" r:id="rId8"/>
    <p:sldId id="261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7379D-692E-445F-A750-6423FCA07E94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E9FDE-7768-4E19-98E1-0F0479EED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26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8D025-2D9E-4880-B6AD-1C29D58D1473}" type="datetime1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47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F335-B45A-4B35-B850-0EA5C67E889D}" type="datetime1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D6626-1342-4412-A9DC-EFE0D4CBD94B}" type="datetime1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20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5A0F-E714-48D9-B110-8207241C1EF2}" type="datetime1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71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E547-1031-4728-B434-F542EB3583B2}" type="datetime1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93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951F-FCAE-48FA-BAC2-4CF1400A4510}" type="datetime1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54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B62A-075C-40F2-90A0-0815BAD52E90}" type="datetime1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1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0A97-88F6-4F26-8602-388486B731A2}" type="datetime1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50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27F45-4EB1-438C-B3B9-88755CD41AB2}" type="datetime1">
              <a:rPr lang="en-US" smtClean="0"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320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E976-CD7A-4089-8752-3989D85F5CB9}" type="datetime1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03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E7C9C-CF70-417D-B060-939F0936DAAF}" type="datetime1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36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194C0-961C-4068-9A3C-C267AE5E317F}" type="datetime1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FAAA7-D1D3-4C52-998D-FAE084489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4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3994" y="401146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Topic: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Linear Regression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35628"/>
            <a:ext cx="9144000" cy="2086378"/>
          </a:xfrm>
        </p:spPr>
        <p:txBody>
          <a:bodyPr>
            <a:normAutofit/>
          </a:bodyPr>
          <a:lstStyle/>
          <a:p>
            <a:pPr algn="l"/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MSc Psychology 2</a:t>
            </a:r>
            <a:r>
              <a:rPr lang="en-US" sz="2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dirty="0" smtClean="0"/>
          </a:p>
          <a:p>
            <a:pPr algn="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Applications of Statistics in Psychology 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Course Code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PSYC-6211</a:t>
            </a:r>
          </a:p>
          <a:p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Instructor: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Kanwal Iqbal  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65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Error of Estimate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mean error is equal to zero.</a:t>
            </a:r>
          </a:p>
          <a:p>
            <a:pPr lvl="1" algn="just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s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small the errors tend to be close to zero (close to the mean error). Then, the model fits the data well.</a:t>
            </a:r>
          </a:p>
          <a:p>
            <a:pPr lvl="1" algn="just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we can, use s</a:t>
            </a:r>
            <a:r>
              <a:rPr lang="en-US" alt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a measure of the suitability of using a linear model.</a:t>
            </a:r>
          </a:p>
          <a:p>
            <a:pPr lvl="1" algn="just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estimator of s</a:t>
            </a:r>
            <a:r>
              <a:rPr lang="en-US" alt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given by s</a:t>
            </a:r>
            <a:r>
              <a:rPr lang="en-US" alt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4365854"/>
              </p:ext>
            </p:extLst>
          </p:nvPr>
        </p:nvGraphicFramePr>
        <p:xfrm>
          <a:off x="3463702" y="4551608"/>
          <a:ext cx="3905250" cy="141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" imgW="1574640" imgH="571320" progId="Equation.3">
                  <p:embed/>
                </p:oleObj>
              </mc:Choice>
              <mc:Fallback>
                <p:oleObj name="Equation" r:id="rId3" imgW="157464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3702" y="4551608"/>
                        <a:ext cx="3905250" cy="14176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18900000" algn="ctr" rotWithShape="0">
                          <a:schemeClr val="tx1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5400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 of Squares for Errors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the sum of differences between the points and the regression line.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can serve as a measure of how well the line fits the data.  SSE is defined by</a:t>
            </a:r>
          </a:p>
          <a:p>
            <a:endParaRPr lang="en-US" altLang="en-US" dirty="0" smtClean="0">
              <a:solidFill>
                <a:srgbClr val="2C2CB0"/>
              </a:solidFill>
              <a:latin typeface="Arial Narrow" panose="020B0606020202030204" pitchFamily="34" charset="0"/>
            </a:endParaRPr>
          </a:p>
          <a:p>
            <a:endParaRPr lang="en-US" altLang="en-US" dirty="0">
              <a:solidFill>
                <a:srgbClr val="2C2CB0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shortcut formula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903184"/>
              </p:ext>
            </p:extLst>
          </p:nvPr>
        </p:nvGraphicFramePr>
        <p:xfrm>
          <a:off x="3928817" y="3029744"/>
          <a:ext cx="226377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3" imgW="1002960" imgH="431640" progId="Equation.3">
                  <p:embed/>
                </p:oleObj>
              </mc:Choice>
              <mc:Fallback>
                <p:oleObj name="Equation" r:id="rId3" imgW="1002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8817" y="3029744"/>
                        <a:ext cx="2263775" cy="9715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>
                        <a:outerShdw dist="107763" dir="18900000" algn="ctr" rotWithShape="0">
                          <a:schemeClr val="tx1"/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0354419"/>
              </p:ext>
            </p:extLst>
          </p:nvPr>
        </p:nvGraphicFramePr>
        <p:xfrm>
          <a:off x="3405925" y="4954587"/>
          <a:ext cx="2971800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5" imgW="1333440" imgH="393480" progId="Equation.3">
                  <p:embed/>
                </p:oleObj>
              </mc:Choice>
              <mc:Fallback>
                <p:oleObj name="Equation" r:id="rId5" imgW="13334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5925" y="4954587"/>
                        <a:ext cx="2971800" cy="8747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>
                        <a:outerShdw dist="107763" dir="18900000" algn="ctr" rotWithShape="0">
                          <a:schemeClr val="tx1"/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021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 of A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ssociation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statistics, any of various factors or coefficients used to quantify a relationship between two or more variables.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association are used in various fields of research but are especially common in the areas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psychology, where they frequently are used to quantify relationships between exposures and diseases 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behaviors.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775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 of Association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measure of association may be determined by any of several different analyses, including correlation analysis and regression analysis. (Although the terms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and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are often used interchangeably,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in a stricter sense refers to linear correlation, and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refers to any relationship between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variables).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861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 of Association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method used to determine the strength of an association depends on the characteristics of the data for each variable. Data may be measured on an interval/ratio scale, an ordinal/rank scale, or a nominal/categorical scale. These three characteristics can be thought of as continuous, integer, and qualitative categories, respectively.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08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Analysis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Pearson’s correlation coefficient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Spearman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rank-order correlation coefficient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Chi-square test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367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Chi-square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chi-square test for association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standard measure for association between two categorical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variables.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chi-square test for independence, also called Pearson's chi-square test or the chi-square test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association.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55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02276"/>
            <a:ext cx="10515600" cy="56746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</a:t>
            </a:r>
          </a:p>
          <a:p>
            <a:pPr marL="0" indent="0" algn="just" fontAlgn="base">
              <a:lnSpc>
                <a:spcPct val="15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simple and generic example follows. If scientists were studying the relationship between gender and political party, then they could count people from a random sample belonging to the various combinations: female-Democrat, female-Republican, male-Democrat, and male-Republican. The scientists could then perform a chi-square test to determine whether there was a significant disproportionate membership among those groups, indicating an association between gender and political party.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14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Assumptions of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Chi-square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choose 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analyze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data using a chi-square test for independence, you need to make sure that the data you want 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analyze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"passes" two assumptions.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 to do this because it is only appropriate to use a chi-square test for independence if your data passes these two assumptions. If it does not, you cannot use a chi-square test for independence.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assumptions are: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280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Assumptions of Chi-square test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two variables should be measured at an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ordinal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or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nominal level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(i.e., categorical data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variable should consist of two or more categorical, independent groups.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Example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 variables that meet this criterion include gender (2 groups: Males and Females), ethnicity (e.g., 3 groups: Caucasian, African American and Hispanic), physical activity level (e.g., 4 groups: sedentary, low, moderate and high), profession (e.g., 5 groups: surgeon, doctor, nurse, dentist, therapist), and so forth.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642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Scatter Diagram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scatter plot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scatter graph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scatter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scatter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diagram</a:t>
            </a:r>
            <a:r>
              <a:rPr lang="en-US" sz="2400" u="sng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Scatter (XY)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Plot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 points that show the relationship between two sets of data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5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Hypotheses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lnSpc>
                <a:spcPct val="150000"/>
              </a:lnSpc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Null hypothesis: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Assumes that there is no association between the two variables.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Alternative hypothesis: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Assumes that there is an association between the two variables.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82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9397"/>
            <a:ext cx="10515600" cy="5687566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scatterplot,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one axis is used to represent each of the variables, and the data are plotted as points on the graph.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149" y="2009525"/>
            <a:ext cx="2182557" cy="4346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4269" y="1881164"/>
            <a:ext cx="6735651" cy="465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15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290" y="130286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 and direction of an association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4</a:t>
            </a:fld>
            <a:endParaRPr lang="en-US"/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2128592" y="3802731"/>
            <a:ext cx="4657725" cy="2619375"/>
            <a:chOff x="416" y="2372"/>
            <a:chExt cx="2934" cy="1650"/>
          </a:xfrm>
        </p:grpSpPr>
        <p:pic>
          <p:nvPicPr>
            <p:cNvPr id="6" name="Picture 26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98" t="6090" r="9671" b="4657"/>
            <a:stretch>
              <a:fillRect/>
            </a:stretch>
          </p:blipFill>
          <p:spPr bwMode="auto">
            <a:xfrm>
              <a:off x="416" y="2640"/>
              <a:ext cx="1382" cy="1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624" y="2420"/>
              <a:ext cx="2640" cy="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tx1"/>
                  </a:solidFill>
                  <a:latin typeface="Arial" panose="020B0604020202020204" pitchFamily="34" charset="0"/>
                </a:rPr>
                <a:t>Nonlinear      </a:t>
              </a:r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1056" y="2372"/>
              <a:ext cx="158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9" name="Picture 16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005" t="19315" r="12981" b="12048"/>
            <a:stretch>
              <a:fillRect/>
            </a:stretch>
          </p:blipFill>
          <p:spPr bwMode="auto">
            <a:xfrm>
              <a:off x="1968" y="2640"/>
              <a:ext cx="1382" cy="1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" name="Picture 13"/>
          <p:cNvPicPr>
            <a:picLocks noGrp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1" t="19431" r="13927" b="11543"/>
          <a:stretch>
            <a:fillRect/>
          </a:stretch>
        </p:blipFill>
        <p:spPr>
          <a:xfrm>
            <a:off x="1595906" y="1835483"/>
            <a:ext cx="3100231" cy="1639944"/>
          </a:xfrm>
        </p:spPr>
      </p:pic>
      <p:sp>
        <p:nvSpPr>
          <p:cNvPr id="11" name="Rectangle 10"/>
          <p:cNvSpPr/>
          <p:nvPr/>
        </p:nvSpPr>
        <p:spPr>
          <a:xfrm>
            <a:off x="4257556" y="1245157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b="1" dirty="0">
                <a:latin typeface="Arial" panose="020B0604020202020204" pitchFamily="34" charset="0"/>
              </a:rPr>
              <a:t>Linear</a:t>
            </a:r>
          </a:p>
        </p:txBody>
      </p:sp>
      <p:pic>
        <p:nvPicPr>
          <p:cNvPr id="12" name="Picture 22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1" t="12801" r="6015" b="14592"/>
          <a:stretch>
            <a:fillRect/>
          </a:stretch>
        </p:blipFill>
        <p:spPr>
          <a:xfrm>
            <a:off x="5134719" y="1783151"/>
            <a:ext cx="2193925" cy="1692276"/>
          </a:xfrm>
          <a:prstGeom prst="rect">
            <a:avLst/>
          </a:prstGeom>
        </p:spPr>
      </p:pic>
      <p:grpSp>
        <p:nvGrpSpPr>
          <p:cNvPr id="13" name="Group 34"/>
          <p:cNvGrpSpPr>
            <a:grpSpLocks/>
          </p:cNvGrpSpPr>
          <p:nvPr/>
        </p:nvGrpSpPr>
        <p:grpSpPr bwMode="auto">
          <a:xfrm>
            <a:off x="8413915" y="1356393"/>
            <a:ext cx="2574925" cy="4892675"/>
            <a:chOff x="3744" y="796"/>
            <a:chExt cx="1622" cy="3082"/>
          </a:xfrm>
        </p:grpSpPr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4176" y="796"/>
              <a:ext cx="1048" cy="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tx1"/>
                  </a:solidFill>
                  <a:latin typeface="Arial" panose="020B0604020202020204" pitchFamily="34" charset="0"/>
                </a:rPr>
                <a:t>No relationship</a:t>
              </a:r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>
              <a:off x="3744" y="1076"/>
              <a:ext cx="0" cy="24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6" name="Picture 15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599" t="19585" r="13251" b="10176"/>
            <a:stretch>
              <a:fillRect/>
            </a:stretch>
          </p:blipFill>
          <p:spPr bwMode="auto">
            <a:xfrm>
              <a:off x="3984" y="1018"/>
              <a:ext cx="1382" cy="1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31"/>
            <p:cNvPicPr>
              <a:picLocks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90" r="8255" b="1433"/>
            <a:stretch>
              <a:fillRect/>
            </a:stretch>
          </p:blipFill>
          <p:spPr bwMode="auto">
            <a:xfrm>
              <a:off x="3984" y="2496"/>
              <a:ext cx="1382" cy="1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9719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Explanatory and response variables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9867" y="1546113"/>
            <a:ext cx="10515600" cy="4592862"/>
          </a:xfrm>
        </p:spPr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response variable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measures or records an outcome of a study. An 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explanatory variable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explains changes in the response variable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Typically, the </a:t>
            </a:r>
            <a:r>
              <a:rPr lang="en-US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explanatory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independent variable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plotted on the </a:t>
            </a:r>
            <a:r>
              <a:rPr lang="en-US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axis, and the </a:t>
            </a:r>
            <a:r>
              <a:rPr lang="en-US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response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dependent variable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plotted on the </a:t>
            </a:r>
            <a:r>
              <a:rPr lang="en-US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axis.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4894869"/>
              </p:ext>
            </p:extLst>
          </p:nvPr>
        </p:nvGraphicFramePr>
        <p:xfrm>
          <a:off x="4799527" y="3346204"/>
          <a:ext cx="4191000" cy="2720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Worksheet" r:id="rId3" imgW="7251700" imgH="4864100" progId="Excel.Sheet.8">
                  <p:embed/>
                </p:oleObj>
              </mc:Choice>
              <mc:Fallback>
                <p:oleObj name="Worksheet" r:id="rId3" imgW="7251700" imgH="48641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4762" t="7689" r="4762" b="1962"/>
                      <a:stretch>
                        <a:fillRect/>
                      </a:stretch>
                    </p:blipFill>
                    <p:spPr bwMode="auto">
                      <a:xfrm>
                        <a:off x="4799527" y="3346204"/>
                        <a:ext cx="4191000" cy="27204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3205677" y="3795321"/>
            <a:ext cx="1518364" cy="1725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Response </a:t>
            </a:r>
          </a:p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(dependent) </a:t>
            </a:r>
          </a:p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variable:</a:t>
            </a:r>
          </a:p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 alcohol </a:t>
            </a:r>
          </a:p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5000919" y="6138975"/>
            <a:ext cx="3788217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Explanatory (independent) variable: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of beers</a:t>
            </a:r>
          </a:p>
        </p:txBody>
      </p:sp>
    </p:spTree>
    <p:extLst>
      <p:ext uri="{BB962C8B-B14F-4D97-AF65-F5344CB8AC3E}">
        <p14:creationId xmlns:p14="http://schemas.microsoft.com/office/powerpoint/2010/main" val="89447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02276"/>
            <a:ext cx="10515600" cy="567468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association: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High values of one variable tend to occur together with high values of the other variable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ct val="30000"/>
              </a:spcBef>
              <a:buNone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association: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High values of one variable tend to occur together with low values of the other variable.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66"/>
          <a:stretch>
            <a:fillRect/>
          </a:stretch>
        </p:blipFill>
        <p:spPr bwMode="auto">
          <a:xfrm>
            <a:off x="2024129" y="2691415"/>
            <a:ext cx="7772400" cy="331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895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8034"/>
            <a:ext cx="10515600" cy="5648929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relationship: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vary independently. Knowing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tells you nothing about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63"/>
          <a:stretch>
            <a:fillRect/>
          </a:stretch>
        </p:blipFill>
        <p:spPr bwMode="auto">
          <a:xfrm>
            <a:off x="1809482" y="2125015"/>
            <a:ext cx="8305800" cy="3433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780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Outliers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1223"/>
            <a:ext cx="10515600" cy="460574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 scatterplot, outliers are points that fall outside of the overall pattern of the relationship.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" t="26797" b="2325"/>
          <a:stretch>
            <a:fillRect/>
          </a:stretch>
        </p:blipFill>
        <p:spPr bwMode="auto">
          <a:xfrm>
            <a:off x="1735916" y="3128963"/>
            <a:ext cx="7620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62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Error of Estimation 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5465"/>
            <a:ext cx="10515600" cy="463149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Definition: 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Error of Estimate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is the measure of variation of an observation made around the computed regression line. Simply, it is used to check the accuracy of predictions made with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regression line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Likewise, a standard deviation which measures the variation in the set of data from its mean, the standard error of estimate also measures the variation in the actual values of Y from the computed values of Y (predicted) on the regression line.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6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572</Words>
  <Application>Microsoft Office PowerPoint</Application>
  <PresentationFormat>Widescreen</PresentationFormat>
  <Paragraphs>89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Arial Narrow</vt:lpstr>
      <vt:lpstr>Calibri</vt:lpstr>
      <vt:lpstr>Calibri Light</vt:lpstr>
      <vt:lpstr>Times New Roman</vt:lpstr>
      <vt:lpstr>Office Theme</vt:lpstr>
      <vt:lpstr>Worksheet</vt:lpstr>
      <vt:lpstr>Equation</vt:lpstr>
      <vt:lpstr> Topic: Linear Regression</vt:lpstr>
      <vt:lpstr>Scatter Diagram</vt:lpstr>
      <vt:lpstr>PowerPoint Presentation</vt:lpstr>
      <vt:lpstr>Form and direction of an association</vt:lpstr>
      <vt:lpstr>Explanatory and response variables</vt:lpstr>
      <vt:lpstr>PowerPoint Presentation</vt:lpstr>
      <vt:lpstr>PowerPoint Presentation</vt:lpstr>
      <vt:lpstr>Outliers</vt:lpstr>
      <vt:lpstr>Standard Error of Estimation </vt:lpstr>
      <vt:lpstr>Standard Error of Estimate</vt:lpstr>
      <vt:lpstr>Sum of Squares for Errors</vt:lpstr>
      <vt:lpstr>Measure of Association</vt:lpstr>
      <vt:lpstr>Measure of Association</vt:lpstr>
      <vt:lpstr>Measure of Association</vt:lpstr>
      <vt:lpstr>Methods of Analysis</vt:lpstr>
      <vt:lpstr>Chi-square test</vt:lpstr>
      <vt:lpstr>PowerPoint Presentation</vt:lpstr>
      <vt:lpstr>Assumptions of Chi-square test</vt:lpstr>
      <vt:lpstr>Assumptions of Chi-square test</vt:lpstr>
      <vt:lpstr>Hypotheses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# 1  Chapter # 2</dc:title>
  <dc:creator>Kanwal Iqbal</dc:creator>
  <cp:lastModifiedBy>Kanwal Iqbal</cp:lastModifiedBy>
  <cp:revision>68</cp:revision>
  <dcterms:created xsi:type="dcterms:W3CDTF">2020-03-15T09:08:15Z</dcterms:created>
  <dcterms:modified xsi:type="dcterms:W3CDTF">2020-04-29T17:45:37Z</dcterms:modified>
</cp:coreProperties>
</file>