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62" r:id="rId4"/>
    <p:sldId id="258" r:id="rId5"/>
    <p:sldId id="263" r:id="rId6"/>
    <p:sldId id="259" r:id="rId7"/>
    <p:sldId id="260" r:id="rId8"/>
    <p:sldId id="261" r:id="rId9"/>
    <p:sldId id="264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57379D-692E-445F-A750-6423FCA07E94}" type="datetimeFigureOut">
              <a:rPr lang="en-US" smtClean="0"/>
              <a:t>4/29/2020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E9FDE-7768-4E19-98E1-0F0479EED18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626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8D025-2D9E-4880-B6AD-1C29D58D1473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347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F335-B45A-4B35-B850-0EA5C67E889D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33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0D6626-1342-4412-A9DC-EFE0D4CBD94B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220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B5A0F-E714-48D9-B110-8207241C1EF2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1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AE547-1031-4728-B434-F542EB3583B2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093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951F-FCAE-48FA-BAC2-4CF1400A4510}" type="datetime1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0546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1B62A-075C-40F2-90A0-0815BAD52E90}" type="datetime1">
              <a:rPr lang="en-US" smtClean="0"/>
              <a:t>4/29/2020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912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10A97-88F6-4F26-8602-388486B731A2}" type="datetime1">
              <a:rPr lang="en-US" smtClean="0"/>
              <a:t>4/29/2020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27F45-4EB1-438C-B3B9-88755CD41AB2}" type="datetime1">
              <a:rPr lang="en-US" smtClean="0"/>
              <a:t>4/29/2020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320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E976-CD7A-4089-8752-3989D85F5CB9}" type="datetime1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303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E7C9C-CF70-417D-B060-939F0936DAAF}" type="datetime1">
              <a:rPr lang="en-US" smtClean="0"/>
              <a:t>4/29/2020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636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194C0-961C-4068-9A3C-C267AE5E317F}" type="datetime1">
              <a:rPr lang="en-US" smtClean="0"/>
              <a:t>4/29/2020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FAAA7-D1D3-4C52-998D-FAE084489E0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84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3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14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3994" y="401146"/>
            <a:ext cx="9144000" cy="2387600"/>
          </a:xfrm>
        </p:spPr>
        <p:txBody>
          <a:bodyPr>
            <a:normAutofit/>
          </a:bodyPr>
          <a:lstStyle/>
          <a:p>
            <a:pPr algn="l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Topic: </a:t>
            </a:r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Linear Regression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35628"/>
            <a:ext cx="9144000" cy="2086378"/>
          </a:xfrm>
        </p:spPr>
        <p:txBody>
          <a:bodyPr>
            <a:normAutofit/>
          </a:bodyPr>
          <a:lstStyle/>
          <a:p>
            <a:pPr algn="l"/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MSc Psychology 2</a:t>
            </a:r>
            <a:r>
              <a:rPr lang="en-US" sz="26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dirty="0" smtClean="0"/>
          </a:p>
          <a:p>
            <a:pPr algn="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of Statistics in Psychology </a:t>
            </a:r>
          </a:p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Course Code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PSYC-6211</a:t>
            </a:r>
          </a:p>
          <a:p>
            <a:r>
              <a:rPr lang="en-US" sz="3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Instructor: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Kanwal Iqbal 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665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 of Estimate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mean error is equal to zero.</a:t>
            </a:r>
          </a:p>
          <a:p>
            <a:pPr lvl="1" algn="just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s</a:t>
            </a:r>
            <a:r>
              <a:rPr lang="en-US" alt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small the errors tend to be close to zero (close to the mean error). Then, the model fits the data well.</a:t>
            </a:r>
          </a:p>
          <a:p>
            <a:pPr lvl="1" algn="just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we can, use s</a:t>
            </a:r>
            <a:r>
              <a:rPr lang="en-US" alt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as a measure of the suitability of using a linear model.</a:t>
            </a:r>
          </a:p>
          <a:p>
            <a:pPr lvl="1" algn="just"/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estimator of s</a:t>
            </a:r>
            <a:r>
              <a:rPr lang="en-US" alt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is given by s</a:t>
            </a:r>
            <a:r>
              <a:rPr lang="en-US" alt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4365854"/>
              </p:ext>
            </p:extLst>
          </p:nvPr>
        </p:nvGraphicFramePr>
        <p:xfrm>
          <a:off x="3463702" y="4551608"/>
          <a:ext cx="3905250" cy="1417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1574640" imgH="571320" progId="Equation.3">
                  <p:embed/>
                </p:oleObj>
              </mc:Choice>
              <mc:Fallback>
                <p:oleObj name="Equation" r:id="rId3" imgW="1574640" imgH="5713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63702" y="4551608"/>
                        <a:ext cx="3905250" cy="141763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8540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 of Squares for Errors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the sum of differences between the points and the regression line.</a:t>
            </a:r>
          </a:p>
          <a:p>
            <a:pPr lvl="1">
              <a:lnSpc>
                <a:spcPct val="120000"/>
              </a:lnSpc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can serve as a measure of how well the line fits the data.  SSE is defined by</a:t>
            </a:r>
          </a:p>
          <a:p>
            <a:endParaRPr lang="en-US" altLang="en-US" dirty="0" smtClean="0">
              <a:solidFill>
                <a:srgbClr val="2C2CB0"/>
              </a:solidFill>
              <a:latin typeface="Arial Narrow" panose="020B0606020202030204" pitchFamily="34" charset="0"/>
            </a:endParaRPr>
          </a:p>
          <a:p>
            <a:endParaRPr lang="en-US" altLang="en-US" dirty="0">
              <a:solidFill>
                <a:srgbClr val="2C2CB0"/>
              </a:solidFill>
              <a:latin typeface="Arial Narrow" panose="020B0606020202030204" pitchFamily="34" charset="0"/>
            </a:endParaRPr>
          </a:p>
          <a:p>
            <a:pPr marL="0" indent="0">
              <a:buNone/>
            </a:pP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shortcut formula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11</a:t>
            </a:fld>
            <a:endParaRPr lang="en-US"/>
          </a:p>
        </p:txBody>
      </p:sp>
      <p:graphicFrame>
        <p:nvGraphicFramePr>
          <p:cNvPr id="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903184"/>
              </p:ext>
            </p:extLst>
          </p:nvPr>
        </p:nvGraphicFramePr>
        <p:xfrm>
          <a:off x="3928817" y="3029744"/>
          <a:ext cx="2263775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4" name="Equation" r:id="rId3" imgW="1002960" imgH="431640" progId="Equation.3">
                  <p:embed/>
                </p:oleObj>
              </mc:Choice>
              <mc:Fallback>
                <p:oleObj name="Equation" r:id="rId3" imgW="10029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8817" y="3029744"/>
                        <a:ext cx="2263775" cy="9715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354419"/>
              </p:ext>
            </p:extLst>
          </p:nvPr>
        </p:nvGraphicFramePr>
        <p:xfrm>
          <a:off x="3405925" y="4954587"/>
          <a:ext cx="2971800" cy="874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5" name="Equation" r:id="rId5" imgW="1333440" imgH="393480" progId="Equation.3">
                  <p:embed/>
                </p:oleObj>
              </mc:Choice>
              <mc:Fallback>
                <p:oleObj name="Equation" r:id="rId5" imgW="133344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05925" y="4954587"/>
                        <a:ext cx="2971800" cy="87471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  <a:effectLst>
                        <a:outerShdw dist="107763" dir="18900000" algn="ctr" rotWithShape="0">
                          <a:schemeClr val="tx1"/>
                        </a:outerShdw>
                      </a:effectLst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902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of A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ssociation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statistics, any of various factors or coefficients used to quantify a relationship between two or more variables.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association are used in various fields of research but are especially common in the areas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psychology, where they frequently are used to quantify relationships between exposures and diseases or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behaviors.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775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of Association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measure of association may be determined by any of several different analyses, including correlation analysis and regression analysis. (Although the terms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and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are often used interchangeably,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correlation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in a stricter sense refers to linear correlation, and 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refers to any relationship between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8611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 of Association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method used to determine the strength of an association depends on the characteristics of the data for each variable. Data may be measured on an interval/ratio scale, an ordinal/rank scale, or a nominal/categorical scale. These three characteristics can be thought of as continuous, integer, and qualitative categories, respectively.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8085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Analysis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Pearson’s correlation coefficient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Spearman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rank-order correlation coefficient</a:t>
            </a:r>
          </a:p>
          <a:p>
            <a:pPr>
              <a:lnSpc>
                <a:spcPct val="150000"/>
              </a:lnSpc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 test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8367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chi-square test for association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standard measure for association between two categorical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variables. 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 test for independence, also called Pearson's chi-square test or the chi-square test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4555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2276"/>
            <a:ext cx="10515600" cy="567468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n-US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Example</a:t>
            </a:r>
          </a:p>
          <a:p>
            <a:pPr marL="0" indent="0" algn="just" fontAlgn="base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A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and generic example follows. If scientists were studying the relationship between gender and political party, then they could count people from a random sample belonging to the various combinations: female-Democrat, female-Republican, male-Democrat, and male-Republican. The scientists could then perform a chi-square test to determine whether there was a significant disproportionate membership among those groups, indicating an association between gender and political party.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14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 of </a:t>
            </a: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Chi-square </a:t>
            </a:r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test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 choose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your data using a chi-square test for independence, you need to make sure that the data you want to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"passes" two assumptions.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need to do this because it is only appropriate to use a chi-square test for independence if your data passes these two assumptions. If it does not, you cannot use a chi-square test for independence.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These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assumptions are: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280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Assumptions of Chi-square test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two variables should be measured at an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ordinal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or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nominal level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(i.e., categorical data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Your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variable should consist of two or more categorical, independent groups. </a:t>
            </a: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Example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independent variables that meet this criterion include gender (2 groups: Males and Females), ethnicity (e.g., 3 groups: Caucasian, African American and Hispanic), physical activity level (e.g., 4 groups: sedentary, low, moderate and high), profession (e.g., 5 groups: surgeon, doctor, nurse, dentist, therapist), and so forth.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42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Scatter Diagram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scatter plot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also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called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scatter graph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scatter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scatter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diagram</a:t>
            </a:r>
            <a:r>
              <a:rPr lang="en-US" sz="2400" u="sng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4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Scatter (XY)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Plot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 points that show the relationship between two sets of data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175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Hypotheses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lnSpc>
                <a:spcPct val="15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Null hypothesis: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Assumes that there is no association between the two variables.</a:t>
            </a:r>
          </a:p>
          <a:p>
            <a:pPr marL="0" indent="0" fontAlgn="base">
              <a:lnSpc>
                <a:spcPct val="150000"/>
              </a:lnSpc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Alternative hypothesis: 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Assumes that there is an association between the two variables.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82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89397"/>
            <a:ext cx="10515600" cy="5687566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scatterplot,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one axis is used to represent each of the variables, and the data are plotted as points on the graph.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3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5149" y="2009525"/>
            <a:ext cx="2182557" cy="43468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4269" y="1881164"/>
            <a:ext cx="6735651" cy="4657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15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290" y="130286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 and direction of an association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4</a:t>
            </a:fld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128592" y="3802731"/>
            <a:ext cx="4657725" cy="2619375"/>
            <a:chOff x="416" y="2372"/>
            <a:chExt cx="2934" cy="1650"/>
          </a:xfrm>
        </p:grpSpPr>
        <p:pic>
          <p:nvPicPr>
            <p:cNvPr id="6" name="Picture 26"/>
            <p:cNvPicPr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98" t="6090" r="9671" b="4657"/>
            <a:stretch>
              <a:fillRect/>
            </a:stretch>
          </p:blipFill>
          <p:spPr bwMode="auto">
            <a:xfrm>
              <a:off x="416" y="2640"/>
              <a:ext cx="1382" cy="1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624" y="2420"/>
              <a:ext cx="2640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Nonlinear      </a:t>
              </a:r>
            </a:p>
          </p:txBody>
        </p:sp>
        <p:sp>
          <p:nvSpPr>
            <p:cNvPr id="8" name="Line 11"/>
            <p:cNvSpPr>
              <a:spLocks noChangeShapeType="1"/>
            </p:cNvSpPr>
            <p:nvPr/>
          </p:nvSpPr>
          <p:spPr bwMode="auto">
            <a:xfrm>
              <a:off x="1056" y="2372"/>
              <a:ext cx="1584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9" name="Picture 16"/>
            <p:cNvPicPr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0005" t="19315" r="12981" b="12048"/>
            <a:stretch>
              <a:fillRect/>
            </a:stretch>
          </p:blipFill>
          <p:spPr bwMode="auto">
            <a:xfrm>
              <a:off x="1968" y="2640"/>
              <a:ext cx="1382" cy="1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10" name="Picture 13"/>
          <p:cNvPicPr>
            <a:picLocks noGrp="1" noChangeArrowheads="1"/>
          </p:cNvPicPr>
          <p:nvPr>
            <p:ph idx="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141" t="19431" r="13927" b="11543"/>
          <a:stretch>
            <a:fillRect/>
          </a:stretch>
        </p:blipFill>
        <p:spPr>
          <a:xfrm>
            <a:off x="1595906" y="1835483"/>
            <a:ext cx="3100231" cy="1639944"/>
          </a:xfrm>
        </p:spPr>
      </p:pic>
      <p:sp>
        <p:nvSpPr>
          <p:cNvPr id="11" name="Rectangle 10"/>
          <p:cNvSpPr/>
          <p:nvPr/>
        </p:nvSpPr>
        <p:spPr>
          <a:xfrm>
            <a:off x="4257556" y="1245157"/>
            <a:ext cx="8771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altLang="en-US" b="1" dirty="0">
                <a:latin typeface="Arial" panose="020B0604020202020204" pitchFamily="34" charset="0"/>
              </a:rPr>
              <a:t>Linear</a:t>
            </a:r>
          </a:p>
        </p:txBody>
      </p:sp>
      <p:pic>
        <p:nvPicPr>
          <p:cNvPr id="12" name="Picture 22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51" t="12801" r="6015" b="14592"/>
          <a:stretch>
            <a:fillRect/>
          </a:stretch>
        </p:blipFill>
        <p:spPr>
          <a:xfrm>
            <a:off x="5134719" y="1783151"/>
            <a:ext cx="2193925" cy="1692276"/>
          </a:xfrm>
          <a:prstGeom prst="rect">
            <a:avLst/>
          </a:prstGeom>
        </p:spPr>
      </p:pic>
      <p:grpSp>
        <p:nvGrpSpPr>
          <p:cNvPr id="13" name="Group 34"/>
          <p:cNvGrpSpPr>
            <a:grpSpLocks/>
          </p:cNvGrpSpPr>
          <p:nvPr/>
        </p:nvGrpSpPr>
        <p:grpSpPr bwMode="auto">
          <a:xfrm>
            <a:off x="8413915" y="1356393"/>
            <a:ext cx="2574925" cy="4892675"/>
            <a:chOff x="3744" y="796"/>
            <a:chExt cx="1622" cy="3082"/>
          </a:xfrm>
        </p:grpSpPr>
        <p:sp>
          <p:nvSpPr>
            <p:cNvPr id="14" name="Text Box 8"/>
            <p:cNvSpPr txBox="1">
              <a:spLocks noChangeArrowheads="1"/>
            </p:cNvSpPr>
            <p:nvPr/>
          </p:nvSpPr>
          <p:spPr bwMode="auto">
            <a:xfrm>
              <a:off x="4176" y="796"/>
              <a:ext cx="1048" cy="21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>
                  <a:solidFill>
                    <a:srgbClr val="404040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600">
                  <a:solidFill>
                    <a:srgbClr val="404040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400">
                  <a:solidFill>
                    <a:srgbClr val="404040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spcBef>
                  <a:spcPts val="1000"/>
                </a:spcBef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5pPr>
              <a:lvl6pPr marL="25146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6pPr>
              <a:lvl7pPr marL="29718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7pPr>
              <a:lvl8pPr marL="34290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8pPr>
              <a:lvl9pPr marL="3886200" indent="-228600" eaLnBrk="0" fontAlgn="base" hangingPunct="0">
                <a:spcBef>
                  <a:spcPts val="1000"/>
                </a:spcBef>
                <a:spcAft>
                  <a:spcPct val="0"/>
                </a:spcAft>
                <a:buClr>
                  <a:schemeClr val="accent1"/>
                </a:buClr>
                <a:buSzPct val="80000"/>
                <a:buFont typeface="Wingdings 3" panose="05040102010807070707" pitchFamily="18" charset="2"/>
                <a:buChar char=""/>
                <a:defRPr sz="1200">
                  <a:solidFill>
                    <a:srgbClr val="404040"/>
                  </a:solidFill>
                  <a:latin typeface="Trebuchet MS" panose="020B0603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r>
                <a:rPr lang="en-US" altLang="en-US" sz="1600" b="1">
                  <a:solidFill>
                    <a:schemeClr val="tx1"/>
                  </a:solidFill>
                  <a:latin typeface="Arial" panose="020B0604020202020204" pitchFamily="34" charset="0"/>
                </a:rPr>
                <a:t>No relationship</a:t>
              </a:r>
            </a:p>
          </p:txBody>
        </p:sp>
        <p:sp>
          <p:nvSpPr>
            <p:cNvPr id="15" name="Line 10"/>
            <p:cNvSpPr>
              <a:spLocks noChangeShapeType="1"/>
            </p:cNvSpPr>
            <p:nvPr/>
          </p:nvSpPr>
          <p:spPr bwMode="auto">
            <a:xfrm>
              <a:off x="3744" y="1076"/>
              <a:ext cx="0" cy="240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16" name="Picture 15"/>
            <p:cNvPicPr>
              <a:picLocks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9599" t="19585" r="13251" b="10176"/>
            <a:stretch>
              <a:fillRect/>
            </a:stretch>
          </p:blipFill>
          <p:spPr bwMode="auto">
            <a:xfrm>
              <a:off x="3984" y="1018"/>
              <a:ext cx="1382" cy="1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7" name="Picture 31"/>
            <p:cNvPicPr>
              <a:picLocks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190" r="8255" b="1433"/>
            <a:stretch>
              <a:fillRect/>
            </a:stretch>
          </p:blipFill>
          <p:spPr bwMode="auto">
            <a:xfrm>
              <a:off x="3984" y="2496"/>
              <a:ext cx="1382" cy="1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719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Explanatory and response variables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9867" y="1546113"/>
            <a:ext cx="10515600" cy="4592862"/>
          </a:xfrm>
        </p:spPr>
        <p:txBody>
          <a:bodyPr/>
          <a:lstStyle/>
          <a:p>
            <a:pPr marL="0" indent="0">
              <a:lnSpc>
                <a:spcPct val="120000"/>
              </a:lnSpc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variable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measures or records an outcome of a study. An </a:t>
            </a:r>
            <a:r>
              <a:rPr lang="en-US" alt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explanatory variable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explains changes in the response variable</a:t>
            </a:r>
            <a:r>
              <a:rPr lang="en-US" alt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Typically, the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explanatory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independent variable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plotted on the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axis, and the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response 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dependent variable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plotted on the </a:t>
            </a:r>
            <a:r>
              <a:rPr lang="en-US" altLang="en-US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axis.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4894869"/>
              </p:ext>
            </p:extLst>
          </p:nvPr>
        </p:nvGraphicFramePr>
        <p:xfrm>
          <a:off x="4799527" y="3346204"/>
          <a:ext cx="4191000" cy="2720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9" name="Worksheet" r:id="rId3" imgW="7251700" imgH="4864100" progId="Excel.Sheet.8">
                  <p:embed/>
                </p:oleObj>
              </mc:Choice>
              <mc:Fallback>
                <p:oleObj name="Worksheet" r:id="rId3" imgW="7251700" imgH="4864100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4762" t="7689" r="4762" b="1962"/>
                      <a:stretch>
                        <a:fillRect/>
                      </a:stretch>
                    </p:blipFill>
                    <p:spPr bwMode="auto">
                      <a:xfrm>
                        <a:off x="4799527" y="3346204"/>
                        <a:ext cx="4191000" cy="2720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3205677" y="3795321"/>
            <a:ext cx="1518364" cy="17253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Response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(dependent)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variable: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blood alcohol </a:t>
            </a:r>
          </a:p>
          <a:p>
            <a:pPr>
              <a:lnSpc>
                <a:spcPct val="12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content</a:t>
            </a:r>
          </a:p>
        </p:txBody>
      </p:sp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5000919" y="6138975"/>
            <a:ext cx="3788217" cy="535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Explanatory (independent) variable:</a:t>
            </a:r>
          </a:p>
          <a:p>
            <a:pPr algn="ctr">
              <a:lnSpc>
                <a:spcPct val="8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of beers</a:t>
            </a:r>
          </a:p>
        </p:txBody>
      </p:sp>
    </p:spTree>
    <p:extLst>
      <p:ext uri="{BB962C8B-B14F-4D97-AF65-F5344CB8AC3E}">
        <p14:creationId xmlns:p14="http://schemas.microsoft.com/office/powerpoint/2010/main" val="89447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2276"/>
            <a:ext cx="10515600" cy="5674687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ct val="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Positive association: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values of one variable tend to occur together with high values of the other variable</a:t>
            </a:r>
            <a:r>
              <a:rPr lang="en-US" alt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spcBef>
                <a:spcPct val="30000"/>
              </a:spcBef>
              <a:buNone/>
            </a:pPr>
            <a:r>
              <a: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Negative association: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High values of one variable tend to occur together with low values of the other variable.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366"/>
          <a:stretch>
            <a:fillRect/>
          </a:stretch>
        </p:blipFill>
        <p:spPr bwMode="auto">
          <a:xfrm>
            <a:off x="2024129" y="2691415"/>
            <a:ext cx="7772400" cy="3319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895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28034"/>
            <a:ext cx="10515600" cy="5648929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relationship: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vary independently. Knowing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tells you nothing about </a:t>
            </a:r>
            <a:r>
              <a:rPr lang="en-US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7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63"/>
          <a:stretch>
            <a:fillRect/>
          </a:stretch>
        </p:blipFill>
        <p:spPr bwMode="auto">
          <a:xfrm>
            <a:off x="1809482" y="2125015"/>
            <a:ext cx="8305800" cy="3433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807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Outliers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1223"/>
            <a:ext cx="10515600" cy="460574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en-US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 scatterplot, outliers are points that fall outside of the overall pattern of the relationship.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8</a:t>
            </a:fld>
            <a:endParaRPr lang="en-US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" t="26797" b="2325"/>
          <a:stretch>
            <a:fillRect/>
          </a:stretch>
        </p:blipFill>
        <p:spPr bwMode="auto">
          <a:xfrm>
            <a:off x="1735916" y="3128963"/>
            <a:ext cx="76200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628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 of Estimation </a:t>
            </a:r>
            <a:endParaRPr 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45465"/>
            <a:ext cx="10515600" cy="463149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Definition: 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Error of Estimate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is the measure of variation of an observation made around the computed regression line. Simply, it is used to check the accuracy of predictions made with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regression line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Likewise, a standard deviation which measures the variation in the set of data from its mean, the standard error of estimate also measures the variation in the actual values of Y from the computed values of Y (predicted) on the regression line.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7FAAA7-D1D3-4C52-998D-FAE084489E0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8465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572</Words>
  <Application>Microsoft Office PowerPoint</Application>
  <PresentationFormat>Widescreen</PresentationFormat>
  <Paragraphs>89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8" baseType="lpstr">
      <vt:lpstr>Arial</vt:lpstr>
      <vt:lpstr>Arial Narrow</vt:lpstr>
      <vt:lpstr>Calibri</vt:lpstr>
      <vt:lpstr>Calibri Light</vt:lpstr>
      <vt:lpstr>Times New Roman</vt:lpstr>
      <vt:lpstr>Office Theme</vt:lpstr>
      <vt:lpstr>Worksheet</vt:lpstr>
      <vt:lpstr>Equation</vt:lpstr>
      <vt:lpstr> Topic: Linear Regression</vt:lpstr>
      <vt:lpstr>Scatter Diagram</vt:lpstr>
      <vt:lpstr>PowerPoint Presentation</vt:lpstr>
      <vt:lpstr>Form and direction of an association</vt:lpstr>
      <vt:lpstr>Explanatory and response variables</vt:lpstr>
      <vt:lpstr>PowerPoint Presentation</vt:lpstr>
      <vt:lpstr>PowerPoint Presentation</vt:lpstr>
      <vt:lpstr>Outliers</vt:lpstr>
      <vt:lpstr>Standard Error of Estimation </vt:lpstr>
      <vt:lpstr>Standard Error of Estimate</vt:lpstr>
      <vt:lpstr>Sum of Squares for Errors</vt:lpstr>
      <vt:lpstr>Measure of Association</vt:lpstr>
      <vt:lpstr>Measure of Association</vt:lpstr>
      <vt:lpstr>Measure of Association</vt:lpstr>
      <vt:lpstr>Methods of Analysis</vt:lpstr>
      <vt:lpstr>Chi-square test</vt:lpstr>
      <vt:lpstr>PowerPoint Presentation</vt:lpstr>
      <vt:lpstr>Assumptions of Chi-square test</vt:lpstr>
      <vt:lpstr>Assumptions of Chi-square test</vt:lpstr>
      <vt:lpstr>Hypotheses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# 1  Chapter # 2</dc:title>
  <dc:creator>Kanwal Iqbal</dc:creator>
  <cp:lastModifiedBy>Kanwal Iqbal</cp:lastModifiedBy>
  <cp:revision>68</cp:revision>
  <dcterms:created xsi:type="dcterms:W3CDTF">2020-03-15T09:08:15Z</dcterms:created>
  <dcterms:modified xsi:type="dcterms:W3CDTF">2020-04-29T17:45:37Z</dcterms:modified>
</cp:coreProperties>
</file>