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8"/>
  </p:notesMasterIdLst>
  <p:sldIdLst>
    <p:sldId id="257" r:id="rId2"/>
    <p:sldId id="256" r:id="rId3"/>
    <p:sldId id="272" r:id="rId4"/>
    <p:sldId id="273" r:id="rId5"/>
    <p:sldId id="258" r:id="rId6"/>
    <p:sldId id="259" r:id="rId7"/>
    <p:sldId id="260" r:id="rId8"/>
    <p:sldId id="268" r:id="rId9"/>
    <p:sldId id="269" r:id="rId10"/>
    <p:sldId id="270" r:id="rId11"/>
    <p:sldId id="261" r:id="rId12"/>
    <p:sldId id="262" r:id="rId13"/>
    <p:sldId id="263" r:id="rId14"/>
    <p:sldId id="264" r:id="rId15"/>
    <p:sldId id="265" r:id="rId16"/>
    <p:sldId id="266" r:id="rId17"/>
    <p:sldId id="341" r:id="rId18"/>
    <p:sldId id="267" r:id="rId19"/>
    <p:sldId id="271" r:id="rId20"/>
    <p:sldId id="274" r:id="rId21"/>
    <p:sldId id="338" r:id="rId22"/>
    <p:sldId id="339" r:id="rId23"/>
    <p:sldId id="340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12" r:id="rId61"/>
    <p:sldId id="313" r:id="rId62"/>
    <p:sldId id="342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  <p:sldId id="334" r:id="rId84"/>
    <p:sldId id="335" r:id="rId85"/>
    <p:sldId id="336" r:id="rId86"/>
    <p:sldId id="337" r:id="rId8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84" autoAdjust="0"/>
    <p:restoredTop sz="94660"/>
  </p:normalViewPr>
  <p:slideViewPr>
    <p:cSldViewPr>
      <p:cViewPr varScale="1">
        <p:scale>
          <a:sx n="68" d="100"/>
          <a:sy n="68" d="100"/>
        </p:scale>
        <p:origin x="14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notesMaster" Target="notesMasters/notesMaster1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9C873-BB89-428C-81F4-942F53C003C4}" type="datetimeFigureOut">
              <a:rPr lang="en-US" smtClean="0"/>
              <a:pPr/>
              <a:t>28-Mar-20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29BB3F-1471-4EFD-B290-9E3C66C45D1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F62CFC-E494-482F-ACB5-6468AE5E7BD5}" type="slidenum">
              <a:rPr lang="en-US" altLang="zh-TW"/>
              <a:pPr/>
              <a:t>24</a:t>
            </a:fld>
            <a:endParaRPr lang="en-US" altLang="zh-TW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1645D5-DC8B-414D-80C8-9118D3C2E2F9}" type="slidenum">
              <a:rPr lang="en-US" altLang="zh-TW"/>
              <a:pPr/>
              <a:t>33</a:t>
            </a:fld>
            <a:endParaRPr lang="en-US" altLang="zh-TW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9C45CC-811B-45BA-B596-429DA54FF622}" type="slidenum">
              <a:rPr lang="en-US" altLang="zh-TW"/>
              <a:pPr/>
              <a:t>34</a:t>
            </a:fld>
            <a:endParaRPr lang="en-US" altLang="zh-TW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7817C8-4E3A-425A-9E1C-61DD6053B1BF}" type="slidenum">
              <a:rPr lang="en-US" altLang="zh-TW"/>
              <a:pPr/>
              <a:t>35</a:t>
            </a:fld>
            <a:endParaRPr lang="en-US" altLang="zh-TW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360709-2DBF-43A0-82A7-AAD5AFDBF057}" type="slidenum">
              <a:rPr lang="en-US" altLang="zh-TW"/>
              <a:pPr/>
              <a:t>36</a:t>
            </a:fld>
            <a:endParaRPr lang="en-US" altLang="zh-TW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6A76D0-CDE4-41C2-BADE-B73B83A742EE}" type="slidenum">
              <a:rPr lang="en-US" altLang="zh-TW"/>
              <a:pPr/>
              <a:t>37</a:t>
            </a:fld>
            <a:endParaRPr lang="en-US" altLang="zh-TW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B8F686-440F-4136-BF66-475FCAA05F05}" type="slidenum">
              <a:rPr lang="en-US" altLang="zh-TW"/>
              <a:pPr/>
              <a:t>38</a:t>
            </a:fld>
            <a:endParaRPr lang="en-US" altLang="zh-TW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E08E47-1B9B-4BC9-9E23-ACEBA1B20F4C}" type="slidenum">
              <a:rPr lang="en-US" altLang="zh-TW"/>
              <a:pPr/>
              <a:t>39</a:t>
            </a:fld>
            <a:endParaRPr lang="en-US" altLang="zh-TW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267969-A2EC-4642-A72C-5A5FD05AA3C4}" type="slidenum">
              <a:rPr lang="en-US" altLang="zh-TW"/>
              <a:pPr/>
              <a:t>40</a:t>
            </a:fld>
            <a:endParaRPr lang="en-US" altLang="zh-TW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E66F0F-72BF-40ED-B37B-29C8D4AD7EBF}" type="slidenum">
              <a:rPr lang="en-US" altLang="zh-TW"/>
              <a:pPr/>
              <a:t>41</a:t>
            </a:fld>
            <a:endParaRPr lang="en-US" altLang="zh-TW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80D0A6-3311-476A-BFB6-DC94142DF91B}" type="slidenum">
              <a:rPr lang="en-US" altLang="zh-TW"/>
              <a:pPr/>
              <a:t>42</a:t>
            </a:fld>
            <a:endParaRPr lang="en-US" altLang="zh-TW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A792C8-DBB0-4A21-B3BB-BB7B05DD6D13}" type="slidenum">
              <a:rPr lang="en-US" altLang="zh-TW"/>
              <a:pPr/>
              <a:t>25</a:t>
            </a:fld>
            <a:endParaRPr lang="en-US" altLang="zh-TW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890BAB-0F0B-4AA8-903F-9DDB739D6C67}" type="slidenum">
              <a:rPr lang="en-US" altLang="zh-TW"/>
              <a:pPr/>
              <a:t>43</a:t>
            </a:fld>
            <a:endParaRPr lang="en-US" altLang="zh-TW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BD2A6D-F58F-4258-82E5-86E92B3F1C38}" type="slidenum">
              <a:rPr lang="en-US" altLang="zh-TW"/>
              <a:pPr/>
              <a:t>44</a:t>
            </a:fld>
            <a:endParaRPr lang="en-US" altLang="zh-TW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E623FA-2E37-4147-A20B-71DBCAD9E8A2}" type="slidenum">
              <a:rPr lang="en-US" altLang="zh-TW"/>
              <a:pPr/>
              <a:t>45</a:t>
            </a:fld>
            <a:endParaRPr lang="en-US" altLang="zh-TW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98789A-0323-4E1C-B9DC-6B335C6E1B3A}" type="slidenum">
              <a:rPr lang="en-US" altLang="zh-TW"/>
              <a:pPr/>
              <a:t>46</a:t>
            </a:fld>
            <a:endParaRPr lang="en-US" altLang="zh-TW"/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948EBD-B447-4230-B4A5-24474566CEC4}" type="slidenum">
              <a:rPr lang="en-US" altLang="zh-TW"/>
              <a:pPr/>
              <a:t>47</a:t>
            </a:fld>
            <a:endParaRPr lang="en-US" altLang="zh-TW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836426-1837-4AAD-B2B4-C26DBFEDB815}" type="slidenum">
              <a:rPr lang="en-US" altLang="zh-TW"/>
              <a:pPr/>
              <a:t>48</a:t>
            </a:fld>
            <a:endParaRPr lang="en-US" altLang="zh-TW"/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991EAA-2628-4C10-9644-2A8998485849}" type="slidenum">
              <a:rPr lang="en-US" altLang="zh-TW"/>
              <a:pPr/>
              <a:t>49</a:t>
            </a:fld>
            <a:endParaRPr lang="en-US" altLang="zh-TW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24BAEE-5E56-4BCF-8BB7-957A09D407B2}" type="slidenum">
              <a:rPr lang="en-US" altLang="zh-TW"/>
              <a:pPr/>
              <a:t>50</a:t>
            </a:fld>
            <a:endParaRPr lang="en-US" altLang="zh-TW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92BEC0-6A0C-469A-8FC9-3EB149C65491}" type="slidenum">
              <a:rPr lang="en-US" altLang="zh-TW"/>
              <a:pPr/>
              <a:t>51</a:t>
            </a:fld>
            <a:endParaRPr lang="en-US" altLang="zh-TW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2659CE-5898-483F-A360-44D3D88AD95B}" type="slidenum">
              <a:rPr lang="en-US" altLang="zh-TW"/>
              <a:pPr/>
              <a:t>52</a:t>
            </a:fld>
            <a:endParaRPr lang="en-US" altLang="zh-TW"/>
          </a:p>
        </p:txBody>
      </p:sp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8ECF19-05B1-4EF7-9FFF-E3AE072B9BAC}" type="slidenum">
              <a:rPr lang="en-US" altLang="zh-TW"/>
              <a:pPr/>
              <a:t>26</a:t>
            </a:fld>
            <a:endParaRPr lang="en-US" altLang="zh-TW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6E0E5F-C693-4433-89B8-0AC9355FC8C5}" type="slidenum">
              <a:rPr lang="en-US" altLang="zh-TW"/>
              <a:pPr/>
              <a:t>53</a:t>
            </a:fld>
            <a:endParaRPr lang="en-US" altLang="zh-TW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D45244-54B9-4F11-BEFF-1ECAD3110F5A}" type="slidenum">
              <a:rPr lang="en-US" altLang="zh-TW"/>
              <a:pPr/>
              <a:t>54</a:t>
            </a:fld>
            <a:endParaRPr lang="en-US" altLang="zh-TW"/>
          </a:p>
        </p:txBody>
      </p:sp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577564-BF83-43B6-8A09-BE296E50C1E9}" type="slidenum">
              <a:rPr lang="en-US" altLang="zh-TW"/>
              <a:pPr/>
              <a:t>55</a:t>
            </a:fld>
            <a:endParaRPr lang="en-US" altLang="zh-TW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39AE7-BA4A-4CE0-AF0E-523E5681A61A}" type="slidenum">
              <a:rPr lang="en-US" altLang="zh-TW"/>
              <a:pPr/>
              <a:t>56</a:t>
            </a:fld>
            <a:endParaRPr lang="en-US" altLang="zh-TW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67BFFA-1207-4A27-8C7F-947CC3C6DE06}" type="slidenum">
              <a:rPr lang="en-US" altLang="zh-TW"/>
              <a:pPr/>
              <a:t>57</a:t>
            </a:fld>
            <a:endParaRPr lang="en-US" altLang="zh-TW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3958AA-FA05-46D3-A615-353606D651F8}" type="slidenum">
              <a:rPr lang="en-US" altLang="zh-TW"/>
              <a:pPr/>
              <a:t>58</a:t>
            </a:fld>
            <a:endParaRPr lang="en-US" altLang="zh-TW"/>
          </a:p>
        </p:txBody>
      </p:sp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07DF95-C61F-4C9A-A086-03D4F86BF11D}" type="slidenum">
              <a:rPr lang="en-US" altLang="zh-TW"/>
              <a:pPr/>
              <a:t>59</a:t>
            </a:fld>
            <a:endParaRPr lang="en-US" altLang="zh-TW"/>
          </a:p>
        </p:txBody>
      </p:sp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3EB79B-8F91-4C12-A20B-08A79DE669B4}" type="slidenum">
              <a:rPr lang="en-US" altLang="zh-TW"/>
              <a:pPr/>
              <a:t>60</a:t>
            </a:fld>
            <a:endParaRPr lang="en-US" altLang="zh-TW"/>
          </a:p>
        </p:txBody>
      </p:sp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CBE119-7884-4A11-A5BA-FE66686BB5D0}" type="slidenum">
              <a:rPr lang="en-US" altLang="zh-TW"/>
              <a:pPr/>
              <a:t>61</a:t>
            </a:fld>
            <a:endParaRPr lang="en-US" altLang="zh-TW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4F8368-0306-4030-8C7D-6EE18488C869}" type="slidenum">
              <a:rPr lang="en-US" altLang="zh-TW"/>
              <a:pPr/>
              <a:t>63</a:t>
            </a:fld>
            <a:endParaRPr lang="en-US" altLang="zh-TW"/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AD7577-6A85-48C5-8909-1BD5DE363136}" type="slidenum">
              <a:rPr lang="en-US" altLang="zh-TW"/>
              <a:pPr/>
              <a:t>27</a:t>
            </a:fld>
            <a:endParaRPr lang="en-US" altLang="zh-TW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26D5D2-20F7-460A-9D9B-BA89EFDCE4AF}" type="slidenum">
              <a:rPr lang="en-US" altLang="zh-TW"/>
              <a:pPr/>
              <a:t>64</a:t>
            </a:fld>
            <a:endParaRPr lang="en-US" altLang="zh-TW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6219E0-0BBD-4822-9F45-378A114B3976}" type="slidenum">
              <a:rPr lang="en-US" altLang="zh-TW"/>
              <a:pPr/>
              <a:t>65</a:t>
            </a:fld>
            <a:endParaRPr lang="en-US" altLang="zh-TW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692E27-476C-4D78-B52E-119008B62667}" type="slidenum">
              <a:rPr lang="en-US" altLang="zh-TW"/>
              <a:pPr/>
              <a:t>66</a:t>
            </a:fld>
            <a:endParaRPr lang="en-US" altLang="zh-TW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A37F62-0002-4FF1-B553-4943AF378E82}" type="slidenum">
              <a:rPr lang="en-US" altLang="zh-TW"/>
              <a:pPr/>
              <a:t>67</a:t>
            </a:fld>
            <a:endParaRPr lang="en-US" altLang="zh-TW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98CBBE-D1B5-4460-BA33-E48A7A766ED9}" type="slidenum">
              <a:rPr lang="en-US" altLang="zh-TW"/>
              <a:pPr/>
              <a:t>68</a:t>
            </a:fld>
            <a:endParaRPr lang="en-US" altLang="zh-TW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06E5FB-C91C-4C92-A746-EC9AC576DB0A}" type="slidenum">
              <a:rPr lang="en-US" altLang="zh-TW"/>
              <a:pPr/>
              <a:t>69</a:t>
            </a:fld>
            <a:endParaRPr lang="en-US" altLang="zh-TW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7713F8-F5DF-4FA7-ADBB-CCEB78461971}" type="slidenum">
              <a:rPr lang="en-US" altLang="zh-TW"/>
              <a:pPr/>
              <a:t>70</a:t>
            </a:fld>
            <a:endParaRPr lang="en-US" altLang="zh-TW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FD7F69-44E4-4768-9103-9B2ED476460C}" type="slidenum">
              <a:rPr lang="en-US" altLang="zh-TW"/>
              <a:pPr/>
              <a:t>71</a:t>
            </a:fld>
            <a:endParaRPr lang="en-US" altLang="zh-TW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B70977-D0F0-4E2B-989F-05C2C295BBD4}" type="slidenum">
              <a:rPr lang="en-US" altLang="zh-TW"/>
              <a:pPr/>
              <a:t>72</a:t>
            </a:fld>
            <a:endParaRPr lang="en-US" altLang="zh-TW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EC782E-22C3-4F14-A9C2-106CFCEAE20A}" type="slidenum">
              <a:rPr lang="en-US" altLang="zh-TW"/>
              <a:pPr/>
              <a:t>73</a:t>
            </a:fld>
            <a:endParaRPr lang="en-US" altLang="zh-TW"/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309D0E-C539-4061-B6EA-13E3517EE80D}" type="slidenum">
              <a:rPr lang="en-US" altLang="zh-TW"/>
              <a:pPr/>
              <a:t>28</a:t>
            </a:fld>
            <a:endParaRPr lang="en-US" altLang="zh-TW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AA5E4A-803D-4994-A857-AE7897DD8926}" type="slidenum">
              <a:rPr lang="en-US" altLang="zh-TW"/>
              <a:pPr/>
              <a:t>74</a:t>
            </a:fld>
            <a:endParaRPr lang="en-US" altLang="zh-TW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2AF5F1-C1FD-4F08-B155-D0D8DA0E6EA6}" type="slidenum">
              <a:rPr lang="en-US" altLang="zh-TW"/>
              <a:pPr/>
              <a:t>75</a:t>
            </a:fld>
            <a:endParaRPr lang="en-US" altLang="zh-TW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37DECF-6E9A-4B2C-9501-3CBBA9F28AE8}" type="slidenum">
              <a:rPr lang="en-US" altLang="zh-TW"/>
              <a:pPr/>
              <a:t>76</a:t>
            </a:fld>
            <a:endParaRPr lang="en-US" altLang="zh-TW"/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669627-82F0-4F31-B8EE-604EACE174A6}" type="slidenum">
              <a:rPr lang="en-US" altLang="zh-TW"/>
              <a:pPr/>
              <a:t>77</a:t>
            </a:fld>
            <a:endParaRPr lang="en-US" altLang="zh-TW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A48EBF-83EB-4E53-97BD-CB9B179C9CF6}" type="slidenum">
              <a:rPr lang="en-US" altLang="zh-TW"/>
              <a:pPr/>
              <a:t>78</a:t>
            </a:fld>
            <a:endParaRPr lang="en-US" altLang="zh-TW"/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962CCF-19DA-4694-B39F-3487056059B2}" type="slidenum">
              <a:rPr lang="en-US" altLang="zh-TW"/>
              <a:pPr/>
              <a:t>79</a:t>
            </a:fld>
            <a:endParaRPr lang="en-US" altLang="zh-TW"/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F8909F-9EF8-4EFD-B794-B037F8D3D683}" type="slidenum">
              <a:rPr lang="en-US" altLang="zh-TW"/>
              <a:pPr/>
              <a:t>80</a:t>
            </a:fld>
            <a:endParaRPr lang="en-US" altLang="zh-TW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52327E-B4B4-4EFA-A8AE-FC668FCF4CA4}" type="slidenum">
              <a:rPr lang="en-US" altLang="zh-TW"/>
              <a:pPr/>
              <a:t>81</a:t>
            </a:fld>
            <a:endParaRPr lang="en-US" altLang="zh-TW"/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A545E3-5BCC-483E-AEC7-C149CDFD3A68}" type="slidenum">
              <a:rPr lang="en-US" altLang="zh-TW"/>
              <a:pPr/>
              <a:t>82</a:t>
            </a:fld>
            <a:endParaRPr lang="en-US" altLang="zh-TW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97C8FE-FF07-402B-BD81-3A7D5D144FB4}" type="slidenum">
              <a:rPr lang="en-US" altLang="zh-TW"/>
              <a:pPr/>
              <a:t>83</a:t>
            </a:fld>
            <a:endParaRPr lang="en-US" altLang="zh-TW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C1CC02-9BCB-4BE6-AC66-36533DC082DA}" type="slidenum">
              <a:rPr lang="en-US" altLang="zh-TW"/>
              <a:pPr/>
              <a:t>29</a:t>
            </a:fld>
            <a:endParaRPr lang="en-US" altLang="zh-TW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857E9B-3CEF-4DBF-87AC-F8F1C544681A}" type="slidenum">
              <a:rPr lang="en-US" altLang="zh-TW"/>
              <a:pPr/>
              <a:t>84</a:t>
            </a:fld>
            <a:endParaRPr lang="en-US" altLang="zh-TW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34CF89-DE07-41FA-BBA2-A2A882DF92FF}" type="slidenum">
              <a:rPr lang="en-US" altLang="zh-TW"/>
              <a:pPr/>
              <a:t>85</a:t>
            </a:fld>
            <a:endParaRPr lang="en-US" altLang="zh-TW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797C0E-7784-49CC-B205-763985E45A68}" type="slidenum">
              <a:rPr lang="en-US" altLang="zh-TW"/>
              <a:pPr/>
              <a:t>86</a:t>
            </a:fld>
            <a:endParaRPr lang="en-US" altLang="zh-TW"/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D53D83-B68D-4E71-8D13-67629704AA26}" type="slidenum">
              <a:rPr lang="en-US" altLang="zh-TW"/>
              <a:pPr/>
              <a:t>30</a:t>
            </a:fld>
            <a:endParaRPr lang="en-US" altLang="zh-TW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A8500C-977C-41B7-9983-C72BBD79F614}" type="slidenum">
              <a:rPr lang="en-US" altLang="zh-TW"/>
              <a:pPr/>
              <a:t>31</a:t>
            </a:fld>
            <a:endParaRPr lang="en-US" altLang="zh-TW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EA15AE-C02F-4F95-8CAF-F0C873DC0106}" type="slidenum">
              <a:rPr lang="en-US" altLang="zh-TW"/>
              <a:pPr/>
              <a:t>32</a:t>
            </a:fld>
            <a:endParaRPr lang="en-US" altLang="zh-TW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4DFE-0DD2-47FD-99BC-28E11495F1EF}" type="datetimeFigureOut">
              <a:rPr lang="en-US" smtClean="0"/>
              <a:pPr/>
              <a:t>28-Mar-20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C099-4C6C-465E-AE53-276134501A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4DFE-0DD2-47FD-99BC-28E11495F1EF}" type="datetimeFigureOut">
              <a:rPr lang="en-US" smtClean="0"/>
              <a:pPr/>
              <a:t>28-Mar-20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C099-4C6C-465E-AE53-276134501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4DFE-0DD2-47FD-99BC-28E11495F1EF}" type="datetimeFigureOut">
              <a:rPr lang="en-US" smtClean="0"/>
              <a:pPr/>
              <a:t>28-Mar-20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C099-4C6C-465E-AE53-276134501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3771900" cy="17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85800" y="3733800"/>
            <a:ext cx="3771900" cy="17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6FB35DE-4CAF-463E-AF69-450D002EB6E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F1E36B3-9D6E-4142-8256-5BD07F72C50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4DFE-0DD2-47FD-99BC-28E11495F1EF}" type="datetimeFigureOut">
              <a:rPr lang="en-US" smtClean="0"/>
              <a:pPr/>
              <a:t>28-Mar-20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C099-4C6C-465E-AE53-276134501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4DFE-0DD2-47FD-99BC-28E11495F1EF}" type="datetimeFigureOut">
              <a:rPr lang="en-US" smtClean="0"/>
              <a:pPr/>
              <a:t>28-Mar-20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C099-4C6C-465E-AE53-276134501A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4DFE-0DD2-47FD-99BC-28E11495F1EF}" type="datetimeFigureOut">
              <a:rPr lang="en-US" smtClean="0"/>
              <a:pPr/>
              <a:t>28-Mar-20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C099-4C6C-465E-AE53-276134501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4DFE-0DD2-47FD-99BC-28E11495F1EF}" type="datetimeFigureOut">
              <a:rPr lang="en-US" smtClean="0"/>
              <a:pPr/>
              <a:t>28-Mar-20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C099-4C6C-465E-AE53-276134501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4DFE-0DD2-47FD-99BC-28E11495F1EF}" type="datetimeFigureOut">
              <a:rPr lang="en-US" smtClean="0"/>
              <a:pPr/>
              <a:t>28-Mar-20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C099-4C6C-465E-AE53-276134501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4DFE-0DD2-47FD-99BC-28E11495F1EF}" type="datetimeFigureOut">
              <a:rPr lang="en-US" smtClean="0"/>
              <a:pPr/>
              <a:t>28-Mar-20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C099-4C6C-465E-AE53-276134501A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4DFE-0DD2-47FD-99BC-28E11495F1EF}" type="datetimeFigureOut">
              <a:rPr lang="en-US" smtClean="0"/>
              <a:pPr/>
              <a:t>28-Mar-20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C099-4C6C-465E-AE53-276134501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4DFE-0DD2-47FD-99BC-28E11495F1EF}" type="datetimeFigureOut">
              <a:rPr lang="en-US" smtClean="0"/>
              <a:pPr/>
              <a:t>28-Mar-20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C099-4C6C-465E-AE53-276134501A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8BF4DFE-0DD2-47FD-99BC-28E11495F1EF}" type="datetimeFigureOut">
              <a:rPr lang="en-US" smtClean="0"/>
              <a:pPr/>
              <a:t>28-Mar-20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327C099-4C6C-465E-AE53-276134501A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SYLLABUS DESINGNING AND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		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					Dr.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Azhar Pervaiz</a:t>
            </a:r>
          </a:p>
          <a:p>
            <a:pPr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University of  Sargodha</a:t>
            </a: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							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						28.03.2020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371600"/>
            <a:ext cx="8229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types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1. </a:t>
            </a:r>
            <a:r>
              <a:rPr lang="en-US" i="1" dirty="0"/>
              <a:t>Linguistic factors:</a:t>
            </a:r>
          </a:p>
          <a:p>
            <a:r>
              <a:rPr lang="en-US" dirty="0"/>
              <a:t>- Linguistic uniformity and diversity in the community</a:t>
            </a:r>
          </a:p>
          <a:p>
            <a:r>
              <a:rPr lang="en-US" dirty="0"/>
              <a:t>- Relationship between L1 and L2</a:t>
            </a:r>
          </a:p>
          <a:p>
            <a:r>
              <a:rPr lang="en-US" dirty="0"/>
              <a:t>2. </a:t>
            </a:r>
            <a:r>
              <a:rPr lang="en-US" i="1" dirty="0"/>
              <a:t>Social and cultural factors:</a:t>
            </a:r>
          </a:p>
          <a:p>
            <a:r>
              <a:rPr lang="en-US" dirty="0"/>
              <a:t>- Attitudes of learners towards L2</a:t>
            </a:r>
          </a:p>
          <a:p>
            <a:r>
              <a:rPr lang="en-US" dirty="0"/>
              <a:t>- Language differences and social groups</a:t>
            </a:r>
          </a:p>
          <a:p>
            <a:r>
              <a:rPr lang="en-US" dirty="0"/>
              <a:t>3. </a:t>
            </a:r>
            <a:r>
              <a:rPr lang="en-US" i="1" dirty="0"/>
              <a:t>Historical setting and the national political situation</a:t>
            </a:r>
          </a:p>
          <a:p>
            <a:r>
              <a:rPr lang="en-US" dirty="0"/>
              <a:t>- Choice of particular L2</a:t>
            </a:r>
          </a:p>
          <a:p>
            <a:r>
              <a:rPr lang="en-US" dirty="0"/>
              <a:t>- Political relations with the L2 country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4. </a:t>
            </a:r>
            <a:r>
              <a:rPr lang="en-US" i="1" dirty="0"/>
              <a:t>Geographical aspects</a:t>
            </a:r>
          </a:p>
          <a:p>
            <a:r>
              <a:rPr lang="en-US" dirty="0"/>
              <a:t>- Geographical distance between the communities</a:t>
            </a:r>
          </a:p>
          <a:p>
            <a:r>
              <a:rPr lang="en-US" dirty="0"/>
              <a:t>5. </a:t>
            </a:r>
            <a:r>
              <a:rPr lang="en-US" i="1" dirty="0"/>
              <a:t>Economic and technological development</a:t>
            </a:r>
          </a:p>
          <a:p>
            <a:r>
              <a:rPr lang="en-US" dirty="0"/>
              <a:t>- Need of L2 for economic development</a:t>
            </a:r>
          </a:p>
          <a:p>
            <a:r>
              <a:rPr lang="en-US" dirty="0"/>
              <a:t>6. </a:t>
            </a:r>
            <a:r>
              <a:rPr lang="en-US" i="1" dirty="0"/>
              <a:t>Educational framework in the region/Autonomous </a:t>
            </a:r>
            <a:r>
              <a:rPr lang="en-US" i="1" dirty="0" err="1"/>
              <a:t>Communnity</a:t>
            </a:r>
            <a:endParaRPr lang="en-US" i="1" dirty="0"/>
          </a:p>
          <a:p>
            <a:r>
              <a:rPr lang="en-US" dirty="0"/>
              <a:t>- Starting age</a:t>
            </a:r>
          </a:p>
          <a:p>
            <a:r>
              <a:rPr lang="en-US" dirty="0"/>
              <a:t>- Time allocated for L2 weekly</a:t>
            </a:r>
          </a:p>
          <a:p>
            <a:r>
              <a:rPr lang="en-US" dirty="0"/>
              <a:t>- Introduction of other foreign languages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3.1. Curricular design</a:t>
            </a:r>
          </a:p>
          <a:p>
            <a:r>
              <a:rPr lang="en-US" dirty="0"/>
              <a:t>This involves policy making decisions, national language policies and adjustments made</a:t>
            </a:r>
          </a:p>
          <a:p>
            <a:pPr>
              <a:buNone/>
            </a:pPr>
            <a:r>
              <a:rPr lang="en-US" dirty="0"/>
              <a:t>   by the local communities. It is concerned with the determination of overall aims to</a:t>
            </a:r>
          </a:p>
          <a:p>
            <a:r>
              <a:rPr lang="en-US" dirty="0"/>
              <a:t>satisfy national and local social needs and interests.</a:t>
            </a:r>
          </a:p>
          <a:p>
            <a:r>
              <a:rPr lang="en-US" b="1" dirty="0"/>
              <a:t>3.2. Determining aims</a:t>
            </a:r>
          </a:p>
          <a:p>
            <a:r>
              <a:rPr lang="en-US" dirty="0"/>
              <a:t>In this stage, the general objectives and specific objectives to be achieved are set up by</a:t>
            </a:r>
          </a:p>
          <a:p>
            <a:pPr>
              <a:buNone/>
            </a:pPr>
            <a:r>
              <a:rPr lang="en-US" dirty="0"/>
              <a:t>   schools in their curricular projects.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3.3. Programme preparation:</a:t>
            </a:r>
          </a:p>
          <a:p>
            <a:r>
              <a:rPr lang="en-US" dirty="0"/>
              <a:t>This involves a development of teaching and learning resources by means of:</a:t>
            </a:r>
          </a:p>
          <a:p>
            <a:r>
              <a:rPr lang="en-US" dirty="0"/>
              <a:t>- The planning and preparation of </a:t>
            </a:r>
            <a:r>
              <a:rPr lang="en-US" i="1" dirty="0"/>
              <a:t>teaching units according to</a:t>
            </a:r>
          </a:p>
          <a:p>
            <a:r>
              <a:rPr lang="en-US" dirty="0"/>
              <a:t>a) overall aims</a:t>
            </a:r>
          </a:p>
          <a:p>
            <a:r>
              <a:rPr lang="en-US" dirty="0"/>
              <a:t>b) specific objectives and</a:t>
            </a:r>
          </a:p>
          <a:p>
            <a:r>
              <a:rPr lang="en-US" dirty="0"/>
              <a:t>c) desirable methodology.</a:t>
            </a:r>
          </a:p>
          <a:p>
            <a:r>
              <a:rPr lang="en-US" dirty="0"/>
              <a:t>- The development of teaching and learning </a:t>
            </a:r>
            <a:r>
              <a:rPr lang="en-US" i="1" dirty="0"/>
              <a:t>materials.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3.4. Classroom implementation:</a:t>
            </a:r>
          </a:p>
          <a:p>
            <a:r>
              <a:rPr lang="en-US" dirty="0"/>
              <a:t>Applying the curriculum in the classroom involves the interaction of teachers, students</a:t>
            </a:r>
          </a:p>
          <a:p>
            <a:r>
              <a:rPr lang="en-US" dirty="0"/>
              <a:t>and programme resources in a school setting, working to achieve the aims and objectives</a:t>
            </a:r>
          </a:p>
          <a:p>
            <a:r>
              <a:rPr lang="en-US" dirty="0"/>
              <a:t>established in 3.1. and 3.2. It includes: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- Teaching acts: They depend on the interpretation of the official curriculum, the</a:t>
            </a:r>
          </a:p>
          <a:p>
            <a:r>
              <a:rPr lang="en-US" dirty="0"/>
              <a:t>teacher’s sympathy with it, the teacher's beliefs and his or her professional</a:t>
            </a:r>
          </a:p>
          <a:p>
            <a:r>
              <a:rPr lang="en-US" dirty="0"/>
              <a:t>capacity to perform in certain ways.</a:t>
            </a:r>
          </a:p>
          <a:p>
            <a:r>
              <a:rPr lang="en-US" i="1" dirty="0"/>
              <a:t>- Learning acts: They depend on the students' needs and interests, motivations,</a:t>
            </a:r>
          </a:p>
          <a:p>
            <a:r>
              <a:rPr lang="en-US" dirty="0"/>
              <a:t>capabilities. According to Johnson (1989), SL curricula should include "learner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3.5. Evaluation</a:t>
            </a:r>
          </a:p>
          <a:p>
            <a:r>
              <a:rPr lang="en-US" dirty="0"/>
              <a:t>This involves the appraisal of the curricular process (stages 3.1. to 3.4.) and the</a:t>
            </a:r>
          </a:p>
          <a:p>
            <a:r>
              <a:rPr lang="en-US" dirty="0"/>
              <a:t>curricular results obtained: the final "product".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</a:t>
            </a:r>
          </a:p>
        </p:txBody>
      </p:sp>
      <p:pic>
        <p:nvPicPr>
          <p:cNvPr id="4" name="Content Placeholder 3" descr="syllabu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14521" y="1447800"/>
            <a:ext cx="6740507" cy="48006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143000"/>
            <a:ext cx="7772400" cy="1470025"/>
          </a:xfrm>
        </p:spPr>
        <p:txBody>
          <a:bodyPr/>
          <a:lstStyle/>
          <a:p>
            <a:r>
              <a:rPr lang="en-US" dirty="0"/>
              <a:t>	Framework of language 	Teaching	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286000"/>
            <a:ext cx="8077200" cy="4419600"/>
          </a:xfrm>
        </p:spPr>
        <p:txBody>
          <a:bodyPr>
            <a:normAutofit/>
          </a:bodyPr>
          <a:lstStyle/>
          <a:p>
            <a:pPr algn="l"/>
            <a:endParaRPr lang="en-US" sz="2000" dirty="0"/>
          </a:p>
          <a:p>
            <a:pPr algn="l"/>
            <a:r>
              <a:rPr lang="en-US" sz="2000" dirty="0"/>
              <a:t>			</a:t>
            </a:r>
          </a:p>
          <a:p>
            <a:pPr lvl="3" algn="l"/>
            <a:r>
              <a:rPr lang="en-US" sz="1800" dirty="0"/>
              <a:t>		    Learners</a:t>
            </a:r>
          </a:p>
          <a:p>
            <a:pPr algn="l"/>
            <a:r>
              <a:rPr lang="en-US" sz="2000" dirty="0"/>
              <a:t>                                                                                 Implementing goals</a:t>
            </a:r>
          </a:p>
          <a:p>
            <a:pPr algn="l"/>
            <a:r>
              <a:rPr lang="en-US" sz="2000" dirty="0"/>
              <a:t>            Context</a:t>
            </a:r>
          </a:p>
          <a:p>
            <a:pPr algn="l"/>
            <a:r>
              <a:rPr lang="en-US" sz="2000" dirty="0"/>
              <a:t>			  Educational settings         Syllabus Construction</a:t>
            </a:r>
          </a:p>
          <a:p>
            <a:pPr algn="l"/>
            <a:r>
              <a:rPr lang="en-US" sz="2000" dirty="0"/>
              <a:t>			</a:t>
            </a:r>
          </a:p>
          <a:p>
            <a:pPr algn="l"/>
            <a:endParaRPr lang="en-US" sz="2000" dirty="0"/>
          </a:p>
          <a:p>
            <a:pPr algn="l"/>
            <a:r>
              <a:rPr lang="en-US" sz="2000" dirty="0"/>
              <a:t>						Materials, Class 						room methods, lessons, test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667000" y="3276600"/>
            <a:ext cx="1295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743200" y="4038600"/>
            <a:ext cx="1066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cxnSpLocks/>
          </p:cNvCxnSpPr>
          <p:nvPr/>
        </p:nvCxnSpPr>
        <p:spPr>
          <a:xfrm flipV="1">
            <a:off x="5791200" y="3657600"/>
            <a:ext cx="6096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029200" y="3200400"/>
            <a:ext cx="1143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6819900" y="40005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6896894" y="4761706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Why is language needed?</a:t>
            </a:r>
            <a:br>
              <a:rPr lang="en-US" dirty="0"/>
            </a:b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371600"/>
            <a:ext cx="809625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905000"/>
            <a:ext cx="7499350" cy="25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4724400"/>
            <a:ext cx="739140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Needs and Wants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295400"/>
            <a:ext cx="7499350" cy="3411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the learners Learn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4002" y="1447800"/>
            <a:ext cx="702154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549275"/>
            <a:ext cx="8569325" cy="2519363"/>
          </a:xfrm>
        </p:spPr>
        <p:txBody>
          <a:bodyPr/>
          <a:lstStyle/>
          <a:p>
            <a:r>
              <a:rPr lang="en-US" altLang="zh-TW" sz="40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Course Planning and Syllabus Design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4149725"/>
            <a:ext cx="6870700" cy="19431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endParaRPr lang="en-US" altLang="zh-TW" b="1" dirty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spd="med" advTm="10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496300" cy="1223962"/>
          </a:xfrm>
        </p:spPr>
        <p:txBody>
          <a:bodyPr/>
          <a:lstStyle/>
          <a:p>
            <a:r>
              <a:rPr lang="en-US" altLang="zh-TW" sz="360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The Dimensions of Course Development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412875"/>
            <a:ext cx="7920037" cy="4641850"/>
          </a:xfrm>
        </p:spPr>
        <p:txBody>
          <a:bodyPr/>
          <a:lstStyle/>
          <a:p>
            <a:r>
              <a:rPr lang="en-US" altLang="zh-TW">
                <a:latin typeface="Times New Roman" pitchFamily="18" charset="0"/>
              </a:rPr>
              <a:t>Developing a Course Rationale</a:t>
            </a:r>
          </a:p>
          <a:p>
            <a:r>
              <a:rPr lang="en-US" altLang="zh-TW">
                <a:latin typeface="Times New Roman" pitchFamily="18" charset="0"/>
              </a:rPr>
              <a:t>Describing Entry and Exit Level</a:t>
            </a:r>
          </a:p>
          <a:p>
            <a:r>
              <a:rPr lang="en-US" altLang="zh-TW">
                <a:latin typeface="Times New Roman" pitchFamily="18" charset="0"/>
              </a:rPr>
              <a:t>Choosing Course Content</a:t>
            </a:r>
          </a:p>
          <a:p>
            <a:r>
              <a:rPr lang="en-US" altLang="zh-TW">
                <a:latin typeface="Times New Roman" pitchFamily="18" charset="0"/>
              </a:rPr>
              <a:t>Determining the Scope and Sequence</a:t>
            </a:r>
          </a:p>
          <a:p>
            <a:r>
              <a:rPr lang="en-US" altLang="zh-TW">
                <a:latin typeface="Times New Roman" pitchFamily="18" charset="0"/>
              </a:rPr>
              <a:t>Preparing the Scope and Sequence Plan</a:t>
            </a:r>
          </a:p>
          <a:p>
            <a:r>
              <a:rPr lang="en-US" altLang="zh-TW">
                <a:latin typeface="Times New Roman" pitchFamily="18" charset="0"/>
              </a:rPr>
              <a:t>Planning the Course Structure</a:t>
            </a:r>
            <a:r>
              <a:rPr lang="en-US" altLang="zh-TW" sz="360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The Course Rationale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5200" y="1828800"/>
            <a:ext cx="7416800" cy="3657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>
                <a:solidFill>
                  <a:srgbClr val="3333CC"/>
                </a:solidFill>
                <a:latin typeface="Times New Roman" pitchFamily="18" charset="0"/>
              </a:rPr>
              <a:t>Who is the course for?</a:t>
            </a:r>
          </a:p>
          <a:p>
            <a:pPr lvl="1">
              <a:lnSpc>
                <a:spcPct val="90000"/>
              </a:lnSpc>
            </a:pPr>
            <a:r>
              <a:rPr lang="en-US" altLang="zh-TW" sz="3200">
                <a:latin typeface="Times New Roman" pitchFamily="18" charset="0"/>
              </a:rPr>
              <a:t>Students, teachers, potential clients</a:t>
            </a:r>
          </a:p>
          <a:p>
            <a:pPr>
              <a:lnSpc>
                <a:spcPct val="90000"/>
              </a:lnSpc>
            </a:pPr>
            <a:r>
              <a:rPr lang="en-US" altLang="zh-TW">
                <a:solidFill>
                  <a:srgbClr val="3333CC"/>
                </a:solidFill>
                <a:latin typeface="Times New Roman" pitchFamily="18" charset="0"/>
              </a:rPr>
              <a:t>What is the course about?</a:t>
            </a:r>
          </a:p>
          <a:p>
            <a:pPr lvl="1">
              <a:lnSpc>
                <a:spcPct val="90000"/>
              </a:lnSpc>
            </a:pPr>
            <a:r>
              <a:rPr lang="en-US" altLang="zh-TW" sz="3200">
                <a:latin typeface="Times New Roman" pitchFamily="18" charset="0"/>
              </a:rPr>
              <a:t>The content of the course</a:t>
            </a:r>
          </a:p>
          <a:p>
            <a:pPr>
              <a:lnSpc>
                <a:spcPct val="90000"/>
              </a:lnSpc>
            </a:pPr>
            <a:r>
              <a:rPr lang="en-US" altLang="zh-TW">
                <a:solidFill>
                  <a:srgbClr val="3333CC"/>
                </a:solidFill>
                <a:latin typeface="Times New Roman" pitchFamily="18" charset="0"/>
              </a:rPr>
              <a:t>What kind of teaching and learning will take place in the course?</a:t>
            </a:r>
          </a:p>
          <a:p>
            <a:pPr lvl="1">
              <a:lnSpc>
                <a:spcPct val="90000"/>
              </a:lnSpc>
            </a:pPr>
            <a:r>
              <a:rPr lang="en-US" altLang="zh-TW" sz="3200">
                <a:latin typeface="Times New Roman" pitchFamily="18" charset="0"/>
              </a:rPr>
              <a:t>The objective of the course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The Course Rationale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5200" y="1828800"/>
            <a:ext cx="7416800" cy="3657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b="1">
                <a:solidFill>
                  <a:srgbClr val="3333CC"/>
                </a:solidFill>
                <a:latin typeface="Times New Roman" pitchFamily="18" charset="0"/>
              </a:rPr>
              <a:t>The purpose of rationale:</a:t>
            </a:r>
          </a:p>
          <a:p>
            <a:pPr lvl="1">
              <a:lnSpc>
                <a:spcPct val="90000"/>
              </a:lnSpc>
            </a:pPr>
            <a:r>
              <a:rPr lang="en-US" altLang="zh-TW" sz="3200">
                <a:latin typeface="Times New Roman" pitchFamily="18" charset="0"/>
              </a:rPr>
              <a:t>Plan various components of the course</a:t>
            </a:r>
          </a:p>
          <a:p>
            <a:pPr lvl="1">
              <a:lnSpc>
                <a:spcPct val="90000"/>
              </a:lnSpc>
            </a:pPr>
            <a:r>
              <a:rPr lang="en-US" altLang="zh-TW" sz="3200">
                <a:latin typeface="Times New Roman" pitchFamily="18" charset="0"/>
              </a:rPr>
              <a:t>Exemplify the kinds of teaching and learning the course</a:t>
            </a:r>
          </a:p>
          <a:p>
            <a:pPr lvl="1">
              <a:lnSpc>
                <a:spcPct val="90000"/>
              </a:lnSpc>
            </a:pPr>
            <a:r>
              <a:rPr lang="en-US" altLang="zh-TW" sz="3200">
                <a:latin typeface="Times New Roman" pitchFamily="18" charset="0"/>
              </a:rPr>
              <a:t>Provide the consistency of components of course in terms of course values and goals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954087"/>
          </a:xfrm>
        </p:spPr>
        <p:txBody>
          <a:bodyPr/>
          <a:lstStyle/>
          <a:p>
            <a:r>
              <a:rPr lang="en-US" altLang="zh-TW" sz="400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The Course Rationale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196975"/>
            <a:ext cx="7200900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800" b="1">
                <a:solidFill>
                  <a:srgbClr val="3333CC"/>
                </a:solidFill>
                <a:latin typeface="Times New Roman" pitchFamily="18" charset="0"/>
              </a:rPr>
              <a:t>An example of a course rationale:</a:t>
            </a:r>
          </a:p>
          <a:p>
            <a:pPr lvl="1">
              <a:lnSpc>
                <a:spcPct val="90000"/>
              </a:lnSpc>
            </a:pPr>
            <a:r>
              <a:rPr lang="en-US" altLang="zh-TW" sz="2600" b="1">
                <a:solidFill>
                  <a:srgbClr val="3333CC"/>
                </a:solidFill>
                <a:latin typeface="Times New Roman" pitchFamily="18" charset="0"/>
              </a:rPr>
              <a:t>Goal: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zh-TW" sz="2400">
                <a:solidFill>
                  <a:srgbClr val="333333"/>
                </a:solidFill>
                <a:latin typeface="Times New Roman" pitchFamily="18" charset="0"/>
              </a:rPr>
              <a:t>   Working adult  wish to improve their communication skills in English in order to improve their employment prospects</a:t>
            </a:r>
            <a:r>
              <a:rPr lang="en-US" altLang="zh-TW" sz="2400" b="1">
                <a:solidFill>
                  <a:srgbClr val="333333"/>
                </a:solidFill>
                <a:latin typeface="Times New Roman" pitchFamily="18" charset="0"/>
              </a:rPr>
              <a:t>. </a:t>
            </a:r>
          </a:p>
          <a:p>
            <a:pPr lvl="1">
              <a:lnSpc>
                <a:spcPct val="90000"/>
              </a:lnSpc>
            </a:pPr>
            <a:r>
              <a:rPr lang="en-US" altLang="zh-TW" sz="2400" b="1">
                <a:solidFill>
                  <a:srgbClr val="3333CC"/>
                </a:solidFill>
                <a:latin typeface="Times New Roman" pitchFamily="18" charset="0"/>
              </a:rPr>
              <a:t>Content: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zh-TW" sz="2400" b="1">
                <a:solidFill>
                  <a:srgbClr val="003399"/>
                </a:solidFill>
                <a:latin typeface="Times New Roman" pitchFamily="18" charset="0"/>
              </a:rPr>
              <a:t>   </a:t>
            </a:r>
            <a:r>
              <a:rPr lang="en-US" altLang="zh-TW" sz="2400">
                <a:latin typeface="Times New Roman" pitchFamily="18" charset="0"/>
              </a:rPr>
              <a:t>It teaches basic communication skills needed to communicate in a variety of different work setting.</a:t>
            </a:r>
          </a:p>
          <a:p>
            <a:pPr lvl="1">
              <a:lnSpc>
                <a:spcPct val="90000"/>
              </a:lnSpc>
            </a:pPr>
            <a:r>
              <a:rPr lang="en-US" altLang="zh-TW" sz="2600" b="1">
                <a:solidFill>
                  <a:srgbClr val="3333CC"/>
                </a:solidFill>
                <a:latin typeface="Times New Roman" pitchFamily="18" charset="0"/>
              </a:rPr>
              <a:t>Role of teacher: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zh-TW" sz="2000" b="1">
                <a:solidFill>
                  <a:srgbClr val="003300"/>
                </a:solidFill>
                <a:latin typeface="Times New Roman" pitchFamily="18" charset="0"/>
              </a:rPr>
              <a:t>   1.</a:t>
            </a:r>
            <a:r>
              <a:rPr lang="en-US" altLang="zh-TW" sz="2400">
                <a:solidFill>
                  <a:srgbClr val="003300"/>
                </a:solidFill>
                <a:latin typeface="Times New Roman" pitchFamily="18" charset="0"/>
              </a:rPr>
              <a:t>enable participants to recognize their strengths and needs in language learning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zh-TW" sz="2400">
                <a:solidFill>
                  <a:srgbClr val="003300"/>
                </a:solidFill>
                <a:latin typeface="Times New Roman" pitchFamily="18" charset="0"/>
              </a:rPr>
              <a:t>   2.give them the confidence to use English more effectively to achieve their own goals.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zh-TW" sz="2400">
              <a:latin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altLang="zh-TW" sz="240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52400"/>
            <a:ext cx="7705725" cy="1185863"/>
          </a:xfrm>
        </p:spPr>
        <p:txBody>
          <a:bodyPr/>
          <a:lstStyle/>
          <a:p>
            <a:r>
              <a:rPr lang="en-US" altLang="zh-TW" sz="400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Describing the Entry and Exit Level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268413"/>
            <a:ext cx="7632700" cy="5184775"/>
          </a:xfrm>
        </p:spPr>
        <p:txBody>
          <a:bodyPr/>
          <a:lstStyle/>
          <a:p>
            <a:r>
              <a:rPr lang="en-US" altLang="zh-TW">
                <a:solidFill>
                  <a:srgbClr val="3333CC"/>
                </a:solidFill>
                <a:latin typeface="Times New Roman" pitchFamily="18" charset="0"/>
              </a:rPr>
              <a:t> To plan a language course:</a:t>
            </a:r>
          </a:p>
          <a:p>
            <a:pPr>
              <a:buFontTx/>
              <a:buNone/>
            </a:pPr>
            <a:r>
              <a:rPr lang="en-US" altLang="zh-TW">
                <a:latin typeface="Times New Roman" pitchFamily="18" charset="0"/>
              </a:rPr>
              <a:t>=&gt;to know the level at which the program   will start  </a:t>
            </a:r>
          </a:p>
          <a:p>
            <a:pPr>
              <a:buFontTx/>
              <a:buNone/>
            </a:pPr>
            <a:r>
              <a:rPr lang="en-US" altLang="zh-TW">
                <a:latin typeface="Times New Roman" pitchFamily="18" charset="0"/>
              </a:rPr>
              <a:t>=&gt;the level learners may be expected to reach at the end of the course</a:t>
            </a:r>
          </a:p>
          <a:p>
            <a:r>
              <a:rPr lang="en-US" altLang="zh-TW">
                <a:solidFill>
                  <a:srgbClr val="3333CC"/>
                </a:solidFill>
                <a:latin typeface="Times New Roman" pitchFamily="18" charset="0"/>
              </a:rPr>
              <a:t>Language program and Commercial materials</a:t>
            </a:r>
          </a:p>
          <a:p>
            <a:pPr>
              <a:buFontTx/>
              <a:buNone/>
            </a:pPr>
            <a:r>
              <a:rPr lang="en-US" altLang="zh-TW" sz="3400">
                <a:latin typeface="Times New Roman" pitchFamily="18" charset="0"/>
              </a:rPr>
              <a:t>=&gt; elementary, intermediate, advanced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4572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Features of a well-designed syllabus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It should include very good and clear measurable objectives.</a:t>
            </a:r>
          </a:p>
          <a:p>
            <a:r>
              <a:rPr lang="en-US" dirty="0"/>
              <a:t>It should reflect students’ needs and be realistic about what they can achieve.</a:t>
            </a:r>
          </a:p>
          <a:p>
            <a:r>
              <a:rPr lang="en-US" dirty="0"/>
              <a:t>A syllabus needs variety, i.e. focusing on all skills and systems, language areas, functions, tasks, materials, input and output.</a:t>
            </a:r>
          </a:p>
          <a:p>
            <a:r>
              <a:rPr lang="en-US" dirty="0"/>
              <a:t>It should be flexible, informative and informing.</a:t>
            </a:r>
          </a:p>
          <a:p>
            <a:r>
              <a:rPr lang="en-US" dirty="0"/>
              <a:t>It should allow space to adapt lessons or deviate from the initial syllabus but factors like the school should be considered.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850900"/>
          </a:xfrm>
        </p:spPr>
        <p:txBody>
          <a:bodyPr/>
          <a:lstStyle/>
          <a:p>
            <a:r>
              <a:rPr lang="en-US" altLang="zh-TW" sz="400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Describing the Entry and Exit Level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137525" cy="5111750"/>
          </a:xfrm>
        </p:spPr>
        <p:txBody>
          <a:bodyPr/>
          <a:lstStyle/>
          <a:p>
            <a:r>
              <a:rPr lang="en-US" altLang="zh-TW" sz="2800" u="sng" dirty="0">
                <a:solidFill>
                  <a:srgbClr val="3333CC"/>
                </a:solidFill>
                <a:latin typeface="Times New Roman" pitchFamily="18" charset="0"/>
              </a:rPr>
              <a:t>An approach is used in language program planning  to identify different levels of performance</a:t>
            </a:r>
            <a:r>
              <a:rPr lang="en-US" altLang="zh-TW" sz="2800" u="sng" dirty="0">
                <a:latin typeface="Times New Roman" pitchFamily="18" charset="0"/>
              </a:rPr>
              <a:t>. </a:t>
            </a:r>
          </a:p>
          <a:p>
            <a:pPr lvl="1"/>
            <a:r>
              <a:rPr lang="en-US" altLang="zh-TW" dirty="0">
                <a:latin typeface="Times New Roman" pitchFamily="18" charset="0"/>
              </a:rPr>
              <a:t>in order to ensure that a language program is coherent and move learners towards that level of proficiency</a:t>
            </a:r>
          </a:p>
          <a:p>
            <a:pPr lvl="1"/>
            <a:r>
              <a:rPr lang="en-US" altLang="zh-TW" dirty="0">
                <a:latin typeface="Times New Roman" pitchFamily="18" charset="0"/>
              </a:rPr>
              <a:t>the levels from 0 to 9 (Native-like proficiency)</a:t>
            </a:r>
          </a:p>
          <a:p>
            <a:pPr lvl="1"/>
            <a:r>
              <a:rPr lang="en-US" altLang="zh-TW" dirty="0">
                <a:latin typeface="Times New Roman" pitchFamily="18" charset="0"/>
              </a:rPr>
              <a:t>detail description of language behavior in all four skills—what a students is able to do at different stages</a:t>
            </a:r>
            <a:endParaRPr lang="en-US" altLang="zh-TW" i="1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538163"/>
            <a:ext cx="7777163" cy="1031875"/>
          </a:xfrm>
        </p:spPr>
        <p:txBody>
          <a:bodyPr/>
          <a:lstStyle/>
          <a:p>
            <a:r>
              <a:rPr lang="en-US" altLang="zh-TW" sz="400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Describing the Entry and Exit Level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628775"/>
            <a:ext cx="7272337" cy="4535488"/>
          </a:xfrm>
        </p:spPr>
        <p:txBody>
          <a:bodyPr/>
          <a:lstStyle/>
          <a:p>
            <a:r>
              <a:rPr lang="en-US" altLang="zh-TW">
                <a:solidFill>
                  <a:srgbClr val="3333CC"/>
                </a:solidFill>
                <a:latin typeface="Times New Roman" pitchFamily="18" charset="0"/>
              </a:rPr>
              <a:t>Ex: IELTS can be used for planning learner entry and exit levels in a program.</a:t>
            </a:r>
          </a:p>
          <a:p>
            <a:pPr lvl="1"/>
            <a:r>
              <a:rPr lang="en-US" altLang="zh-TW" sz="3000">
                <a:latin typeface="Times New Roman" pitchFamily="18" charset="0"/>
              </a:rPr>
              <a:t>IELTS Examination—</a:t>
            </a:r>
            <a:r>
              <a:rPr lang="en-US" altLang="zh-TW" sz="2600">
                <a:latin typeface="Times New Roman" pitchFamily="18" charset="0"/>
              </a:rPr>
              <a:t>Appendix 2 </a:t>
            </a:r>
            <a:r>
              <a:rPr lang="en-US" altLang="zh-TW" sz="1800" i="1">
                <a:latin typeface="Times New Roman" pitchFamily="18" charset="0"/>
              </a:rPr>
              <a:t>p.174  </a:t>
            </a:r>
            <a:r>
              <a:rPr lang="en-US" altLang="zh-TW" sz="2400" i="1">
                <a:latin typeface="Times New Roman" pitchFamily="18" charset="0"/>
              </a:rPr>
              <a:t>(writing)</a:t>
            </a:r>
          </a:p>
          <a:p>
            <a:pPr lvl="1"/>
            <a:r>
              <a:rPr lang="en-US" altLang="zh-TW" sz="3000">
                <a:latin typeface="Times New Roman" pitchFamily="18" charset="0"/>
              </a:rPr>
              <a:t>The levels from Beginner, Elementary, Intermediate, Upper- Intermediate, Advanced to Special Purpose—</a:t>
            </a:r>
            <a:r>
              <a:rPr lang="en-US" altLang="zh-TW" sz="2600">
                <a:latin typeface="Times New Roman" pitchFamily="18" charset="0"/>
              </a:rPr>
              <a:t>6 Stages</a:t>
            </a:r>
            <a:endParaRPr lang="en-US" altLang="zh-TW" sz="2400">
              <a:latin typeface="Times New Roman" pitchFamily="18" charset="0"/>
            </a:endParaRPr>
          </a:p>
          <a:p>
            <a:pPr lvl="1" algn="r">
              <a:buFontTx/>
              <a:buNone/>
            </a:pPr>
            <a:r>
              <a:rPr lang="en-US" altLang="zh-TW" sz="2600" i="1">
                <a:latin typeface="Times New Roman" pitchFamily="18" charset="0"/>
              </a:rPr>
              <a:t>(Paltridge, 1992)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820738" y="274638"/>
            <a:ext cx="7927975" cy="1030287"/>
          </a:xfrm>
        </p:spPr>
        <p:txBody>
          <a:bodyPr/>
          <a:lstStyle/>
          <a:p>
            <a:r>
              <a:rPr lang="en-US" altLang="zh-TW" sz="400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Describing the Entry and Exit Level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8208963" cy="4751388"/>
          </a:xfrm>
        </p:spPr>
        <p:txBody>
          <a:bodyPr/>
          <a:lstStyle/>
          <a:p>
            <a:r>
              <a:rPr lang="en-US" altLang="zh-TW" sz="2800">
                <a:solidFill>
                  <a:srgbClr val="3333CC"/>
                </a:solidFill>
                <a:latin typeface="Times New Roman" pitchFamily="18" charset="0"/>
              </a:rPr>
              <a:t>Ex: Band Descriptors: Oral Interaction Skills</a:t>
            </a:r>
          </a:p>
          <a:p>
            <a:pPr lvl="1"/>
            <a:r>
              <a:rPr lang="en-US" altLang="zh-TW">
                <a:latin typeface="Times New Roman" pitchFamily="18" charset="0"/>
              </a:rPr>
              <a:t>UCLES/RSA Certificates in Communicative Skills in English—Appendix 3 </a:t>
            </a:r>
            <a:r>
              <a:rPr lang="en-US" altLang="zh-TW" i="1">
                <a:latin typeface="Times New Roman" pitchFamily="18" charset="0"/>
              </a:rPr>
              <a:t>p.176 (oral interaction)</a:t>
            </a:r>
            <a:endParaRPr lang="en-US" altLang="zh-TW">
              <a:latin typeface="Times New Roman" pitchFamily="18" charset="0"/>
            </a:endParaRPr>
          </a:p>
          <a:p>
            <a:pPr lvl="1"/>
            <a:r>
              <a:rPr lang="en-US" altLang="zh-TW">
                <a:latin typeface="Times New Roman" pitchFamily="18" charset="0"/>
              </a:rPr>
              <a:t>The levels from 1 to 4Level </a:t>
            </a:r>
          </a:p>
          <a:p>
            <a:pPr lvl="1"/>
            <a:r>
              <a:rPr lang="en-US" altLang="zh-TW">
                <a:latin typeface="Times New Roman" pitchFamily="18" charset="0"/>
              </a:rPr>
              <a:t>Certificates in all four skills—listening, reading, writing, and oral interaction </a:t>
            </a:r>
          </a:p>
          <a:p>
            <a:pPr lvl="1">
              <a:buFontTx/>
              <a:buNone/>
            </a:pPr>
            <a:r>
              <a:rPr lang="en-US" altLang="zh-TW" i="1">
                <a:latin typeface="Times New Roman" pitchFamily="18" charset="0"/>
              </a:rPr>
              <a:t>                                                                 (Weir, 1990)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>
                <a:solidFill>
                  <a:srgbClr val="990000"/>
                </a:solidFill>
                <a:latin typeface="Times New Roman" pitchFamily="18" charset="0"/>
                <a:ea typeface="Gungsuh" pitchFamily="18" charset="-127"/>
              </a:rPr>
              <a:t>Choosing Course Content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0263" y="1828800"/>
            <a:ext cx="7551737" cy="3657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TW" sz="2800">
                <a:solidFill>
                  <a:srgbClr val="3333CC"/>
                </a:solidFill>
                <a:latin typeface="Times New Roman" pitchFamily="18" charset="0"/>
              </a:rPr>
              <a:t>The decisions of course content: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latin typeface="Times New Roman" pitchFamily="18" charset="0"/>
              </a:rPr>
              <a:t>the nature of langauge/language use /language learning/the most essential elements of language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solidFill>
                  <a:srgbClr val="3333CC"/>
                </a:solidFill>
                <a:latin typeface="Times New Roman" pitchFamily="18" charset="0"/>
              </a:rPr>
              <a:t>Ex: a typical writing course </a:t>
            </a:r>
          </a:p>
          <a:p>
            <a:pPr lvl="1">
              <a:lnSpc>
                <a:spcPct val="90000"/>
              </a:lnSpc>
            </a:pPr>
            <a:r>
              <a:rPr lang="en-US" altLang="zh-TW">
                <a:latin typeface="Times New Roman" pitchFamily="18" charset="0"/>
              </a:rPr>
              <a:t>Grammar (ex: the present tense in description)</a:t>
            </a:r>
          </a:p>
          <a:p>
            <a:pPr lvl="1">
              <a:lnSpc>
                <a:spcPct val="90000"/>
              </a:lnSpc>
            </a:pPr>
            <a:r>
              <a:rPr lang="en-US" altLang="zh-TW">
                <a:latin typeface="Times New Roman" pitchFamily="18" charset="0"/>
              </a:rPr>
              <a:t>Functions (ex: like and dislike)</a:t>
            </a:r>
          </a:p>
          <a:p>
            <a:pPr lvl="1">
              <a:lnSpc>
                <a:spcPct val="90000"/>
              </a:lnSpc>
            </a:pPr>
            <a:r>
              <a:rPr lang="en-US" altLang="zh-TW">
                <a:latin typeface="Times New Roman" pitchFamily="18" charset="0"/>
              </a:rPr>
              <a:t>Topics (ex: writing about world issues)</a:t>
            </a:r>
          </a:p>
          <a:p>
            <a:pPr lvl="1">
              <a:lnSpc>
                <a:spcPct val="90000"/>
              </a:lnSpc>
            </a:pPr>
            <a:r>
              <a:rPr lang="en-US" altLang="zh-TW">
                <a:latin typeface="Times New Roman" pitchFamily="18" charset="0"/>
              </a:rPr>
              <a:t>Skills (ex: developing topic sentence)</a:t>
            </a:r>
          </a:p>
          <a:p>
            <a:pPr lvl="1">
              <a:lnSpc>
                <a:spcPct val="90000"/>
              </a:lnSpc>
            </a:pPr>
            <a:r>
              <a:rPr lang="en-US" altLang="zh-TW">
                <a:latin typeface="Times New Roman" pitchFamily="18" charset="0"/>
              </a:rPr>
              <a:t>Processes (ex: prewriting strategies)</a:t>
            </a:r>
          </a:p>
          <a:p>
            <a:pPr lvl="1">
              <a:lnSpc>
                <a:spcPct val="90000"/>
              </a:lnSpc>
            </a:pPr>
            <a:r>
              <a:rPr lang="en-US" altLang="zh-TW">
                <a:latin typeface="Times New Roman" pitchFamily="18" charset="0"/>
              </a:rPr>
              <a:t>Texts (ex: writing a business letter)</a:t>
            </a:r>
          </a:p>
          <a:p>
            <a:pPr>
              <a:lnSpc>
                <a:spcPct val="90000"/>
              </a:lnSpc>
            </a:pPr>
            <a:endParaRPr lang="en-US" altLang="zh-TW" sz="2800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zh-TW" sz="2800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zh-TW" sz="2800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zh-TW" sz="28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>
                <a:solidFill>
                  <a:srgbClr val="990000"/>
                </a:solidFill>
                <a:latin typeface="Times New Roman" pitchFamily="18" charset="0"/>
                <a:ea typeface="Gungsuh" pitchFamily="18" charset="-127"/>
              </a:rPr>
              <a:t>Choosing Course Content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0138" y="2028825"/>
            <a:ext cx="6937375" cy="3457575"/>
          </a:xfrm>
        </p:spPr>
        <p:txBody>
          <a:bodyPr/>
          <a:lstStyle/>
          <a:p>
            <a:r>
              <a:rPr lang="en-US" altLang="zh-TW" sz="2800">
                <a:solidFill>
                  <a:srgbClr val="3333CC"/>
                </a:solidFill>
                <a:latin typeface="Times New Roman" pitchFamily="18" charset="0"/>
              </a:rPr>
              <a:t>Ex: a typical speaking course </a:t>
            </a:r>
          </a:p>
          <a:p>
            <a:pPr lvl="1"/>
            <a:r>
              <a:rPr lang="en-US" altLang="zh-TW">
                <a:latin typeface="Times New Roman" pitchFamily="18" charset="0"/>
              </a:rPr>
              <a:t>Functions: expressing opinions</a:t>
            </a:r>
          </a:p>
          <a:p>
            <a:pPr lvl="1"/>
            <a:r>
              <a:rPr lang="en-US" altLang="zh-TW">
                <a:latin typeface="Times New Roman" pitchFamily="18" charset="0"/>
              </a:rPr>
              <a:t>Interaction skills: opening and closing conversation skills</a:t>
            </a:r>
          </a:p>
          <a:p>
            <a:pPr lvl="1"/>
            <a:r>
              <a:rPr lang="en-US" altLang="zh-TW">
                <a:latin typeface="Times New Roman" pitchFamily="18" charset="0"/>
              </a:rPr>
              <a:t>Topics: current affairs, business topics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>
                <a:solidFill>
                  <a:srgbClr val="990000"/>
                </a:solidFill>
                <a:latin typeface="Times New Roman" pitchFamily="18" charset="0"/>
                <a:ea typeface="Gungsuh" pitchFamily="18" charset="-127"/>
              </a:rPr>
              <a:t>Choosing Course Content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412875"/>
            <a:ext cx="7272337" cy="4641850"/>
          </a:xfrm>
        </p:spPr>
        <p:txBody>
          <a:bodyPr/>
          <a:lstStyle/>
          <a:p>
            <a:endParaRPr lang="en-US" altLang="zh-TW">
              <a:latin typeface="Times New Roman" pitchFamily="18" charset="0"/>
            </a:endParaRPr>
          </a:p>
          <a:p>
            <a:r>
              <a:rPr lang="en-US" altLang="zh-TW">
                <a:solidFill>
                  <a:srgbClr val="3333CC"/>
                </a:solidFill>
                <a:latin typeface="Times New Roman" pitchFamily="18" charset="0"/>
              </a:rPr>
              <a:t>Additional Ideas/Sources of Content Selection from:</a:t>
            </a:r>
          </a:p>
          <a:p>
            <a:pPr lvl="1"/>
            <a:r>
              <a:rPr lang="en-US" altLang="zh-TW" sz="2600">
                <a:latin typeface="Times New Roman" pitchFamily="18" charset="0"/>
              </a:rPr>
              <a:t>Available literature on the topic </a:t>
            </a:r>
          </a:p>
          <a:p>
            <a:pPr lvl="1"/>
            <a:r>
              <a:rPr lang="en-US" altLang="zh-TW" sz="2600">
                <a:latin typeface="Times New Roman" pitchFamily="18" charset="0"/>
              </a:rPr>
              <a:t>Published material on the topic</a:t>
            </a:r>
          </a:p>
          <a:p>
            <a:pPr lvl="1"/>
            <a:r>
              <a:rPr lang="en-US" altLang="zh-TW" sz="2600">
                <a:latin typeface="Times New Roman" pitchFamily="18" charset="0"/>
              </a:rPr>
              <a:t>Review of similar course</a:t>
            </a:r>
          </a:p>
          <a:p>
            <a:pPr lvl="1"/>
            <a:r>
              <a:rPr lang="en-US" altLang="zh-TW" sz="2600">
                <a:latin typeface="Times New Roman" pitchFamily="18" charset="0"/>
              </a:rPr>
              <a:t>Review test/exam in the area</a:t>
            </a:r>
          </a:p>
          <a:p>
            <a:pPr lvl="1"/>
            <a:r>
              <a:rPr lang="en-US" altLang="zh-TW" sz="2600">
                <a:latin typeface="Times New Roman" pitchFamily="18" charset="0"/>
              </a:rPr>
              <a:t>Analysis of students’ problems</a:t>
            </a:r>
          </a:p>
          <a:p>
            <a:pPr lvl="1"/>
            <a:r>
              <a:rPr lang="en-US" altLang="zh-TW" sz="2600">
                <a:latin typeface="Times New Roman" pitchFamily="18" charset="0"/>
              </a:rPr>
              <a:t>Consultation with teachers and specialists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96975"/>
          </a:xfrm>
        </p:spPr>
        <p:txBody>
          <a:bodyPr/>
          <a:lstStyle/>
          <a:p>
            <a:r>
              <a:rPr lang="en-US" altLang="zh-TW" sz="4000">
                <a:solidFill>
                  <a:srgbClr val="990000"/>
                </a:solidFill>
                <a:latin typeface="Times New Roman" pitchFamily="18" charset="0"/>
                <a:ea typeface="Gungsuh" pitchFamily="18" charset="-127"/>
              </a:rPr>
              <a:t>Choosing Course Content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755650" y="1196975"/>
            <a:ext cx="8388350" cy="647700"/>
          </a:xfrm>
        </p:spPr>
        <p:txBody>
          <a:bodyPr>
            <a:normAutofit fontScale="77500" lnSpcReduction="20000"/>
          </a:bodyPr>
          <a:lstStyle/>
          <a:p>
            <a:r>
              <a:rPr lang="en-US" altLang="zh-TW">
                <a:solidFill>
                  <a:srgbClr val="3333CC"/>
                </a:solidFill>
                <a:latin typeface="Times New Roman" pitchFamily="18" charset="0"/>
              </a:rPr>
              <a:t>Ex: Initial Ideas of Course on the Listening/Speaking Skills </a:t>
            </a:r>
            <a:endParaRPr lang="en-US" altLang="zh-TW" sz="1600" i="1">
              <a:solidFill>
                <a:srgbClr val="3333CC"/>
              </a:solidFill>
              <a:latin typeface="Times New Roman" pitchFamily="18" charset="0"/>
            </a:endParaRPr>
          </a:p>
        </p:txBody>
      </p:sp>
      <p:sp>
        <p:nvSpPr>
          <p:cNvPr id="46085" name="Rectangle 5"/>
          <p:cNvSpPr>
            <a:spLocks noGrp="1" noChangeArrowheads="1"/>
          </p:cNvSpPr>
          <p:nvPr>
            <p:ph sz="quarter" idx="2"/>
          </p:nvPr>
        </p:nvSpPr>
        <p:spPr>
          <a:xfrm>
            <a:off x="827088" y="2133600"/>
            <a:ext cx="4183062" cy="4319588"/>
          </a:xfrm>
        </p:spPr>
        <p:txBody>
          <a:bodyPr/>
          <a:lstStyle/>
          <a:p>
            <a:pPr lvl="1"/>
            <a:r>
              <a:rPr lang="en-US" altLang="zh-TW" sz="2600">
                <a:latin typeface="Times New Roman" pitchFamily="18" charset="0"/>
              </a:rPr>
              <a:t>Asking questions</a:t>
            </a:r>
          </a:p>
          <a:p>
            <a:pPr lvl="1"/>
            <a:r>
              <a:rPr lang="en-US" altLang="zh-TW" sz="2600">
                <a:latin typeface="Times New Roman" pitchFamily="18" charset="0"/>
              </a:rPr>
              <a:t>Opening and closing conversations</a:t>
            </a:r>
          </a:p>
          <a:p>
            <a:pPr lvl="1"/>
            <a:r>
              <a:rPr lang="en-US" altLang="zh-TW" sz="2600">
                <a:latin typeface="Times New Roman" pitchFamily="18" charset="0"/>
              </a:rPr>
              <a:t>Expressing opinions</a:t>
            </a:r>
          </a:p>
          <a:p>
            <a:pPr lvl="1"/>
            <a:r>
              <a:rPr lang="en-US" altLang="zh-TW" sz="2600">
                <a:latin typeface="Times New Roman" pitchFamily="18" charset="0"/>
              </a:rPr>
              <a:t>Dealing with misunderstanding</a:t>
            </a:r>
          </a:p>
          <a:p>
            <a:pPr lvl="1"/>
            <a:r>
              <a:rPr lang="en-US" altLang="zh-TW" sz="2600">
                <a:latin typeface="Times New Roman" pitchFamily="18" charset="0"/>
              </a:rPr>
              <a:t>Describing experience</a:t>
            </a:r>
          </a:p>
          <a:p>
            <a:pPr lvl="1"/>
            <a:r>
              <a:rPr lang="en-US" altLang="zh-TW" sz="2600">
                <a:latin typeface="Times New Roman" pitchFamily="18" charset="0"/>
              </a:rPr>
              <a:t>Social talk</a:t>
            </a:r>
          </a:p>
          <a:p>
            <a:pPr lvl="1"/>
            <a:r>
              <a:rPr lang="en-US" altLang="zh-TW" sz="2600">
                <a:latin typeface="Times New Roman" pitchFamily="18" charset="0"/>
              </a:rPr>
              <a:t>Telephone skills</a:t>
            </a: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4572000" y="2205038"/>
            <a:ext cx="4103688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2600">
                <a:latin typeface="Times New Roman" pitchFamily="18" charset="0"/>
              </a:rPr>
              <a:t>Situational language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2600">
                <a:latin typeface="Times New Roman" pitchFamily="18" charset="0"/>
              </a:rPr>
              <a:t>Describing daily routines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2600">
                <a:latin typeface="Times New Roman" pitchFamily="18" charset="0"/>
              </a:rPr>
              <a:t>Recognizing sound contrasts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2600">
                <a:latin typeface="Times New Roman" pitchFamily="18" charset="0"/>
              </a:rPr>
              <a:t>Communication strategies</a:t>
            </a:r>
            <a:endParaRPr lang="en-US" altLang="zh-TW" sz="2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4" grpId="0"/>
      <p:bldP spid="46085" grpId="0"/>
      <p:bldP spid="4608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820738" y="274638"/>
            <a:ext cx="6643687" cy="1187450"/>
          </a:xfrm>
        </p:spPr>
        <p:txBody>
          <a:bodyPr/>
          <a:lstStyle/>
          <a:p>
            <a:r>
              <a:rPr lang="en-US" altLang="zh-TW" sz="4000">
                <a:solidFill>
                  <a:srgbClr val="990000"/>
                </a:solidFill>
                <a:latin typeface="Times New Roman" pitchFamily="18" charset="0"/>
                <a:ea typeface="Gungsuh" pitchFamily="18" charset="-127"/>
              </a:rPr>
              <a:t>Choosing Course Content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9750" y="1341438"/>
            <a:ext cx="8208963" cy="719137"/>
          </a:xfrm>
        </p:spPr>
        <p:txBody>
          <a:bodyPr/>
          <a:lstStyle/>
          <a:p>
            <a:r>
              <a:rPr lang="en-US" altLang="zh-TW">
                <a:solidFill>
                  <a:srgbClr val="3333CC"/>
                </a:solidFill>
                <a:latin typeface="Times New Roman" pitchFamily="18" charset="0"/>
              </a:rPr>
              <a:t>Ex: Review/Refine the topic of course</a:t>
            </a:r>
            <a:r>
              <a:rPr lang="en-US" altLang="zh-TW" b="1">
                <a:solidFill>
                  <a:srgbClr val="4D4D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</a:t>
            </a:r>
            <a:endParaRPr lang="en-US" altLang="zh-TW" sz="16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8132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1100138" y="2144713"/>
            <a:ext cx="6937375" cy="3198812"/>
          </a:xfrm>
        </p:spPr>
        <p:txBody>
          <a:bodyPr/>
          <a:lstStyle/>
          <a:p>
            <a:pPr lvl="1"/>
            <a:r>
              <a:rPr lang="en-US" altLang="zh-TW" sz="3000">
                <a:latin typeface="Times New Roman" pitchFamily="18" charset="0"/>
              </a:rPr>
              <a:t>Are all the suggested topic necessary?</a:t>
            </a:r>
          </a:p>
          <a:p>
            <a:pPr lvl="1"/>
            <a:r>
              <a:rPr lang="en-US" altLang="zh-TW" sz="3000">
                <a:latin typeface="Times New Roman" pitchFamily="18" charset="0"/>
              </a:rPr>
              <a:t>Have any important topic been  omitted?</a:t>
            </a:r>
          </a:p>
          <a:p>
            <a:pPr lvl="1"/>
            <a:r>
              <a:rPr lang="en-US" altLang="zh-TW" sz="3000">
                <a:latin typeface="Times New Roman" pitchFamily="18" charset="0"/>
              </a:rPr>
              <a:t>Is there sufficiency time to cover them?</a:t>
            </a:r>
          </a:p>
          <a:p>
            <a:pPr lvl="1"/>
            <a:r>
              <a:rPr lang="en-US" altLang="zh-TW" sz="3000">
                <a:latin typeface="Times New Roman" pitchFamily="18" charset="0"/>
              </a:rPr>
              <a:t>Has sufficiency priority been given to the most important areas?</a:t>
            </a:r>
          </a:p>
          <a:p>
            <a:pPr lvl="1">
              <a:buFontTx/>
              <a:buNone/>
            </a:pPr>
            <a:endParaRPr lang="en-US" altLang="zh-TW" sz="30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/>
      <p:bldP spid="4813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820738" y="363538"/>
            <a:ext cx="6643687" cy="1185862"/>
          </a:xfrm>
        </p:spPr>
        <p:txBody>
          <a:bodyPr/>
          <a:lstStyle/>
          <a:p>
            <a:r>
              <a:rPr lang="en-US" altLang="zh-TW" sz="4000">
                <a:solidFill>
                  <a:srgbClr val="990000"/>
                </a:solidFill>
                <a:latin typeface="Times New Roman" pitchFamily="18" charset="0"/>
                <a:ea typeface="Gungsuh" pitchFamily="18" charset="-127"/>
              </a:rPr>
              <a:t>Choosing Course Content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27088" y="1700213"/>
            <a:ext cx="8137525" cy="719137"/>
          </a:xfrm>
        </p:spPr>
        <p:txBody>
          <a:bodyPr/>
          <a:lstStyle/>
          <a:p>
            <a:r>
              <a:rPr lang="en-US" altLang="zh-TW">
                <a:solidFill>
                  <a:srgbClr val="3333CC"/>
                </a:solidFill>
                <a:latin typeface="Times New Roman" pitchFamily="18" charset="0"/>
              </a:rPr>
              <a:t>Ex: Review/Refine the topic of course </a:t>
            </a:r>
            <a:endParaRPr lang="en-US" altLang="zh-TW" sz="1600" i="1">
              <a:solidFill>
                <a:srgbClr val="3333CC"/>
              </a:solidFill>
              <a:latin typeface="Times New Roman" pitchFamily="18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1116013" y="2349500"/>
            <a:ext cx="6911975" cy="4103688"/>
          </a:xfrm>
        </p:spPr>
        <p:txBody>
          <a:bodyPr/>
          <a:lstStyle/>
          <a:p>
            <a:pPr lvl="1"/>
            <a:r>
              <a:rPr lang="en-US" altLang="zh-TW">
                <a:latin typeface="Times New Roman" pitchFamily="18" charset="0"/>
              </a:rPr>
              <a:t>Has enough emphasis been put on the different aspects of the areas identification?</a:t>
            </a:r>
          </a:p>
          <a:p>
            <a:pPr lvl="1"/>
            <a:r>
              <a:rPr lang="en-US" altLang="zh-TW">
                <a:latin typeface="Times New Roman" pitchFamily="18" charset="0"/>
              </a:rPr>
              <a:t>Will the areas cover enable students to attain the learning out come?</a:t>
            </a:r>
          </a:p>
          <a:p>
            <a:pPr lvl="1">
              <a:buFontTx/>
              <a:buNone/>
            </a:pPr>
            <a:r>
              <a:rPr lang="en-US" altLang="zh-TW">
                <a:latin typeface="Times New Roman" pitchFamily="18" charset="0"/>
              </a:rPr>
              <a:t>=&gt;initial ideas for course content take place simultaneously with syllabus planning, the type of syllabus framework will be used as the basis for the course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/>
      <p:bldP spid="5632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33375"/>
            <a:ext cx="8686800" cy="692150"/>
          </a:xfrm>
        </p:spPr>
        <p:txBody>
          <a:bodyPr>
            <a:normAutofit fontScale="90000"/>
          </a:bodyPr>
          <a:lstStyle/>
          <a:p>
            <a:r>
              <a:rPr lang="en-US" altLang="zh-TW" sz="400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Determining the Scope and Sequence</a:t>
            </a:r>
            <a:r>
              <a:rPr lang="en-US" altLang="zh-TW" sz="3600" b="1">
                <a:solidFill>
                  <a:srgbClr val="990000"/>
                </a:solidFill>
                <a:latin typeface="Algerian" pitchFamily="82" charset="0"/>
                <a:ea typeface="GungsuhChe" pitchFamily="49" charset="-127"/>
              </a:rPr>
              <a:t>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964612" cy="5256212"/>
          </a:xfrm>
        </p:spPr>
        <p:txBody>
          <a:bodyPr/>
          <a:lstStyle/>
          <a:p>
            <a:r>
              <a:rPr lang="en-US" altLang="zh-TW">
                <a:solidFill>
                  <a:srgbClr val="3333CC"/>
                </a:solidFill>
                <a:latin typeface="Times New Roman" pitchFamily="18" charset="0"/>
              </a:rPr>
              <a:t>Scope -- </a:t>
            </a:r>
            <a:r>
              <a:rPr lang="en-US" altLang="zh-TW" sz="3000">
                <a:solidFill>
                  <a:srgbClr val="3333CC"/>
                </a:solidFill>
                <a:latin typeface="Times New Roman" pitchFamily="18" charset="0"/>
              </a:rPr>
              <a:t>Breadth and depth of coverage of items in the course.</a:t>
            </a:r>
          </a:p>
          <a:p>
            <a:pPr lvl="1"/>
            <a:r>
              <a:rPr lang="en-US" altLang="zh-TW">
                <a:latin typeface="Times New Roman" pitchFamily="18" charset="0"/>
              </a:rPr>
              <a:t>What range of content will be covered?</a:t>
            </a:r>
          </a:p>
          <a:p>
            <a:pPr lvl="1"/>
            <a:r>
              <a:rPr lang="en-US" altLang="zh-TW">
                <a:latin typeface="Times New Roman" pitchFamily="18" charset="0"/>
              </a:rPr>
              <a:t>What extent of topic should be studied?</a:t>
            </a:r>
          </a:p>
          <a:p>
            <a:r>
              <a:rPr lang="en-US" altLang="zh-TW">
                <a:solidFill>
                  <a:srgbClr val="3333CC"/>
                </a:solidFill>
                <a:latin typeface="Times New Roman" pitchFamily="18" charset="0"/>
              </a:rPr>
              <a:t>Ex: the Rationale of listening and Speaking  </a:t>
            </a:r>
          </a:p>
          <a:p>
            <a:pPr lvl="1"/>
            <a:r>
              <a:rPr lang="en-US" altLang="zh-TW" sz="3000">
                <a:latin typeface="Times New Roman" pitchFamily="18" charset="0"/>
              </a:rPr>
              <a:t>Describing experience</a:t>
            </a:r>
          </a:p>
          <a:p>
            <a:pPr lvl="1"/>
            <a:r>
              <a:rPr lang="en-US" altLang="zh-TW" sz="3000">
                <a:latin typeface="Times New Roman" pitchFamily="18" charset="0"/>
              </a:rPr>
              <a:t>How much will be included in relation to this topic?</a:t>
            </a:r>
          </a:p>
          <a:p>
            <a:pPr lvl="1"/>
            <a:r>
              <a:rPr lang="en-US" altLang="zh-TW" sz="3000">
                <a:latin typeface="Times New Roman" pitchFamily="18" charset="0"/>
              </a:rPr>
              <a:t>How many periods of time in the course?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Who designs a syllabus.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In some </a:t>
            </a:r>
            <a:r>
              <a:rPr lang="en-US" dirty="0" err="1"/>
              <a:t>organisations</a:t>
            </a:r>
            <a:r>
              <a:rPr lang="en-US" dirty="0"/>
              <a:t>, a general syllabus is designed by the academic department for each class at the start of the year. This is considered to be THE syllabus.</a:t>
            </a:r>
          </a:p>
          <a:p>
            <a:r>
              <a:rPr lang="en-US" dirty="0"/>
              <a:t>Test designers were also mentioned as people who tend to be good syllabus writers.</a:t>
            </a:r>
          </a:p>
          <a:p>
            <a:r>
              <a:rPr lang="en-US" dirty="0"/>
              <a:t>It is difficult for new teachers to design a syllabus before they have the experience of writing achievable aims.</a:t>
            </a:r>
          </a:p>
          <a:p>
            <a:r>
              <a:rPr lang="en-US" dirty="0"/>
              <a:t>Not all teachers are required to be syllabus designers, that’s why it’s a special skill and paid well.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686800" cy="908050"/>
          </a:xfrm>
        </p:spPr>
        <p:txBody>
          <a:bodyPr/>
          <a:lstStyle/>
          <a:p>
            <a:r>
              <a:rPr lang="en-US" altLang="zh-TW" sz="400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Determining the Scope and Sequence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496300" cy="5545137"/>
          </a:xfrm>
        </p:spPr>
        <p:txBody>
          <a:bodyPr/>
          <a:lstStyle/>
          <a:p>
            <a:r>
              <a:rPr lang="en-US" altLang="zh-TW">
                <a:latin typeface="Times New Roman" pitchFamily="18" charset="0"/>
              </a:rPr>
              <a:t>Sequence — </a:t>
            </a:r>
            <a:r>
              <a:rPr lang="en-US" altLang="zh-TW" sz="2800">
                <a:latin typeface="Times New Roman" pitchFamily="18" charset="0"/>
              </a:rPr>
              <a:t>order of content </a:t>
            </a:r>
          </a:p>
          <a:p>
            <a:pPr lvl="1"/>
            <a:r>
              <a:rPr lang="en-US" altLang="zh-TW" sz="3000">
                <a:solidFill>
                  <a:srgbClr val="3333CC"/>
                </a:solidFill>
                <a:latin typeface="Times New Roman" pitchFamily="18" charset="0"/>
              </a:rPr>
              <a:t>Simple to complex</a:t>
            </a:r>
          </a:p>
          <a:p>
            <a:pPr lvl="2">
              <a:buFont typeface="Wingdings" pitchFamily="2" charset="2"/>
              <a:buChar char="ü"/>
            </a:pPr>
            <a:r>
              <a:rPr lang="en-US" altLang="zh-TW" sz="2800">
                <a:latin typeface="Times New Roman" pitchFamily="18" charset="0"/>
              </a:rPr>
              <a:t>Reading course: the text may be simplified at the beginning of the course and unsimplified at later level.</a:t>
            </a:r>
          </a:p>
          <a:p>
            <a:pPr lvl="1"/>
            <a:r>
              <a:rPr lang="en-US" altLang="zh-TW" sz="3000">
                <a:solidFill>
                  <a:srgbClr val="3333CC"/>
                </a:solidFill>
                <a:latin typeface="Times New Roman" pitchFamily="18" charset="0"/>
              </a:rPr>
              <a:t>Chronology</a:t>
            </a:r>
          </a:p>
          <a:p>
            <a:pPr lvl="2">
              <a:buFont typeface="Wingdings" pitchFamily="2" charset="2"/>
              <a:buChar char="ü"/>
            </a:pPr>
            <a:r>
              <a:rPr lang="en-US" altLang="zh-TW" sz="2800">
                <a:latin typeface="Times New Roman" pitchFamily="18" charset="0"/>
              </a:rPr>
              <a:t>Writing: </a:t>
            </a:r>
          </a:p>
          <a:p>
            <a:pPr lvl="2">
              <a:buFont typeface="Wingdings" pitchFamily="2" charset="2"/>
              <a:buNone/>
            </a:pPr>
            <a:r>
              <a:rPr lang="en-US" altLang="zh-TW" sz="2600">
                <a:latin typeface="Times New Roman" pitchFamily="18" charset="0"/>
              </a:rPr>
              <a:t>Brainstorming </a:t>
            </a:r>
            <a:r>
              <a:rPr lang="en-US" altLang="zh-TW" sz="2600"/>
              <a:t>→ </a:t>
            </a:r>
            <a:r>
              <a:rPr lang="en-US" altLang="zh-TW" sz="2600">
                <a:latin typeface="Times New Roman" pitchFamily="18" charset="0"/>
              </a:rPr>
              <a:t>Drafting</a:t>
            </a:r>
            <a:r>
              <a:rPr lang="en-US" altLang="zh-TW" sz="2600"/>
              <a:t> →  </a:t>
            </a:r>
            <a:r>
              <a:rPr lang="en-US" altLang="zh-TW" sz="2600">
                <a:latin typeface="Times New Roman" pitchFamily="18" charset="0"/>
              </a:rPr>
              <a:t>Revising</a:t>
            </a:r>
            <a:r>
              <a:rPr lang="en-US" altLang="zh-TW" sz="2600"/>
              <a:t> → </a:t>
            </a:r>
            <a:r>
              <a:rPr lang="en-US" altLang="zh-TW" sz="2600">
                <a:latin typeface="Times New Roman" pitchFamily="18" charset="0"/>
              </a:rPr>
              <a:t>Editing</a:t>
            </a:r>
          </a:p>
          <a:p>
            <a:pPr lvl="1"/>
            <a:r>
              <a:rPr lang="en-US" altLang="zh-TW" sz="3000">
                <a:solidFill>
                  <a:srgbClr val="3333CC"/>
                </a:solidFill>
                <a:latin typeface="Times New Roman" pitchFamily="18" charset="0"/>
              </a:rPr>
              <a:t>Proficiency course</a:t>
            </a:r>
          </a:p>
          <a:p>
            <a:pPr lvl="1" algn="ctr">
              <a:buFontTx/>
              <a:buNone/>
            </a:pPr>
            <a:r>
              <a:rPr lang="en-US" altLang="zh-TW" sz="2600">
                <a:latin typeface="Times New Roman" pitchFamily="18" charset="0"/>
              </a:rPr>
              <a:t>Listening</a:t>
            </a:r>
            <a:r>
              <a:rPr lang="en-US" altLang="zh-TW" sz="3000"/>
              <a:t> → </a:t>
            </a:r>
            <a:r>
              <a:rPr lang="en-US" altLang="zh-TW" sz="2600">
                <a:latin typeface="Times New Roman" pitchFamily="18" charset="0"/>
              </a:rPr>
              <a:t>Speaking</a:t>
            </a:r>
            <a:r>
              <a:rPr lang="en-US" altLang="zh-TW" sz="3000"/>
              <a:t> → </a:t>
            </a:r>
            <a:r>
              <a:rPr lang="en-US" altLang="zh-TW" sz="2600">
                <a:latin typeface="Times New Roman" pitchFamily="18" charset="0"/>
              </a:rPr>
              <a:t>Reading</a:t>
            </a:r>
            <a:r>
              <a:rPr lang="en-US" altLang="zh-TW" sz="3000"/>
              <a:t> → </a:t>
            </a:r>
            <a:r>
              <a:rPr lang="en-US" altLang="zh-TW" sz="2600">
                <a:latin typeface="Times New Roman" pitchFamily="18" charset="0"/>
              </a:rPr>
              <a:t>Writing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0"/>
                            </p:stCondLst>
                            <p:childTnLst>
                              <p:par>
                                <p:cTn id="5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5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435975" cy="1403350"/>
          </a:xfrm>
        </p:spPr>
        <p:txBody>
          <a:bodyPr/>
          <a:lstStyle/>
          <a:p>
            <a:r>
              <a:rPr lang="en-US" altLang="zh-TW" sz="400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Determining the Scope and Sequence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68313" y="1268413"/>
            <a:ext cx="8147050" cy="1252537"/>
          </a:xfrm>
        </p:spPr>
        <p:txBody>
          <a:bodyPr/>
          <a:lstStyle/>
          <a:p>
            <a:r>
              <a:rPr lang="en-US" altLang="zh-TW" b="1">
                <a:solidFill>
                  <a:srgbClr val="3333CC"/>
                </a:solidFill>
                <a:latin typeface="Times New Roman" pitchFamily="18" charset="0"/>
              </a:rPr>
              <a:t>Need:</a:t>
            </a:r>
            <a:r>
              <a:rPr lang="en-US" altLang="zh-TW" sz="2600" b="1">
                <a:solidFill>
                  <a:srgbClr val="3333CC"/>
                </a:solidFill>
                <a:latin typeface="Times New Roman" pitchFamily="18" charset="0"/>
              </a:rPr>
              <a:t> </a:t>
            </a:r>
            <a:endParaRPr lang="en-US" altLang="zh-TW" b="1">
              <a:solidFill>
                <a:srgbClr val="3333CC"/>
              </a:solidFill>
              <a:latin typeface="Times New Roman" pitchFamily="18" charset="0"/>
            </a:endParaRPr>
          </a:p>
          <a:p>
            <a:pPr lvl="1">
              <a:buFontTx/>
              <a:buNone/>
            </a:pPr>
            <a:r>
              <a:rPr lang="en-US" altLang="zh-TW" b="1">
                <a:solidFill>
                  <a:srgbClr val="3333CC"/>
                </a:solidFill>
                <a:latin typeface="Times New Roman" pitchFamily="18" charset="0"/>
              </a:rPr>
              <a:t>Ex:The Sequences of Social Survival Curriculum</a:t>
            </a:r>
          </a:p>
        </p:txBody>
      </p:sp>
      <p:sp>
        <p:nvSpPr>
          <p:cNvPr id="51205" name="Rectangle 5"/>
          <p:cNvSpPr>
            <a:spLocks noGrp="1" noChangeArrowheads="1"/>
          </p:cNvSpPr>
          <p:nvPr>
            <p:ph sz="quarter" idx="2"/>
          </p:nvPr>
        </p:nvSpPr>
        <p:spPr>
          <a:xfrm>
            <a:off x="250825" y="2349500"/>
            <a:ext cx="4321175" cy="4319588"/>
          </a:xfrm>
        </p:spPr>
        <p:txBody>
          <a:bodyPr/>
          <a:lstStyle/>
          <a:p>
            <a:pPr lvl="2">
              <a:buClr>
                <a:srgbClr val="A50021"/>
              </a:buClr>
              <a:buFont typeface="Wingdings" pitchFamily="2" charset="2"/>
              <a:buChar char="ü"/>
            </a:pPr>
            <a:r>
              <a:rPr lang="en-US" altLang="zh-TW" dirty="0">
                <a:latin typeface="Times New Roman" pitchFamily="18" charset="0"/>
              </a:rPr>
              <a:t>Basic literary skills</a:t>
            </a:r>
          </a:p>
          <a:p>
            <a:pPr lvl="2">
              <a:buClr>
                <a:srgbClr val="A50021"/>
              </a:buClr>
              <a:buFont typeface="Wingdings" pitchFamily="2" charset="2"/>
              <a:buChar char="ü"/>
            </a:pPr>
            <a:r>
              <a:rPr lang="en-US" altLang="zh-TW" dirty="0">
                <a:latin typeface="Times New Roman" pitchFamily="18" charset="0"/>
              </a:rPr>
              <a:t>Personal identification</a:t>
            </a:r>
          </a:p>
          <a:p>
            <a:pPr lvl="2">
              <a:buClr>
                <a:srgbClr val="A50021"/>
              </a:buClr>
              <a:buFont typeface="Wingdings" pitchFamily="2" charset="2"/>
              <a:buChar char="ü"/>
            </a:pPr>
            <a:r>
              <a:rPr lang="en-US" altLang="zh-TW" dirty="0">
                <a:latin typeface="Times New Roman" pitchFamily="18" charset="0"/>
              </a:rPr>
              <a:t>Money</a:t>
            </a:r>
          </a:p>
          <a:p>
            <a:pPr lvl="2">
              <a:buClr>
                <a:srgbClr val="A50021"/>
              </a:buClr>
              <a:buFont typeface="Wingdings" pitchFamily="2" charset="2"/>
              <a:buChar char="ü"/>
            </a:pPr>
            <a:r>
              <a:rPr lang="en-US" altLang="zh-TW" dirty="0">
                <a:latin typeface="Times New Roman" pitchFamily="18" charset="0"/>
              </a:rPr>
              <a:t>Shopping</a:t>
            </a:r>
          </a:p>
          <a:p>
            <a:pPr lvl="2">
              <a:buClr>
                <a:srgbClr val="A50021"/>
              </a:buClr>
              <a:buFont typeface="Wingdings" pitchFamily="2" charset="2"/>
              <a:buChar char="ü"/>
            </a:pPr>
            <a:r>
              <a:rPr lang="en-US" altLang="zh-TW" dirty="0">
                <a:latin typeface="Times New Roman" pitchFamily="18" charset="0"/>
              </a:rPr>
              <a:t>Time &amp; date</a:t>
            </a:r>
          </a:p>
          <a:p>
            <a:pPr lvl="2">
              <a:buClr>
                <a:srgbClr val="A50021"/>
              </a:buClr>
              <a:buFont typeface="Wingdings" pitchFamily="2" charset="2"/>
              <a:buChar char="ü"/>
            </a:pPr>
            <a:r>
              <a:rPr lang="en-US" altLang="zh-TW" dirty="0">
                <a:latin typeface="Times New Roman" pitchFamily="18" charset="0"/>
              </a:rPr>
              <a:t>Telephone</a:t>
            </a:r>
          </a:p>
          <a:p>
            <a:pPr lvl="2">
              <a:buClr>
                <a:srgbClr val="A50021"/>
              </a:buClr>
              <a:buFont typeface="Wingdings" pitchFamily="2" charset="2"/>
              <a:buChar char="ü"/>
            </a:pPr>
            <a:r>
              <a:rPr lang="en-US" altLang="zh-TW" dirty="0">
                <a:latin typeface="Times New Roman" pitchFamily="18" charset="0"/>
              </a:rPr>
              <a:t>Health</a:t>
            </a:r>
          </a:p>
          <a:p>
            <a:pPr lvl="2">
              <a:buClr>
                <a:srgbClr val="A50021"/>
              </a:buClr>
              <a:buFont typeface="Wingdings" pitchFamily="2" charset="2"/>
              <a:buChar char="ü"/>
            </a:pPr>
            <a:endParaRPr lang="en-US" altLang="zh-TW" dirty="0">
              <a:latin typeface="Times New Roman" pitchFamily="18" charset="0"/>
            </a:endParaRPr>
          </a:p>
          <a:p>
            <a:endParaRPr lang="en-US" altLang="zh-TW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1206" name="Rectangle 6"/>
          <p:cNvSpPr>
            <a:spLocks noGrp="1" noChangeArrowheads="1"/>
          </p:cNvSpPr>
          <p:nvPr>
            <p:ph sz="quarter" idx="3"/>
          </p:nvPr>
        </p:nvSpPr>
        <p:spPr>
          <a:xfrm>
            <a:off x="4284663" y="2349500"/>
            <a:ext cx="4859337" cy="4508500"/>
          </a:xfrm>
        </p:spPr>
        <p:txBody>
          <a:bodyPr/>
          <a:lstStyle/>
          <a:p>
            <a:pPr lvl="1">
              <a:buClr>
                <a:srgbClr val="A50021"/>
              </a:buClr>
              <a:buFont typeface="Wingdings" pitchFamily="2" charset="2"/>
              <a:buChar char="ü"/>
            </a:pPr>
            <a:r>
              <a:rPr lang="en-US" altLang="zh-TW" sz="24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Emergencies</a:t>
            </a:r>
          </a:p>
          <a:p>
            <a:pPr lvl="1">
              <a:buClr>
                <a:srgbClr val="A50021"/>
              </a:buClr>
              <a:buFont typeface="Wingdings" pitchFamily="2" charset="2"/>
              <a:buChar char="ü"/>
            </a:pPr>
            <a:r>
              <a:rPr lang="en-US" altLang="zh-TW" sz="24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Directions</a:t>
            </a:r>
          </a:p>
          <a:p>
            <a:pPr lvl="1">
              <a:buClr>
                <a:srgbClr val="A50021"/>
              </a:buClr>
              <a:buFont typeface="Wingdings" pitchFamily="2" charset="2"/>
              <a:buChar char="ü"/>
            </a:pPr>
            <a:r>
              <a:rPr lang="en-US" altLang="zh-TW" sz="24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Transportation</a:t>
            </a:r>
          </a:p>
          <a:p>
            <a:pPr lvl="1">
              <a:buClr>
                <a:srgbClr val="A50021"/>
              </a:buClr>
              <a:buFont typeface="Wingdings" pitchFamily="2" charset="2"/>
              <a:buChar char="ü"/>
            </a:pPr>
            <a:r>
              <a:rPr lang="en-US" altLang="zh-TW" sz="24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Housing</a:t>
            </a:r>
          </a:p>
          <a:p>
            <a:pPr lvl="1">
              <a:buClr>
                <a:srgbClr val="A50021"/>
              </a:buClr>
              <a:buFont typeface="Wingdings" pitchFamily="2" charset="2"/>
              <a:buChar char="ü"/>
            </a:pPr>
            <a:r>
              <a:rPr lang="en-US" altLang="zh-TW" sz="24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Post office</a:t>
            </a:r>
          </a:p>
          <a:p>
            <a:pPr lvl="1">
              <a:buClr>
                <a:srgbClr val="A50021"/>
              </a:buClr>
              <a:buFont typeface="Wingdings" pitchFamily="2" charset="2"/>
              <a:buChar char="ü"/>
            </a:pPr>
            <a:r>
              <a:rPr lang="en-US" altLang="zh-TW" sz="24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Banking/bills</a:t>
            </a:r>
          </a:p>
          <a:p>
            <a:pPr lvl="1">
              <a:buClr>
                <a:srgbClr val="A50021"/>
              </a:buClr>
              <a:buFont typeface="Wingdings" pitchFamily="2" charset="2"/>
              <a:buChar char="ü"/>
            </a:pPr>
            <a:r>
              <a:rPr lang="en-US" altLang="zh-TW" sz="24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Social language</a:t>
            </a:r>
          </a:p>
          <a:p>
            <a:pPr lvl="1">
              <a:buClr>
                <a:srgbClr val="A50021"/>
              </a:buClr>
              <a:buFont typeface="Wingdings" pitchFamily="2" charset="2"/>
              <a:buChar char="ü"/>
            </a:pPr>
            <a:r>
              <a:rPr lang="en-US" altLang="zh-TW" sz="24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Clarification</a:t>
            </a:r>
          </a:p>
          <a:p>
            <a:pPr lvl="1">
              <a:buClr>
                <a:srgbClr val="A50021"/>
              </a:buClr>
              <a:buFont typeface="Wingdings" pitchFamily="2" charset="2"/>
              <a:buNone/>
            </a:pPr>
            <a:endParaRPr lang="en-US" altLang="zh-TW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lvl="1">
              <a:buClr>
                <a:srgbClr val="A50021"/>
              </a:buClr>
              <a:buFont typeface="Wingdings" pitchFamily="2" charset="2"/>
              <a:buNone/>
            </a:pPr>
            <a:endParaRPr lang="en-US" altLang="zh-TW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4" grpId="0"/>
      <p:bldP spid="51205" grpId="0"/>
      <p:bldP spid="5120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76250"/>
            <a:ext cx="8686800" cy="692150"/>
          </a:xfrm>
        </p:spPr>
        <p:txBody>
          <a:bodyPr>
            <a:normAutofit fontScale="90000"/>
          </a:bodyPr>
          <a:lstStyle/>
          <a:p>
            <a:r>
              <a:rPr lang="en-US" altLang="zh-TW" sz="400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Determining the Scope and Sequence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412875"/>
            <a:ext cx="7848600" cy="4857750"/>
          </a:xfrm>
        </p:spPr>
        <p:txBody>
          <a:bodyPr/>
          <a:lstStyle/>
          <a:p>
            <a:pPr>
              <a:buFontTx/>
              <a:buNone/>
            </a:pPr>
            <a:endParaRPr lang="en-US" altLang="zh-TW" sz="3400" dirty="0">
              <a:latin typeface="Times New Roman" pitchFamily="18" charset="0"/>
            </a:endParaRPr>
          </a:p>
          <a:p>
            <a:pPr lvl="1"/>
            <a:r>
              <a:rPr lang="en-US" altLang="zh-TW" sz="3000" dirty="0">
                <a:solidFill>
                  <a:srgbClr val="3333CC"/>
                </a:solidFill>
                <a:latin typeface="Times New Roman" pitchFamily="18" charset="0"/>
              </a:rPr>
              <a:t>Prerequisite learning</a:t>
            </a:r>
          </a:p>
          <a:p>
            <a:pPr lvl="2">
              <a:buFont typeface="Wingdings" pitchFamily="2" charset="2"/>
              <a:buNone/>
            </a:pPr>
            <a:r>
              <a:rPr lang="en-US" altLang="zh-TW" sz="2800" dirty="0">
                <a:latin typeface="Times New Roman" pitchFamily="18" charset="0"/>
              </a:rPr>
              <a:t>Building a foundation  for next step</a:t>
            </a:r>
          </a:p>
          <a:p>
            <a:pPr lvl="2">
              <a:buFont typeface="Wingdings" pitchFamily="2" charset="2"/>
              <a:buNone/>
            </a:pPr>
            <a:r>
              <a:rPr lang="en-US" altLang="zh-TW" sz="2800" dirty="0">
                <a:latin typeface="Times New Roman" pitchFamily="18" charset="0"/>
              </a:rPr>
              <a:t>Ex: Grammar course</a:t>
            </a:r>
          </a:p>
          <a:p>
            <a:pPr lvl="1"/>
            <a:r>
              <a:rPr lang="en-US" altLang="zh-TW" sz="3000" dirty="0">
                <a:solidFill>
                  <a:srgbClr val="3333CC"/>
                </a:solidFill>
                <a:latin typeface="Times New Roman" pitchFamily="18" charset="0"/>
              </a:rPr>
              <a:t>Whole to part or Part to whole</a:t>
            </a:r>
          </a:p>
          <a:p>
            <a:pPr lvl="2">
              <a:buClr>
                <a:srgbClr val="0066FF"/>
              </a:buClr>
              <a:buFont typeface="Wingdings" pitchFamily="2" charset="2"/>
              <a:buNone/>
            </a:pPr>
            <a:r>
              <a:rPr lang="en-US" altLang="zh-TW" sz="2800" dirty="0">
                <a:latin typeface="Times New Roman" pitchFamily="18" charset="0"/>
              </a:rPr>
              <a:t>Reading course and Writing course</a:t>
            </a:r>
          </a:p>
          <a:p>
            <a:pPr lvl="1"/>
            <a:r>
              <a:rPr lang="en-US" altLang="zh-TW" sz="3000" dirty="0">
                <a:solidFill>
                  <a:srgbClr val="3333CC"/>
                </a:solidFill>
                <a:latin typeface="Times New Roman" pitchFamily="18" charset="0"/>
              </a:rPr>
              <a:t>Spiral sequencing</a:t>
            </a:r>
            <a:r>
              <a:rPr lang="en-US" altLang="zh-TW" sz="3000" dirty="0">
                <a:latin typeface="Times New Roman" pitchFamily="18" charset="0"/>
              </a:rPr>
              <a:t> </a:t>
            </a:r>
          </a:p>
          <a:p>
            <a:pPr lvl="2">
              <a:buFont typeface="Wingdings" pitchFamily="2" charset="2"/>
              <a:buNone/>
            </a:pPr>
            <a:r>
              <a:rPr lang="en-US" altLang="zh-TW" sz="2800" dirty="0">
                <a:latin typeface="Times New Roman" pitchFamily="18" charset="0"/>
              </a:rPr>
              <a:t>Recycling of items to ensure that learners  repeat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631113" cy="1600200"/>
          </a:xfrm>
        </p:spPr>
        <p:txBody>
          <a:bodyPr/>
          <a:lstStyle/>
          <a:p>
            <a:r>
              <a:rPr lang="en-US" altLang="zh-TW">
                <a:solidFill>
                  <a:srgbClr val="990000"/>
                </a:solidFill>
                <a:latin typeface="Times New Roman" pitchFamily="18" charset="0"/>
                <a:ea typeface="Gungsuh" pitchFamily="18" charset="-127"/>
              </a:rPr>
              <a:t>Planning the Course Structure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800">
                <a:latin typeface="Times New Roman" pitchFamily="18" charset="0"/>
              </a:rPr>
              <a:t>Two aspects of the process:</a:t>
            </a:r>
          </a:p>
          <a:p>
            <a:pPr lvl="1"/>
            <a:r>
              <a:rPr lang="en-US" altLang="zh-TW">
                <a:solidFill>
                  <a:srgbClr val="3333CC"/>
                </a:solidFill>
                <a:latin typeface="Times New Roman" pitchFamily="18" charset="0"/>
              </a:rPr>
              <a:t>Selection a Syllables Framework</a:t>
            </a:r>
          </a:p>
          <a:p>
            <a:pPr lvl="2">
              <a:buFont typeface="Wingdings" pitchFamily="2" charset="2"/>
              <a:buChar char="ü"/>
            </a:pPr>
            <a:r>
              <a:rPr lang="en-US" altLang="zh-TW" sz="2800">
                <a:latin typeface="Times New Roman" pitchFamily="18" charset="0"/>
              </a:rPr>
              <a:t>Major element</a:t>
            </a:r>
          </a:p>
          <a:p>
            <a:pPr lvl="2">
              <a:buFont typeface="Wingdings" pitchFamily="2" charset="2"/>
              <a:buChar char="ü"/>
            </a:pPr>
            <a:r>
              <a:rPr lang="en-US" altLang="zh-TW" sz="2800">
                <a:latin typeface="Times New Roman" pitchFamily="18" charset="0"/>
              </a:rPr>
              <a:t>The basis for course focus</a:t>
            </a:r>
          </a:p>
          <a:p>
            <a:pPr lvl="2">
              <a:buFont typeface="Wingdings" pitchFamily="2" charset="2"/>
              <a:buChar char="ü"/>
            </a:pPr>
            <a:r>
              <a:rPr lang="en-US" altLang="zh-TW" sz="2800">
                <a:latin typeface="Times New Roman" pitchFamily="18" charset="0"/>
              </a:rPr>
              <a:t>The basis for course content</a:t>
            </a:r>
          </a:p>
          <a:p>
            <a:pPr lvl="1"/>
            <a:r>
              <a:rPr lang="en-US" altLang="zh-TW">
                <a:solidFill>
                  <a:srgbClr val="3333CC"/>
                </a:solidFill>
                <a:latin typeface="Times New Roman" pitchFamily="18" charset="0"/>
              </a:rPr>
              <a:t>Developing Instructional Blocks</a:t>
            </a:r>
          </a:p>
          <a:p>
            <a:pPr lvl="2">
              <a:buFont typeface="Wingdings" pitchFamily="2" charset="2"/>
              <a:buChar char="ü"/>
            </a:pPr>
            <a:r>
              <a:rPr lang="en-US" altLang="zh-TW" sz="2800">
                <a:latin typeface="Times New Roman" pitchFamily="18" charset="0"/>
              </a:rPr>
              <a:t>The process used to make decisions about content</a:t>
            </a:r>
          </a:p>
          <a:p>
            <a:pPr lvl="2">
              <a:buFont typeface="Wingdings" pitchFamily="2" charset="2"/>
              <a:buChar char="ü"/>
            </a:pPr>
            <a:r>
              <a:rPr lang="en-US" altLang="zh-TW" sz="2800">
                <a:latin typeface="Times New Roman" pitchFamily="18" charset="0"/>
              </a:rPr>
              <a:t>Self-contained learning sequence</a:t>
            </a:r>
          </a:p>
          <a:p>
            <a:endParaRPr lang="en-US" altLang="zh-TW" sz="280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820738" y="625475"/>
            <a:ext cx="6643687" cy="852488"/>
          </a:xfrm>
        </p:spPr>
        <p:txBody>
          <a:bodyPr/>
          <a:lstStyle/>
          <a:p>
            <a:r>
              <a:rPr lang="en-US" altLang="zh-TW" sz="4000">
                <a:solidFill>
                  <a:srgbClr val="990000"/>
                </a:solidFill>
                <a:latin typeface="Times New Roman" pitchFamily="18" charset="0"/>
                <a:ea typeface="Gungsuh" pitchFamily="18" charset="-127"/>
              </a:rPr>
              <a:t>Planning the Course Structure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51025"/>
            <a:ext cx="8928100" cy="3551238"/>
          </a:xfrm>
        </p:spPr>
        <p:txBody>
          <a:bodyPr/>
          <a:lstStyle/>
          <a:p>
            <a:r>
              <a:rPr lang="en-US" altLang="zh-TW" sz="2800">
                <a:solidFill>
                  <a:srgbClr val="3333CC"/>
                </a:solidFill>
                <a:latin typeface="Times New Roman" pitchFamily="18" charset="0"/>
              </a:rPr>
              <a:t>Planner are influenced by some factors</a:t>
            </a:r>
            <a:r>
              <a:rPr lang="en-US" altLang="zh-TW" sz="2800" b="1">
                <a:solidFill>
                  <a:srgbClr val="3333CC"/>
                </a:solidFill>
                <a:latin typeface="Times New Roman" pitchFamily="18" charset="0"/>
              </a:rPr>
              <a:t>:</a:t>
            </a:r>
          </a:p>
          <a:p>
            <a:pPr lvl="1"/>
            <a:r>
              <a:rPr lang="en-US" altLang="zh-TW" sz="3200">
                <a:latin typeface="Times New Roman" pitchFamily="18" charset="0"/>
              </a:rPr>
              <a:t>Knowledge and Beliefs about the Subject Area</a:t>
            </a:r>
          </a:p>
          <a:p>
            <a:pPr lvl="1"/>
            <a:r>
              <a:rPr lang="en-US" altLang="zh-TW" sz="3200">
                <a:latin typeface="Times New Roman" pitchFamily="18" charset="0"/>
              </a:rPr>
              <a:t>Research and Theory</a:t>
            </a:r>
          </a:p>
          <a:p>
            <a:pPr lvl="1"/>
            <a:r>
              <a:rPr lang="en-US" altLang="zh-TW" sz="3200">
                <a:latin typeface="Times New Roman" pitchFamily="18" charset="0"/>
              </a:rPr>
              <a:t>Common Practice</a:t>
            </a:r>
          </a:p>
          <a:p>
            <a:pPr lvl="1"/>
            <a:r>
              <a:rPr lang="en-US" altLang="zh-TW" sz="3200">
                <a:latin typeface="Times New Roman" pitchFamily="18" charset="0"/>
              </a:rPr>
              <a:t>Trends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820738" y="454025"/>
            <a:ext cx="6643687" cy="850900"/>
          </a:xfrm>
        </p:spPr>
        <p:txBody>
          <a:bodyPr/>
          <a:lstStyle/>
          <a:p>
            <a:r>
              <a:rPr lang="en-US" altLang="zh-TW" sz="400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Planning the Course Structure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557338"/>
            <a:ext cx="7632700" cy="4967287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altLang="zh-TW" sz="2800">
                <a:solidFill>
                  <a:srgbClr val="3333CC"/>
                </a:solidFill>
                <a:latin typeface="Times New Roman" pitchFamily="18" charset="0"/>
              </a:rPr>
              <a:t>Grammatical (Structural) Syllabus: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zh-TW" sz="2800">
                <a:solidFill>
                  <a:srgbClr val="3333CC"/>
                </a:solidFill>
                <a:latin typeface="Times New Roman" pitchFamily="18" charset="0"/>
              </a:rPr>
              <a:t>=&gt;one that is organized around grammatical items.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zh-TW" sz="2800">
                <a:solidFill>
                  <a:srgbClr val="3333CC"/>
                </a:solidFill>
                <a:latin typeface="Times New Roman" pitchFamily="18" charset="0"/>
              </a:rPr>
              <a:t> Ex: A planner seeks to solve the problems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TW" sz="2400">
                <a:latin typeface="Times New Roman" pitchFamily="18" charset="0"/>
              </a:rPr>
              <a:t>To select sufficient patterns to support the amount of teaching time available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TW" sz="2400">
                <a:latin typeface="Times New Roman" pitchFamily="18" charset="0"/>
              </a:rPr>
              <a:t>To arrange items into a sequence that facilitates learning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TW" sz="2400">
                <a:latin typeface="Times New Roman" pitchFamily="18" charset="0"/>
              </a:rPr>
              <a:t>To identify a productive range of grammatical items that allows for development of communicative skills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zh-TW" sz="2400">
                <a:latin typeface="Times New Roman" pitchFamily="18" charset="0"/>
              </a:rPr>
              <a:t>Appendix 4—presents the grammatical syllabus underlying a typical first-year EFL course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altLang="zh-TW" sz="2400"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altLang="zh-TW" sz="2400"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altLang="zh-TW" sz="2400"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</a:pPr>
            <a:endParaRPr lang="en-US" altLang="zh-TW" sz="24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134350" cy="1600200"/>
          </a:xfrm>
        </p:spPr>
        <p:txBody>
          <a:bodyPr/>
          <a:lstStyle/>
          <a:p>
            <a:r>
              <a:rPr lang="en-US" altLang="zh-TW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Planning the Course Structure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US" altLang="zh-TW" b="1">
                <a:solidFill>
                  <a:srgbClr val="3333CC"/>
                </a:solidFill>
                <a:latin typeface="Times New Roman" pitchFamily="18" charset="0"/>
              </a:rPr>
              <a:t>The disadvantages of grammatical syllabus</a:t>
            </a:r>
            <a:r>
              <a:rPr lang="en-US" altLang="zh-TW" b="1">
                <a:latin typeface="Times New Roman" pitchFamily="18" charset="0"/>
              </a:rPr>
              <a:t>:</a:t>
            </a:r>
          </a:p>
          <a:p>
            <a:pPr marL="609600" indent="-609600">
              <a:buFontTx/>
              <a:buAutoNum type="arabicPeriod"/>
            </a:pPr>
            <a:r>
              <a:rPr lang="en-US" altLang="zh-TW">
                <a:latin typeface="Times New Roman" pitchFamily="18" charset="0"/>
              </a:rPr>
              <a:t>Representing a partial dimension of language proficiency</a:t>
            </a:r>
          </a:p>
          <a:p>
            <a:pPr marL="609600" indent="-609600">
              <a:buFontTx/>
              <a:buAutoNum type="arabicPeriod"/>
            </a:pPr>
            <a:r>
              <a:rPr lang="en-US" altLang="zh-TW">
                <a:latin typeface="Times New Roman" pitchFamily="18" charset="0"/>
              </a:rPr>
              <a:t>Not reflect the acquisition sequences</a:t>
            </a:r>
          </a:p>
          <a:p>
            <a:pPr marL="609600" indent="-609600">
              <a:buFontTx/>
              <a:buAutoNum type="arabicPeriod"/>
            </a:pPr>
            <a:r>
              <a:rPr lang="en-US" altLang="zh-TW">
                <a:latin typeface="Times New Roman" pitchFamily="18" charset="0"/>
              </a:rPr>
              <a:t>Focus on sentence not on discourse</a:t>
            </a:r>
          </a:p>
          <a:p>
            <a:pPr marL="609600" indent="-609600">
              <a:buFontTx/>
              <a:buAutoNum type="arabicPeriod"/>
            </a:pPr>
            <a:r>
              <a:rPr lang="en-US" altLang="zh-TW">
                <a:latin typeface="Times New Roman" pitchFamily="18" charset="0"/>
              </a:rPr>
              <a:t>Not address communicative skills</a:t>
            </a:r>
          </a:p>
          <a:p>
            <a:pPr marL="609600" indent="-609600"/>
            <a:endParaRPr lang="en-US" altLang="zh-TW">
              <a:latin typeface="Times New Roman" pitchFamily="18" charset="0"/>
            </a:endParaRPr>
          </a:p>
          <a:p>
            <a:pPr marL="609600" indent="-609600"/>
            <a:endParaRPr lang="en-US" altLang="zh-TW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3988" cy="1600200"/>
          </a:xfrm>
        </p:spPr>
        <p:txBody>
          <a:bodyPr/>
          <a:lstStyle/>
          <a:p>
            <a:r>
              <a:rPr lang="en-US" altLang="zh-TW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Planning the Course Structure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23975"/>
            <a:ext cx="8207375" cy="5305425"/>
          </a:xfrm>
          <a:ln>
            <a:solidFill>
              <a:schemeClr val="tx1"/>
            </a:solidFill>
          </a:ln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altLang="zh-TW" sz="2800" dirty="0">
                <a:solidFill>
                  <a:srgbClr val="3333CC"/>
                </a:solidFill>
                <a:latin typeface="Times New Roman" pitchFamily="18" charset="0"/>
              </a:rPr>
              <a:t>Grammar remains a core of many language courses.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zh-TW" sz="2800" dirty="0">
                <a:latin typeface="Times New Roman" pitchFamily="18" charset="0"/>
              </a:rPr>
              <a:t>Reasons: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zh-TW" sz="2800" dirty="0">
                <a:latin typeface="Times New Roman" pitchFamily="18" charset="0"/>
              </a:rPr>
              <a:t>Teaching a language through its grammar represents a familiar approach to teaching for many people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zh-TW" sz="2800" dirty="0">
                <a:latin typeface="Times New Roman" pitchFamily="18" charset="0"/>
              </a:rPr>
              <a:t>Grammar provides a convenient framework for a course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zh-TW" sz="2800" dirty="0">
                <a:latin typeface="Times New Roman" pitchFamily="18" charset="0"/>
              </a:rPr>
              <a:t>Grammar represents a core component of language proficiency: communicative ability includes grammar use</a:t>
            </a:r>
          </a:p>
          <a:p>
            <a:pPr marL="609600" indent="-609600">
              <a:lnSpc>
                <a:spcPct val="90000"/>
              </a:lnSpc>
            </a:pPr>
            <a:endParaRPr lang="en-US" altLang="zh-TW" sz="2800" dirty="0"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altLang="zh-TW" sz="28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62913" cy="1600200"/>
          </a:xfrm>
        </p:spPr>
        <p:txBody>
          <a:bodyPr/>
          <a:lstStyle/>
          <a:p>
            <a:r>
              <a:rPr lang="en-US" altLang="zh-TW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Planning the Course Structure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800">
                <a:solidFill>
                  <a:srgbClr val="3333CC"/>
                </a:solidFill>
                <a:latin typeface="Times New Roman" pitchFamily="18" charset="0"/>
              </a:rPr>
              <a:t>Lexical syllabus: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800">
                <a:solidFill>
                  <a:srgbClr val="3333CC"/>
                </a:solidFill>
                <a:latin typeface="Times New Roman" pitchFamily="18" charset="0"/>
              </a:rPr>
              <a:t>=&gt;One that identifies a target vocabulary to be taught.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latin typeface="Times New Roman" pitchFamily="18" charset="0"/>
              </a:rPr>
              <a:t>Elementary level: 1000 words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latin typeface="Times New Roman" pitchFamily="18" charset="0"/>
              </a:rPr>
              <a:t>Intermediate level: an additional 2000 words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latin typeface="Times New Roman" pitchFamily="18" charset="0"/>
              </a:rPr>
              <a:t>Upper intermediate level: an additional 2000 words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latin typeface="Times New Roman" pitchFamily="18" charset="0"/>
              </a:rPr>
              <a:t>Advanced level: an additional 2000+words</a:t>
            </a:r>
          </a:p>
          <a:p>
            <a:pPr>
              <a:lnSpc>
                <a:spcPct val="90000"/>
              </a:lnSpc>
            </a:pPr>
            <a:endParaRPr lang="en-US" altLang="zh-TW" sz="280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altLang="zh-TW" sz="28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3988" cy="1600200"/>
          </a:xfrm>
        </p:spPr>
        <p:txBody>
          <a:bodyPr/>
          <a:lstStyle/>
          <a:p>
            <a:r>
              <a:rPr lang="en-US" altLang="zh-TW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Planning the Course Structure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2400">
                <a:solidFill>
                  <a:srgbClr val="3333CC"/>
                </a:solidFill>
                <a:latin typeface="Times New Roman" pitchFamily="18" charset="0"/>
              </a:rPr>
              <a:t>Functional syllabus: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400">
                <a:solidFill>
                  <a:srgbClr val="3333CC"/>
                </a:solidFill>
                <a:latin typeface="Times New Roman" pitchFamily="18" charset="0"/>
              </a:rPr>
              <a:t>    =&gt;one that is organized around communicative functions such as requesting, complaining, suggesting, agreeing.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Categories of functions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ü"/>
            </a:pPr>
            <a:r>
              <a:rPr lang="en-US" altLang="zh-TW">
                <a:latin typeface="Times New Roman" pitchFamily="18" charset="0"/>
              </a:rPr>
              <a:t>Imparting and seeking factual information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ü"/>
            </a:pPr>
            <a:r>
              <a:rPr lang="en-US" altLang="zh-TW">
                <a:latin typeface="Times New Roman" pitchFamily="18" charset="0"/>
              </a:rPr>
              <a:t>Expressing and finding out attitudes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ü"/>
            </a:pPr>
            <a:r>
              <a:rPr lang="en-US" altLang="zh-TW">
                <a:latin typeface="Times New Roman" pitchFamily="18" charset="0"/>
              </a:rPr>
              <a:t>Deciding on course of action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ü"/>
            </a:pPr>
            <a:r>
              <a:rPr lang="en-US" altLang="zh-TW">
                <a:latin typeface="Times New Roman" pitchFamily="18" charset="0"/>
              </a:rPr>
              <a:t>Socializing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ü"/>
            </a:pPr>
            <a:r>
              <a:rPr lang="en-US" altLang="zh-TW">
                <a:latin typeface="Times New Roman" pitchFamily="18" charset="0"/>
              </a:rPr>
              <a:t>Structuring discourse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ü"/>
            </a:pPr>
            <a:r>
              <a:rPr lang="en-US" altLang="zh-TW">
                <a:latin typeface="Times New Roman" pitchFamily="18" charset="0"/>
              </a:rPr>
              <a:t>Communication repair</a:t>
            </a:r>
          </a:p>
          <a:p>
            <a:pPr lvl="1">
              <a:lnSpc>
                <a:spcPct val="80000"/>
              </a:lnSpc>
            </a:pPr>
            <a:r>
              <a:rPr lang="en-US" altLang="zh-TW" sz="2400">
                <a:latin typeface="Times New Roman" pitchFamily="18" charset="0"/>
              </a:rPr>
              <a:t>Appendix 5  </a:t>
            </a:r>
            <a:r>
              <a:rPr lang="en-US" altLang="zh-TW" sz="2400" i="1">
                <a:latin typeface="Times New Roman" pitchFamily="18" charset="0"/>
              </a:rPr>
              <a:t>p.179 (threshold level syllabus)</a:t>
            </a:r>
            <a:endParaRPr lang="en-US" altLang="zh-TW" sz="240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zh-TW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Needs analysis: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Pre course:	 pre-course tests to reveal the English level</a:t>
            </a:r>
          </a:p>
          <a:p>
            <a:pPr>
              <a:buNone/>
            </a:pPr>
            <a:r>
              <a:rPr lang="en-US" dirty="0"/>
              <a:t>Ongoing 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02550" cy="1600200"/>
          </a:xfrm>
        </p:spPr>
        <p:txBody>
          <a:bodyPr/>
          <a:lstStyle/>
          <a:p>
            <a:r>
              <a:rPr lang="en-US" altLang="zh-TW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Planning the Course Structure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zh-TW">
                <a:solidFill>
                  <a:srgbClr val="3333CC"/>
                </a:solidFill>
                <a:latin typeface="Times New Roman" pitchFamily="18" charset="0"/>
              </a:rPr>
              <a:t>The advantage of functional syllabus:</a:t>
            </a:r>
          </a:p>
          <a:p>
            <a:r>
              <a:rPr lang="en-US" altLang="zh-TW" sz="2800">
                <a:latin typeface="Times New Roman" pitchFamily="18" charset="0"/>
              </a:rPr>
              <a:t>They reflect a more comprehensive view of language than grammar syllabuses </a:t>
            </a:r>
          </a:p>
          <a:p>
            <a:r>
              <a:rPr lang="en-US" altLang="zh-TW" sz="2800">
                <a:latin typeface="Times New Roman" pitchFamily="18" charset="0"/>
              </a:rPr>
              <a:t>They can link to other types of syllabus contents (topic, grammar)</a:t>
            </a:r>
          </a:p>
          <a:p>
            <a:r>
              <a:rPr lang="en-US" altLang="zh-TW" sz="2800">
                <a:latin typeface="Times New Roman" pitchFamily="18" charset="0"/>
              </a:rPr>
              <a:t>They provide a convenient framework for the design of teaching materials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02550" cy="1600200"/>
          </a:xfrm>
        </p:spPr>
        <p:txBody>
          <a:bodyPr/>
          <a:lstStyle/>
          <a:p>
            <a:r>
              <a:rPr lang="en-US" altLang="zh-TW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Planning the Course Structure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zh-TW" sz="2800">
                <a:solidFill>
                  <a:srgbClr val="3333CC"/>
                </a:solidFill>
                <a:latin typeface="Times New Roman" pitchFamily="18" charset="0"/>
              </a:rPr>
              <a:t>The disadvantage of functional syllabus:</a:t>
            </a:r>
          </a:p>
          <a:p>
            <a:pPr>
              <a:lnSpc>
                <a:spcPct val="80000"/>
              </a:lnSpc>
            </a:pPr>
            <a:r>
              <a:rPr lang="en-US" altLang="zh-TW" sz="2800">
                <a:latin typeface="Times New Roman" pitchFamily="18" charset="0"/>
              </a:rPr>
              <a:t>No clear criteria for selecting or grading functions</a:t>
            </a:r>
          </a:p>
          <a:p>
            <a:pPr>
              <a:lnSpc>
                <a:spcPct val="80000"/>
              </a:lnSpc>
            </a:pPr>
            <a:r>
              <a:rPr lang="en-US" altLang="zh-TW" sz="2800">
                <a:latin typeface="Times New Roman" pitchFamily="18" charset="0"/>
              </a:rPr>
              <a:t>represent a simplistic view of communicative competence and fail to address the processes of communication</a:t>
            </a:r>
          </a:p>
          <a:p>
            <a:pPr>
              <a:lnSpc>
                <a:spcPct val="80000"/>
              </a:lnSpc>
            </a:pPr>
            <a:r>
              <a:rPr lang="en-US" altLang="zh-TW" sz="2800">
                <a:latin typeface="Times New Roman" pitchFamily="18" charset="0"/>
              </a:rPr>
              <a:t>represent an atomistic approach to language</a:t>
            </a:r>
          </a:p>
          <a:p>
            <a:pPr>
              <a:lnSpc>
                <a:spcPct val="80000"/>
              </a:lnSpc>
            </a:pPr>
            <a:r>
              <a:rPr lang="en-US" altLang="zh-TW" sz="2800">
                <a:latin typeface="Times New Roman" pitchFamily="18" charset="0"/>
              </a:rPr>
              <a:t>lead to a phrase-book approach to teaching that concentrates on teaching expression</a:t>
            </a:r>
          </a:p>
          <a:p>
            <a:pPr>
              <a:lnSpc>
                <a:spcPct val="80000"/>
              </a:lnSpc>
            </a:pPr>
            <a:r>
              <a:rPr lang="en-US" altLang="zh-TW" sz="2800">
                <a:latin typeface="Times New Roman" pitchFamily="18" charset="0"/>
              </a:rPr>
              <a:t>Students have considerable gaps in their grammatical competence</a:t>
            </a:r>
          </a:p>
          <a:p>
            <a:pPr>
              <a:lnSpc>
                <a:spcPct val="80000"/>
              </a:lnSpc>
            </a:pPr>
            <a:endParaRPr lang="en-US" altLang="zh-TW" sz="28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189038"/>
          </a:xfrm>
        </p:spPr>
        <p:txBody>
          <a:bodyPr/>
          <a:lstStyle/>
          <a:p>
            <a:r>
              <a:rPr lang="en-US" altLang="zh-TW" sz="400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Planning the Course Structure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557338"/>
            <a:ext cx="7481887" cy="45354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400">
                <a:solidFill>
                  <a:srgbClr val="3333CC"/>
                </a:solidFill>
                <a:latin typeface="Times New Roman" pitchFamily="18" charset="0"/>
              </a:rPr>
              <a:t>Situational syllabus: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400">
                <a:solidFill>
                  <a:srgbClr val="3333CC"/>
                </a:solidFill>
                <a:latin typeface="Times New Roman" pitchFamily="18" charset="0"/>
              </a:rPr>
              <a:t>=&gt;One that is organized around the language needed for different situations such as at the airport or at a hotel.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Ex: textbook on English for travel</a:t>
            </a:r>
          </a:p>
          <a:p>
            <a:pPr>
              <a:lnSpc>
                <a:spcPct val="90000"/>
              </a:lnSpc>
            </a:pPr>
            <a:r>
              <a:rPr lang="en-US" altLang="zh-TW" sz="2400">
                <a:latin typeface="Times New Roman" pitchFamily="18" charset="0"/>
              </a:rPr>
              <a:t>On an airplane</a:t>
            </a:r>
          </a:p>
          <a:p>
            <a:pPr>
              <a:lnSpc>
                <a:spcPct val="90000"/>
              </a:lnSpc>
            </a:pPr>
            <a:r>
              <a:rPr lang="en-US" altLang="zh-TW" sz="2400">
                <a:latin typeface="Times New Roman" pitchFamily="18" charset="0"/>
              </a:rPr>
              <a:t>At an immigration counter</a:t>
            </a:r>
          </a:p>
          <a:p>
            <a:pPr>
              <a:lnSpc>
                <a:spcPct val="90000"/>
              </a:lnSpc>
            </a:pPr>
            <a:r>
              <a:rPr lang="en-US" altLang="zh-TW" sz="2400">
                <a:latin typeface="Times New Roman" pitchFamily="18" charset="0"/>
              </a:rPr>
              <a:t>At a bank</a:t>
            </a:r>
          </a:p>
          <a:p>
            <a:pPr>
              <a:lnSpc>
                <a:spcPct val="90000"/>
              </a:lnSpc>
            </a:pPr>
            <a:r>
              <a:rPr lang="en-US" altLang="zh-TW" sz="2400">
                <a:latin typeface="Times New Roman" pitchFamily="18" charset="0"/>
              </a:rPr>
              <a:t>On the telephone</a:t>
            </a:r>
          </a:p>
          <a:p>
            <a:pPr>
              <a:lnSpc>
                <a:spcPct val="90000"/>
              </a:lnSpc>
            </a:pPr>
            <a:r>
              <a:rPr lang="en-US" altLang="zh-TW" sz="2400">
                <a:latin typeface="Times New Roman" pitchFamily="18" charset="0"/>
              </a:rPr>
              <a:t>On the street </a:t>
            </a:r>
          </a:p>
          <a:p>
            <a:pPr>
              <a:lnSpc>
                <a:spcPct val="90000"/>
              </a:lnSpc>
            </a:pPr>
            <a:r>
              <a:rPr lang="en-US" altLang="zh-TW" sz="2400">
                <a:latin typeface="Times New Roman" pitchFamily="18" charset="0"/>
              </a:rPr>
              <a:t>In the city </a:t>
            </a:r>
          </a:p>
          <a:p>
            <a:pPr>
              <a:lnSpc>
                <a:spcPct val="90000"/>
              </a:lnSpc>
            </a:pPr>
            <a:r>
              <a:rPr lang="en-US" altLang="zh-TW" sz="2400">
                <a:latin typeface="Times New Roman" pitchFamily="18" charset="0"/>
              </a:rPr>
              <a:t>At home </a:t>
            </a:r>
          </a:p>
          <a:p>
            <a:pPr>
              <a:lnSpc>
                <a:spcPct val="90000"/>
              </a:lnSpc>
            </a:pPr>
            <a:endParaRPr lang="en-US" altLang="zh-TW" sz="2400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zh-TW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116013"/>
          </a:xfrm>
        </p:spPr>
        <p:txBody>
          <a:bodyPr/>
          <a:lstStyle/>
          <a:p>
            <a:r>
              <a:rPr lang="en-US" altLang="zh-TW" sz="400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Planning the Course Structure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43370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2800">
                <a:solidFill>
                  <a:srgbClr val="3333CC"/>
                </a:solidFill>
                <a:latin typeface="Times New Roman" pitchFamily="18" charset="0"/>
              </a:rPr>
              <a:t>The advantage of situational syllabus</a:t>
            </a:r>
            <a:r>
              <a:rPr lang="en-US" altLang="zh-TW" sz="2800">
                <a:latin typeface="Times New Roman" pitchFamily="18" charset="0"/>
              </a:rPr>
              <a:t>:</a:t>
            </a:r>
          </a:p>
          <a:p>
            <a:pPr>
              <a:lnSpc>
                <a:spcPct val="80000"/>
              </a:lnSpc>
            </a:pPr>
            <a:r>
              <a:rPr lang="en-US" altLang="zh-TW" sz="2800">
                <a:latin typeface="Times New Roman" pitchFamily="18" charset="0"/>
              </a:rPr>
              <a:t>Presenting language in context and teaching language of immediate practical use</a:t>
            </a:r>
          </a:p>
          <a:p>
            <a:pPr>
              <a:lnSpc>
                <a:spcPct val="80000"/>
              </a:lnSpc>
            </a:pPr>
            <a:r>
              <a:rPr lang="en-US" altLang="zh-TW" sz="2800">
                <a:solidFill>
                  <a:srgbClr val="3333CC"/>
                </a:solidFill>
                <a:latin typeface="Times New Roman" pitchFamily="18" charset="0"/>
              </a:rPr>
              <a:t>The disadvantages:</a:t>
            </a:r>
          </a:p>
          <a:p>
            <a:pPr>
              <a:lnSpc>
                <a:spcPct val="80000"/>
              </a:lnSpc>
            </a:pPr>
            <a:r>
              <a:rPr lang="en-US" altLang="zh-TW" sz="2800">
                <a:latin typeface="Times New Roman" pitchFamily="18" charset="0"/>
              </a:rPr>
              <a:t>Language used in different situations</a:t>
            </a:r>
          </a:p>
          <a:p>
            <a:pPr>
              <a:lnSpc>
                <a:spcPct val="80000"/>
              </a:lnSpc>
            </a:pPr>
            <a:r>
              <a:rPr lang="en-US" altLang="zh-TW" sz="2800">
                <a:latin typeface="Times New Roman" pitchFamily="18" charset="0"/>
              </a:rPr>
              <a:t>Langauge used in specific situations may not transfer to other situation</a:t>
            </a:r>
          </a:p>
          <a:p>
            <a:pPr>
              <a:lnSpc>
                <a:spcPct val="80000"/>
              </a:lnSpc>
            </a:pPr>
            <a:r>
              <a:rPr lang="en-US" altLang="zh-TW" sz="2800">
                <a:latin typeface="Times New Roman" pitchFamily="18" charset="0"/>
              </a:rPr>
              <a:t>Grammar is dealt with incidentally, so a situational syllabus may result in gaps in a student’s grammatical knowledge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6870700" cy="720725"/>
          </a:xfrm>
        </p:spPr>
        <p:txBody>
          <a:bodyPr/>
          <a:lstStyle/>
          <a:p>
            <a:r>
              <a:rPr lang="en-US" altLang="zh-TW" sz="400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Planning the Course Structure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96975"/>
            <a:ext cx="8280400" cy="5327650"/>
          </a:xfrm>
        </p:spPr>
        <p:txBody>
          <a:bodyPr>
            <a:normAutofit lnSpcReduction="10000"/>
          </a:bodyPr>
          <a:lstStyle/>
          <a:p>
            <a:r>
              <a:rPr lang="en-US" altLang="zh-TW" sz="28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Situational Syllabus:</a:t>
            </a:r>
          </a:p>
          <a:p>
            <a:pPr lvl="1"/>
            <a:r>
              <a:rPr lang="en-US" altLang="zh-TW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The elements of situation   </a:t>
            </a:r>
          </a:p>
          <a:p>
            <a:pPr>
              <a:buFont typeface="Wingdings" pitchFamily="2" charset="2"/>
              <a:buNone/>
            </a:pPr>
            <a:r>
              <a:rPr lang="en-US" altLang="zh-TW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1)The participants</a:t>
            </a:r>
          </a:p>
          <a:p>
            <a:pPr>
              <a:buFont typeface="Wingdings" pitchFamily="2" charset="2"/>
              <a:buNone/>
            </a:pPr>
            <a:r>
              <a:rPr lang="en-US" altLang="zh-TW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2)Their role relations</a:t>
            </a:r>
          </a:p>
          <a:p>
            <a:pPr>
              <a:buFont typeface="Wingdings" pitchFamily="2" charset="2"/>
              <a:buNone/>
            </a:pPr>
            <a:r>
              <a:rPr lang="en-US" altLang="zh-TW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3)The transaction they engage in</a:t>
            </a:r>
          </a:p>
          <a:p>
            <a:pPr>
              <a:buFont typeface="Wingdings" pitchFamily="2" charset="2"/>
              <a:buNone/>
            </a:pPr>
            <a:r>
              <a:rPr lang="en-US" altLang="zh-TW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4)The skills or behaviors involved in each </a:t>
            </a:r>
          </a:p>
          <a:p>
            <a:pPr>
              <a:buFont typeface="Wingdings" pitchFamily="2" charset="2"/>
              <a:buNone/>
            </a:pPr>
            <a:r>
              <a:rPr lang="en-US" altLang="zh-TW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transaction</a:t>
            </a:r>
          </a:p>
          <a:p>
            <a:pPr>
              <a:buFont typeface="Wingdings" pitchFamily="2" charset="2"/>
              <a:buNone/>
            </a:pPr>
            <a:r>
              <a:rPr lang="en-US" altLang="zh-TW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5) The kind of oral and written texts that are   </a:t>
            </a:r>
          </a:p>
          <a:p>
            <a:pPr>
              <a:buFont typeface="Wingdings" pitchFamily="2" charset="2"/>
              <a:buNone/>
            </a:pPr>
            <a:r>
              <a:rPr lang="en-US" altLang="zh-TW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 produced </a:t>
            </a:r>
          </a:p>
          <a:p>
            <a:pPr>
              <a:buFont typeface="Wingdings" pitchFamily="2" charset="2"/>
              <a:buNone/>
            </a:pPr>
            <a:r>
              <a:rPr lang="en-US" altLang="zh-TW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6)The linguistic feature of the texts</a:t>
            </a:r>
          </a:p>
          <a:p>
            <a:pPr>
              <a:buFont typeface="Wingdings" pitchFamily="2" charset="2"/>
              <a:buNone/>
            </a:pPr>
            <a:r>
              <a:rPr lang="en-US" altLang="zh-TW" sz="28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</a:t>
            </a:r>
          </a:p>
          <a:p>
            <a:pPr lvl="2">
              <a:buFont typeface="Wingdings" pitchFamily="2" charset="2"/>
              <a:buNone/>
            </a:pPr>
            <a:endParaRPr lang="en-US" altLang="zh-TW" sz="2800">
              <a:solidFill>
                <a:srgbClr val="4D4D4D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endParaRPr lang="en-US" altLang="zh-TW" sz="28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549275"/>
            <a:ext cx="6983412" cy="863600"/>
          </a:xfrm>
        </p:spPr>
        <p:txBody>
          <a:bodyPr/>
          <a:lstStyle/>
          <a:p>
            <a:r>
              <a:rPr lang="en-US" altLang="zh-TW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Planning the Course Structure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7696200" cy="4679950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sz="28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Topical / Content-based Syllabus</a:t>
            </a:r>
          </a:p>
          <a:p>
            <a:pPr lvl="1"/>
            <a:r>
              <a:rPr lang="en-US" altLang="zh-TW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For linking different syllabus</a:t>
            </a:r>
          </a:p>
          <a:p>
            <a:pPr lvl="1"/>
            <a:r>
              <a:rPr lang="en-US" altLang="zh-TW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Each syllabus must include some contents</a:t>
            </a:r>
          </a:p>
          <a:p>
            <a:r>
              <a:rPr lang="en-US" altLang="zh-TW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Example:</a:t>
            </a:r>
          </a:p>
          <a:p>
            <a:pPr>
              <a:buFontTx/>
              <a:buNone/>
            </a:pPr>
            <a:r>
              <a:rPr lang="en-US" altLang="zh-TW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typical lesson- 1) selected the structured </a:t>
            </a:r>
          </a:p>
          <a:p>
            <a:pPr>
              <a:buFontTx/>
              <a:buNone/>
            </a:pPr>
            <a:r>
              <a:rPr lang="en-US" altLang="zh-TW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               2) content </a:t>
            </a:r>
          </a:p>
          <a:p>
            <a:pPr>
              <a:buFontTx/>
              <a:buNone/>
            </a:pPr>
            <a:r>
              <a:rPr lang="en-US" altLang="zh-TW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topic-based syllabus- 1) content </a:t>
            </a:r>
          </a:p>
          <a:p>
            <a:pPr>
              <a:buFontTx/>
              <a:buNone/>
            </a:pPr>
            <a:r>
              <a:rPr lang="en-US" altLang="zh-TW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                         2) continuity across the skill </a:t>
            </a:r>
          </a:p>
          <a:p>
            <a:pPr>
              <a:buFontTx/>
              <a:buNone/>
            </a:pPr>
            <a:r>
              <a:rPr lang="en-US" altLang="zh-TW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                              areas</a:t>
            </a:r>
          </a:p>
          <a:p>
            <a:pPr>
              <a:buFontTx/>
              <a:buNone/>
            </a:pPr>
            <a:endParaRPr lang="en-US" altLang="zh-TW" sz="28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altLang="zh-TW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              </a:t>
            </a:r>
          </a:p>
          <a:p>
            <a:pPr lvl="1"/>
            <a:endParaRPr lang="en-US" altLang="zh-TW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lvl="1"/>
            <a:endParaRPr lang="en-US" altLang="zh-TW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6870700" cy="935038"/>
          </a:xfrm>
        </p:spPr>
        <p:txBody>
          <a:bodyPr/>
          <a:lstStyle/>
          <a:p>
            <a:r>
              <a:rPr lang="en-US" altLang="zh-TW" sz="400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Planning the Course Structure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484313"/>
            <a:ext cx="7705725" cy="49688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</a:t>
            </a:r>
            <a:r>
              <a:rPr lang="en-US" altLang="zh-TW" sz="2800">
                <a:solidFill>
                  <a:schemeClr val="folHlink"/>
                </a:solidFill>
                <a:latin typeface="Times New Roman" pitchFamily="18" charset="0"/>
              </a:rPr>
              <a:t>The advantages of content based syllabuses: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latin typeface="Times New Roman" pitchFamily="18" charset="0"/>
              </a:rPr>
              <a:t>They facilitate comprehension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latin typeface="Times New Roman" pitchFamily="18" charset="0"/>
              </a:rPr>
              <a:t>Content makes linguistic form more meaningful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latin typeface="Times New Roman" pitchFamily="18" charset="0"/>
              </a:rPr>
              <a:t>Content serves as the best basic for teaching the skill areas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latin typeface="Times New Roman" pitchFamily="18" charset="0"/>
              </a:rPr>
              <a:t>They address students’ needs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latin typeface="Times New Roman" pitchFamily="18" charset="0"/>
              </a:rPr>
              <a:t>They motivate learners 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latin typeface="Times New Roman" pitchFamily="18" charset="0"/>
              </a:rPr>
              <a:t>They allow for integration of the four skills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latin typeface="Times New Roman" pitchFamily="18" charset="0"/>
              </a:rPr>
              <a:t>They allow for use of authentic materials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                                     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zh-TW" sz="2800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zh-TW" sz="280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altLang="zh-TW" sz="280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altLang="zh-TW" sz="28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086600" cy="936625"/>
          </a:xfrm>
        </p:spPr>
        <p:txBody>
          <a:bodyPr/>
          <a:lstStyle/>
          <a:p>
            <a:r>
              <a:rPr lang="en-US" altLang="zh-TW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Planning the Course Structure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496300" cy="48958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2600" b="1">
                <a:solidFill>
                  <a:schemeClr val="folHlink"/>
                </a:solidFill>
                <a:latin typeface="Times New Roman" pitchFamily="18" charset="0"/>
              </a:rPr>
              <a:t>Topic-based syllabuses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600">
                <a:latin typeface="Times New Roman" pitchFamily="18" charset="0"/>
              </a:rPr>
              <a:t>   level: ESL programs for elementary/secondary schools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600">
                <a:latin typeface="Times New Roman" pitchFamily="18" charset="0"/>
              </a:rPr>
              <a:t>   teaching features: integrated others subjects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zh-TW" sz="260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zh-TW" sz="2600">
                <a:latin typeface="Times New Roman" pitchFamily="18" charset="0"/>
              </a:rPr>
              <a:t>Example: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600">
                <a:latin typeface="Times New Roman" pitchFamily="18" charset="0"/>
              </a:rPr>
              <a:t>    Topic: culture shock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600">
                <a:latin typeface="Times New Roman" pitchFamily="18" charset="0"/>
              </a:rPr>
              <a:t>    teaching features: 1)integrates skills course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600">
                <a:latin typeface="Times New Roman" pitchFamily="18" charset="0"/>
              </a:rPr>
              <a:t>                                 2) based on students’ needs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zh-TW" sz="260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600">
                <a:latin typeface="Times New Roman" pitchFamily="18" charset="0"/>
              </a:rPr>
              <a:t>                                                                  (Brinton et al.)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600">
                <a:latin typeface="Times New Roman" pitchFamily="18" charset="0"/>
              </a:rPr>
              <a:t>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    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76250"/>
            <a:ext cx="6870700" cy="649288"/>
          </a:xfrm>
        </p:spPr>
        <p:txBody>
          <a:bodyPr>
            <a:normAutofit fontScale="90000"/>
          </a:bodyPr>
          <a:lstStyle/>
          <a:p>
            <a:r>
              <a:rPr lang="en-US" altLang="zh-TW" sz="400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Planning the Course Structure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847013" cy="47513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800">
                <a:latin typeface="Times New Roman" pitchFamily="18" charset="0"/>
              </a:rPr>
              <a:t> </a:t>
            </a:r>
            <a:r>
              <a:rPr lang="en-US" altLang="zh-TW" sz="2800" b="1">
                <a:solidFill>
                  <a:schemeClr val="folHlink"/>
                </a:solidFill>
                <a:latin typeface="Times New Roman" pitchFamily="18" charset="0"/>
              </a:rPr>
              <a:t>Some themes could discuss in the class</a:t>
            </a:r>
            <a:r>
              <a:rPr lang="en-US" altLang="zh-TW" sz="2800">
                <a:solidFill>
                  <a:schemeClr val="folHlink"/>
                </a:solidFill>
                <a:latin typeface="Times New Roman" pitchFamily="18" charset="0"/>
              </a:rPr>
              <a:t>:</a:t>
            </a:r>
          </a:p>
          <a:p>
            <a:pPr>
              <a:lnSpc>
                <a:spcPct val="90000"/>
              </a:lnSpc>
            </a:pPr>
            <a:endParaRPr lang="en-US" altLang="zh-TW" sz="2800">
              <a:solidFill>
                <a:schemeClr val="folHlink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    1) television                  7) modern architecture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    2) religious persuasion  8) microchip technology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    3) advertising                9) ecology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    4) drugs                        10)alternative energy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    5) racism                      11) nuclear energy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    6) native Americans     12) Dracula in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                                               myth, novel, and films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    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76250"/>
            <a:ext cx="6870700" cy="720725"/>
          </a:xfrm>
        </p:spPr>
        <p:txBody>
          <a:bodyPr/>
          <a:lstStyle/>
          <a:p>
            <a:r>
              <a:rPr lang="en-US" altLang="zh-TW" sz="400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Planning the Course Structure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7842250" cy="4535487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altLang="zh-TW" sz="28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Issues  that arises in developing a topic-based syllabus: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zh-TW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How are themes, topics, and content decided on?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zh-TW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What is the balance between content &amp; grammar or others in syllabus?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zh-TW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Are ESL teachers qualified to teach content-based courses?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zh-TW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What should be the basis for assessment—content or language?</a:t>
            </a:r>
          </a:p>
          <a:p>
            <a:pPr>
              <a:lnSpc>
                <a:spcPct val="90000"/>
              </a:lnSpc>
            </a:pPr>
            <a:r>
              <a:rPr lang="en-US" altLang="zh-TW" sz="280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 Course :</a:t>
            </a:r>
            <a:r>
              <a:rPr lang="en-US" b="1" dirty="0"/>
              <a:t> </a:t>
            </a:r>
            <a:r>
              <a:rPr lang="en-US" sz="3600" b="1" dirty="0"/>
              <a:t>Mixed Needs Versus Specific Needs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pre-course needs analysis</a:t>
            </a:r>
            <a:r>
              <a:rPr lang="en-US" b="1" dirty="0"/>
              <a:t>, we employed means of questionnaires, interviews and pre-course tests.</a:t>
            </a:r>
            <a:r>
              <a:rPr lang="en-US" dirty="0"/>
              <a:t> Questionnaires were filled by potential course participants, from which we seek their necessities, lacks, wants and also their subject areas, work experiences and other relevant information.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6870700" cy="792163"/>
          </a:xfrm>
        </p:spPr>
        <p:txBody>
          <a:bodyPr/>
          <a:lstStyle/>
          <a:p>
            <a:r>
              <a:rPr lang="en-US" altLang="zh-TW" sz="400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Planning the Course Structure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268413"/>
            <a:ext cx="7416800" cy="5329237"/>
          </a:xfrm>
        </p:spPr>
        <p:txBody>
          <a:bodyPr/>
          <a:lstStyle/>
          <a:p>
            <a:r>
              <a:rPr lang="en-US" altLang="zh-TW" sz="2800">
                <a:solidFill>
                  <a:schemeClr val="folHlink"/>
                </a:solidFill>
                <a:latin typeface="Times New Roman" pitchFamily="18" charset="0"/>
              </a:rPr>
              <a:t>Competency-based syllabus</a:t>
            </a:r>
          </a:p>
          <a:p>
            <a:pPr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   based on competencies learners are expected to master in specific situations and activities</a:t>
            </a:r>
          </a:p>
          <a:p>
            <a:pPr>
              <a:buFontTx/>
              <a:buNone/>
            </a:pPr>
            <a:endParaRPr lang="en-US" altLang="zh-TW" sz="2800">
              <a:latin typeface="Times New Roman" pitchFamily="18" charset="0"/>
            </a:endParaRPr>
          </a:p>
          <a:p>
            <a:r>
              <a:rPr lang="en-US" altLang="zh-TW" sz="2800">
                <a:latin typeface="Times New Roman" pitchFamily="18" charset="0"/>
              </a:rPr>
              <a:t>Competencies are a description of the</a:t>
            </a:r>
          </a:p>
          <a:p>
            <a:pPr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    1)the essential skill (social survival) </a:t>
            </a:r>
          </a:p>
          <a:p>
            <a:pPr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    2) knowledge  (work-oriented)</a:t>
            </a:r>
          </a:p>
          <a:p>
            <a:pPr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    3) attitudes </a:t>
            </a:r>
          </a:p>
          <a:p>
            <a:pPr>
              <a:buFontTx/>
              <a:buNone/>
            </a:pPr>
            <a:r>
              <a:rPr lang="en-US" altLang="zh-TW">
                <a:latin typeface="Times New Roman" pitchFamily="18" charset="0"/>
              </a:rPr>
              <a:t>  →</a:t>
            </a:r>
            <a:r>
              <a:rPr lang="en-US" altLang="zh-TW" sz="2800">
                <a:latin typeface="Times New Roman" pitchFamily="18" charset="0"/>
              </a:rPr>
              <a:t>required for effective performance of   </a:t>
            </a:r>
          </a:p>
          <a:p>
            <a:pPr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     particular task and activities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52513"/>
            <a:ext cx="7129462" cy="1150937"/>
          </a:xfrm>
        </p:spPr>
        <p:txBody>
          <a:bodyPr/>
          <a:lstStyle/>
          <a:p>
            <a:r>
              <a:rPr lang="en-US" altLang="zh-TW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Planning the Course Structure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36838"/>
            <a:ext cx="8135938" cy="35290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800" b="1">
                <a:solidFill>
                  <a:schemeClr val="folHlink"/>
                </a:solidFill>
                <a:latin typeface="Times New Roman" pitchFamily="18" charset="0"/>
              </a:rPr>
              <a:t>Skills syllabus</a:t>
            </a:r>
            <a:r>
              <a:rPr lang="en-US" altLang="zh-TW" sz="2800">
                <a:latin typeface="Times New Roman" pitchFamily="18" charset="0"/>
              </a:rPr>
              <a:t> :</a:t>
            </a:r>
          </a:p>
          <a:p>
            <a:pPr>
              <a:lnSpc>
                <a:spcPct val="90000"/>
              </a:lnSpc>
            </a:pPr>
            <a:endParaRPr lang="en-US" altLang="zh-TW" sz="2800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    1) belief--learning is a complex activity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    2) </a:t>
            </a:r>
            <a:r>
              <a:rPr lang="en-US" altLang="zh-TW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Identify the </a:t>
            </a:r>
            <a:r>
              <a:rPr lang="en-US" altLang="zh-TW" sz="280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microskills </a:t>
            </a:r>
            <a:r>
              <a:rPr lang="en-US" altLang="zh-TW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underlying the use of the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four </a:t>
            </a:r>
            <a:r>
              <a:rPr lang="en-US" altLang="zh-TW" sz="28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macroskills</a:t>
            </a:r>
            <a:r>
              <a:rPr lang="en-US" altLang="zh-TW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of listening, speaking, reading,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&amp; writing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GB" dirty="0"/>
          </a:p>
          <a:p>
            <a:pPr lvl="1"/>
            <a:endParaRPr lang="en-GB" dirty="0"/>
          </a:p>
          <a:p>
            <a:pPr marL="658368" lvl="2" indent="0">
              <a:buNone/>
            </a:pPr>
            <a:r>
              <a:rPr lang="en-GB"/>
              <a:t>			QUESTIONS</a:t>
            </a:r>
          </a:p>
        </p:txBody>
      </p:sp>
    </p:spTree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6870700" cy="792162"/>
          </a:xfrm>
        </p:spPr>
        <p:txBody>
          <a:bodyPr/>
          <a:lstStyle/>
          <a:p>
            <a:r>
              <a:rPr lang="en-US" altLang="zh-TW" sz="400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Planning the Course Structure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341438"/>
            <a:ext cx="8062912" cy="504031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altLang="zh-TW" sz="2600">
                <a:latin typeface="Times New Roman" pitchFamily="18" charset="0"/>
              </a:rPr>
              <a:t>Topic- “</a:t>
            </a:r>
            <a:r>
              <a:rPr lang="en-US" altLang="zh-TW" sz="2600" b="1">
                <a:solidFill>
                  <a:srgbClr val="FF6600"/>
                </a:solidFill>
                <a:latin typeface="Times New Roman" pitchFamily="18" charset="0"/>
              </a:rPr>
              <a:t>listening to a lecture</a:t>
            </a:r>
            <a:r>
              <a:rPr lang="en-US" altLang="zh-TW" sz="2600">
                <a:latin typeface="Times New Roman" pitchFamily="18" charset="0"/>
              </a:rPr>
              <a:t>”</a:t>
            </a:r>
          </a:p>
          <a:p>
            <a:pPr>
              <a:lnSpc>
                <a:spcPct val="80000"/>
              </a:lnSpc>
            </a:pPr>
            <a:r>
              <a:rPr lang="en-US" altLang="zh-TW" sz="2600">
                <a:latin typeface="Times New Roman" pitchFamily="18" charset="0"/>
              </a:rPr>
              <a:t>Examples of skills that relate to different types of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600">
                <a:latin typeface="Times New Roman" pitchFamily="18" charset="0"/>
              </a:rPr>
              <a:t>     language: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zh-TW" sz="260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600">
                <a:latin typeface="Times New Roman" pitchFamily="18" charset="0"/>
              </a:rPr>
              <a:t>  </a:t>
            </a:r>
            <a:r>
              <a:rPr lang="en-US" altLang="zh-TW" sz="2600">
                <a:solidFill>
                  <a:schemeClr val="folHlink"/>
                </a:solidFill>
                <a:latin typeface="Times New Roman" pitchFamily="18" charset="0"/>
              </a:rPr>
              <a:t>Writing:</a:t>
            </a:r>
            <a:r>
              <a:rPr lang="en-US" altLang="zh-TW" sz="2600">
                <a:latin typeface="Times New Roman" pitchFamily="18" charset="0"/>
              </a:rPr>
              <a:t>  1) creating a topic sentence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600">
                <a:latin typeface="Times New Roman" pitchFamily="18" charset="0"/>
              </a:rPr>
              <a:t>                 2)  distinguishing between main ideas/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600">
                <a:latin typeface="Times New Roman" pitchFamily="18" charset="0"/>
              </a:rPr>
              <a:t>                      supporting sentences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600">
                <a:latin typeface="Times New Roman" pitchFamily="18" charset="0"/>
              </a:rPr>
              <a:t>                 3)  self- editing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zh-TW" sz="260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600">
                <a:latin typeface="Times New Roman" pitchFamily="18" charset="0"/>
              </a:rPr>
              <a:t> </a:t>
            </a:r>
            <a:r>
              <a:rPr lang="en-US" altLang="zh-TW" sz="2600">
                <a:solidFill>
                  <a:schemeClr val="folHlink"/>
                </a:solidFill>
                <a:latin typeface="Times New Roman" pitchFamily="18" charset="0"/>
              </a:rPr>
              <a:t>Listening</a:t>
            </a:r>
            <a:r>
              <a:rPr lang="en-US" altLang="zh-TW" sz="2600">
                <a:latin typeface="Times New Roman" pitchFamily="18" charset="0"/>
              </a:rPr>
              <a:t>:1)  recognizing key information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600">
                <a:latin typeface="Times New Roman" pitchFamily="18" charset="0"/>
              </a:rPr>
              <a:t>                 2)  using discourse markers to identify the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600">
                <a:latin typeface="Times New Roman" pitchFamily="18" charset="0"/>
              </a:rPr>
              <a:t>                      flow of discourse following rapid speech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zh-TW" sz="260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 </a:t>
            </a:r>
          </a:p>
          <a:p>
            <a:pPr>
              <a:lnSpc>
                <a:spcPct val="80000"/>
              </a:lnSpc>
            </a:pPr>
            <a:endParaRPr lang="en-US" altLang="zh-TW" sz="280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6870700" cy="1116013"/>
          </a:xfrm>
        </p:spPr>
        <p:txBody>
          <a:bodyPr/>
          <a:lstStyle/>
          <a:p>
            <a:r>
              <a:rPr lang="en-US" altLang="zh-TW" sz="400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Planning the Course Structure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41438"/>
            <a:ext cx="7696200" cy="5183187"/>
          </a:xfrm>
        </p:spPr>
        <p:txBody>
          <a:bodyPr/>
          <a:lstStyle/>
          <a:p>
            <a:r>
              <a:rPr lang="en-US" altLang="zh-TW" sz="2800">
                <a:latin typeface="Times New Roman" pitchFamily="18" charset="0"/>
              </a:rPr>
              <a:t>Examples of skills that relate to different types of language:</a:t>
            </a:r>
          </a:p>
          <a:p>
            <a:pPr>
              <a:buFontTx/>
              <a:buNone/>
            </a:pPr>
            <a:endParaRPr lang="en-US" altLang="zh-TW" sz="280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  </a:t>
            </a:r>
            <a:r>
              <a:rPr lang="en-US" altLang="zh-TW" sz="2800">
                <a:solidFill>
                  <a:schemeClr val="folHlink"/>
                </a:solidFill>
                <a:latin typeface="Times New Roman" pitchFamily="18" charset="0"/>
              </a:rPr>
              <a:t>Speaking</a:t>
            </a:r>
            <a:r>
              <a:rPr lang="en-US" altLang="zh-TW" sz="2800">
                <a:latin typeface="Times New Roman" pitchFamily="18" charset="0"/>
              </a:rPr>
              <a:t>:1) recognizing turn-taking signals</a:t>
            </a:r>
          </a:p>
          <a:p>
            <a:pPr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                  2) introducing a topic</a:t>
            </a:r>
          </a:p>
          <a:p>
            <a:pPr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                  3) using communication strategies</a:t>
            </a:r>
          </a:p>
          <a:p>
            <a:pPr>
              <a:buFontTx/>
              <a:buNone/>
            </a:pPr>
            <a:r>
              <a:rPr lang="en-US" altLang="zh-TW" sz="2800">
                <a:solidFill>
                  <a:schemeClr val="folHlink"/>
                </a:solidFill>
                <a:latin typeface="Times New Roman" pitchFamily="18" charset="0"/>
              </a:rPr>
              <a:t>   Reading</a:t>
            </a:r>
            <a:r>
              <a:rPr lang="en-US" altLang="zh-TW" sz="2800">
                <a:latin typeface="Times New Roman" pitchFamily="18" charset="0"/>
              </a:rPr>
              <a:t>:  1) reading for gist</a:t>
            </a:r>
          </a:p>
          <a:p>
            <a:pPr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                  2) guessing words from context</a:t>
            </a:r>
          </a:p>
          <a:p>
            <a:pPr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                  3) reading and making inferences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250"/>
            <a:ext cx="7415213" cy="792163"/>
          </a:xfrm>
        </p:spPr>
        <p:txBody>
          <a:bodyPr/>
          <a:lstStyle/>
          <a:p>
            <a:r>
              <a:rPr lang="en-US" altLang="zh-TW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Planning the Course Structure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8135938" cy="431958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TW" sz="2800">
                <a:solidFill>
                  <a:schemeClr val="folHlink"/>
                </a:solidFill>
                <a:latin typeface="Times New Roman" pitchFamily="18" charset="0"/>
              </a:rPr>
              <a:t>skills syllabus for the teaching of study skills: (p.160)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zh-TW" sz="2800">
              <a:solidFill>
                <a:schemeClr val="folHlink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zh-TW" sz="2800">
                <a:latin typeface="Times New Roman" pitchFamily="18" charset="0"/>
              </a:rPr>
              <a:t> Basic reference skills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zh-TW" sz="2800">
                <a:latin typeface="Times New Roman" pitchFamily="18" charset="0"/>
              </a:rPr>
              <a:t> Skimming to obtain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zh-TW" sz="2800">
                <a:latin typeface="Times New Roman" pitchFamily="18" charset="0"/>
              </a:rPr>
              <a:t> Scanning to locate specifically required information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zh-TW" sz="2800">
                <a:latin typeface="Times New Roman" pitchFamily="18" charset="0"/>
              </a:rPr>
              <a:t> Transcoding information presented in diagrammatic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800">
                <a:latin typeface="Times New Roman" pitchFamily="18" charset="0"/>
              </a:rPr>
              <a:t>      display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zh-TW" sz="2800">
                <a:latin typeface="Times New Roman" pitchFamily="18" charset="0"/>
              </a:rPr>
              <a:t> Note-taking skills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800">
                <a:latin typeface="Times New Roman" pitchFamily="18" charset="0"/>
              </a:rPr>
              <a:t>      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549275"/>
            <a:ext cx="7415212" cy="863600"/>
          </a:xfrm>
        </p:spPr>
        <p:txBody>
          <a:bodyPr/>
          <a:lstStyle/>
          <a:p>
            <a:r>
              <a:rPr lang="en-US" altLang="zh-TW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Planning the Course Structure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844675"/>
            <a:ext cx="7704137" cy="412115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</a:t>
            </a:r>
            <a:r>
              <a:rPr lang="en-US" altLang="zh-TW" sz="2800">
                <a:solidFill>
                  <a:schemeClr val="folHlink"/>
                </a:solidFill>
                <a:latin typeface="Times New Roman" pitchFamily="18" charset="0"/>
              </a:rPr>
              <a:t>The advantages of skills-based syllabuses:</a:t>
            </a:r>
          </a:p>
          <a:p>
            <a:pPr>
              <a:buFont typeface="Wingdings" pitchFamily="2" charset="2"/>
              <a:buChar char="ü"/>
            </a:pPr>
            <a:r>
              <a:rPr lang="en-US" altLang="zh-TW" sz="2800">
                <a:latin typeface="Times New Roman" pitchFamily="18" charset="0"/>
              </a:rPr>
              <a:t>They focus on behavior / performance</a:t>
            </a:r>
          </a:p>
          <a:p>
            <a:pPr>
              <a:buFont typeface="Wingdings" pitchFamily="2" charset="2"/>
              <a:buChar char="ü"/>
            </a:pPr>
            <a:r>
              <a:rPr lang="en-US" altLang="zh-TW" sz="2800">
                <a:latin typeface="Times New Roman" pitchFamily="18" charset="0"/>
              </a:rPr>
              <a:t>They teach skills that can transfer to many other situations</a:t>
            </a:r>
          </a:p>
          <a:p>
            <a:pPr>
              <a:buFont typeface="Wingdings" pitchFamily="2" charset="2"/>
              <a:buChar char="ü"/>
            </a:pPr>
            <a:r>
              <a:rPr lang="en-US" altLang="zh-TW" sz="2800">
                <a:latin typeface="Times New Roman" pitchFamily="18" charset="0"/>
              </a:rPr>
              <a:t>They identify teachable and learnable units </a:t>
            </a:r>
          </a:p>
          <a:p>
            <a:pPr>
              <a:buFont typeface="Wingdings" pitchFamily="2" charset="2"/>
              <a:buChar char="ü"/>
            </a:pPr>
            <a:endParaRPr lang="en-US" altLang="zh-TW" sz="280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altLang="zh-TW" sz="2800">
                <a:latin typeface="Times New Roman" pitchFamily="18" charset="0"/>
              </a:rPr>
              <a:t>  →provide a practical framework for designing   </a:t>
            </a:r>
          </a:p>
          <a:p>
            <a:pPr>
              <a:buFont typeface="Wingdings" pitchFamily="2" charset="2"/>
              <a:buNone/>
            </a:pPr>
            <a:r>
              <a:rPr lang="en-US" altLang="zh-TW" sz="2800">
                <a:latin typeface="Times New Roman" pitchFamily="18" charset="0"/>
              </a:rPr>
              <a:t>      courses and teaching materials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908050"/>
            <a:ext cx="7199312" cy="1368425"/>
          </a:xfrm>
        </p:spPr>
        <p:txBody>
          <a:bodyPr/>
          <a:lstStyle/>
          <a:p>
            <a:r>
              <a:rPr lang="en-US" altLang="zh-TW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Planning the Course Structure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36838"/>
            <a:ext cx="7696200" cy="309721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zh-TW" sz="2800">
                <a:solidFill>
                  <a:schemeClr val="folHlink"/>
                </a:solidFill>
                <a:latin typeface="Times New Roman" pitchFamily="18" charset="0"/>
              </a:rPr>
              <a:t>criticized on skills syllabuses: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zh-TW" sz="2800">
              <a:solidFill>
                <a:schemeClr val="folHlink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800">
                <a:latin typeface="Times New Roman" pitchFamily="18" charset="0"/>
              </a:rPr>
              <a:t>1)  There is no serious basis for determining skills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800">
                <a:latin typeface="Times New Roman" pitchFamily="18" charset="0"/>
              </a:rPr>
              <a:t>2)  They focus on discrete aspects of performance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800">
                <a:latin typeface="Times New Roman" pitchFamily="18" charset="0"/>
              </a:rPr>
              <a:t>      rather on developing more global and integrated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800">
                <a:latin typeface="Times New Roman" pitchFamily="18" charset="0"/>
              </a:rPr>
              <a:t>      communicative abilities.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92150"/>
            <a:ext cx="6870700" cy="865188"/>
          </a:xfrm>
        </p:spPr>
        <p:txBody>
          <a:bodyPr/>
          <a:lstStyle/>
          <a:p>
            <a:r>
              <a:rPr lang="en-US" altLang="zh-TW" sz="400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Planning the Course Structure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44675"/>
            <a:ext cx="8062913" cy="4248150"/>
          </a:xfrm>
        </p:spPr>
        <p:txBody>
          <a:bodyPr/>
          <a:lstStyle/>
          <a:p>
            <a:r>
              <a:rPr lang="en-US" altLang="zh-TW" sz="28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Task-based Syllabus:</a:t>
            </a:r>
          </a:p>
          <a:p>
            <a:pPr>
              <a:buFontTx/>
              <a:buNone/>
            </a:pPr>
            <a:r>
              <a:rPr lang="en-US" altLang="zh-TW" sz="2800">
                <a:solidFill>
                  <a:srgbClr val="4D4D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</a:t>
            </a:r>
            <a:r>
              <a:rPr lang="en-US" altLang="zh-TW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organized around tasks that students will complete in the target language</a:t>
            </a:r>
          </a:p>
          <a:p>
            <a:pPr>
              <a:buFontTx/>
              <a:buNone/>
            </a:pPr>
            <a:endParaRPr lang="en-US" altLang="zh-TW" sz="28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r>
              <a:rPr lang="en-US" altLang="zh-TW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Examples:</a:t>
            </a:r>
          </a:p>
          <a:p>
            <a:pPr>
              <a:buFontTx/>
              <a:buNone/>
            </a:pPr>
            <a:r>
              <a:rPr lang="en-US" altLang="zh-TW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a) finding a solution to a puzzle</a:t>
            </a:r>
          </a:p>
          <a:p>
            <a:pPr>
              <a:buFontTx/>
              <a:buNone/>
            </a:pPr>
            <a:r>
              <a:rPr lang="en-US" altLang="zh-TW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b) reading a map and giving directions</a:t>
            </a:r>
          </a:p>
          <a:p>
            <a:pPr>
              <a:buFontTx/>
              <a:buNone/>
            </a:pPr>
            <a:r>
              <a:rPr lang="en-US" altLang="zh-TW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c) reading a set of instruments and assembling a toy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484313"/>
            <a:ext cx="7416800" cy="1152525"/>
          </a:xfrm>
        </p:spPr>
        <p:txBody>
          <a:bodyPr/>
          <a:lstStyle/>
          <a:p>
            <a:r>
              <a:rPr lang="en-US" altLang="zh-TW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Planning the Course Structure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924175"/>
            <a:ext cx="7696200" cy="3529013"/>
          </a:xfrm>
        </p:spPr>
        <p:txBody>
          <a:bodyPr/>
          <a:lstStyle/>
          <a:p>
            <a:r>
              <a:rPr lang="en-US" altLang="zh-TW" sz="2800">
                <a:latin typeface="Times New Roman" pitchFamily="18" charset="0"/>
              </a:rPr>
              <a:t>“</a:t>
            </a:r>
            <a:r>
              <a:rPr lang="en-US" altLang="zh-TW" sz="2800">
                <a:solidFill>
                  <a:schemeClr val="folHlink"/>
                </a:solidFill>
                <a:latin typeface="Times New Roman" pitchFamily="18" charset="0"/>
              </a:rPr>
              <a:t>Tasks</a:t>
            </a:r>
            <a:r>
              <a:rPr lang="en-US" altLang="zh-TW" sz="2800">
                <a:latin typeface="Times New Roman" pitchFamily="18" charset="0"/>
              </a:rPr>
              <a:t> are </a:t>
            </a:r>
            <a:r>
              <a:rPr lang="en-US" altLang="zh-TW" sz="2800">
                <a:solidFill>
                  <a:schemeClr val="folHlink"/>
                </a:solidFill>
                <a:latin typeface="Times New Roman" pitchFamily="18" charset="0"/>
              </a:rPr>
              <a:t>activities</a:t>
            </a:r>
            <a:r>
              <a:rPr lang="en-US" altLang="zh-TW" sz="2800">
                <a:latin typeface="Times New Roman" pitchFamily="18" charset="0"/>
              </a:rPr>
              <a:t> which have </a:t>
            </a:r>
            <a:r>
              <a:rPr lang="en-US" altLang="zh-TW" sz="2800">
                <a:solidFill>
                  <a:schemeClr val="folHlink"/>
                </a:solidFill>
                <a:latin typeface="Times New Roman" pitchFamily="18" charset="0"/>
              </a:rPr>
              <a:t>meaning as their primary focus</a:t>
            </a:r>
            <a:r>
              <a:rPr lang="en-US" altLang="zh-TW" sz="2800">
                <a:latin typeface="Times New Roman" pitchFamily="18" charset="0"/>
              </a:rPr>
              <a:t>. Success in tasks is evaluated in terms of achievements of an </a:t>
            </a:r>
            <a:r>
              <a:rPr lang="en-US" altLang="zh-TW" sz="2800">
                <a:solidFill>
                  <a:schemeClr val="folHlink"/>
                </a:solidFill>
                <a:latin typeface="Times New Roman" pitchFamily="18" charset="0"/>
              </a:rPr>
              <a:t>outcome</a:t>
            </a:r>
            <a:r>
              <a:rPr lang="en-US" altLang="zh-TW" sz="2800">
                <a:latin typeface="Times New Roman" pitchFamily="18" charset="0"/>
              </a:rPr>
              <a:t>, and tasks generally bear some resemblance to </a:t>
            </a:r>
            <a:r>
              <a:rPr lang="en-US" altLang="zh-TW" sz="2800">
                <a:solidFill>
                  <a:schemeClr val="folHlink"/>
                </a:solidFill>
                <a:latin typeface="Times New Roman" pitchFamily="18" charset="0"/>
              </a:rPr>
              <a:t>real-life language use</a:t>
            </a:r>
            <a:r>
              <a:rPr lang="en-US" altLang="zh-TW" sz="2800">
                <a:latin typeface="Times New Roman" pitchFamily="18" charset="0"/>
              </a:rPr>
              <a:t>”.                            (Skehan 1996,20)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Separate Syllabuses Versus Synthetic Syllabuses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8095488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/>
              <a:t>	Global aims of this course as to enhance </a:t>
            </a:r>
          </a:p>
          <a:p>
            <a:r>
              <a:rPr lang="en-US" sz="2800" b="1" dirty="0"/>
              <a:t>Listening skills, speaking skills, </a:t>
            </a:r>
          </a:p>
          <a:p>
            <a:r>
              <a:rPr lang="en-US" sz="2800" b="1" dirty="0"/>
              <a:t>Reading &amp; writing skills</a:t>
            </a:r>
          </a:p>
          <a:p>
            <a:r>
              <a:rPr lang="en-US" sz="2800" b="1" dirty="0"/>
              <a:t> subject input to activate learners' interests, awareness, confidence &amp; autonomy</a:t>
            </a:r>
          </a:p>
          <a:p>
            <a:r>
              <a:rPr lang="en-US" sz="2800" b="1" dirty="0"/>
              <a:t>to improve general English and various specific needs to learn some technical English, we initially designed an integrated course which is constituted by seven sub-courses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371600" y="1295400"/>
            <a:ext cx="800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484313"/>
            <a:ext cx="7342187" cy="936625"/>
          </a:xfrm>
        </p:spPr>
        <p:txBody>
          <a:bodyPr/>
          <a:lstStyle/>
          <a:p>
            <a:r>
              <a:rPr lang="en-US" altLang="zh-TW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Planning the Course Structure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852738"/>
            <a:ext cx="7775575" cy="3600450"/>
          </a:xfrm>
        </p:spPr>
        <p:txBody>
          <a:bodyPr/>
          <a:lstStyle/>
          <a:p>
            <a:r>
              <a:rPr lang="en-US" altLang="zh-TW" sz="2800">
                <a:solidFill>
                  <a:schemeClr val="folHlink"/>
                </a:solidFill>
                <a:latin typeface="Times New Roman" pitchFamily="18" charset="0"/>
              </a:rPr>
              <a:t>While carrying out these tasks :</a:t>
            </a:r>
          </a:p>
          <a:p>
            <a:pPr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    1) learners would receive comprehensible input </a:t>
            </a:r>
          </a:p>
          <a:p>
            <a:pPr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    2) modified output</a:t>
            </a:r>
          </a:p>
          <a:p>
            <a:pPr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    3) processed believed central to SLA </a:t>
            </a:r>
          </a:p>
          <a:p>
            <a:pPr>
              <a:buFontTx/>
              <a:buNone/>
            </a:pPr>
            <a:endParaRPr lang="en-US" altLang="zh-TW" sz="28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9275"/>
            <a:ext cx="7270750" cy="1203325"/>
          </a:xfrm>
        </p:spPr>
        <p:txBody>
          <a:bodyPr/>
          <a:lstStyle/>
          <a:p>
            <a:r>
              <a:rPr lang="en-US" altLang="zh-TW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Planning the Course Structure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89138"/>
            <a:ext cx="7918450" cy="4032250"/>
          </a:xfrm>
        </p:spPr>
        <p:txBody>
          <a:bodyPr/>
          <a:lstStyle/>
          <a:p>
            <a:r>
              <a:rPr lang="en-US" altLang="zh-TW" sz="2800">
                <a:solidFill>
                  <a:schemeClr val="folHlink"/>
                </a:solidFill>
                <a:latin typeface="Times New Roman" pitchFamily="18" charset="0"/>
              </a:rPr>
              <a:t>The basic claims made for a task-based syllabus:</a:t>
            </a:r>
          </a:p>
          <a:p>
            <a:pPr>
              <a:buFontTx/>
              <a:buNone/>
            </a:pPr>
            <a:endParaRPr lang="en-US" altLang="zh-TW" sz="280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    1)  Tasks are activities that drive the SLA process</a:t>
            </a:r>
          </a:p>
          <a:p>
            <a:pPr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    2)  Learners will acquire grammar as a by-product  </a:t>
            </a:r>
          </a:p>
          <a:p>
            <a:pPr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         of carrying out tasks </a:t>
            </a:r>
          </a:p>
          <a:p>
            <a:pPr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    3)  Tasks are motivating for learners and engage   </a:t>
            </a:r>
          </a:p>
          <a:p>
            <a:pPr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         them in meaningful communication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04813"/>
            <a:ext cx="7416800" cy="863600"/>
          </a:xfrm>
        </p:spPr>
        <p:txBody>
          <a:bodyPr/>
          <a:lstStyle/>
          <a:p>
            <a:r>
              <a:rPr lang="en-US" altLang="zh-TW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Planning the Course Structure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628775"/>
            <a:ext cx="7339012" cy="4895850"/>
          </a:xfrm>
        </p:spPr>
        <p:txBody>
          <a:bodyPr/>
          <a:lstStyle/>
          <a:p>
            <a:r>
              <a:rPr lang="en-US" altLang="zh-TW" sz="2800">
                <a:solidFill>
                  <a:schemeClr val="folHlink"/>
                </a:solidFill>
                <a:latin typeface="Times New Roman" pitchFamily="18" charset="0"/>
              </a:rPr>
              <a:t>Task-based Syllabus</a:t>
            </a:r>
            <a:r>
              <a:rPr lang="en-US" altLang="zh-TW" sz="2800">
                <a:latin typeface="Times New Roman" pitchFamily="18" charset="0"/>
              </a:rPr>
              <a:t>: two kinds of tasks</a:t>
            </a:r>
          </a:p>
          <a:p>
            <a:pPr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  a) </a:t>
            </a:r>
            <a:r>
              <a:rPr lang="en-US" altLang="zh-TW" sz="2800">
                <a:solidFill>
                  <a:srgbClr val="0099FF"/>
                </a:solidFill>
                <a:latin typeface="Times New Roman" pitchFamily="18" charset="0"/>
              </a:rPr>
              <a:t>Real-world task</a:t>
            </a:r>
          </a:p>
          <a:p>
            <a:pPr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  b) </a:t>
            </a:r>
            <a:r>
              <a:rPr lang="en-US" altLang="zh-TW" sz="2800">
                <a:solidFill>
                  <a:srgbClr val="0099FF"/>
                </a:solidFill>
                <a:latin typeface="Times New Roman" pitchFamily="18" charset="0"/>
              </a:rPr>
              <a:t>Pedagogical tasks (p.162)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ü"/>
            </a:pPr>
            <a:r>
              <a:rPr lang="en-US" altLang="zh-TW">
                <a:latin typeface="Times New Roman" pitchFamily="18" charset="0"/>
              </a:rPr>
              <a:t>Jigsaw task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zh-TW">
                <a:latin typeface="Times New Roman" pitchFamily="18" charset="0"/>
              </a:rPr>
              <a:t>Information-gap task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zh-TW">
                <a:latin typeface="Times New Roman" pitchFamily="18" charset="0"/>
              </a:rPr>
              <a:t>Problem solving task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zh-TW">
                <a:latin typeface="Times New Roman" pitchFamily="18" charset="0"/>
              </a:rPr>
              <a:t>Decision-making task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zh-TW">
                <a:latin typeface="Times New Roman" pitchFamily="18" charset="0"/>
              </a:rPr>
              <a:t>Opinion exchange task</a:t>
            </a:r>
          </a:p>
          <a:p>
            <a:endParaRPr lang="en-US" altLang="zh-TW" sz="2800">
              <a:latin typeface="Times New Roman" pitchFamily="18" charset="0"/>
            </a:endParaRPr>
          </a:p>
          <a:p>
            <a:endParaRPr lang="en-US" altLang="zh-TW" sz="28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908050"/>
            <a:ext cx="6985000" cy="1225550"/>
          </a:xfrm>
        </p:spPr>
        <p:txBody>
          <a:bodyPr/>
          <a:lstStyle/>
          <a:p>
            <a:r>
              <a:rPr lang="en-US" altLang="zh-TW" sz="400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Planning the Course Structure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2492375"/>
            <a:ext cx="7488237" cy="4032250"/>
          </a:xfrm>
        </p:spPr>
        <p:txBody>
          <a:bodyPr/>
          <a:lstStyle/>
          <a:p>
            <a:r>
              <a:rPr lang="en-US" altLang="zh-TW" sz="2600">
                <a:solidFill>
                  <a:schemeClr val="folHlink"/>
                </a:solidFill>
                <a:latin typeface="Times New Roman" pitchFamily="18" charset="0"/>
              </a:rPr>
              <a:t>Factors that task –based syllabuses have not been widely implemented in language teaching:</a:t>
            </a:r>
          </a:p>
          <a:p>
            <a:endParaRPr lang="en-US" altLang="zh-TW" sz="2600">
              <a:solidFill>
                <a:schemeClr val="folHlink"/>
              </a:solidFill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altLang="zh-TW" sz="2600">
                <a:latin typeface="Times New Roman" pitchFamily="18" charset="0"/>
              </a:rPr>
              <a:t>    1) definition of task </a:t>
            </a:r>
          </a:p>
          <a:p>
            <a:pPr>
              <a:buFontTx/>
              <a:buNone/>
            </a:pPr>
            <a:r>
              <a:rPr lang="en-US" altLang="zh-TW" sz="2600">
                <a:latin typeface="Times New Roman" pitchFamily="18" charset="0"/>
              </a:rPr>
              <a:t>    2) design and selection of tasks</a:t>
            </a:r>
          </a:p>
          <a:p>
            <a:pPr>
              <a:buFontTx/>
              <a:buNone/>
            </a:pPr>
            <a:r>
              <a:rPr lang="en-US" altLang="zh-TW" sz="2600">
                <a:latin typeface="Times New Roman" pitchFamily="18" charset="0"/>
              </a:rPr>
              <a:t>    3) development of accuracy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9275"/>
            <a:ext cx="6870700" cy="647700"/>
          </a:xfrm>
        </p:spPr>
        <p:txBody>
          <a:bodyPr/>
          <a:lstStyle/>
          <a:p>
            <a:r>
              <a:rPr lang="en-US" altLang="zh-TW" sz="360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Planning the Course Structure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7696200" cy="47529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800">
                <a:latin typeface="Times New Roman" pitchFamily="18" charset="0"/>
              </a:rPr>
              <a:t>Task-based Syllabus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   built around texts and samples of extended discourse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zh-TW" sz="280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zh-TW" sz="2800">
                <a:latin typeface="Times New Roman" pitchFamily="18" charset="0"/>
              </a:rPr>
              <a:t>TB= situational approach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   analysis of the contexts in which the learners will use the language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   ex:  1)specific workplace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          2) universities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zh-TW" sz="2800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zh-TW" sz="28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9275"/>
            <a:ext cx="7199313" cy="719138"/>
          </a:xfrm>
        </p:spPr>
        <p:txBody>
          <a:bodyPr/>
          <a:lstStyle/>
          <a:p>
            <a:r>
              <a:rPr lang="en-US" altLang="zh-TW" sz="400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Planning the Course Structure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7696200" cy="46799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2800">
                <a:latin typeface="Times New Roman" pitchFamily="18" charset="0"/>
              </a:rPr>
              <a:t>A text-based syllabus is a type of integrated syllabus because it combines elements of different types of syllabus</a:t>
            </a:r>
          </a:p>
          <a:p>
            <a:pPr>
              <a:lnSpc>
                <a:spcPct val="80000"/>
              </a:lnSpc>
            </a:pPr>
            <a:endParaRPr lang="en-US" altLang="zh-TW" sz="280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zh-TW" sz="2800">
                <a:solidFill>
                  <a:schemeClr val="folHlink"/>
                </a:solidFill>
                <a:latin typeface="Times New Roman" pitchFamily="18" charset="0"/>
              </a:rPr>
              <a:t>Examples of text types that can be used in planning a text-based syllabus  (p.163)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     1) exchanges              5) story texts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     2) forms                     6) persuasive texts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     3) procedures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     4) information texts                           (Feez 1998)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 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6613"/>
            <a:ext cx="7199313" cy="863600"/>
          </a:xfrm>
        </p:spPr>
        <p:txBody>
          <a:bodyPr/>
          <a:lstStyle/>
          <a:p>
            <a:r>
              <a:rPr lang="en-US" altLang="zh-TW" sz="400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Planning the Course Structure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16113"/>
            <a:ext cx="7696200" cy="4608512"/>
          </a:xfrm>
        </p:spPr>
        <p:txBody>
          <a:bodyPr/>
          <a:lstStyle/>
          <a:p>
            <a:pPr defTabSz="928688"/>
            <a:r>
              <a:rPr lang="en-US" altLang="zh-TW" sz="2800">
                <a:solidFill>
                  <a:schemeClr val="folHlink"/>
                </a:solidFill>
                <a:latin typeface="Times New Roman" pitchFamily="18" charset="0"/>
              </a:rPr>
              <a:t>In teaching from a text-based syllabus a five –part cycle is proposed that involves:</a:t>
            </a:r>
          </a:p>
          <a:p>
            <a:pPr defTabSz="928688"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     1) building the context for the text</a:t>
            </a:r>
          </a:p>
          <a:p>
            <a:pPr defTabSz="928688"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     2) modeling and deconstructing the text</a:t>
            </a:r>
          </a:p>
          <a:p>
            <a:pPr defTabSz="928688"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     3) joint construction of the text</a:t>
            </a:r>
          </a:p>
          <a:p>
            <a:pPr defTabSz="928688"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     4) independent construction of the text</a:t>
            </a:r>
          </a:p>
          <a:p>
            <a:pPr defTabSz="928688"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     5) linking related texts</a:t>
            </a:r>
          </a:p>
          <a:p>
            <a:pPr defTabSz="928688"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836613"/>
            <a:ext cx="7129463" cy="863600"/>
          </a:xfrm>
        </p:spPr>
        <p:txBody>
          <a:bodyPr/>
          <a:lstStyle/>
          <a:p>
            <a:r>
              <a:rPr lang="en-US" altLang="zh-TW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Planning the Course Structure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89138"/>
            <a:ext cx="7481887" cy="4319587"/>
          </a:xfrm>
        </p:spPr>
        <p:txBody>
          <a:bodyPr/>
          <a:lstStyle/>
          <a:p>
            <a:r>
              <a:rPr lang="en-US" altLang="zh-TW" sz="2800">
                <a:solidFill>
                  <a:schemeClr val="folHlink"/>
                </a:solidFill>
                <a:latin typeface="Times New Roman" pitchFamily="18" charset="0"/>
              </a:rPr>
              <a:t>The following advantages are suggested for a text-based syllabus:</a:t>
            </a:r>
          </a:p>
          <a:p>
            <a:endParaRPr lang="en-US" altLang="zh-TW" sz="2800">
              <a:solidFill>
                <a:schemeClr val="folHlink"/>
              </a:solidFill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  1) It teaches explicitly about the structures and   </a:t>
            </a:r>
          </a:p>
          <a:p>
            <a:pPr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      grammatical features of spoken and written  </a:t>
            </a:r>
          </a:p>
          <a:p>
            <a:pPr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      texts</a:t>
            </a:r>
          </a:p>
          <a:p>
            <a:pPr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  2) It links spoken and written texts to the social  </a:t>
            </a:r>
          </a:p>
          <a:p>
            <a:pPr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        and cultural contexts of their use</a:t>
            </a:r>
          </a:p>
          <a:p>
            <a:pPr>
              <a:buFontTx/>
              <a:buNone/>
            </a:pPr>
            <a:endParaRPr lang="en-US" altLang="zh-TW" sz="28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250"/>
            <a:ext cx="6870700" cy="720725"/>
          </a:xfrm>
        </p:spPr>
        <p:txBody>
          <a:bodyPr/>
          <a:lstStyle/>
          <a:p>
            <a:r>
              <a:rPr lang="en-US" altLang="zh-TW" sz="400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Planning the Course Structure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84313"/>
            <a:ext cx="7696200" cy="4608512"/>
          </a:xfrm>
        </p:spPr>
        <p:txBody>
          <a:bodyPr/>
          <a:lstStyle/>
          <a:p>
            <a:r>
              <a:rPr lang="en-US" altLang="zh-TW" sz="2800">
                <a:solidFill>
                  <a:schemeClr val="folHlink"/>
                </a:solidFill>
                <a:latin typeface="Times New Roman" pitchFamily="18" charset="0"/>
              </a:rPr>
              <a:t>The following advantages are suggested for a text-based syllabus:</a:t>
            </a:r>
          </a:p>
          <a:p>
            <a:endParaRPr lang="en-US" altLang="zh-TW" sz="2800">
              <a:solidFill>
                <a:schemeClr val="folHlink"/>
              </a:solidFill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  3) It allows for the design of units of work that   </a:t>
            </a:r>
          </a:p>
          <a:p>
            <a:pPr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      focus on developing skills in relation to whole </a:t>
            </a:r>
          </a:p>
          <a:p>
            <a:pPr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      texts </a:t>
            </a:r>
          </a:p>
          <a:p>
            <a:pPr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 4) It provides ss with guided practice as they </a:t>
            </a:r>
          </a:p>
          <a:p>
            <a:pPr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     develop language skills for meaningful </a:t>
            </a:r>
          </a:p>
          <a:p>
            <a:pPr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           communication through texts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341438"/>
            <a:ext cx="6656387" cy="792162"/>
          </a:xfrm>
        </p:spPr>
        <p:txBody>
          <a:bodyPr/>
          <a:lstStyle/>
          <a:p>
            <a:r>
              <a:rPr lang="en-US" altLang="zh-TW" sz="400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Planning the Course Structure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492375"/>
            <a:ext cx="7696200" cy="4032250"/>
          </a:xfrm>
        </p:spPr>
        <p:txBody>
          <a:bodyPr/>
          <a:lstStyle/>
          <a:p>
            <a:r>
              <a:rPr lang="en-US" altLang="zh-TW" sz="2800">
                <a:solidFill>
                  <a:schemeClr val="folHlink"/>
                </a:solidFill>
                <a:latin typeface="Times New Roman" pitchFamily="18" charset="0"/>
              </a:rPr>
              <a:t>Criticisms of this approach are similar to those made of competency-based approaches </a:t>
            </a:r>
          </a:p>
          <a:p>
            <a:endParaRPr lang="en-US" altLang="zh-TW" sz="2800">
              <a:solidFill>
                <a:schemeClr val="folHlink"/>
              </a:solidFill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  1) It focus on  specific skills rather then a more     </a:t>
            </a:r>
          </a:p>
          <a:p>
            <a:pPr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      general language proficiency</a:t>
            </a:r>
          </a:p>
          <a:p>
            <a:pPr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  2) It may be impractical in many situations</a:t>
            </a:r>
          </a:p>
          <a:p>
            <a:pPr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 Grammatical Syllabus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295400"/>
            <a:ext cx="794385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6870700" cy="936625"/>
          </a:xfrm>
        </p:spPr>
        <p:txBody>
          <a:bodyPr/>
          <a:lstStyle/>
          <a:p>
            <a:r>
              <a:rPr lang="en-US" altLang="zh-TW" sz="400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Planning the Course Structure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557338"/>
            <a:ext cx="7921625" cy="53006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600">
                <a:solidFill>
                  <a:schemeClr val="folHlink"/>
                </a:solidFill>
                <a:latin typeface="Times New Roman" pitchFamily="18" charset="0"/>
              </a:rPr>
              <a:t>An integrated syllabus: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600">
                <a:latin typeface="Times New Roman" pitchFamily="18" charset="0"/>
              </a:rPr>
              <a:t>    decisions about a suitable syllabus framework for a course reflect different priorities in teaching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zh-TW" sz="260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zh-TW" sz="2600">
                <a:latin typeface="Times New Roman" pitchFamily="18" charset="0"/>
              </a:rPr>
              <a:t> Some questions needed to be asked: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600">
                <a:latin typeface="Times New Roman" pitchFamily="18" charset="0"/>
              </a:rPr>
              <a:t>    1) Which foci will be central in planning the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600">
                <a:latin typeface="Times New Roman" pitchFamily="18" charset="0"/>
              </a:rPr>
              <a:t>         syllabus 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600">
                <a:latin typeface="Times New Roman" pitchFamily="18" charset="0"/>
              </a:rPr>
              <a:t>    2)  Which will be secondary?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zh-TW" sz="2600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600">
                <a:latin typeface="Times New Roman" pitchFamily="18" charset="0"/>
              </a:rPr>
              <a:t>     → course planners need to decide between macrolevel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600">
                <a:latin typeface="Times New Roman" pitchFamily="18" charset="0"/>
              </a:rPr>
              <a:t>         and microlevel planning units in the course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250"/>
            <a:ext cx="6870700" cy="576263"/>
          </a:xfrm>
        </p:spPr>
        <p:txBody>
          <a:bodyPr>
            <a:normAutofit fontScale="90000"/>
          </a:bodyPr>
          <a:lstStyle/>
          <a:p>
            <a:r>
              <a:rPr lang="en-US" altLang="zh-TW" sz="400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Developing instructional blocks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9650" y="1412875"/>
            <a:ext cx="8134350" cy="4970463"/>
          </a:xfrm>
        </p:spPr>
        <p:txBody>
          <a:bodyPr/>
          <a:lstStyle/>
          <a:p>
            <a:r>
              <a:rPr lang="en-US" altLang="zh-TW" sz="2800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An instructional blocks</a:t>
            </a:r>
          </a:p>
          <a:p>
            <a:pPr>
              <a:buFontTx/>
              <a:buNone/>
            </a:pPr>
            <a:r>
              <a:rPr lang="en-US" altLang="zh-TW" sz="2800" dirty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   1)  a self-contained learning sequence (own goals)</a:t>
            </a:r>
          </a:p>
          <a:p>
            <a:pPr>
              <a:buFontTx/>
              <a:buNone/>
            </a:pPr>
            <a:r>
              <a:rPr lang="en-US" altLang="zh-TW" sz="2800" dirty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   2)  reflects the overall objectives for the course</a:t>
            </a:r>
          </a:p>
          <a:p>
            <a:pPr>
              <a:buFontTx/>
              <a:buNone/>
            </a:pPr>
            <a:endParaRPr lang="en-US" altLang="zh-TW" sz="2800" dirty="0">
              <a:solidFill>
                <a:srgbClr val="3333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Gungsuh" pitchFamily="18" charset="-127"/>
            </a:endParaRPr>
          </a:p>
          <a:p>
            <a:pPr>
              <a:buClr>
                <a:schemeClr val="tx1"/>
              </a:buClr>
            </a:pPr>
            <a:r>
              <a:rPr lang="en-US" altLang="zh-TW" sz="2800" dirty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Planning the organizational structure in a course involves </a:t>
            </a:r>
          </a:p>
          <a:p>
            <a:pPr>
              <a:buClr>
                <a:schemeClr val="tx1"/>
              </a:buClr>
              <a:buFontTx/>
              <a:buNone/>
            </a:pPr>
            <a:r>
              <a:rPr lang="en-US" altLang="zh-TW" sz="2800" dirty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    1) selecting appropriate blocks </a:t>
            </a:r>
          </a:p>
          <a:p>
            <a:pPr>
              <a:buClr>
                <a:schemeClr val="tx1"/>
              </a:buClr>
              <a:buFontTx/>
              <a:buNone/>
            </a:pPr>
            <a:r>
              <a:rPr lang="en-US" altLang="zh-TW" sz="2800" dirty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    2) deciding on the sequence</a:t>
            </a:r>
          </a:p>
          <a:p>
            <a:pPr>
              <a:buClr>
                <a:schemeClr val="tx1"/>
              </a:buClr>
              <a:buFontTx/>
              <a:buNone/>
            </a:pPr>
            <a:endParaRPr lang="en-US" altLang="zh-TW" sz="2800" dirty="0">
              <a:solidFill>
                <a:srgbClr val="3333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Gungsuh" pitchFamily="18" charset="-127"/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054850" cy="792163"/>
          </a:xfrm>
        </p:spPr>
        <p:txBody>
          <a:bodyPr/>
          <a:lstStyle/>
          <a:p>
            <a:r>
              <a:rPr lang="en-US" altLang="zh-TW" sz="400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Developing instructional blocks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7696200" cy="4895850"/>
          </a:xfrm>
        </p:spPr>
        <p:txBody>
          <a:bodyPr/>
          <a:lstStyle/>
          <a:p>
            <a:r>
              <a:rPr lang="en-US" altLang="zh-TW" sz="2800">
                <a:solidFill>
                  <a:schemeClr val="folHlink"/>
                </a:solidFill>
                <a:latin typeface="Times New Roman" pitchFamily="18" charset="0"/>
              </a:rPr>
              <a:t>In organizing a course into teaching blocks one seeks to achieve the following:</a:t>
            </a:r>
          </a:p>
          <a:p>
            <a:endParaRPr lang="en-US" altLang="zh-TW" sz="2800">
              <a:solidFill>
                <a:schemeClr val="folHlink"/>
              </a:solidFill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  1) to make the course more teachable and  </a:t>
            </a:r>
          </a:p>
          <a:p>
            <a:pPr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      learnable</a:t>
            </a:r>
          </a:p>
          <a:p>
            <a:pPr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  2) to provide a progression in level of difficulty</a:t>
            </a:r>
          </a:p>
          <a:p>
            <a:pPr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  3) to create overall coherence and structure for the  </a:t>
            </a:r>
          </a:p>
          <a:p>
            <a:pPr>
              <a:buFontTx/>
              <a:buNone/>
            </a:pPr>
            <a:r>
              <a:rPr lang="en-US" altLang="zh-TW" sz="2800">
                <a:latin typeface="Times New Roman" pitchFamily="18" charset="0"/>
              </a:rPr>
              <a:t>       course</a:t>
            </a:r>
          </a:p>
          <a:p>
            <a:pPr>
              <a:buFontTx/>
              <a:buNone/>
            </a:pPr>
            <a:endParaRPr lang="en-US" altLang="zh-TW" sz="28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76250"/>
            <a:ext cx="6870700" cy="1060450"/>
          </a:xfrm>
        </p:spPr>
        <p:txBody>
          <a:bodyPr/>
          <a:lstStyle/>
          <a:p>
            <a:r>
              <a:rPr lang="en-US" altLang="zh-TW" sz="400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Developing instructional blocks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989888" cy="4624388"/>
          </a:xfrm>
        </p:spPr>
        <p:txBody>
          <a:bodyPr/>
          <a:lstStyle/>
          <a:p>
            <a:r>
              <a:rPr lang="en-US" altLang="zh-TW" sz="2800">
                <a:solidFill>
                  <a:srgbClr val="3333CC"/>
                </a:solidFill>
                <a:latin typeface="Times New Roman" pitchFamily="18" charset="0"/>
              </a:rPr>
              <a:t>Two commonly used </a:t>
            </a:r>
            <a:r>
              <a:rPr lang="en-US" altLang="zh-TW" sz="2800">
                <a:solidFill>
                  <a:srgbClr val="3333CC"/>
                </a:solidFill>
                <a:latin typeface="Times New Roman" pitchFamily="18" charset="0"/>
                <a:ea typeface="Gungsuh" pitchFamily="18" charset="-127"/>
              </a:rPr>
              <a:t>instructional blocks are  planning by: </a:t>
            </a:r>
          </a:p>
          <a:p>
            <a:pPr>
              <a:buFontTx/>
              <a:buNone/>
            </a:pPr>
            <a:endParaRPr lang="en-US" altLang="zh-TW" sz="2800">
              <a:solidFill>
                <a:srgbClr val="3333CC"/>
              </a:solidFill>
              <a:latin typeface="Times New Roman" pitchFamily="18" charset="0"/>
              <a:ea typeface="Gungsuh" pitchFamily="18" charset="-127"/>
            </a:endParaRPr>
          </a:p>
          <a:p>
            <a:pPr>
              <a:buFontTx/>
              <a:buNone/>
            </a:pPr>
            <a:r>
              <a:rPr lang="en-US" altLang="zh-TW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    1) </a:t>
            </a:r>
            <a:r>
              <a:rPr lang="en-US" altLang="zh-TW" sz="28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Modules</a:t>
            </a:r>
            <a:r>
              <a:rPr lang="en-US" altLang="zh-TW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: self-contained and independent </a:t>
            </a:r>
          </a:p>
          <a:p>
            <a:pPr>
              <a:buFontTx/>
              <a:buNone/>
            </a:pPr>
            <a:r>
              <a:rPr lang="en-US" altLang="zh-TW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              learning sequence with its own objectives</a:t>
            </a:r>
          </a:p>
          <a:p>
            <a:pPr>
              <a:buFontTx/>
              <a:buNone/>
            </a:pPr>
            <a:endParaRPr lang="en-US" altLang="zh-TW" sz="28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Gungsuh" pitchFamily="18" charset="-127"/>
            </a:endParaRPr>
          </a:p>
          <a:p>
            <a:pPr>
              <a:buFontTx/>
              <a:buNone/>
            </a:pPr>
            <a:r>
              <a:rPr lang="en-US" altLang="zh-TW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    2) </a:t>
            </a:r>
            <a:r>
              <a:rPr lang="en-US" altLang="zh-TW" sz="28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Units</a:t>
            </a:r>
            <a:r>
              <a:rPr lang="en-US" altLang="zh-TW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: a group of lessons that is planned around  </a:t>
            </a:r>
          </a:p>
          <a:p>
            <a:pPr>
              <a:buFontTx/>
              <a:buNone/>
            </a:pPr>
            <a:r>
              <a:rPr lang="en-US" altLang="zh-TW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                   a single instructional focus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81075"/>
            <a:ext cx="6870700" cy="719138"/>
          </a:xfrm>
        </p:spPr>
        <p:txBody>
          <a:bodyPr/>
          <a:lstStyle/>
          <a:p>
            <a:r>
              <a:rPr lang="en-US" altLang="zh-TW" sz="400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Gungsuh" pitchFamily="18" charset="-127"/>
              </a:rPr>
              <a:t>Developing instructional blocks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060575"/>
            <a:ext cx="7339012" cy="38163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8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The factors that </a:t>
            </a:r>
            <a:r>
              <a:rPr lang="en-US" altLang="zh-TW" sz="2800">
                <a:solidFill>
                  <a:schemeClr val="folHlink"/>
                </a:solidFill>
                <a:latin typeface="Times New Roman" pitchFamily="18" charset="0"/>
              </a:rPr>
              <a:t>accoun</a:t>
            </a:r>
            <a:r>
              <a:rPr lang="en-US" altLang="zh-TW" sz="28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 for a successful unit include: (p.166)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zh-TW" sz="280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1) Length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2) Development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3) Coherence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4) Pacing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5) Outcome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endParaRPr lang="en-US" altLang="zh-TW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altLang="zh-TW" sz="28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486650" cy="1189038"/>
          </a:xfrm>
        </p:spPr>
        <p:txBody>
          <a:bodyPr/>
          <a:lstStyle/>
          <a:p>
            <a:r>
              <a:rPr lang="en-US" altLang="zh-TW" sz="3600">
                <a:solidFill>
                  <a:srgbClr val="990000"/>
                </a:solidFill>
                <a:latin typeface="Times New Roman" pitchFamily="18" charset="0"/>
                <a:ea typeface="Gungsuh" pitchFamily="18" charset="-127"/>
              </a:rPr>
              <a:t>Preparing the Scope &amp; Sequence Plan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7696200" cy="4608513"/>
          </a:xfrm>
        </p:spPr>
        <p:txBody>
          <a:bodyPr/>
          <a:lstStyle/>
          <a:p>
            <a:r>
              <a:rPr lang="en-US" altLang="zh-TW" sz="28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The Scope &amp; Sequence Plan</a:t>
            </a:r>
          </a:p>
          <a:p>
            <a:pPr lvl="1"/>
            <a:r>
              <a:rPr lang="en-US" altLang="zh-TW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 listing of the module/ unit</a:t>
            </a:r>
          </a:p>
          <a:p>
            <a:pPr lvl="1"/>
            <a:r>
              <a:rPr lang="en-US" altLang="zh-TW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contents</a:t>
            </a:r>
          </a:p>
          <a:p>
            <a:pPr lvl="1">
              <a:buFont typeface="Comic Sans MS" pitchFamily="66" charset="0"/>
              <a:buNone/>
            </a:pPr>
            <a:r>
              <a:rPr lang="en-US" altLang="zh-TW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-- an indication of how much teaching time</a:t>
            </a:r>
          </a:p>
          <a:p>
            <a:pPr lvl="1">
              <a:buFont typeface="Comic Sans MS" pitchFamily="66" charset="0"/>
              <a:buNone/>
            </a:pPr>
            <a:endParaRPr lang="en-US" altLang="zh-TW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r>
              <a:rPr lang="en-US" altLang="zh-TW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textbooks usually consists of (p.195)</a:t>
            </a:r>
          </a:p>
          <a:p>
            <a:pPr>
              <a:buFontTx/>
              <a:buNone/>
            </a:pPr>
            <a:r>
              <a:rPr lang="en-US" altLang="zh-TW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-- unit-by-unit description of course</a:t>
            </a:r>
          </a:p>
          <a:p>
            <a:pPr>
              <a:buFontTx/>
              <a:buNone/>
            </a:pPr>
            <a:r>
              <a:rPr lang="en-US" altLang="zh-TW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-- cross-referenced</a:t>
            </a:r>
            <a:r>
              <a:rPr lang="en-US" altLang="zh-TW" sz="2800">
                <a:latin typeface="Arial"/>
              </a:rPr>
              <a:t>—</a:t>
            </a:r>
            <a:r>
              <a:rPr lang="en-US" altLang="zh-TW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syllabus items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3600" b="1">
              <a:latin typeface="Times New Roman" pitchFamily="18" charset="0"/>
            </a:endParaRPr>
          </a:p>
          <a:p>
            <a:r>
              <a:rPr lang="en-US" altLang="zh-TW" sz="3600" b="1">
                <a:latin typeface="Times New Roman" pitchFamily="18" charset="0"/>
              </a:rPr>
              <a:t>Thanks for your listening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447800"/>
            <a:ext cx="67246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905000"/>
            <a:ext cx="657225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157</TotalTime>
  <Words>3970</Words>
  <Application>Microsoft Office PowerPoint</Application>
  <PresentationFormat>On-screen Show (4:3)</PresentationFormat>
  <Paragraphs>666</Paragraphs>
  <Slides>86</Slides>
  <Notes>62</Notes>
  <HiddenSlides>1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86</vt:i4>
      </vt:variant>
    </vt:vector>
  </HeadingPairs>
  <TitlesOfParts>
    <vt:vector size="96" baseType="lpstr">
      <vt:lpstr>Algerian</vt:lpstr>
      <vt:lpstr>Arial</vt:lpstr>
      <vt:lpstr>Calibri</vt:lpstr>
      <vt:lpstr>Comic Sans MS</vt:lpstr>
      <vt:lpstr>Gill Sans MT</vt:lpstr>
      <vt:lpstr>Times New Roman</vt:lpstr>
      <vt:lpstr>Verdana</vt:lpstr>
      <vt:lpstr>Wingdings</vt:lpstr>
      <vt:lpstr>Wingdings 2</vt:lpstr>
      <vt:lpstr>Solstice</vt:lpstr>
      <vt:lpstr>SYLLABUS DESINGNING AND EVALUATION</vt:lpstr>
      <vt:lpstr> Framework of language  Teaching  </vt:lpstr>
      <vt:lpstr>Features of a well-designed syllabus </vt:lpstr>
      <vt:lpstr>Who designs a syllabus. </vt:lpstr>
      <vt:lpstr>Needs analysis: </vt:lpstr>
      <vt:lpstr>Pre Course : Mixed Needs Versus Specific Needs </vt:lpstr>
      <vt:lpstr>Separate Syllabuses Versus Synthetic Syllabuses </vt:lpstr>
      <vt:lpstr>Structural Grammatical Syllabus</vt:lpstr>
      <vt:lpstr>PowerPoint Presentation</vt:lpstr>
      <vt:lpstr>Comparison</vt:lpstr>
      <vt:lpstr>PowerPoint Presentation</vt:lpstr>
      <vt:lpstr>PowerPoint Presentation</vt:lpstr>
      <vt:lpstr>PowerPoint Presentation</vt:lpstr>
      <vt:lpstr>STAGES</vt:lpstr>
      <vt:lpstr>PowerPoint Presentation</vt:lpstr>
      <vt:lpstr>PowerPoint Presentation</vt:lpstr>
      <vt:lpstr>PowerPoint Presentation</vt:lpstr>
      <vt:lpstr>PowerPoint Presentation</vt:lpstr>
      <vt:lpstr>process</vt:lpstr>
      <vt:lpstr> Why is language needed? </vt:lpstr>
      <vt:lpstr>PowerPoint Presentation</vt:lpstr>
      <vt:lpstr>Needs and Wants</vt:lpstr>
      <vt:lpstr>How do the learners Learn</vt:lpstr>
      <vt:lpstr>Course Planning and Syllabus Design</vt:lpstr>
      <vt:lpstr>The Dimensions of Course Development</vt:lpstr>
      <vt:lpstr>The Course Rationale</vt:lpstr>
      <vt:lpstr>The Course Rationale</vt:lpstr>
      <vt:lpstr>The Course Rationale</vt:lpstr>
      <vt:lpstr>Describing the Entry and Exit Level</vt:lpstr>
      <vt:lpstr>Describing the Entry and Exit Level</vt:lpstr>
      <vt:lpstr>Describing the Entry and Exit Level</vt:lpstr>
      <vt:lpstr>Describing the Entry and Exit Level</vt:lpstr>
      <vt:lpstr>Choosing Course Content</vt:lpstr>
      <vt:lpstr>Choosing Course Content</vt:lpstr>
      <vt:lpstr>Choosing Course Content</vt:lpstr>
      <vt:lpstr>Choosing Course Content</vt:lpstr>
      <vt:lpstr>Choosing Course Content</vt:lpstr>
      <vt:lpstr>Choosing Course Content</vt:lpstr>
      <vt:lpstr>Determining the Scope and Sequence </vt:lpstr>
      <vt:lpstr>Determining the Scope and Sequence</vt:lpstr>
      <vt:lpstr>Determining the Scope and Sequence</vt:lpstr>
      <vt:lpstr>Determining the Scope and Sequence</vt:lpstr>
      <vt:lpstr>Planning the Course Structure</vt:lpstr>
      <vt:lpstr>Planning the Course Structure</vt:lpstr>
      <vt:lpstr>Planning the Course Structure</vt:lpstr>
      <vt:lpstr>Planning the Course Structure</vt:lpstr>
      <vt:lpstr>Planning the Course Structure</vt:lpstr>
      <vt:lpstr>Planning the Course Structure</vt:lpstr>
      <vt:lpstr>Planning the Course Structure</vt:lpstr>
      <vt:lpstr>Planning the Course Structure</vt:lpstr>
      <vt:lpstr>Planning the Course Structure</vt:lpstr>
      <vt:lpstr>Planning the Course Structure</vt:lpstr>
      <vt:lpstr>Planning the Course Structure</vt:lpstr>
      <vt:lpstr>Planning the Course Structure</vt:lpstr>
      <vt:lpstr>Planning the Course Structure</vt:lpstr>
      <vt:lpstr>Planning the Course Structure</vt:lpstr>
      <vt:lpstr>Planning the Course Structure</vt:lpstr>
      <vt:lpstr>Planning the Course Structure</vt:lpstr>
      <vt:lpstr>Planning the Course Structure</vt:lpstr>
      <vt:lpstr>Planning the Course Structure</vt:lpstr>
      <vt:lpstr>Planning the Course Structure</vt:lpstr>
      <vt:lpstr>PowerPoint Presentation</vt:lpstr>
      <vt:lpstr>Planning the Course Structure</vt:lpstr>
      <vt:lpstr>Planning the Course Structure</vt:lpstr>
      <vt:lpstr>Planning the Course Structure</vt:lpstr>
      <vt:lpstr>Planning the Course Structure</vt:lpstr>
      <vt:lpstr>Planning the Course Structure</vt:lpstr>
      <vt:lpstr>Planning the Course Structure</vt:lpstr>
      <vt:lpstr>Planning the Course Structure</vt:lpstr>
      <vt:lpstr>Planning the Course Structure</vt:lpstr>
      <vt:lpstr>Planning the Course Structure</vt:lpstr>
      <vt:lpstr>Planning the Course Structure</vt:lpstr>
      <vt:lpstr>Planning the Course Structure</vt:lpstr>
      <vt:lpstr>Planning the Course Structure</vt:lpstr>
      <vt:lpstr>Planning the Course Structure</vt:lpstr>
      <vt:lpstr>Planning the Course Structure</vt:lpstr>
      <vt:lpstr>Planning the Course Structure</vt:lpstr>
      <vt:lpstr>Planning the Course Structure</vt:lpstr>
      <vt:lpstr>Planning the Course Structure</vt:lpstr>
      <vt:lpstr>Planning the Course Structure</vt:lpstr>
      <vt:lpstr>Developing instructional blocks</vt:lpstr>
      <vt:lpstr>Developing instructional blocks</vt:lpstr>
      <vt:lpstr>Developing instructional blocks</vt:lpstr>
      <vt:lpstr>Developing instructional blocks</vt:lpstr>
      <vt:lpstr>Preparing the Scope &amp; Sequence Plan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Framework of language teaching  </dc:title>
  <dc:creator>compbus</dc:creator>
  <cp:lastModifiedBy>DELL</cp:lastModifiedBy>
  <cp:revision>24</cp:revision>
  <dcterms:created xsi:type="dcterms:W3CDTF">2013-05-22T08:09:46Z</dcterms:created>
  <dcterms:modified xsi:type="dcterms:W3CDTF">2020-03-27T19:24:21Z</dcterms:modified>
</cp:coreProperties>
</file>