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INTEGRAL EQUATION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TEACHER NAME: NIDA IBRAR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397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Abels integral equation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251678" y="1586753"/>
                <a:ext cx="8994981" cy="22227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Generalized Abel’s integral equation</a:t>
                </a:r>
              </a:p>
              <a:p>
                <a:r>
                  <a:rPr lang="en-US" sz="2400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put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400" b="0" i="1" smtClean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abel’s integral equation, this expression is called Generalized the Abel’s integral equation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nary>
                        <m:nary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  <m:e>
                          <m:f>
                            <m:f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𝛼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1678" y="1586753"/>
                <a:ext cx="8994981" cy="2222724"/>
              </a:xfrm>
              <a:prstGeom prst="rect">
                <a:avLst/>
              </a:prstGeom>
              <a:blipFill rotWithShape="0">
                <a:blip r:embed="rId2"/>
                <a:stretch>
                  <a:fillRect l="-1016" t="-21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2020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Volterra integro-differential</a:t>
            </a:r>
            <a:br>
              <a:rPr lang="en-US" dirty="0"/>
            </a:br>
            <a:r>
              <a:rPr lang="en-US" dirty="0"/>
              <a:t>equation</a:t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2286001"/>
                <a:ext cx="10178322" cy="457199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 01</a:t>
                </a:r>
              </a:p>
              <a:p>
                <a:r>
                  <a:rPr lang="en-US" sz="2800" dirty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 the Laplace transform method to solve the Volterra </a:t>
                </a:r>
                <a:r>
                  <a:rPr lang="en-US" sz="2800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integro-differential equation.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=1+ </m:t>
                    </m:r>
                    <m:nary>
                      <m:naryPr>
                        <m:ctrlP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  <m:e>
                        <m: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  <m:d>
                          <m:dPr>
                            <m:ctrlPr>
                              <a:rPr lang="en-US" sz="2800" b="0" i="1" smtClean="0">
                                <a:solidFill>
                                  <a:schemeClr val="tx2">
                                    <a:lumMod val="90000"/>
                                    <a:lumOff val="1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solidFill>
                                  <a:schemeClr val="tx2">
                                    <a:lumMod val="90000"/>
                                    <a:lumOff val="1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  <m: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, </m:t>
                        </m:r>
                        <m: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  <m:d>
                          <m:dPr>
                            <m:ctrlPr>
                              <a:rPr lang="en-US" sz="2800" b="0" i="1" smtClean="0">
                                <a:solidFill>
                                  <a:schemeClr val="tx2">
                                    <a:lumMod val="90000"/>
                                    <a:lumOff val="1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solidFill>
                                  <a:schemeClr val="tx2">
                                    <a:lumMod val="90000"/>
                                    <a:lumOff val="1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nary>
                  </m:oMath>
                </a14:m>
                <a:r>
                  <a:rPr lang="en-US" sz="2800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en-US" sz="2800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</a:t>
                </a:r>
              </a:p>
              <a:p>
                <a:r>
                  <a:rPr lang="en-US" sz="28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Taking Laplace on both side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ℒ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ℒ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ℒ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∗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28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𝑠𝑈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2286001"/>
                <a:ext cx="10178322" cy="4571999"/>
              </a:xfrm>
              <a:blipFill rotWithShape="0">
                <a:blip r:embed="rId2"/>
                <a:stretch>
                  <a:fillRect l="-1078" t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569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429555" y="476518"/>
                <a:ext cx="10019763" cy="5875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𝑠𝑈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−1=</m:t>
                    </m:r>
                    <m:f>
                      <m:fPr>
                        <m:ctrlP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  <m:r>
                      <a:rPr lang="en-US" sz="28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  <m:r>
                      <a:rPr lang="en-US" sz="28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𝑈</m:t>
                    </m:r>
                    <m:d>
                      <m:dPr>
                        <m:ctrlP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(s) 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  <m:r>
                      <a:rPr lang="en-US" sz="28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𝑈</m:t>
                    </m:r>
                    <m:d>
                      <m:dPr>
                        <m:ctrlP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 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U(s) (s-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1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U(s)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U(s)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  <m:r>
                      <a:rPr lang="en-US" sz="28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  <m:r>
                      <a:rPr lang="en-US" sz="2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+1)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−1)(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+1)</m:t>
                        </m:r>
                      </m:den>
                    </m:f>
                  </m:oMath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U(s)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−1)</m:t>
                        </m:r>
                      </m:den>
                    </m:f>
                  </m:oMath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Now we apply inverse Laplace transformation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ℒ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</m:d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ℒ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𝑢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which is required result)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9555" y="476518"/>
                <a:ext cx="10019763" cy="5875776"/>
              </a:xfrm>
              <a:prstGeom prst="rect">
                <a:avLst/>
              </a:prstGeom>
              <a:blipFill rotWithShape="0">
                <a:blip r:embed="rId2"/>
                <a:stretch>
                  <a:fillRect l="-1278" b="-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3716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223493" y="244697"/>
                <a:ext cx="10748199" cy="72697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 02;</a:t>
                </a:r>
              </a:p>
              <a:p>
                <a:r>
                  <a:rPr lang="en-US" sz="2800" dirty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 the Laplace transform method to solve the Volterra integro-differential</a:t>
                </a:r>
              </a:p>
              <a:p>
                <a:r>
                  <a:rPr lang="en-US" sz="2800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Equation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=−1−</m:t>
                    </m:r>
                    <m:r>
                      <a:rPr lang="en-US" sz="2800" b="0" i="1" smtClean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nary>
                      <m:naryPr>
                        <m:ctrlP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  <m:e>
                        <m:d>
                          <m:dPr>
                            <m:ctrlPr>
                              <a:rPr lang="en-US" sz="2800" b="0" i="1" smtClean="0">
                                <a:solidFill>
                                  <a:schemeClr val="tx2">
                                    <a:lumMod val="90000"/>
                                    <a:lumOff val="1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solidFill>
                                  <a:schemeClr val="tx2">
                                    <a:lumMod val="90000"/>
                                    <a:lumOff val="1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2800" b="0" i="1" smtClean="0">
                                <a:solidFill>
                                  <a:schemeClr val="tx2">
                                    <a:lumMod val="90000"/>
                                    <a:lumOff val="1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800" b="0" i="1" smtClean="0">
                                <a:solidFill>
                                  <a:schemeClr val="tx2">
                                    <a:lumMod val="90000"/>
                                    <a:lumOff val="1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  <m: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sz="2800" b="0" i="1" smtClean="0">
                            <a:solidFill>
                              <a:schemeClr val="tx2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en-US" sz="2800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u(0) = 1, u’(0) = 1.</a:t>
                </a:r>
              </a:p>
              <a:p>
                <a:r>
                  <a:rPr lang="en-US" sz="2800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Sol;</a:t>
                </a:r>
              </a:p>
              <a:p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Taking Laplace transform on both side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ℒ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′′(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ℒ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ℒ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{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}</m:t>
                      </m:r>
                    </m:oMath>
                  </m:oMathPara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𝑠𝑢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𝑈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1=</m:t>
                      </m:r>
                      <m:r>
                        <a:rPr lang="en-US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𝑈</m:t>
                      </m:r>
                      <m:r>
                        <a:rPr lang="en-US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en-US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</m:d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−1)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493" y="244697"/>
                <a:ext cx="10748199" cy="7269747"/>
              </a:xfrm>
              <a:prstGeom prst="rect">
                <a:avLst/>
              </a:prstGeom>
              <a:blipFill rotWithShape="0">
                <a:blip r:embed="rId2"/>
                <a:stretch>
                  <a:fillRect l="-2042" t="-1509" r="-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8387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107583" y="283335"/>
                <a:ext cx="10663707" cy="58189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</m:d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−1)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</m:d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−1)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</m:d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−1)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+1)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+1)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−1)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+1)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−1)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+1)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−1)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1)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+1)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1)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𝑡𝑎𝑘𝑖𝑛𝑔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𝑖𝑛𝑣𝑒𝑟𝑠𝑒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𝑙𝑎𝑝𝑙𝑎𝑐𝑒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𝑏𝑜𝑡h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𝑠𝑖𝑑𝑒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𝑠𝑖𝑛𝑥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func>
                  </m:oMath>
                </a14:m>
                <a:r>
                  <a:rPr lang="en-US" dirty="0" smtClean="0"/>
                  <a:t>(</a:t>
                </a:r>
                <a:r>
                  <a:rPr lang="en-US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</a:rPr>
                  <a:t>which is required result </a:t>
                </a:r>
                <a:r>
                  <a:rPr lang="en-US" dirty="0" smtClean="0"/>
                  <a:t>)</a:t>
                </a:r>
              </a:p>
              <a:p>
                <a:endParaRPr lang="en-US" dirty="0"/>
              </a:p>
              <a:p>
                <a:r>
                  <a:rPr lang="en-US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 03</a:t>
                </a:r>
              </a:p>
              <a:p>
                <a:r>
                  <a:rPr lang="en-US" dirty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 the Laplace transform method to solve the Volterra </a:t>
                </a:r>
                <a:r>
                  <a:rPr lang="en-US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integro-differential equation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′′′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=1+</m:t>
                      </m:r>
                      <m:r>
                        <a:rPr lang="en-US" b="0" i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  <m: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chemeClr val="tx2">
                                          <a:lumMod val="90000"/>
                                          <a:lumOff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chemeClr val="tx2">
                                          <a:lumMod val="90000"/>
                                          <a:lumOff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2">
                                          <a:lumMod val="90000"/>
                                          <a:lumOff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2">
                                          <a:lumMod val="90000"/>
                                          <a:lumOff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  <m: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   </m:t>
                          </m:r>
                          <m: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=1, 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=2, 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</m:t>
                              </m:r>
                              <m: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′′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=1</m:t>
                          </m:r>
                        </m:e>
                      </m:nary>
                    </m:oMath>
                  </m:oMathPara>
                </a14:m>
                <a:endParaRPr lang="en-US" dirty="0" smtClean="0">
                  <a:solidFill>
                    <a:schemeClr val="tx2">
                      <a:lumMod val="90000"/>
                      <a:lumOff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solidFill>
                    <a:schemeClr val="tx2">
                      <a:lumMod val="90000"/>
                      <a:lumOff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7583" y="283335"/>
                <a:ext cx="10663707" cy="5818901"/>
              </a:xfrm>
              <a:prstGeom prst="rect">
                <a:avLst/>
              </a:prstGeom>
              <a:blipFill rotWithShape="0">
                <a:blip r:embed="rId2"/>
                <a:stretch>
                  <a:fillRect l="-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0481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056068" y="283335"/>
                <a:ext cx="10869769" cy="40060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Taking Laplace on both side</a:t>
                </a:r>
              </a:p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ℒ</m:t>
                    </m:r>
                    <m:d>
                      <m:dPr>
                        <m:begChr m:val="{"/>
                        <m:endChr m:val="}"/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′′′(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ℒ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ℒ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ℒ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ℒ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ℒ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𝑈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𝑢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e>
                        </m:d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′′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e>
                        </m:d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sSup>
                          <m:sSupPr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𝑢</m:t>
                    </m:r>
                    <m:d>
                      <m:dPr>
                        <m:ctrlP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sz="28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𝑈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n-US" sz="2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s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(2)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8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8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2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𝑈</m:t>
                    </m:r>
                    <m:d>
                      <m:dPr>
                        <m:ctrlPr>
                          <a:rPr lang="en-US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d>
                  </m:oMath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𝑈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8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8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𝑈</m:t>
                    </m:r>
                    <m:d>
                      <m:dPr>
                        <m:ctrlPr>
                          <a:rPr lang="en-US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d>
                  </m:oMath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𝑈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8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8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𝑈</m:t>
                    </m:r>
                    <m:d>
                      <m:dPr>
                        <m:ctrlPr>
                          <a:rPr lang="en-US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+2s+1)=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</m:oMath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𝑈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</m:oMath>
                </a14:m>
                <a:r>
                  <a:rPr lang="en-US" sz="28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s))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068" y="283335"/>
                <a:ext cx="10869769" cy="4006097"/>
              </a:xfrm>
              <a:prstGeom prst="rect">
                <a:avLst/>
              </a:prstGeom>
              <a:blipFill rotWithShape="0">
                <a:blip r:embed="rId2"/>
                <a:stretch>
                  <a:fillRect l="-1122" t="-1520" b="-31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3010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7</a:t>
            </a:r>
            <a:br>
              <a:rPr lang="en-US" dirty="0" smtClean="0"/>
            </a:br>
            <a:r>
              <a:rPr lang="en-US" dirty="0" smtClean="0"/>
              <a:t>Abels integral equation and singular integral equation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Singular integral equation: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:r>
                  <a:rPr lang="en-US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one </a:t>
                </a:r>
                <a:r>
                  <a:rPr lang="en-US" dirty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the limits of integration g(x), h(x) or both are </a:t>
                </a:r>
                <a:r>
                  <a:rPr lang="en-US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infinite</a:t>
                </a:r>
                <a:r>
                  <a:rPr lang="en-US" dirty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called singular integral equation 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Singular integral equation of ist kind is defined as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nary>
                        <m:nary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p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2"/>
                <a:stretch>
                  <a:fillRect l="-1269" t="-673" r="-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 smtClean="0"/>
                  <a:t>2</a:t>
                </a:r>
                <a:r>
                  <a:rPr lang="en-US" baseline="30000" dirty="0" smtClean="0"/>
                  <a:t>nd</a:t>
                </a:r>
                <a:r>
                  <a:rPr lang="en-US" dirty="0" smtClean="0"/>
                  <a:t> kind is defined as:</a:t>
                </a:r>
              </a:p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𝑢</m:t>
                    </m:r>
                    <m:d>
                      <m: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𝜆</m:t>
                    </m:r>
                    <m:nary>
                      <m:nary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e>
                    </m:nary>
                  </m:oMath>
                </a14:m>
                <a:endParaRPr lang="en-US" dirty="0" smtClean="0"/>
              </a:p>
              <a:p>
                <a:r>
                  <a:rPr lang="en-US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</a:rPr>
                  <a:t>EXAMPLE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nary>
                        <m:nary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dirty="0" smtClean="0">
                  <a:solidFill>
                    <a:schemeClr val="tx2">
                      <a:lumMod val="90000"/>
                      <a:lumOff val="10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2">
                        <a:lumMod val="90000"/>
                        <a:lumOff val="10000"/>
                      </a:schemeClr>
                    </a:solidFill>
                  </a:rPr>
                  <a:t> </a:t>
                </a:r>
                <a:r>
                  <a:rPr lang="en-US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</a:rPr>
                  <a:t>                      or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nary>
                        <m:nary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dirty="0">
                  <a:solidFill>
                    <a:schemeClr val="tx2">
                      <a:lumMod val="90000"/>
                      <a:lumOff val="1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/>
                <a:stretch>
                  <a:fillRect l="-1144" t="-6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0233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Singular integral equation: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weakly singular integral equation</a:t>
                </a:r>
              </a:p>
              <a:p>
                <a:pPr marL="0" indent="0" algn="just">
                  <a:buNone/>
                </a:pPr>
                <a:r>
                  <a:rPr lang="en-US" dirty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if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kernel K(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x,t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becomes infinite at one or more points at the range</a:t>
                </a:r>
              </a:p>
              <a:p>
                <a:pPr marL="0" indent="0" algn="just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integration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EXAMPLE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nary>
                        <m:naryPr>
                          <m:ctrlP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solidFill>
                                        <a:schemeClr val="tx2">
                                          <a:lumMod val="90000"/>
                                          <a:lumOff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solidFill>
                                            <a:schemeClr val="tx2">
                                              <a:lumMod val="90000"/>
                                              <a:lumOff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chemeClr val="tx2">
                                              <a:lumMod val="90000"/>
                                              <a:lumOff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schemeClr val="tx2">
                                              <a:lumMod val="90000"/>
                                              <a:lumOff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schemeClr val="tx2">
                                              <a:lumMod val="90000"/>
                                              <a:lumOff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dirty="0" smtClean="0">
                  <a:solidFill>
                    <a:schemeClr val="tx2">
                      <a:lumMod val="90000"/>
                      <a:lumOff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dirty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solidFill>
                      <a:schemeClr val="tx2">
                        <a:lumMod val="90000"/>
                        <a:lumOff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or </a:t>
                </a:r>
              </a:p>
              <a:p>
                <a:pPr marL="0" indent="0" algn="just">
                  <a:buNone/>
                </a:pPr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en-US" dirty="0">
                  <a:solidFill>
                    <a:schemeClr val="tx2">
                      <a:lumMod val="90000"/>
                      <a:lumOff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2"/>
                <a:stretch>
                  <a:fillRect l="-1269" t="-673" r="-12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nary>
                        <m:naryPr>
                          <m:ctrlPr>
                            <a:rPr lang="en-US" i="1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chemeClr val="tx2">
                                          <a:lumMod val="90000"/>
                                          <a:lumOff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chemeClr val="tx2">
                                              <a:lumMod val="90000"/>
                                              <a:lumOff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schemeClr val="tx2">
                                              <a:lumMod val="90000"/>
                                              <a:lumOff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tx2">
                                              <a:lumMod val="90000"/>
                                              <a:lumOff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tx2">
                                              <a:lumMod val="90000"/>
                                              <a:lumOff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 smtClean="0">
                                      <a:solidFill>
                                        <a:schemeClr val="tx2">
                                          <a:lumMod val="90000"/>
                                          <a:lumOff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𝛼</m:t>
                                  </m:r>
                                </m:sup>
                              </m:sSup>
                            </m:den>
                          </m:f>
                          <m:r>
                            <a:rPr lang="en-US" i="1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  or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nary>
                        <m:naryPr>
                          <m:ctrlPr>
                            <a:rPr lang="en-US" i="1" smtClean="0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2">
                                          <a:lumMod val="90000"/>
                                          <a:lumOff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chemeClr val="tx2">
                                              <a:lumMod val="90000"/>
                                              <a:lumOff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schemeClr val="tx2">
                                              <a:lumMod val="90000"/>
                                              <a:lumOff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tx2">
                                              <a:lumMod val="90000"/>
                                              <a:lumOff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tx2">
                                              <a:lumMod val="90000"/>
                                              <a:lumOff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2">
                                          <a:lumMod val="90000"/>
                                          <a:lumOff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𝛼</m:t>
                                  </m:r>
                                </m:sup>
                              </m:sSup>
                            </m:den>
                          </m:f>
                          <m:r>
                            <a:rPr lang="en-US" i="1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2">
                                      <a:lumMod val="90000"/>
                                      <a:lumOff val="1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solidFill>
                                <a:schemeClr val="tx2">
                                  <a:lumMod val="90000"/>
                                  <a:lumOff val="1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These are the example of weakly singular integral equation.</a:t>
                </a:r>
                <a:endParaRPr lang="en-US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/>
                <a:stretch>
                  <a:fillRect l="-13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2077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Abel integral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Abel in 1823 investigated the motion of a particle that slides down along </a:t>
            </a:r>
            <a:r>
              <a:rPr lang="en-US" dirty="0" smtClean="0"/>
              <a:t>a smooth </a:t>
            </a:r>
            <a:r>
              <a:rPr lang="en-US" dirty="0"/>
              <a:t>unknown curve, in a vertical plane, under the influence of the gravity.</a:t>
            </a:r>
          </a:p>
          <a:p>
            <a:r>
              <a:rPr lang="en-US" dirty="0"/>
              <a:t>The particle takes the time f(x) to move from the highest point of </a:t>
            </a:r>
            <a:r>
              <a:rPr lang="en-US" dirty="0" smtClean="0"/>
              <a:t>vertical height </a:t>
            </a:r>
            <a:r>
              <a:rPr lang="en-US" dirty="0"/>
              <a:t>x to the lowest point 0 on the curve. The Abel’s problem is derived </a:t>
            </a:r>
            <a:r>
              <a:rPr lang="en-US" dirty="0" smtClean="0"/>
              <a:t>to find </a:t>
            </a:r>
            <a:r>
              <a:rPr lang="en-US" dirty="0"/>
              <a:t>the equation of that curve.</a:t>
            </a:r>
          </a:p>
          <a:p>
            <a:r>
              <a:rPr lang="en-US" dirty="0"/>
              <a:t>Abel derived the equation of motion of the sliding particle along a </a:t>
            </a:r>
            <a:r>
              <a:rPr lang="en-US" dirty="0" smtClean="0"/>
              <a:t>smooth curve </a:t>
            </a:r>
            <a:r>
              <a:rPr lang="en-US" dirty="0"/>
              <a:t>by the singular integral equation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Abels integral equation is defined as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nary>
                        <m:nary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 is also called Volterra integral equation of the first kind</a:t>
                </a: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2"/>
                <a:stretch>
                  <a:fillRect l="-1271" t="-1684" r="-1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146492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247</TotalTime>
  <Words>231</Words>
  <Application>Microsoft Office PowerPoint</Application>
  <PresentationFormat>Widescreen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Cambria Math</vt:lpstr>
      <vt:lpstr>Gill Sans MT</vt:lpstr>
      <vt:lpstr>Impact</vt:lpstr>
      <vt:lpstr>Times New Roman</vt:lpstr>
      <vt:lpstr>Badge</vt:lpstr>
      <vt:lpstr>INTEGRAL EQUATION</vt:lpstr>
      <vt:lpstr>Volterra integro-differential equation </vt:lpstr>
      <vt:lpstr>PowerPoint Presentation</vt:lpstr>
      <vt:lpstr>PowerPoint Presentation</vt:lpstr>
      <vt:lpstr>PowerPoint Presentation</vt:lpstr>
      <vt:lpstr>PowerPoint Presentation</vt:lpstr>
      <vt:lpstr>Chapter 7 Abels integral equation and singular integral equation</vt:lpstr>
      <vt:lpstr>Singular integral equation: </vt:lpstr>
      <vt:lpstr>Abel integral equations</vt:lpstr>
      <vt:lpstr>Abels integral equation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INTEGRAL EQUATION</dc:title>
  <dc:creator>user</dc:creator>
  <cp:lastModifiedBy>user</cp:lastModifiedBy>
  <cp:revision>18</cp:revision>
  <dcterms:created xsi:type="dcterms:W3CDTF">2020-03-29T09:00:15Z</dcterms:created>
  <dcterms:modified xsi:type="dcterms:W3CDTF">2020-03-29T13:08:08Z</dcterms:modified>
</cp:coreProperties>
</file>