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3"/>
  </p:sldMasterIdLst>
  <p:notesMasterIdLst>
    <p:notesMasterId r:id="rId11"/>
  </p:notesMasterIdLst>
  <p:sldIdLst>
    <p:sldId id="258" r:id="rId4"/>
    <p:sldId id="259" r:id="rId5"/>
    <p:sldId id="261" r:id="rId6"/>
    <p:sldId id="263" r:id="rId7"/>
    <p:sldId id="264" r:id="rId8"/>
    <p:sldId id="266" r:id="rId9"/>
    <p:sldId id="265"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269EEB90-A8FC-4ACA-91B7-4F2A6325C378}">
          <p14:sldIdLst>
            <p14:sldId id="258"/>
            <p14:sldId id="259"/>
            <p14:sldId id="261"/>
            <p14:sldId id="263"/>
            <p14:sldId id="264"/>
          </p14:sldIdLst>
        </p14:section>
        <p14:section name="Untitled Section" id="{F9E69FCE-9BA4-4AA0-B813-63E81CAD58EF}">
          <p14:sldIdLst>
            <p14:sldId id="266"/>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719" autoAdjust="0"/>
  </p:normalViewPr>
  <p:slideViewPr>
    <p:cSldViewPr snapToGrid="0">
      <p:cViewPr varScale="1">
        <p:scale>
          <a:sx n="86" d="100"/>
          <a:sy n="86" d="100"/>
        </p:scale>
        <p:origin x="960" y="84"/>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1048DA2-6B64-4D4B-9ACC-75D842A3BF67}" type="slidenum">
              <a:rPr lang="en-US"/>
              <a:pPr/>
              <a:t>‹#›</a:t>
            </a:fld>
            <a:endParaRPr lang="en-US"/>
          </a:p>
        </p:txBody>
      </p:sp>
    </p:spTree>
    <p:extLst>
      <p:ext uri="{BB962C8B-B14F-4D97-AF65-F5344CB8AC3E}">
        <p14:creationId xmlns:p14="http://schemas.microsoft.com/office/powerpoint/2010/main" val="11924079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06639D-3064-4862-8252-CEAB767E18D9}"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b="1"/>
              <a:t>Before you begin:</a:t>
            </a:r>
            <a:r>
              <a:rPr lang="en-US"/>
              <a:t> </a:t>
            </a:r>
          </a:p>
          <a:p>
            <a:r>
              <a:rPr lang="en-US"/>
              <a:t>If students are new to Access, it’s a good idea to have them complete the online training presentation titled, “Datasheets I: Create a table by entering data,” which will familiarize them with datasheets. </a:t>
            </a:r>
          </a:p>
          <a:p>
            <a:r>
              <a:rPr lang="en-US"/>
              <a:t>The Quick Reference Card that’s linked to at the end of this course also has pointers to more information about using datasheets and Datasheet view.</a:t>
            </a:r>
          </a:p>
          <a:p>
            <a:r>
              <a:rPr lang="en-US"/>
              <a:t>[</a:t>
            </a:r>
            <a:r>
              <a:rPr lang="en-US" b="1"/>
              <a:t>Note to trainer</a:t>
            </a:r>
            <a:r>
              <a:rPr lang="en-US"/>
              <a:t>: For detailed help in customizing this template, see the very last slide. Also, look for additional lesson text in the notes pane of some slides.]</a:t>
            </a:r>
          </a:p>
        </p:txBody>
      </p:sp>
    </p:spTree>
    <p:extLst>
      <p:ext uri="{BB962C8B-B14F-4D97-AF65-F5344CB8AC3E}">
        <p14:creationId xmlns:p14="http://schemas.microsoft.com/office/powerpoint/2010/main" val="212078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A3E5C-B89C-463F-A80C-2A9C8FCA61F4}" type="slidenum">
              <a:rPr lang="en-US"/>
              <a:pPr/>
              <a:t>2</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2484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9C57FD-B795-4608-8813-EAE3E9196771}" type="slidenum">
              <a:rPr lang="en-US"/>
              <a:pPr/>
              <a:t>3</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r>
              <a:rPr lang="en-US"/>
              <a:t>A quick recap on Datasheet view: In Access, your data resides in tables. Most of the time, you work with information in Datasheet view — a grid of rows and columns that displays your data, much like a Microsoft Excel worksheet.  </a:t>
            </a:r>
          </a:p>
        </p:txBody>
      </p:sp>
    </p:spTree>
    <p:extLst>
      <p:ext uri="{BB962C8B-B14F-4D97-AF65-F5344CB8AC3E}">
        <p14:creationId xmlns:p14="http://schemas.microsoft.com/office/powerpoint/2010/main" val="1231687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806A6-FEEA-4FBD-A2A7-D236CE422E31}" type="slidenum">
              <a:rPr lang="en-US"/>
              <a:pPr/>
              <a:t>4</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19330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806A6-FEEA-4FBD-A2A7-D236CE422E31}" type="slidenum">
              <a:rPr lang="en-US"/>
              <a:pPr/>
              <a:t>5</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8440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806A6-FEEA-4FBD-A2A7-D236CE422E31}" type="slidenum">
              <a:rPr lang="en-US"/>
              <a:pPr/>
              <a:t>6</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40157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DD7A19-407F-4C01-8D17-87573E0B54F2}" type="slidenum">
              <a:rPr lang="en-US"/>
              <a:pPr/>
              <a:t>7</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105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pPr lvl="0"/>
            <a:r>
              <a:rPr lang="en-US" noProof="0" smtClean="0"/>
              <a:t>Click to edit Master subtitle style</a:t>
            </a:r>
          </a:p>
        </p:txBody>
      </p:sp>
      <p:sp>
        <p:nvSpPr>
          <p:cNvPr id="4100" name="Rectangle 4"/>
          <p:cNvSpPr>
            <a:spLocks noGrp="1" noChangeArrowheads="1"/>
          </p:cNvSpPr>
          <p:nvPr>
            <p:ph type="dt" sz="half" idx="2"/>
          </p:nvPr>
        </p:nvSpPr>
        <p:spPr>
          <a:xfrm>
            <a:off x="457200" y="6245225"/>
            <a:ext cx="2133600" cy="476250"/>
          </a:xfrm>
        </p:spPr>
        <p:txBody>
          <a:bodyPr/>
          <a:lstStyle>
            <a:lvl1pPr>
              <a:defRPr sz="1800"/>
            </a:lvl1pPr>
          </a:lstStyle>
          <a:p>
            <a:endParaRPr lang="en-US"/>
          </a:p>
        </p:txBody>
      </p:sp>
      <p:sp>
        <p:nvSpPr>
          <p:cNvPr id="4101" name="Rectangle 5"/>
          <p:cNvSpPr>
            <a:spLocks noGrp="1" noChangeArrowheads="1"/>
          </p:cNvSpPr>
          <p:nvPr>
            <p:ph type="ftr" sz="quarter" idx="3"/>
          </p:nvPr>
        </p:nvSpPr>
        <p:spPr>
          <a:xfrm>
            <a:off x="3124200" y="6200775"/>
            <a:ext cx="2895600" cy="476250"/>
          </a:xfrm>
        </p:spPr>
        <p:txBody>
          <a:bodyPr/>
          <a:lstStyle>
            <a:lvl1pPr>
              <a:defRPr sz="1800"/>
            </a:lvl1pPr>
          </a:lstStyle>
          <a:p>
            <a:r>
              <a:rPr lang="en-US"/>
              <a:t>Datasheets II: Sum, sort, filter, and find your data</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800"/>
            </a:lvl1pPr>
          </a:lstStyle>
          <a:p>
            <a:fld id="{FCDE6ABB-C54C-4C2B-A18E-1E6B1D63BA10}" type="slidenum">
              <a:rPr lang="en-US"/>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7EBE6629-0C6E-4484-B124-94EEFE1AB964}" type="slidenum">
              <a:rPr lang="en-US"/>
              <a:pPr/>
              <a:t>‹#›</a:t>
            </a:fld>
            <a:endParaRPr lang="en-US"/>
          </a:p>
        </p:txBody>
      </p:sp>
    </p:spTree>
    <p:extLst>
      <p:ext uri="{BB962C8B-B14F-4D97-AF65-F5344CB8AC3E}">
        <p14:creationId xmlns:p14="http://schemas.microsoft.com/office/powerpoint/2010/main" val="937582391"/>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73025"/>
            <a:ext cx="214153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4313" y="73025"/>
            <a:ext cx="6273800"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C6186A06-6EAC-4DF7-A52D-716DA37A845F}" type="slidenum">
              <a:rPr lang="en-US"/>
              <a:pPr/>
              <a:t>‹#›</a:t>
            </a:fld>
            <a:endParaRPr lang="en-US"/>
          </a:p>
        </p:txBody>
      </p:sp>
    </p:spTree>
    <p:extLst>
      <p:ext uri="{BB962C8B-B14F-4D97-AF65-F5344CB8AC3E}">
        <p14:creationId xmlns:p14="http://schemas.microsoft.com/office/powerpoint/2010/main" val="2671553095"/>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0077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2660650" y="6315075"/>
            <a:ext cx="3302000" cy="476250"/>
          </a:xfrm>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557D19E8-58DF-487C-9046-B9B3977D18C5}" type="slidenum">
              <a:rPr lang="en-US"/>
              <a:pPr/>
              <a:t>‹#›</a:t>
            </a:fld>
            <a:endParaRPr lang="en-US"/>
          </a:p>
        </p:txBody>
      </p:sp>
    </p:spTree>
    <p:extLst>
      <p:ext uri="{BB962C8B-B14F-4D97-AF65-F5344CB8AC3E}">
        <p14:creationId xmlns:p14="http://schemas.microsoft.com/office/powerpoint/2010/main" val="3142635951"/>
      </p:ext>
    </p:extLst>
  </p:cSld>
  <p:clrMapOvr>
    <a:masterClrMapping/>
  </p:clrMapOvr>
  <p:transition spd="med">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50838" y="914400"/>
            <a:ext cx="4138612"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0077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2660650" y="6315075"/>
            <a:ext cx="3302000" cy="476250"/>
          </a:xfrm>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6FF91EF4-C90C-422A-AE1C-062955A2FC24}" type="slidenum">
              <a:rPr lang="en-US"/>
              <a:pPr/>
              <a:t>‹#›</a:t>
            </a:fld>
            <a:endParaRPr lang="en-US"/>
          </a:p>
        </p:txBody>
      </p:sp>
    </p:spTree>
    <p:extLst>
      <p:ext uri="{BB962C8B-B14F-4D97-AF65-F5344CB8AC3E}">
        <p14:creationId xmlns:p14="http://schemas.microsoft.com/office/powerpoint/2010/main" val="1171252033"/>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7266656A-0F60-4A73-A9D3-BE0C30D592F2}" type="slidenum">
              <a:rPr lang="en-US"/>
              <a:pPr/>
              <a:t>‹#›</a:t>
            </a:fld>
            <a:endParaRPr lang="en-US"/>
          </a:p>
        </p:txBody>
      </p:sp>
    </p:spTree>
    <p:extLst>
      <p:ext uri="{BB962C8B-B14F-4D97-AF65-F5344CB8AC3E}">
        <p14:creationId xmlns:p14="http://schemas.microsoft.com/office/powerpoint/2010/main" val="2244902816"/>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 Sum, sort, filter, and find your data</a:t>
            </a:r>
          </a:p>
        </p:txBody>
      </p:sp>
      <p:sp>
        <p:nvSpPr>
          <p:cNvPr id="6" name="Slide Number Placeholder 5"/>
          <p:cNvSpPr>
            <a:spLocks noGrp="1"/>
          </p:cNvSpPr>
          <p:nvPr>
            <p:ph type="sldNum" sz="quarter" idx="12"/>
          </p:nvPr>
        </p:nvSpPr>
        <p:spPr/>
        <p:txBody>
          <a:bodyPr/>
          <a:lstStyle>
            <a:lvl1pPr>
              <a:defRPr/>
            </a:lvl1pPr>
          </a:lstStyle>
          <a:p>
            <a:fld id="{0232DC40-06B1-4162-8721-4DAAA8F1FC62}" type="slidenum">
              <a:rPr lang="en-US"/>
              <a:pPr/>
              <a:t>‹#›</a:t>
            </a:fld>
            <a:endParaRPr lang="en-US"/>
          </a:p>
        </p:txBody>
      </p:sp>
    </p:spTree>
    <p:extLst>
      <p:ext uri="{BB962C8B-B14F-4D97-AF65-F5344CB8AC3E}">
        <p14:creationId xmlns:p14="http://schemas.microsoft.com/office/powerpoint/2010/main" val="355580822"/>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p:txBody>
          <a:bodyPr/>
          <a:lstStyle>
            <a:lvl1pPr>
              <a:defRPr/>
            </a:lvl1pPr>
          </a:lstStyle>
          <a:p>
            <a:fld id="{09E7EE86-B2F4-450F-8D5C-0A1646EB46BC}" type="slidenum">
              <a:rPr lang="en-US"/>
              <a:pPr/>
              <a:t>‹#›</a:t>
            </a:fld>
            <a:endParaRPr lang="en-US"/>
          </a:p>
        </p:txBody>
      </p:sp>
    </p:spTree>
    <p:extLst>
      <p:ext uri="{BB962C8B-B14F-4D97-AF65-F5344CB8AC3E}">
        <p14:creationId xmlns:p14="http://schemas.microsoft.com/office/powerpoint/2010/main" val="2379789477"/>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Datasheets II: Sum, sort, filter, and find your data</a:t>
            </a:r>
          </a:p>
        </p:txBody>
      </p:sp>
      <p:sp>
        <p:nvSpPr>
          <p:cNvPr id="9" name="Slide Number Placeholder 8"/>
          <p:cNvSpPr>
            <a:spLocks noGrp="1"/>
          </p:cNvSpPr>
          <p:nvPr>
            <p:ph type="sldNum" sz="quarter" idx="12"/>
          </p:nvPr>
        </p:nvSpPr>
        <p:spPr/>
        <p:txBody>
          <a:bodyPr/>
          <a:lstStyle>
            <a:lvl1pPr>
              <a:defRPr/>
            </a:lvl1pPr>
          </a:lstStyle>
          <a:p>
            <a:fld id="{B252A107-A328-4CF2-BF4C-3575F718FFE8}" type="slidenum">
              <a:rPr lang="en-US"/>
              <a:pPr/>
              <a:t>‹#›</a:t>
            </a:fld>
            <a:endParaRPr lang="en-US"/>
          </a:p>
        </p:txBody>
      </p:sp>
    </p:spTree>
    <p:extLst>
      <p:ext uri="{BB962C8B-B14F-4D97-AF65-F5344CB8AC3E}">
        <p14:creationId xmlns:p14="http://schemas.microsoft.com/office/powerpoint/2010/main" val="1122147230"/>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Datasheets II: Sum, sort, filter, and find your data</a:t>
            </a:r>
          </a:p>
        </p:txBody>
      </p:sp>
      <p:sp>
        <p:nvSpPr>
          <p:cNvPr id="5" name="Slide Number Placeholder 4"/>
          <p:cNvSpPr>
            <a:spLocks noGrp="1"/>
          </p:cNvSpPr>
          <p:nvPr>
            <p:ph type="sldNum" sz="quarter" idx="12"/>
          </p:nvPr>
        </p:nvSpPr>
        <p:spPr/>
        <p:txBody>
          <a:bodyPr/>
          <a:lstStyle>
            <a:lvl1pPr>
              <a:defRPr/>
            </a:lvl1pPr>
          </a:lstStyle>
          <a:p>
            <a:fld id="{66027D57-4CD2-4B8B-83ED-E0406684D20F}" type="slidenum">
              <a:rPr lang="en-US"/>
              <a:pPr/>
              <a:t>‹#›</a:t>
            </a:fld>
            <a:endParaRPr lang="en-US"/>
          </a:p>
        </p:txBody>
      </p:sp>
    </p:spTree>
    <p:extLst>
      <p:ext uri="{BB962C8B-B14F-4D97-AF65-F5344CB8AC3E}">
        <p14:creationId xmlns:p14="http://schemas.microsoft.com/office/powerpoint/2010/main" val="4210286676"/>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Datasheets II: Sum, sort, filter, and find your data</a:t>
            </a:r>
          </a:p>
        </p:txBody>
      </p:sp>
      <p:sp>
        <p:nvSpPr>
          <p:cNvPr id="4" name="Slide Number Placeholder 3"/>
          <p:cNvSpPr>
            <a:spLocks noGrp="1"/>
          </p:cNvSpPr>
          <p:nvPr>
            <p:ph type="sldNum" sz="quarter" idx="12"/>
          </p:nvPr>
        </p:nvSpPr>
        <p:spPr/>
        <p:txBody>
          <a:bodyPr/>
          <a:lstStyle>
            <a:lvl1pPr>
              <a:defRPr/>
            </a:lvl1pPr>
          </a:lstStyle>
          <a:p>
            <a:fld id="{7CB44CAE-F98B-4617-99B7-934E0A0DC829}" type="slidenum">
              <a:rPr lang="en-US"/>
              <a:pPr/>
              <a:t>‹#›</a:t>
            </a:fld>
            <a:endParaRPr lang="en-US"/>
          </a:p>
        </p:txBody>
      </p:sp>
    </p:spTree>
    <p:extLst>
      <p:ext uri="{BB962C8B-B14F-4D97-AF65-F5344CB8AC3E}">
        <p14:creationId xmlns:p14="http://schemas.microsoft.com/office/powerpoint/2010/main" val="2069470797"/>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p:txBody>
          <a:bodyPr/>
          <a:lstStyle>
            <a:lvl1pPr>
              <a:defRPr/>
            </a:lvl1pPr>
          </a:lstStyle>
          <a:p>
            <a:fld id="{234F1E27-76DB-4333-873D-82ED07177006}" type="slidenum">
              <a:rPr lang="en-US"/>
              <a:pPr/>
              <a:t>‹#›</a:t>
            </a:fld>
            <a:endParaRPr lang="en-US"/>
          </a:p>
        </p:txBody>
      </p:sp>
    </p:spTree>
    <p:extLst>
      <p:ext uri="{BB962C8B-B14F-4D97-AF65-F5344CB8AC3E}">
        <p14:creationId xmlns:p14="http://schemas.microsoft.com/office/powerpoint/2010/main" val="1333639189"/>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 Sum, sort, filter, and find your data</a:t>
            </a:r>
          </a:p>
        </p:txBody>
      </p:sp>
      <p:sp>
        <p:nvSpPr>
          <p:cNvPr id="7" name="Slide Number Placeholder 6"/>
          <p:cNvSpPr>
            <a:spLocks noGrp="1"/>
          </p:cNvSpPr>
          <p:nvPr>
            <p:ph type="sldNum" sz="quarter" idx="12"/>
          </p:nvPr>
        </p:nvSpPr>
        <p:spPr/>
        <p:txBody>
          <a:bodyPr/>
          <a:lstStyle>
            <a:lvl1pPr>
              <a:defRPr/>
            </a:lvl1pPr>
          </a:lstStyle>
          <a:p>
            <a:fld id="{9B60A6DA-74CD-4EBA-B88C-F22E33589348}" type="slidenum">
              <a:rPr lang="en-US"/>
              <a:pPr/>
              <a:t>‹#›</a:t>
            </a:fld>
            <a:endParaRPr lang="en-US"/>
          </a:p>
        </p:txBody>
      </p:sp>
    </p:spTree>
    <p:extLst>
      <p:ext uri="{BB962C8B-B14F-4D97-AF65-F5344CB8AC3E}">
        <p14:creationId xmlns:p14="http://schemas.microsoft.com/office/powerpoint/2010/main" val="1199649807"/>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57225"/>
          </a:xfrm>
          <a:prstGeom prst="rect">
            <a:avLst/>
          </a:prstGeom>
          <a:solidFill>
            <a:schemeClr val="tx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spcAft>
                <a:spcPct val="75000"/>
              </a:spcAft>
            </a:pPr>
            <a:endParaRPr lang="en-US" sz="2400">
              <a:solidFill>
                <a:schemeClr val="tx2"/>
              </a:solidFill>
            </a:endParaRPr>
          </a:p>
        </p:txBody>
      </p:sp>
      <p:sp>
        <p:nvSpPr>
          <p:cNvPr id="3075" name="Rectangle 3"/>
          <p:cNvSpPr>
            <a:spLocks noChangeArrowheads="1"/>
          </p:cNvSpPr>
          <p:nvPr/>
        </p:nvSpPr>
        <p:spPr bwMode="auto">
          <a:xfrm>
            <a:off x="0" y="6200775"/>
            <a:ext cx="9144000" cy="657225"/>
          </a:xfrm>
          <a:prstGeom prst="rect">
            <a:avLst/>
          </a:prstGeom>
          <a:solidFill>
            <a:schemeClr val="tx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spcAft>
                <a:spcPct val="75000"/>
              </a:spcAft>
            </a:pPr>
            <a:endParaRPr lang="en-US" sz="2400">
              <a:solidFill>
                <a:schemeClr val="tx2"/>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title"/>
          </p:nvPr>
        </p:nvSpPr>
        <p:spPr bwMode="auto">
          <a:xfrm>
            <a:off x="214313" y="73025"/>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8" name="Rectangle 6"/>
          <p:cNvSpPr>
            <a:spLocks noGrp="1" noChangeArrowheads="1"/>
          </p:cNvSpPr>
          <p:nvPr>
            <p:ph type="dt" sz="half" idx="2"/>
          </p:nvPr>
        </p:nvSpPr>
        <p:spPr bwMode="auto">
          <a:xfrm>
            <a:off x="457200" y="62007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endParaRPr lang="en-US"/>
          </a:p>
        </p:txBody>
      </p:sp>
      <p:sp>
        <p:nvSpPr>
          <p:cNvPr id="3079" name="Rectangle 7"/>
          <p:cNvSpPr>
            <a:spLocks noGrp="1" noChangeArrowheads="1"/>
          </p:cNvSpPr>
          <p:nvPr>
            <p:ph type="ftr" sz="quarter" idx="3"/>
          </p:nvPr>
        </p:nvSpPr>
        <p:spPr bwMode="auto">
          <a:xfrm>
            <a:off x="2660650" y="6315075"/>
            <a:ext cx="3302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r>
              <a:rPr lang="en-US"/>
              <a:t>Datasheets II: Sum, sort, filter, and find your data</a:t>
            </a:r>
          </a:p>
        </p:txBody>
      </p:sp>
      <p:sp>
        <p:nvSpPr>
          <p:cNvPr id="3080" name="Rectangle 8"/>
          <p:cNvSpPr>
            <a:spLocks noGrp="1" noChangeArrowheads="1"/>
          </p:cNvSpPr>
          <p:nvPr>
            <p:ph type="sldNum" sz="quarter" idx="4"/>
          </p:nvPr>
        </p:nvSpPr>
        <p:spPr bwMode="auto">
          <a:xfrm>
            <a:off x="6553200" y="62007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FDC7D445-57E8-42D4-BF17-FE3B3F7CC80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spd="med">
    <p:wipe dir="d"/>
  </p:transition>
  <p:hf sldNum="0" hdr="0" dt="0"/>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945413" y="2039021"/>
            <a:ext cx="6919912" cy="1470025"/>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US" b="1" dirty="0" smtClean="0">
                <a:solidFill>
                  <a:srgbClr val="FFFF00"/>
                </a:solidFill>
                <a:cs typeface="Tahoma" pitchFamily="34" charset="0"/>
              </a:rPr>
              <a:t>Torts in General</a:t>
            </a:r>
            <a:endParaRPr lang="en-US" b="1" dirty="0">
              <a:solidFill>
                <a:srgbClr val="FFFF00"/>
              </a:solidFill>
              <a:cs typeface="Tahoma" pitchFamily="34"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1" fill="hold" grpId="0" nodeType="afterEffect">
                                  <p:stCondLst>
                                    <p:cond delay="1000"/>
                                  </p:stCondLst>
                                  <p:childTnLst>
                                    <p:set>
                                      <p:cBhvr>
                                        <p:cTn id="6" dur="1" fill="hold">
                                          <p:stCondLst>
                                            <p:cond delay="0"/>
                                          </p:stCondLst>
                                        </p:cTn>
                                        <p:tgtEl>
                                          <p:spTgt spid="8194"/>
                                        </p:tgtEl>
                                        <p:attrNameLst>
                                          <p:attrName>style.visibility</p:attrName>
                                        </p:attrNameLst>
                                      </p:cBhvr>
                                      <p:to>
                                        <p:strVal val="visible"/>
                                      </p:to>
                                    </p:set>
                                    <p:animEffect transition="in" filter="slide(fromTop)">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US" b="1" dirty="0" smtClean="0">
                <a:solidFill>
                  <a:schemeClr val="accent2"/>
                </a:solidFill>
              </a:rPr>
              <a:t>Torts in General</a:t>
            </a:r>
            <a:endParaRPr lang="en-US" b="1" dirty="0">
              <a:solidFill>
                <a:schemeClr val="accent2"/>
              </a:solidFill>
            </a:endParaRPr>
          </a:p>
        </p:txBody>
      </p:sp>
      <p:sp>
        <p:nvSpPr>
          <p:cNvPr id="10243" name="Rectangle 3"/>
          <p:cNvSpPr>
            <a:spLocks noGrp="1" noChangeArrowheads="1"/>
          </p:cNvSpPr>
          <p:nvPr>
            <p:ph type="body" idx="1"/>
          </p:nvPr>
        </p:nvSpPr>
        <p:spPr>
          <a:xfrm>
            <a:off x="228600" y="828674"/>
            <a:ext cx="8431213" cy="5081471"/>
          </a:xfrm>
          <a:noFill/>
        </p:spPr>
        <p:txBody>
          <a:bodyPr/>
          <a:lstStyle/>
          <a:p>
            <a:pPr marL="0" indent="0">
              <a:spcAft>
                <a:spcPct val="75000"/>
              </a:spcAft>
              <a:buClr>
                <a:srgbClr val="FF9900"/>
              </a:buClr>
            </a:pPr>
            <a:r>
              <a:rPr lang="en-US" sz="2400" dirty="0" smtClean="0">
                <a:solidFill>
                  <a:srgbClr val="FFFF00"/>
                </a:solidFill>
                <a:latin typeface="Times New Roman" panose="02020603050405020304" pitchFamily="18" charset="0"/>
                <a:cs typeface="Times New Roman" panose="02020603050405020304" pitchFamily="18" charset="0"/>
              </a:rPr>
              <a:t>A tort is a civil wrong independent of breach of contract for which the remedy is an action of unliquidated damages. Following are the essential ingredients</a:t>
            </a:r>
          </a:p>
          <a:p>
            <a:pPr marL="457200" indent="-457200">
              <a:spcAft>
                <a:spcPct val="75000"/>
              </a:spcAft>
              <a:buClr>
                <a:srgbClr val="FF9900"/>
              </a:buClr>
              <a:buFont typeface="+mj-lt"/>
              <a:buAutoNum type="arabicPeriod"/>
            </a:pPr>
            <a:r>
              <a:rPr lang="en-US" sz="2400" b="1" u="sng" dirty="0" smtClean="0">
                <a:solidFill>
                  <a:srgbClr val="FFFF00"/>
                </a:solidFill>
                <a:latin typeface="Times New Roman" panose="02020603050405020304" pitchFamily="18" charset="0"/>
                <a:cs typeface="Times New Roman" panose="02020603050405020304" pitchFamily="18" charset="0"/>
              </a:rPr>
              <a:t>Civil Wrong</a:t>
            </a:r>
            <a:r>
              <a:rPr lang="en-US" sz="2400" b="1" u="sng" dirty="0">
                <a:solidFill>
                  <a:srgbClr val="FFFF00"/>
                </a:solidFill>
                <a:latin typeface="Times New Roman" panose="02020603050405020304" pitchFamily="18" charset="0"/>
                <a:cs typeface="Times New Roman" panose="02020603050405020304" pitchFamily="18" charset="0"/>
              </a:rPr>
              <a:t> </a:t>
            </a:r>
            <a:r>
              <a:rPr lang="en-US" sz="2400" dirty="0" smtClean="0">
                <a:solidFill>
                  <a:srgbClr val="FFFF00"/>
                </a:solidFill>
                <a:latin typeface="Times New Roman" panose="02020603050405020304" pitchFamily="18" charset="0"/>
                <a:cs typeface="Times New Roman" panose="02020603050405020304" pitchFamily="18" charset="0"/>
              </a:rPr>
              <a:t>A tort is a civil wrong as opposed to a crime on one hand and a breach of Contract or breach of Trust on the other hand. Its origin lies in Common Law not Statutory Law. </a:t>
            </a:r>
          </a:p>
          <a:p>
            <a:pPr marL="457200" indent="-457200">
              <a:spcAft>
                <a:spcPct val="75000"/>
              </a:spcAft>
              <a:buClr>
                <a:srgbClr val="FF9900"/>
              </a:buClr>
              <a:buFont typeface="+mj-lt"/>
              <a:buAutoNum type="arabicPeriod"/>
            </a:pPr>
            <a:r>
              <a:rPr lang="en-US" sz="2400" b="1" u="sng" dirty="0" smtClean="0">
                <a:solidFill>
                  <a:srgbClr val="FFFF00"/>
                </a:solidFill>
                <a:latin typeface="Times New Roman" panose="02020603050405020304" pitchFamily="18" charset="0"/>
                <a:cs typeface="Times New Roman" panose="02020603050405020304" pitchFamily="18" charset="0"/>
              </a:rPr>
              <a:t>Infringement of </a:t>
            </a:r>
            <a:r>
              <a:rPr lang="en-US" sz="2400" b="1" i="1" u="sng" dirty="0" smtClean="0">
                <a:solidFill>
                  <a:srgbClr val="FFFF00"/>
                </a:solidFill>
                <a:latin typeface="Times New Roman" panose="02020603050405020304" pitchFamily="18" charset="0"/>
                <a:cs typeface="Times New Roman" panose="02020603050405020304" pitchFamily="18" charset="0"/>
              </a:rPr>
              <a:t>right in rem  </a:t>
            </a:r>
            <a:r>
              <a:rPr lang="en-US" sz="2400" dirty="0" smtClean="0">
                <a:solidFill>
                  <a:srgbClr val="FFFF00"/>
                </a:solidFill>
                <a:latin typeface="Times New Roman" panose="02020603050405020304" pitchFamily="18" charset="0"/>
                <a:cs typeface="Times New Roman" panose="02020603050405020304" pitchFamily="18" charset="0"/>
              </a:rPr>
              <a:t>Right in rem are those rights which are available against the whole World. For Example one’s right not to be defamed or Assaulted. </a:t>
            </a:r>
          </a:p>
          <a:p>
            <a:pPr marL="0" indent="0">
              <a:spcAft>
                <a:spcPct val="75000"/>
              </a:spcAft>
              <a:buClr>
                <a:srgbClr val="FF9900"/>
              </a:buClr>
            </a:pPr>
            <a:endParaRPr lang="en-US" sz="2400" b="1" i="1" u="sng" dirty="0" smtClean="0">
              <a:solidFill>
                <a:srgbClr val="FFFF00"/>
              </a:solidFill>
              <a:latin typeface="Times New Roman" panose="02020603050405020304" pitchFamily="18" charset="0"/>
              <a:cs typeface="Times New Roman" panose="02020603050405020304" pitchFamily="18" charset="0"/>
            </a:endParaRPr>
          </a:p>
          <a:p>
            <a:pPr marL="457200" indent="-457200">
              <a:spcAft>
                <a:spcPct val="75000"/>
              </a:spcAft>
              <a:buClr>
                <a:srgbClr val="FF9900"/>
              </a:buClr>
              <a:buFont typeface="+mj-lt"/>
              <a:buAutoNum type="arabicPeriod"/>
            </a:pPr>
            <a:endParaRPr lang="en-US" sz="2400" dirty="0">
              <a:solidFill>
                <a:srgbClr val="FFFF00"/>
              </a:solidFill>
              <a:latin typeface="Times New Roman" panose="02020603050405020304" pitchFamily="18" charset="0"/>
              <a:cs typeface="Times New Roman" panose="02020603050405020304" pitchFamily="18" charset="0"/>
            </a:endParaRPr>
          </a:p>
        </p:txBody>
      </p:sp>
      <p:sp>
        <p:nvSpPr>
          <p:cNvPr id="10244" name="Rectangle 4"/>
          <p:cNvSpPr>
            <a:spLocks noChangeArrowheads="1"/>
          </p:cNvSpPr>
          <p:nvPr/>
        </p:nvSpPr>
        <p:spPr bwMode="auto">
          <a:xfrm>
            <a:off x="114300" y="4610100"/>
            <a:ext cx="8229600" cy="87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1"/>
          <a:lstStyle/>
          <a:p>
            <a:pPr>
              <a:spcBef>
                <a:spcPct val="20000"/>
              </a:spcBef>
            </a:pPr>
            <a:endParaRPr lang="en-US" sz="24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lide(fromTop)">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lide(fromTop)">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lide(fromTop)">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nodePh="1">
                                  <p:stCondLst>
                                    <p:cond delay="0"/>
                                  </p:stCondLst>
                                  <p:endCondLst>
                                    <p:cond evt="begin" delay="0">
                                      <p:tn val="20"/>
                                    </p:cond>
                                  </p:endCondLst>
                                  <p:childTnLst>
                                    <p:set>
                                      <p:cBhvr>
                                        <p:cTn id="21" dur="1" fill="hold">
                                          <p:stCondLst>
                                            <p:cond delay="0"/>
                                          </p:stCondLst>
                                        </p:cTn>
                                        <p:tgtEl>
                                          <p:spTgt spid="10244"/>
                                        </p:tgtEl>
                                        <p:attrNameLst>
                                          <p:attrName>style.visibility</p:attrName>
                                        </p:attrNameLst>
                                      </p:cBhvr>
                                      <p:to>
                                        <p:strVal val="visible"/>
                                      </p:to>
                                    </p:set>
                                    <p:animEffect transition="in" filter="slide(fromBottom)">
                                      <p:cBhvr>
                                        <p:cTn id="22"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P spid="1024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rot="10800000">
            <a:off x="304800" y="650875"/>
            <a:ext cx="1000125" cy="5418138"/>
          </a:xfrm>
          <a:prstGeom prst="rect">
            <a:avLst/>
          </a:prstGeom>
          <a:gradFill rotWithShape="1">
            <a:gsLst>
              <a:gs pos="0">
                <a:schemeClr val="tx1">
                  <a:alpha val="0"/>
                </a:schemeClr>
              </a:gs>
              <a:gs pos="100000">
                <a:schemeClr val="tx1">
                  <a:gamma/>
                  <a:tint val="0"/>
                  <a:invGamma/>
                  <a:alpha val="83000"/>
                </a:scheme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Grp="1" noChangeArrowheads="1"/>
          </p:cNvSpPr>
          <p:nvPr>
            <p:ph type="title"/>
          </p:nvPr>
        </p:nvSpPr>
        <p:spPr/>
        <p:txBody>
          <a:bodyPr/>
          <a:lstStyle/>
          <a:p>
            <a:r>
              <a:rPr lang="en-US" b="1" dirty="0" smtClean="0"/>
              <a:t>Continued…</a:t>
            </a:r>
            <a:endParaRPr lang="en-US" b="1" dirty="0"/>
          </a:p>
        </p:txBody>
      </p:sp>
      <p:sp>
        <p:nvSpPr>
          <p:cNvPr id="14340" name="Rectangle 4"/>
          <p:cNvSpPr>
            <a:spLocks noChangeArrowheads="1"/>
          </p:cNvSpPr>
          <p:nvPr/>
        </p:nvSpPr>
        <p:spPr bwMode="auto">
          <a:xfrm>
            <a:off x="1530641" y="881063"/>
            <a:ext cx="7033810" cy="485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76225" indent="-276225">
              <a:spcAft>
                <a:spcPct val="75000"/>
              </a:spcAft>
              <a:buClr>
                <a:srgbClr val="FF9900"/>
              </a:buClr>
              <a:buFontTx/>
              <a:buChar char="•"/>
            </a:pPr>
            <a:r>
              <a:rPr lang="en-US" sz="2400" b="1" dirty="0" smtClean="0">
                <a:solidFill>
                  <a:srgbClr val="FFFF00"/>
                </a:solidFill>
              </a:rPr>
              <a:t>Right fixed by Law : </a:t>
            </a:r>
            <a:r>
              <a:rPr lang="en-US" sz="2000" dirty="0" smtClean="0">
                <a:solidFill>
                  <a:srgbClr val="FFFF00"/>
                </a:solidFill>
              </a:rPr>
              <a:t>The right which is infringed must be a right fixed by law independent of the consent of the parties</a:t>
            </a:r>
            <a:r>
              <a:rPr lang="en-US" sz="2400" dirty="0" smtClean="0">
                <a:solidFill>
                  <a:srgbClr val="FFFF00"/>
                </a:solidFill>
              </a:rPr>
              <a:t>.</a:t>
            </a:r>
          </a:p>
          <a:p>
            <a:pPr marL="276225" indent="-276225">
              <a:spcAft>
                <a:spcPct val="75000"/>
              </a:spcAft>
              <a:buClr>
                <a:srgbClr val="FF9900"/>
              </a:buClr>
              <a:buFontTx/>
              <a:buChar char="•"/>
            </a:pPr>
            <a:r>
              <a:rPr lang="en-US" sz="2400" b="1" dirty="0" smtClean="0">
                <a:solidFill>
                  <a:srgbClr val="FFFF00"/>
                </a:solidFill>
              </a:rPr>
              <a:t>Common Law Action : </a:t>
            </a:r>
            <a:r>
              <a:rPr lang="en-US" sz="2000" dirty="0" smtClean="0">
                <a:solidFill>
                  <a:srgbClr val="FFFF00"/>
                </a:solidFill>
              </a:rPr>
              <a:t>The action available in respect of such a violation should be a common law action.</a:t>
            </a:r>
          </a:p>
          <a:p>
            <a:pPr marL="276225" indent="-276225">
              <a:spcAft>
                <a:spcPct val="75000"/>
              </a:spcAft>
              <a:buClr>
                <a:srgbClr val="FF9900"/>
              </a:buClr>
              <a:buFontTx/>
              <a:buChar char="•"/>
            </a:pPr>
            <a:r>
              <a:rPr lang="en-US" sz="2400" b="1" dirty="0" smtClean="0">
                <a:solidFill>
                  <a:srgbClr val="FFFF00"/>
                </a:solidFill>
              </a:rPr>
              <a:t>Remedy : </a:t>
            </a:r>
            <a:r>
              <a:rPr lang="en-US" sz="2000" b="1" dirty="0" smtClean="0">
                <a:solidFill>
                  <a:srgbClr val="FFFF00"/>
                </a:solidFill>
              </a:rPr>
              <a:t>The</a:t>
            </a:r>
            <a:r>
              <a:rPr lang="en-US" sz="2000" dirty="0">
                <a:solidFill>
                  <a:srgbClr val="FFFF00"/>
                </a:solidFill>
              </a:rPr>
              <a:t> </a:t>
            </a:r>
            <a:r>
              <a:rPr lang="en-US" sz="2000" dirty="0" smtClean="0">
                <a:solidFill>
                  <a:srgbClr val="FFFF00"/>
                </a:solidFill>
              </a:rPr>
              <a:t>remedy should be by way of damages, i.e., compensation in money.</a:t>
            </a:r>
            <a:endParaRPr lang="en-US" sz="2400" b="1" dirty="0">
              <a:solidFill>
                <a:srgbClr val="FFFF00"/>
              </a:solidFill>
            </a:endParaRPr>
          </a:p>
          <a:p>
            <a:pPr>
              <a:spcBef>
                <a:spcPct val="20000"/>
              </a:spcBef>
              <a:spcAft>
                <a:spcPct val="75000"/>
              </a:spcAft>
            </a:pPr>
            <a:endParaRPr lang="en-US" sz="2400" dirty="0"/>
          </a:p>
        </p:txBody>
      </p:sp>
      <p:pic>
        <p:nvPicPr>
          <p:cNvPr id="14341" name="Picture 5" descr="Easy sums, sorts and fil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662" y="881063"/>
            <a:ext cx="914400"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slide(fromTop)">
                                      <p:cBhvr>
                                        <p:cTn id="7" dur="500"/>
                                        <p:tgtEl>
                                          <p:spTgt spid="143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4340">
                                            <p:txEl>
                                              <p:pRg st="1" end="1"/>
                                            </p:txEl>
                                          </p:spTgt>
                                        </p:tgtEl>
                                        <p:attrNameLst>
                                          <p:attrName>style.visibility</p:attrName>
                                        </p:attrNameLst>
                                      </p:cBhvr>
                                      <p:to>
                                        <p:strVal val="visible"/>
                                      </p:to>
                                    </p:set>
                                    <p:animEffect transition="in" filter="slide(fromTop)">
                                      <p:cBhvr>
                                        <p:cTn id="12" dur="500"/>
                                        <p:tgtEl>
                                          <p:spTgt spid="143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Effect transition="in" filter="slide(fromTop)">
                                      <p:cBhvr>
                                        <p:cTn id="17" dur="500"/>
                                        <p:tgtEl>
                                          <p:spTgt spid="143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595648" y="159957"/>
            <a:ext cx="7772400" cy="1470025"/>
          </a:xfrm>
        </p:spPr>
        <p:txBody>
          <a:bodyPr/>
          <a:lstStyle/>
          <a:p>
            <a:r>
              <a:rPr lang="en-US" dirty="0" err="1" smtClean="0">
                <a:solidFill>
                  <a:srgbClr val="FFFF00"/>
                </a:solidFill>
              </a:rPr>
              <a:t>Ubi</a:t>
            </a:r>
            <a:r>
              <a:rPr lang="en-US" dirty="0" smtClean="0">
                <a:solidFill>
                  <a:srgbClr val="FFFF00"/>
                </a:solidFill>
              </a:rPr>
              <a:t> Jus </a:t>
            </a:r>
            <a:r>
              <a:rPr lang="en-US" dirty="0" err="1">
                <a:solidFill>
                  <a:srgbClr val="FFFF00"/>
                </a:solidFill>
              </a:rPr>
              <a:t>i</a:t>
            </a:r>
            <a:r>
              <a:rPr lang="en-US" dirty="0" err="1" smtClean="0">
                <a:solidFill>
                  <a:srgbClr val="FFFF00"/>
                </a:solidFill>
              </a:rPr>
              <a:t>bi</a:t>
            </a:r>
            <a:r>
              <a:rPr lang="en-US" dirty="0" smtClean="0">
                <a:solidFill>
                  <a:srgbClr val="FFFF00"/>
                </a:solidFill>
              </a:rPr>
              <a:t> </a:t>
            </a:r>
            <a:r>
              <a:rPr lang="en-US" dirty="0" err="1" smtClean="0">
                <a:solidFill>
                  <a:srgbClr val="FFFF00"/>
                </a:solidFill>
              </a:rPr>
              <a:t>Remedium</a:t>
            </a:r>
            <a:endParaRPr lang="en-US" dirty="0">
              <a:solidFill>
                <a:srgbClr val="FFFF00"/>
              </a:solidFill>
            </a:endParaRPr>
          </a:p>
        </p:txBody>
      </p:sp>
      <p:sp>
        <p:nvSpPr>
          <p:cNvPr id="18435" name="Rectangle 3"/>
          <p:cNvSpPr>
            <a:spLocks noGrp="1" noChangeArrowheads="1"/>
          </p:cNvSpPr>
          <p:nvPr>
            <p:ph type="subTitle" idx="1"/>
          </p:nvPr>
        </p:nvSpPr>
        <p:spPr>
          <a:xfrm>
            <a:off x="450761" y="1468192"/>
            <a:ext cx="8409904" cy="4170608"/>
          </a:xfrm>
        </p:spPr>
        <p:txBody>
          <a:bodyPr/>
          <a:lstStyle/>
          <a:p>
            <a:pPr algn="just"/>
            <a:r>
              <a:rPr lang="en-US" sz="2000" dirty="0" smtClean="0">
                <a:solidFill>
                  <a:schemeClr val="tx1"/>
                </a:solidFill>
              </a:rPr>
              <a:t>This maxim means that Whenever there is a legal right there is a legal remedy. Sometimes it is expressed as there is no wrong without remedy. . According to this principal if a man has a right he must have a means to vindicate or maintain it; and a remedy, if he is inured in the exercise or enjoyment of it. It is vain to imagine right without remedy. However, both the rights and remedy be legal ones. There can be no remedy for wrongs which are moral or political or religious etc. </a:t>
            </a:r>
            <a:endParaRPr lang="en-US" sz="2000" dirty="0">
              <a:solidFill>
                <a:schemeClr val="tx1"/>
              </a:solidFill>
            </a:endParaRPr>
          </a:p>
          <a:p>
            <a:pPr algn="just"/>
            <a:endParaRPr lang="en-US" sz="2400" b="1" dirty="0" smtClean="0">
              <a:solidFill>
                <a:schemeClr val="tx1"/>
              </a:solidFill>
            </a:endParaRPr>
          </a:p>
          <a:p>
            <a:pPr marL="457200" indent="-457200" algn="just">
              <a:buFont typeface="Arial" panose="020B0604020202020204" pitchFamily="34" charset="0"/>
              <a:buChar char="•"/>
            </a:pPr>
            <a:endParaRPr lang="en-US" sz="2400" b="1" dirty="0">
              <a:solidFill>
                <a:schemeClr val="tx1"/>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595648" y="159957"/>
            <a:ext cx="7772400" cy="1470025"/>
          </a:xfrm>
        </p:spPr>
        <p:txBody>
          <a:bodyPr/>
          <a:lstStyle/>
          <a:p>
            <a:r>
              <a:rPr lang="en-US" b="1" dirty="0" err="1" smtClean="0">
                <a:solidFill>
                  <a:srgbClr val="FFFF00"/>
                </a:solidFill>
                <a:latin typeface="Times New Roman" panose="02020603050405020304" pitchFamily="18" charset="0"/>
                <a:cs typeface="Times New Roman" panose="02020603050405020304" pitchFamily="18" charset="0"/>
              </a:rPr>
              <a:t>Injuria</a:t>
            </a:r>
            <a:r>
              <a:rPr lang="en-US" b="1" dirty="0" smtClean="0">
                <a:solidFill>
                  <a:srgbClr val="FFFF00"/>
                </a:solidFill>
                <a:latin typeface="Times New Roman" panose="02020603050405020304" pitchFamily="18" charset="0"/>
                <a:cs typeface="Times New Roman" panose="02020603050405020304" pitchFamily="18" charset="0"/>
              </a:rPr>
              <a:t> Sine </a:t>
            </a:r>
            <a:r>
              <a:rPr lang="en-US" b="1" dirty="0" err="1" smtClean="0">
                <a:solidFill>
                  <a:srgbClr val="FFFF00"/>
                </a:solidFill>
                <a:latin typeface="Times New Roman" panose="02020603050405020304" pitchFamily="18" charset="0"/>
                <a:cs typeface="Times New Roman" panose="02020603050405020304" pitchFamily="18" charset="0"/>
              </a:rPr>
              <a:t>Damno</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18435" name="Rectangle 3"/>
          <p:cNvSpPr>
            <a:spLocks noGrp="1" noChangeArrowheads="1"/>
          </p:cNvSpPr>
          <p:nvPr>
            <p:ph type="subTitle" idx="1"/>
          </p:nvPr>
        </p:nvSpPr>
        <p:spPr>
          <a:xfrm>
            <a:off x="450761" y="1468192"/>
            <a:ext cx="8409904" cy="4170608"/>
          </a:xfrm>
        </p:spPr>
        <p:txBody>
          <a:bodyPr/>
          <a:lstStyle/>
          <a:p>
            <a:pPr algn="just"/>
            <a:r>
              <a:rPr lang="en-US" dirty="0" smtClean="0">
                <a:solidFill>
                  <a:schemeClr val="tx1"/>
                </a:solidFill>
                <a:latin typeface="Times New Roman" panose="02020603050405020304" pitchFamily="18" charset="0"/>
                <a:cs typeface="Times New Roman" panose="02020603050405020304" pitchFamily="18" charset="0"/>
              </a:rPr>
              <a:t>It means an infringement of some legal private right without any actual loss or damage. It is actionable. It contemplates legal wrongs for which there is always a legal remedy. In this case the defendant </a:t>
            </a:r>
            <a:r>
              <a:rPr lang="en-US" dirty="0" err="1" smtClean="0">
                <a:solidFill>
                  <a:schemeClr val="tx1"/>
                </a:solidFill>
                <a:latin typeface="Times New Roman" panose="02020603050405020304" pitchFamily="18" charset="0"/>
                <a:cs typeface="Times New Roman" panose="02020603050405020304" pitchFamily="18" charset="0"/>
              </a:rPr>
              <a:t>vilates</a:t>
            </a:r>
            <a:r>
              <a:rPr lang="en-US" dirty="0" smtClean="0">
                <a:solidFill>
                  <a:schemeClr val="tx1"/>
                </a:solidFill>
                <a:latin typeface="Times New Roman" panose="02020603050405020304" pitchFamily="18" charset="0"/>
                <a:cs typeface="Times New Roman" panose="02020603050405020304" pitchFamily="18" charset="0"/>
              </a:rPr>
              <a:t> some legal rights of the plaintiff even though in doing so, he does not cause any pecuniary loss to him.</a:t>
            </a:r>
            <a:endParaRPr lang="en-US" dirty="0" smtClean="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800" b="1" dirty="0">
              <a:solidFill>
                <a:schemeClr val="tx1"/>
              </a:solidFill>
            </a:endParaRPr>
          </a:p>
        </p:txBody>
      </p:sp>
    </p:spTree>
    <p:extLst>
      <p:ext uri="{BB962C8B-B14F-4D97-AF65-F5344CB8AC3E}">
        <p14:creationId xmlns:p14="http://schemas.microsoft.com/office/powerpoint/2010/main" val="145905763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595648" y="159957"/>
            <a:ext cx="7772400" cy="1470025"/>
          </a:xfrm>
        </p:spPr>
        <p:txBody>
          <a:bodyPr/>
          <a:lstStyle/>
          <a:p>
            <a:r>
              <a:rPr lang="en-US" b="1" dirty="0" err="1" smtClean="0">
                <a:solidFill>
                  <a:srgbClr val="FFFF00"/>
                </a:solidFill>
                <a:latin typeface="Times New Roman" panose="02020603050405020304" pitchFamily="18" charset="0"/>
                <a:cs typeface="Times New Roman" panose="02020603050405020304" pitchFamily="18" charset="0"/>
              </a:rPr>
              <a:t>Damno</a:t>
            </a:r>
            <a:r>
              <a:rPr lang="en-US" b="1" dirty="0" smtClean="0">
                <a:solidFill>
                  <a:srgbClr val="FFFF00"/>
                </a:solidFill>
                <a:latin typeface="Times New Roman" panose="02020603050405020304" pitchFamily="18" charset="0"/>
                <a:cs typeface="Times New Roman" panose="02020603050405020304" pitchFamily="18" charset="0"/>
              </a:rPr>
              <a:t> Sine </a:t>
            </a:r>
            <a:r>
              <a:rPr lang="en-US" b="1" dirty="0" err="1" smtClean="0">
                <a:solidFill>
                  <a:srgbClr val="FFFF00"/>
                </a:solidFill>
                <a:latin typeface="Times New Roman" panose="02020603050405020304" pitchFamily="18" charset="0"/>
                <a:cs typeface="Times New Roman" panose="02020603050405020304" pitchFamily="18" charset="0"/>
              </a:rPr>
              <a:t>Injuria</a:t>
            </a:r>
            <a:endParaRPr lang="en-US" b="1" dirty="0">
              <a:solidFill>
                <a:srgbClr val="FFFF00"/>
              </a:solidFill>
              <a:latin typeface="Times New Roman" panose="02020603050405020304" pitchFamily="18" charset="0"/>
              <a:cs typeface="Times New Roman" panose="02020603050405020304" pitchFamily="18" charset="0"/>
            </a:endParaRPr>
          </a:p>
        </p:txBody>
      </p:sp>
      <p:sp>
        <p:nvSpPr>
          <p:cNvPr id="18435" name="Rectangle 3"/>
          <p:cNvSpPr>
            <a:spLocks noGrp="1" noChangeArrowheads="1"/>
          </p:cNvSpPr>
          <p:nvPr>
            <p:ph type="subTitle" idx="1"/>
          </p:nvPr>
        </p:nvSpPr>
        <p:spPr>
          <a:xfrm>
            <a:off x="450761" y="1468192"/>
            <a:ext cx="8409904" cy="4170608"/>
          </a:xfrm>
        </p:spPr>
        <p:txBody>
          <a:bodyPr/>
          <a:lstStyle/>
          <a:p>
            <a:pPr algn="just"/>
            <a:r>
              <a:rPr lang="en-US" dirty="0" smtClean="0">
                <a:solidFill>
                  <a:schemeClr val="tx1"/>
                </a:solidFill>
                <a:latin typeface="Times New Roman" panose="02020603050405020304" pitchFamily="18" charset="0"/>
                <a:cs typeface="Times New Roman" panose="02020603050405020304" pitchFamily="18" charset="0"/>
              </a:rPr>
              <a:t>It refers some actual or substantial loss without infringement of legal right. It is not actionable. Proof of actual loss is meaningless in the absence of any infringement of a legal right of another. It pertains to moral wrongs for which the law provides no remedy. It deals with moral rights. In this case the defendant acts in </a:t>
            </a:r>
            <a:r>
              <a:rPr lang="en-US" dirty="0" err="1" smtClean="0">
                <a:solidFill>
                  <a:schemeClr val="tx1"/>
                </a:solidFill>
                <a:latin typeface="Times New Roman" panose="02020603050405020304" pitchFamily="18" charset="0"/>
                <a:cs typeface="Times New Roman" panose="02020603050405020304" pitchFamily="18" charset="0"/>
              </a:rPr>
              <a:t>execise</a:t>
            </a:r>
            <a:r>
              <a:rPr lang="en-US" dirty="0" smtClean="0">
                <a:solidFill>
                  <a:schemeClr val="tx1"/>
                </a:solidFill>
                <a:latin typeface="Times New Roman" panose="02020603050405020304" pitchFamily="18" charset="0"/>
                <a:cs typeface="Times New Roman" panose="02020603050405020304" pitchFamily="18" charset="0"/>
              </a:rPr>
              <a:t> of his legal rights even thoug</a:t>
            </a:r>
            <a:r>
              <a:rPr lang="en-US" dirty="0" smtClean="0">
                <a:solidFill>
                  <a:schemeClr val="tx1"/>
                </a:solidFill>
                <a:latin typeface="Times New Roman" panose="02020603050405020304" pitchFamily="18" charset="0"/>
                <a:cs typeface="Times New Roman" panose="02020603050405020304" pitchFamily="18" charset="0"/>
              </a:rPr>
              <a:t>h he causes some </a:t>
            </a:r>
            <a:r>
              <a:rPr lang="en-US" smtClean="0">
                <a:solidFill>
                  <a:schemeClr val="tx1"/>
                </a:solidFill>
                <a:latin typeface="Times New Roman" panose="02020603050405020304" pitchFamily="18" charset="0"/>
                <a:cs typeface="Times New Roman" panose="02020603050405020304" pitchFamily="18" charset="0"/>
              </a:rPr>
              <a:t>financial damage to him.</a:t>
            </a:r>
            <a:endParaRPr lang="en-US" dirty="0" smtClean="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endParaRPr lang="en-US" sz="2800" b="1" dirty="0">
              <a:solidFill>
                <a:schemeClr val="tx1"/>
              </a:solidFill>
            </a:endParaRPr>
          </a:p>
        </p:txBody>
      </p:sp>
    </p:spTree>
    <p:extLst>
      <p:ext uri="{BB962C8B-B14F-4D97-AF65-F5344CB8AC3E}">
        <p14:creationId xmlns:p14="http://schemas.microsoft.com/office/powerpoint/2010/main" val="494545656"/>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			</a:t>
            </a:r>
          </a:p>
        </p:txBody>
      </p:sp>
      <p:sp>
        <p:nvSpPr>
          <p:cNvPr id="16387" name="Rectangle 3"/>
          <p:cNvSpPr>
            <a:spLocks noGrp="1" noChangeArrowheads="1"/>
          </p:cNvSpPr>
          <p:nvPr>
            <p:ph type="body" idx="1"/>
          </p:nvPr>
        </p:nvSpPr>
        <p:spPr>
          <a:xfrm>
            <a:off x="214313" y="865188"/>
            <a:ext cx="8431213" cy="4659312"/>
          </a:xfrm>
          <a:solidFill>
            <a:schemeClr val="accent2">
              <a:lumMod val="50000"/>
            </a:schemeClr>
          </a:solidFill>
          <a:ln>
            <a:solidFill>
              <a:srgbClr val="FF00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3">
            <a:schemeClr val="lt1"/>
          </a:lnRef>
          <a:fillRef idx="1">
            <a:schemeClr val="dk1"/>
          </a:fillRef>
          <a:effectRef idx="1">
            <a:schemeClr val="dk1"/>
          </a:effectRef>
          <a:fontRef idx="minor">
            <a:schemeClr val="lt1"/>
          </a:fontRef>
        </p:style>
        <p:txBody>
          <a:bodyPr/>
          <a:lstStyle/>
          <a:p>
            <a:pPr marL="233363" indent="-233363" algn="ctr">
              <a:spcAft>
                <a:spcPct val="75000"/>
              </a:spcAft>
              <a:buClr>
                <a:srgbClr val="FF9900"/>
              </a:buClr>
              <a:buFontTx/>
              <a:buChar char="•"/>
            </a:pPr>
            <a:endParaRPr lang="en-US" sz="2400" dirty="0"/>
          </a:p>
          <a:p>
            <a:pPr marL="233363" indent="-233363" algn="ctr">
              <a:spcAft>
                <a:spcPct val="75000"/>
              </a:spcAft>
              <a:buClr>
                <a:srgbClr val="FF9900"/>
              </a:buClr>
              <a:buFontTx/>
              <a:buChar char="•"/>
            </a:pPr>
            <a:endParaRPr lang="en-US" sz="2400" dirty="0"/>
          </a:p>
          <a:p>
            <a:pPr marL="233363" indent="-233363" algn="ctr">
              <a:spcAft>
                <a:spcPct val="75000"/>
              </a:spcAft>
              <a:buClr>
                <a:srgbClr val="FF9900"/>
              </a:buClr>
              <a:buFontTx/>
              <a:buChar char="•"/>
            </a:pPr>
            <a:endParaRPr lang="en-US" sz="2400" dirty="0"/>
          </a:p>
          <a:p>
            <a:pPr marL="0" indent="0" algn="ctr">
              <a:spcAft>
                <a:spcPct val="75000"/>
              </a:spcAft>
              <a:buClr>
                <a:srgbClr val="FF9900"/>
              </a:buClr>
            </a:pPr>
            <a:r>
              <a:rPr lang="en-US" sz="3200" b="1" dirty="0" smtClean="0"/>
              <a:t>THANK YOU</a:t>
            </a:r>
            <a:endParaRPr lang="en-US" sz="3200" b="1" dirty="0"/>
          </a:p>
        </p:txBody>
      </p:sp>
    </p:spTree>
    <p:extLst>
      <p:ext uri="{BB962C8B-B14F-4D97-AF65-F5344CB8AC3E}">
        <p14:creationId xmlns:p14="http://schemas.microsoft.com/office/powerpoint/2010/main" val="275752170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6387">
                                            <p:txEl>
                                              <p:pRg st="3" end="3"/>
                                            </p:txEl>
                                          </p:spTgt>
                                        </p:tgtEl>
                                        <p:attrNameLst>
                                          <p:attrName>style.visibility</p:attrName>
                                        </p:attrNameLst>
                                      </p:cBhvr>
                                      <p:to>
                                        <p:strVal val="visible"/>
                                      </p:to>
                                    </p:set>
                                    <p:animEffect transition="in" filter="slide(fromTop)">
                                      <p:cBhvr>
                                        <p:cTn id="7"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theme/theme1.xml><?xml version="1.0" encoding="utf-8"?>
<a:theme xmlns:a="http://schemas.openxmlformats.org/drawingml/2006/main" name="1_Default Design">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EFF724DD-BC7D-4403-BD9D-75B8F6D2B4AF}">
  <ds:schemaRefs>
    <ds:schemaRef ds:uri="http://schemas.microsoft.com/sharepoint/v3/contenttype/forms"/>
  </ds:schemaRefs>
</ds:datastoreItem>
</file>

<file path=customXml/itemProps2.xml><?xml version="1.0" encoding="utf-8"?>
<ds:datastoreItem xmlns:ds="http://schemas.openxmlformats.org/officeDocument/2006/customXml" ds:itemID="{BBACAEF3-1D83-4032-A9F2-70837A54E426}">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Training presentation Access 2007—Datasheets II Sum, sort, filter, and find your data</Template>
  <TotalTime>0</TotalTime>
  <Words>577</Words>
  <Application>Microsoft Office PowerPoint</Application>
  <PresentationFormat>On-screen Show (4:3)</PresentationFormat>
  <Paragraphs>32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Tahoma</vt:lpstr>
      <vt:lpstr>Times New Roman</vt:lpstr>
      <vt:lpstr>1_Default Design</vt:lpstr>
      <vt:lpstr>Torts in General</vt:lpstr>
      <vt:lpstr>Torts in General</vt:lpstr>
      <vt:lpstr>Continued…</vt:lpstr>
      <vt:lpstr>Ubi Jus ibi Remedium</vt:lpstr>
      <vt:lpstr>Injuria Sine Damno</vt:lpstr>
      <vt:lpstr>Damno Sine Injuria</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2020-03-30T09:07:19Z</dcterms:created>
  <dcterms:modified xsi:type="dcterms:W3CDTF">2020-05-02T17:18:21Z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TC028276269991</vt:lpwstr>
  </property>
</Properties>
</file>