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99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25C1B5D-DBA6-4C10-9228-91E9B7527551}"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268136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5C1B5D-DBA6-4C10-9228-91E9B7527551}"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2608244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5C1B5D-DBA6-4C10-9228-91E9B7527551}"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3869600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5C1B5D-DBA6-4C10-9228-91E9B7527551}"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2168746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5C1B5D-DBA6-4C10-9228-91E9B7527551}" type="datetimeFigureOut">
              <a:rPr lang="en-US" smtClean="0"/>
              <a:t>18-Nov-20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306927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5C1B5D-DBA6-4C10-9228-91E9B7527551}" type="datetimeFigureOut">
              <a:rPr lang="en-US" smtClean="0"/>
              <a:t>18-Nov-20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172914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5C1B5D-DBA6-4C10-9228-91E9B7527551}" type="datetimeFigureOut">
              <a:rPr lang="en-US" smtClean="0"/>
              <a:t>18-Nov-20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536254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5C1B5D-DBA6-4C10-9228-91E9B7527551}" type="datetimeFigureOut">
              <a:rPr lang="en-US" smtClean="0"/>
              <a:t>18-Nov-20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3762321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5C1B5D-DBA6-4C10-9228-91E9B7527551}" type="datetimeFigureOut">
              <a:rPr lang="en-US" smtClean="0"/>
              <a:t>18-Nov-20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2974099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5C1B5D-DBA6-4C10-9228-91E9B7527551}" type="datetimeFigureOut">
              <a:rPr lang="en-US" smtClean="0"/>
              <a:t>18-Nov-20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3123194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5C1B5D-DBA6-4C10-9228-91E9B7527551}" type="datetimeFigureOut">
              <a:rPr lang="en-US" smtClean="0"/>
              <a:t>18-Nov-20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D9BD4E-B0A9-436B-A66D-34FEBA26B86A}" type="slidenum">
              <a:rPr lang="en-US" smtClean="0"/>
              <a:t>‹#›</a:t>
            </a:fld>
            <a:endParaRPr lang="en-US"/>
          </a:p>
        </p:txBody>
      </p:sp>
    </p:spTree>
    <p:extLst>
      <p:ext uri="{BB962C8B-B14F-4D97-AF65-F5344CB8AC3E}">
        <p14:creationId xmlns:p14="http://schemas.microsoft.com/office/powerpoint/2010/main" val="266697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5C1B5D-DBA6-4C10-9228-91E9B7527551}" type="datetimeFigureOut">
              <a:rPr lang="en-US" smtClean="0"/>
              <a:t>18-Nov-20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D9BD4E-B0A9-436B-A66D-34FEBA26B86A}" type="slidenum">
              <a:rPr lang="en-US" smtClean="0"/>
              <a:t>‹#›</a:t>
            </a:fld>
            <a:endParaRPr lang="en-US"/>
          </a:p>
        </p:txBody>
      </p:sp>
    </p:spTree>
    <p:extLst>
      <p:ext uri="{BB962C8B-B14F-4D97-AF65-F5344CB8AC3E}">
        <p14:creationId xmlns:p14="http://schemas.microsoft.com/office/powerpoint/2010/main" val="3967098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Food Production Centre? </a:t>
            </a:r>
            <a:endParaRPr lang="en-US" dirty="0"/>
          </a:p>
        </p:txBody>
      </p:sp>
      <p:sp>
        <p:nvSpPr>
          <p:cNvPr id="3" name="Content Placeholder 2"/>
          <p:cNvSpPr>
            <a:spLocks noGrp="1"/>
          </p:cNvSpPr>
          <p:nvPr>
            <p:ph idx="1"/>
          </p:nvPr>
        </p:nvSpPr>
        <p:spPr>
          <a:xfrm>
            <a:off x="677334" y="1783081"/>
            <a:ext cx="8596668" cy="4258282"/>
          </a:xfrm>
        </p:spPr>
        <p:txBody>
          <a:bodyPr>
            <a:normAutofit/>
          </a:bodyPr>
          <a:lstStyle/>
          <a:p>
            <a:r>
              <a:rPr lang="en-US" sz="2400" b="1" dirty="0"/>
              <a:t>Food Production </a:t>
            </a:r>
            <a:r>
              <a:rPr lang="en-US" sz="2400" dirty="0"/>
              <a:t>is a department which is involved in preparation of food. A process, in which raw materials are cooked, combined and transformed to make a dish</a:t>
            </a:r>
            <a:r>
              <a:rPr lang="en-US" sz="2400" dirty="0" smtClean="0"/>
              <a:t>. </a:t>
            </a:r>
          </a:p>
          <a:p>
            <a:r>
              <a:rPr lang="en-US" sz="2400" b="1" dirty="0"/>
              <a:t>Food production </a:t>
            </a:r>
            <a:r>
              <a:rPr lang="en-US" sz="2400" dirty="0"/>
              <a:t>is the preparation of menu items in the needed quantity &amp; with the desired quality</a:t>
            </a:r>
            <a:r>
              <a:rPr lang="en-US" sz="2400" dirty="0" smtClean="0"/>
              <a:t>.</a:t>
            </a:r>
          </a:p>
          <a:p>
            <a:r>
              <a:rPr lang="en-US" sz="2400" b="1" dirty="0" smtClean="0"/>
              <a:t>Quantity</a:t>
            </a:r>
            <a:r>
              <a:rPr lang="en-US" sz="2400" dirty="0" smtClean="0"/>
              <a:t> </a:t>
            </a:r>
            <a:r>
              <a:rPr lang="en-US" sz="2400" dirty="0"/>
              <a:t>– Distinguishes foodservices production from home or family food preparation</a:t>
            </a:r>
            <a:r>
              <a:rPr lang="en-US" sz="2400" dirty="0" smtClean="0"/>
              <a:t>.</a:t>
            </a:r>
          </a:p>
          <a:p>
            <a:r>
              <a:rPr lang="en-US" sz="2400" b="1" dirty="0" smtClean="0"/>
              <a:t>Quality</a:t>
            </a:r>
            <a:r>
              <a:rPr lang="en-US" sz="2400" dirty="0" smtClean="0"/>
              <a:t> </a:t>
            </a:r>
            <a:r>
              <a:rPr lang="en-US" sz="2400" dirty="0"/>
              <a:t>– Aesthetic, nutritional, &amp; microbiological safety aspects of a food product.</a:t>
            </a:r>
          </a:p>
        </p:txBody>
      </p:sp>
    </p:spTree>
    <p:extLst>
      <p:ext uri="{BB962C8B-B14F-4D97-AF65-F5344CB8AC3E}">
        <p14:creationId xmlns:p14="http://schemas.microsoft.com/office/powerpoint/2010/main" val="4240092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Production Subsystem Objectives</a:t>
            </a:r>
            <a:endParaRPr lang="en-US" dirty="0"/>
          </a:p>
        </p:txBody>
      </p:sp>
      <p:sp>
        <p:nvSpPr>
          <p:cNvPr id="3" name="Content Placeholder 2"/>
          <p:cNvSpPr>
            <a:spLocks noGrp="1"/>
          </p:cNvSpPr>
          <p:nvPr>
            <p:ph idx="1"/>
          </p:nvPr>
        </p:nvSpPr>
        <p:spPr>
          <a:xfrm>
            <a:off x="677334" y="1264920"/>
            <a:ext cx="8596668" cy="5242559"/>
          </a:xfrm>
        </p:spPr>
        <p:txBody>
          <a:bodyPr>
            <a:normAutofit/>
          </a:bodyPr>
          <a:lstStyle/>
          <a:p>
            <a:r>
              <a:rPr lang="en-US" sz="2000" b="1" dirty="0"/>
              <a:t>Primary</a:t>
            </a:r>
            <a:r>
              <a:rPr lang="en-US" sz="2000" dirty="0"/>
              <a:t>: </a:t>
            </a:r>
            <a:endParaRPr lang="en-US" sz="2000" dirty="0" smtClean="0"/>
          </a:p>
          <a:p>
            <a:pPr marL="0" indent="0">
              <a:buNone/>
            </a:pPr>
            <a:r>
              <a:rPr lang="en-US" sz="2000" dirty="0" smtClean="0"/>
              <a:t>Transform </a:t>
            </a:r>
            <a:r>
              <a:rPr lang="en-US" sz="2000" dirty="0"/>
              <a:t>human, material, facility, &amp; operational resources into outputs</a:t>
            </a:r>
            <a:r>
              <a:rPr lang="en-US" dirty="0" smtClean="0"/>
              <a:t>.</a:t>
            </a:r>
          </a:p>
          <a:p>
            <a:r>
              <a:rPr lang="en-US" b="1" dirty="0" smtClean="0"/>
              <a:t>Secondary:</a:t>
            </a:r>
            <a:r>
              <a:rPr lang="en-US" dirty="0" smtClean="0"/>
              <a:t> </a:t>
            </a:r>
          </a:p>
          <a:p>
            <a:pPr>
              <a:buFont typeface="Wingdings" panose="05000000000000000000" pitchFamily="2" charset="2"/>
              <a:buChar char="§"/>
            </a:pPr>
            <a:r>
              <a:rPr lang="en-US" sz="1900" dirty="0" smtClean="0"/>
              <a:t>Product/service characteristics </a:t>
            </a:r>
          </a:p>
          <a:p>
            <a:pPr>
              <a:buFont typeface="Wingdings" panose="05000000000000000000" pitchFamily="2" charset="2"/>
              <a:buChar char="§"/>
            </a:pPr>
            <a:r>
              <a:rPr lang="en-US" sz="1900" dirty="0" smtClean="0"/>
              <a:t>Process characteristics </a:t>
            </a:r>
          </a:p>
          <a:p>
            <a:pPr>
              <a:buFont typeface="Wingdings" panose="05000000000000000000" pitchFamily="2" charset="2"/>
              <a:buChar char="§"/>
            </a:pPr>
            <a:r>
              <a:rPr lang="en-US" sz="1900" dirty="0" smtClean="0"/>
              <a:t>Product/service quality Efficiency: </a:t>
            </a:r>
          </a:p>
          <a:p>
            <a:pPr>
              <a:buFont typeface="Wingdings" panose="05000000000000000000" pitchFamily="2" charset="2"/>
              <a:buChar char="§"/>
            </a:pPr>
            <a:r>
              <a:rPr lang="en-US" sz="1900" dirty="0" smtClean="0"/>
              <a:t>Effective </a:t>
            </a:r>
            <a:r>
              <a:rPr lang="en-US" sz="1900" dirty="0"/>
              <a:t>employee relations &amp; cost control of </a:t>
            </a:r>
            <a:r>
              <a:rPr lang="en-US" sz="1900" dirty="0" smtClean="0"/>
              <a:t>labor </a:t>
            </a:r>
          </a:p>
          <a:p>
            <a:pPr>
              <a:buFont typeface="Wingdings" panose="05000000000000000000" pitchFamily="2" charset="2"/>
              <a:buChar char="§"/>
            </a:pPr>
            <a:r>
              <a:rPr lang="en-US" sz="1900" dirty="0" smtClean="0"/>
              <a:t>Cost </a:t>
            </a:r>
            <a:r>
              <a:rPr lang="en-US" sz="1900" dirty="0"/>
              <a:t>control of </a:t>
            </a:r>
            <a:r>
              <a:rPr lang="en-US" sz="1900" dirty="0" smtClean="0"/>
              <a:t>materials </a:t>
            </a:r>
          </a:p>
          <a:p>
            <a:pPr>
              <a:buFont typeface="Wingdings" panose="05000000000000000000" pitchFamily="2" charset="2"/>
              <a:buChar char="§"/>
            </a:pPr>
            <a:r>
              <a:rPr lang="en-US" sz="1900" dirty="0" smtClean="0"/>
              <a:t>Cost </a:t>
            </a:r>
            <a:r>
              <a:rPr lang="en-US" sz="1900" dirty="0"/>
              <a:t>control of facility </a:t>
            </a:r>
            <a:r>
              <a:rPr lang="en-US" sz="1900" dirty="0" smtClean="0"/>
              <a:t>use </a:t>
            </a:r>
          </a:p>
          <a:p>
            <a:pPr>
              <a:buFont typeface="Wingdings" panose="05000000000000000000" pitchFamily="2" charset="2"/>
              <a:buChar char="§"/>
            </a:pPr>
            <a:r>
              <a:rPr lang="en-US" sz="1900" dirty="0" smtClean="0"/>
              <a:t>Customer service: </a:t>
            </a:r>
          </a:p>
          <a:p>
            <a:pPr>
              <a:buFont typeface="Wingdings" panose="05000000000000000000" pitchFamily="2" charset="2"/>
              <a:buChar char="§"/>
            </a:pPr>
            <a:r>
              <a:rPr lang="en-US" sz="1900" dirty="0" smtClean="0"/>
              <a:t>Produce </a:t>
            </a:r>
            <a:r>
              <a:rPr lang="en-US" sz="1900" dirty="0"/>
              <a:t>quantities to meet expected </a:t>
            </a:r>
            <a:r>
              <a:rPr lang="en-US" sz="1900" dirty="0" smtClean="0"/>
              <a:t>demand </a:t>
            </a:r>
          </a:p>
          <a:p>
            <a:pPr>
              <a:buFont typeface="Wingdings" panose="05000000000000000000" pitchFamily="2" charset="2"/>
              <a:buChar char="§"/>
            </a:pPr>
            <a:r>
              <a:rPr lang="en-US" sz="1900" dirty="0" smtClean="0"/>
              <a:t>Meet </a:t>
            </a:r>
            <a:r>
              <a:rPr lang="en-US" sz="1900" dirty="0"/>
              <a:t>delivery date for products or services</a:t>
            </a:r>
          </a:p>
        </p:txBody>
      </p:sp>
    </p:spTree>
    <p:extLst>
      <p:ext uri="{BB962C8B-B14F-4D97-AF65-F5344CB8AC3E}">
        <p14:creationId xmlns:p14="http://schemas.microsoft.com/office/powerpoint/2010/main" val="1793179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Decisions </a:t>
            </a:r>
            <a:endParaRPr lang="en-US" dirty="0"/>
          </a:p>
        </p:txBody>
      </p:sp>
      <p:sp>
        <p:nvSpPr>
          <p:cNvPr id="3" name="Content Placeholder 2"/>
          <p:cNvSpPr>
            <a:spLocks noGrp="1"/>
          </p:cNvSpPr>
          <p:nvPr>
            <p:ph idx="1"/>
          </p:nvPr>
        </p:nvSpPr>
        <p:spPr/>
        <p:txBody>
          <a:bodyPr>
            <a:normAutofit/>
          </a:bodyPr>
          <a:lstStyle/>
          <a:p>
            <a:r>
              <a:rPr lang="en-US" sz="2800" dirty="0"/>
              <a:t>Includes forecasting, planning, &amp; production scheduling</a:t>
            </a:r>
            <a:r>
              <a:rPr lang="en-US" sz="2800" dirty="0" smtClean="0"/>
              <a:t>. </a:t>
            </a:r>
          </a:p>
          <a:p>
            <a:r>
              <a:rPr lang="en-US" sz="2800" dirty="0" smtClean="0"/>
              <a:t>Synthesis </a:t>
            </a:r>
            <a:r>
              <a:rPr lang="en-US" sz="2800" dirty="0"/>
              <a:t>of quantity, quality, &amp; cost objectives</a:t>
            </a:r>
            <a:r>
              <a:rPr lang="en-US" sz="2800" dirty="0" smtClean="0"/>
              <a:t>. </a:t>
            </a:r>
          </a:p>
          <a:p>
            <a:r>
              <a:rPr lang="en-US" sz="2800" dirty="0" smtClean="0"/>
              <a:t>Product characteristics Production </a:t>
            </a:r>
            <a:r>
              <a:rPr lang="en-US" sz="2800" dirty="0"/>
              <a:t>process </a:t>
            </a:r>
            <a:r>
              <a:rPr lang="en-US" sz="2800" dirty="0" smtClean="0"/>
              <a:t>characteristics </a:t>
            </a:r>
          </a:p>
          <a:p>
            <a:r>
              <a:rPr lang="en-US" sz="2800" dirty="0" smtClean="0"/>
              <a:t>Establishment </a:t>
            </a:r>
            <a:r>
              <a:rPr lang="en-US" sz="2800" dirty="0"/>
              <a:t>of standards of quality</a:t>
            </a:r>
          </a:p>
        </p:txBody>
      </p:sp>
    </p:spTree>
    <p:extLst>
      <p:ext uri="{BB962C8B-B14F-4D97-AF65-F5344CB8AC3E}">
        <p14:creationId xmlns:p14="http://schemas.microsoft.com/office/powerpoint/2010/main" val="2693844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Industry In Pakistan</a:t>
            </a:r>
          </a:p>
        </p:txBody>
      </p:sp>
      <p:sp>
        <p:nvSpPr>
          <p:cNvPr id="3" name="Content Placeholder 2"/>
          <p:cNvSpPr>
            <a:spLocks noGrp="1"/>
          </p:cNvSpPr>
          <p:nvPr>
            <p:ph idx="1"/>
          </p:nvPr>
        </p:nvSpPr>
        <p:spPr/>
        <p:txBody>
          <a:bodyPr>
            <a:normAutofit fontScale="92500" lnSpcReduction="20000"/>
          </a:bodyPr>
          <a:lstStyle/>
          <a:p>
            <a:r>
              <a:rPr lang="en-US" dirty="0" smtClean="0"/>
              <a:t>Food </a:t>
            </a:r>
            <a:r>
              <a:rPr lang="en-US" dirty="0"/>
              <a:t>Industry is the 2nd largest industry in Pakistan. Accounts for 27% of its value‐added production. </a:t>
            </a:r>
          </a:p>
          <a:p>
            <a:r>
              <a:rPr lang="en-US" dirty="0" smtClean="0"/>
              <a:t>16</a:t>
            </a:r>
            <a:r>
              <a:rPr lang="en-US" dirty="0"/>
              <a:t>% of the total employment in manufacturing sector with an estimated 169 million consumers. </a:t>
            </a:r>
          </a:p>
          <a:p>
            <a:r>
              <a:rPr lang="en-US" dirty="0" smtClean="0"/>
              <a:t>Pakistan </a:t>
            </a:r>
            <a:r>
              <a:rPr lang="en-US" dirty="0"/>
              <a:t>holds the world’s eighth largest market. More than 1000 large scale food processing enterprises in Pakistan. </a:t>
            </a:r>
          </a:p>
          <a:p>
            <a:r>
              <a:rPr lang="en-US" dirty="0" smtClean="0"/>
              <a:t>75</a:t>
            </a:r>
            <a:r>
              <a:rPr lang="en-US" dirty="0"/>
              <a:t>% of rural based food manufacturers are in so-called informal sector (difficulty in accessing raw material finance 11 material, skills, knowledge &amp; management). </a:t>
            </a:r>
          </a:p>
          <a:p>
            <a:r>
              <a:rPr lang="en-US" dirty="0" smtClean="0"/>
              <a:t>Pakistan </a:t>
            </a:r>
            <a:r>
              <a:rPr lang="en-US" dirty="0"/>
              <a:t>is one of the world’s largest producers and suppliers of the following; Chickpea 2nd Date Palm 6th Apricot 4th Milk 5th Sugarcane 4th Mango 3rd Onion 5th Rice 8th Wheat 9th Oranges 10th 3</a:t>
            </a:r>
          </a:p>
        </p:txBody>
      </p:sp>
    </p:spTree>
    <p:extLst>
      <p:ext uri="{BB962C8B-B14F-4D97-AF65-F5344CB8AC3E}">
        <p14:creationId xmlns:p14="http://schemas.microsoft.com/office/powerpoint/2010/main" val="290695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AGRICULTURE IN PAKISTAN</a:t>
            </a:r>
          </a:p>
        </p:txBody>
      </p:sp>
      <p:sp>
        <p:nvSpPr>
          <p:cNvPr id="3" name="Content Placeholder 2"/>
          <p:cNvSpPr>
            <a:spLocks noGrp="1"/>
          </p:cNvSpPr>
          <p:nvPr>
            <p:ph idx="1"/>
          </p:nvPr>
        </p:nvSpPr>
        <p:spPr>
          <a:xfrm>
            <a:off x="677334" y="1645921"/>
            <a:ext cx="8596668" cy="4395442"/>
          </a:xfrm>
        </p:spPr>
        <p:txBody>
          <a:bodyPr>
            <a:noAutofit/>
          </a:bodyPr>
          <a:lstStyle/>
          <a:p>
            <a:r>
              <a:rPr lang="en-US" sz="2000" dirty="0"/>
              <a:t>Agriculture has an important direct and indirect role in generating economic growth. </a:t>
            </a:r>
            <a:endParaRPr lang="en-US" sz="2000" dirty="0" smtClean="0"/>
          </a:p>
          <a:p>
            <a:r>
              <a:rPr lang="en-US" sz="2000" dirty="0" smtClean="0"/>
              <a:t>The </a:t>
            </a:r>
            <a:r>
              <a:rPr lang="en-US" sz="2000" dirty="0"/>
              <a:t>importance of agriculture to the economy is seen in three ways: </a:t>
            </a:r>
            <a:endParaRPr lang="en-US" sz="2000" dirty="0" smtClean="0"/>
          </a:p>
          <a:p>
            <a:r>
              <a:rPr lang="en-US" sz="2000" dirty="0" smtClean="0"/>
              <a:t>first</a:t>
            </a:r>
            <a:r>
              <a:rPr lang="en-US" sz="2000" dirty="0"/>
              <a:t>, it provides food to consumers and fibers for domestic industry; </a:t>
            </a:r>
            <a:endParaRPr lang="en-US" sz="2000" dirty="0" smtClean="0"/>
          </a:p>
          <a:p>
            <a:r>
              <a:rPr lang="en-US" sz="2000" dirty="0" smtClean="0"/>
              <a:t>second</a:t>
            </a:r>
            <a:r>
              <a:rPr lang="en-US" sz="2000" dirty="0"/>
              <a:t>, it is a source of scarce foreign exchange earnings; </a:t>
            </a:r>
            <a:endParaRPr lang="en-US" sz="2000" dirty="0" smtClean="0"/>
          </a:p>
          <a:p>
            <a:r>
              <a:rPr lang="en-US" sz="2000" dirty="0" smtClean="0"/>
              <a:t>and </a:t>
            </a:r>
            <a:r>
              <a:rPr lang="en-US" sz="2000" dirty="0"/>
              <a:t>third, it provides a market for industrial goods. </a:t>
            </a:r>
            <a:endParaRPr lang="en-US" sz="2000" dirty="0" smtClean="0"/>
          </a:p>
          <a:p>
            <a:r>
              <a:rPr lang="en-US" sz="2000" dirty="0" smtClean="0"/>
              <a:t>The </a:t>
            </a:r>
            <a:r>
              <a:rPr lang="en-US" sz="2000" dirty="0"/>
              <a:t>Agriculture sector is the second largest sector, accounting for over 21 percent of GDP, and remains by far the largest employer, absorbing 45 percent of the country’s total labor force. Nearly 62 percent of the country’s population resides in rural areas, and is directly or indirectly linked with agriculture for their livelihood.</a:t>
            </a:r>
          </a:p>
        </p:txBody>
      </p:sp>
    </p:spTree>
    <p:extLst>
      <p:ext uri="{BB962C8B-B14F-4D97-AF65-F5344CB8AC3E}">
        <p14:creationId xmlns:p14="http://schemas.microsoft.com/office/powerpoint/2010/main" val="2123623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Fruit, Vegetables and Condiments in Pakistan</a:t>
            </a:r>
          </a:p>
        </p:txBody>
      </p:sp>
      <p:sp>
        <p:nvSpPr>
          <p:cNvPr id="3" name="Content Placeholder 2"/>
          <p:cNvSpPr>
            <a:spLocks noGrp="1"/>
          </p:cNvSpPr>
          <p:nvPr>
            <p:ph idx="1"/>
          </p:nvPr>
        </p:nvSpPr>
        <p:spPr/>
        <p:txBody>
          <a:bodyPr>
            <a:normAutofit fontScale="85000" lnSpcReduction="20000"/>
          </a:bodyPr>
          <a:lstStyle/>
          <a:p>
            <a:r>
              <a:rPr lang="en-US" dirty="0"/>
              <a:t>Pakistan’s diverse climatic condition provides an opportunity of growing fruit, vegetables and condiments including spices in all seasons around the year in all provinces. </a:t>
            </a:r>
            <a:endParaRPr lang="en-US" dirty="0" smtClean="0"/>
          </a:p>
          <a:p>
            <a:r>
              <a:rPr lang="en-US" dirty="0" smtClean="0"/>
              <a:t>Fruits and </a:t>
            </a:r>
            <a:r>
              <a:rPr lang="en-US" dirty="0"/>
              <a:t>vegetables play a significant role in Pakistan’s agriculture. </a:t>
            </a:r>
            <a:endParaRPr lang="en-US" dirty="0" smtClean="0"/>
          </a:p>
          <a:p>
            <a:r>
              <a:rPr lang="en-US" dirty="0" smtClean="0"/>
              <a:t>During </a:t>
            </a:r>
            <a:r>
              <a:rPr lang="en-US" dirty="0"/>
              <a:t>2002-03 to 2006-07, the area under fruits, vegetables and condiments increased by 27.8, 9.3 and 8.9% respectively while production for the said items increased by 4.7, 8.9 and 22.3%. </a:t>
            </a:r>
            <a:endParaRPr lang="en-US" dirty="0" smtClean="0"/>
          </a:p>
          <a:p>
            <a:r>
              <a:rPr lang="en-US" dirty="0" smtClean="0"/>
              <a:t>During 2006-07</a:t>
            </a:r>
            <a:r>
              <a:rPr lang="en-US" dirty="0"/>
              <a:t>, the area under fruits was 0.83 million hectares and 0.44 million hectares for vegetables and condiments. Fruits and vegetables including juices have a contributory share in exports. </a:t>
            </a:r>
            <a:endParaRPr lang="en-US" dirty="0" smtClean="0"/>
          </a:p>
          <a:p>
            <a:r>
              <a:rPr lang="en-US" dirty="0" smtClean="0"/>
              <a:t>During </a:t>
            </a:r>
            <a:r>
              <a:rPr lang="en-US" dirty="0"/>
              <a:t>2002-03 to 2006-07, the volume of exports rose from 6696.0 to 11292.3 million rupees showing an increase of 68.6%. This export was made to Asian, European and African countries. A number of new countries have been increasing with the passage of time for export of fruit and vegetables.</a:t>
            </a:r>
          </a:p>
        </p:txBody>
      </p:sp>
    </p:spTree>
    <p:extLst>
      <p:ext uri="{BB962C8B-B14F-4D97-AF65-F5344CB8AC3E}">
        <p14:creationId xmlns:p14="http://schemas.microsoft.com/office/powerpoint/2010/main" val="36119604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586</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What is Food Production Centre? </vt:lpstr>
      <vt:lpstr>Production Subsystem Objectives</vt:lpstr>
      <vt:lpstr>Production Decisions </vt:lpstr>
      <vt:lpstr>Food Industry In Pakistan</vt:lpstr>
      <vt:lpstr>AGRICULTURE IN PAKISTAN</vt:lpstr>
      <vt:lpstr>Fruit, Vegetables and Condiments in Pakistan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Food Production Centre? </dc:title>
  <dc:creator>Hyperlink</dc:creator>
  <cp:lastModifiedBy>Hyperlink</cp:lastModifiedBy>
  <cp:revision>1</cp:revision>
  <dcterms:created xsi:type="dcterms:W3CDTF">2020-11-18T03:50:46Z</dcterms:created>
  <dcterms:modified xsi:type="dcterms:W3CDTF">2020-11-18T03:51:11Z</dcterms:modified>
</cp:coreProperties>
</file>