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3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79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30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75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2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1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7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6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6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30DC5E-BC0F-430E-ADDB-09EFB91918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607AC-0C7D-4539-B6E4-0FB977A8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69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8394-D836-4BA1-8E0E-42F29FF739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Academic Vocabulary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1059D-48E3-405F-A7B7-8314B452C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7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584D-067D-42EC-A1FC-6F8A7875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i="1" dirty="0"/>
              <a:t>		Formality in verbs</a:t>
            </a:r>
            <a:br>
              <a:rPr lang="en-US" sz="6000" b="1" i="1" dirty="0"/>
            </a:br>
            <a:endParaRPr lang="en-US" sz="60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5F5B-1356-475F-B353-602FE8B3B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Academic writing tends to use rather formal verbs to express the writer’s meaning accurately.</a:t>
            </a:r>
          </a:p>
          <a:p>
            <a:r>
              <a:rPr lang="en-US" sz="3200" dirty="0"/>
              <a:t>For example:</a:t>
            </a:r>
          </a:p>
          <a:p>
            <a:pPr lvl="1"/>
            <a:r>
              <a:rPr lang="en-US" sz="3200" dirty="0"/>
              <a:t>In the last decade the pace of change </a:t>
            </a:r>
            <a:r>
              <a:rPr lang="en-US" sz="3200" b="1" dirty="0"/>
              <a:t>accelerated.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Could Darwin have </a:t>
            </a:r>
            <a:r>
              <a:rPr lang="en-US" sz="3200" b="1" dirty="0"/>
              <a:t>envisaged</a:t>
            </a:r>
            <a:r>
              <a:rPr lang="en-US" sz="3200" dirty="0"/>
              <a:t> the controversy his work has caused?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7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9E04-DE1D-4AC9-8734-2D756157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Vocabulary and Academic style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ADA0A5-CEA4-467D-A815-D1AAA0A4F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18697" r="4932" b="7355"/>
          <a:stretch/>
        </p:blipFill>
        <p:spPr>
          <a:xfrm>
            <a:off x="1152939" y="1853248"/>
            <a:ext cx="8613913" cy="4552034"/>
          </a:xfrm>
        </p:spPr>
      </p:pic>
    </p:spTree>
    <p:extLst>
      <p:ext uri="{BB962C8B-B14F-4D97-AF65-F5344CB8AC3E}">
        <p14:creationId xmlns:p14="http://schemas.microsoft.com/office/powerpoint/2010/main" val="392229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6D90-1D78-431B-8AB4-7ED45837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A8A561-DB7E-49E8-B186-E448EC104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15690" r="21717" b="7068"/>
          <a:stretch/>
        </p:blipFill>
        <p:spPr>
          <a:xfrm>
            <a:off x="646111" y="452718"/>
            <a:ext cx="10803767" cy="5952565"/>
          </a:xfrm>
        </p:spPr>
      </p:pic>
    </p:spTree>
    <p:extLst>
      <p:ext uri="{BB962C8B-B14F-4D97-AF65-F5344CB8AC3E}">
        <p14:creationId xmlns:p14="http://schemas.microsoft.com/office/powerpoint/2010/main" val="193827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00BA-23CB-4C01-A1C8-87060C33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								Exercise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100393-A47F-4574-87A4-3CD717083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0" b="21951"/>
          <a:stretch/>
        </p:blipFill>
        <p:spPr>
          <a:xfrm>
            <a:off x="1378226" y="1853248"/>
            <a:ext cx="8918713" cy="4335517"/>
          </a:xfrm>
        </p:spPr>
      </p:pic>
    </p:spTree>
    <p:extLst>
      <p:ext uri="{BB962C8B-B14F-4D97-AF65-F5344CB8AC3E}">
        <p14:creationId xmlns:p14="http://schemas.microsoft.com/office/powerpoint/2010/main" val="178032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9038-3450-4AFC-B3DD-C308FF29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42B785-9995-4B04-B9C5-A3860DAF5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17091" b="6474"/>
          <a:stretch/>
        </p:blipFill>
        <p:spPr>
          <a:xfrm>
            <a:off x="646111" y="452718"/>
            <a:ext cx="10764011" cy="5952565"/>
          </a:xfrm>
        </p:spPr>
      </p:pic>
    </p:spTree>
    <p:extLst>
      <p:ext uri="{BB962C8B-B14F-4D97-AF65-F5344CB8AC3E}">
        <p14:creationId xmlns:p14="http://schemas.microsoft.com/office/powerpoint/2010/main" val="737094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FF48-662D-4EC4-9840-8DD47882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							Exercises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655452-07FA-4456-ABD0-87B7F59A4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15196" r="8949" b="5211"/>
          <a:stretch/>
        </p:blipFill>
        <p:spPr>
          <a:xfrm>
            <a:off x="1219200" y="1669774"/>
            <a:ext cx="8831634" cy="4735508"/>
          </a:xfrm>
        </p:spPr>
      </p:pic>
    </p:spTree>
    <p:extLst>
      <p:ext uri="{BB962C8B-B14F-4D97-AF65-F5344CB8AC3E}">
        <p14:creationId xmlns:p14="http://schemas.microsoft.com/office/powerpoint/2010/main" val="2655530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906C-B092-4562-A2A5-45E6B5C2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8083F1-722E-430F-9B06-FF6D7D670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8" t="17091" r="20669" b="5843"/>
          <a:stretch/>
        </p:blipFill>
        <p:spPr>
          <a:xfrm>
            <a:off x="530087" y="622852"/>
            <a:ext cx="11015802" cy="5380383"/>
          </a:xfrm>
        </p:spPr>
      </p:pic>
    </p:spTree>
    <p:extLst>
      <p:ext uri="{BB962C8B-B14F-4D97-AF65-F5344CB8AC3E}">
        <p14:creationId xmlns:p14="http://schemas.microsoft.com/office/powerpoint/2010/main" val="320617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6510-D2E0-4E9D-9F80-98167218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5C9173-4C41-4873-9DA7-3E5A5268E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1" b="7107"/>
          <a:stretch/>
        </p:blipFill>
        <p:spPr>
          <a:xfrm>
            <a:off x="646111" y="609600"/>
            <a:ext cx="10899778" cy="5340627"/>
          </a:xfrm>
        </p:spPr>
      </p:pic>
    </p:spTree>
    <p:extLst>
      <p:ext uri="{BB962C8B-B14F-4D97-AF65-F5344CB8AC3E}">
        <p14:creationId xmlns:p14="http://schemas.microsoft.com/office/powerpoint/2010/main" val="31785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3141-44E0-47A8-9B8F-109B8C34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1C915D-E3C0-4F91-B17C-657531122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1" b="27005"/>
          <a:stretch/>
        </p:blipFill>
        <p:spPr>
          <a:xfrm>
            <a:off x="1007164" y="702365"/>
            <a:ext cx="9793357" cy="5897217"/>
          </a:xfrm>
        </p:spPr>
      </p:pic>
    </p:spTree>
    <p:extLst>
      <p:ext uri="{BB962C8B-B14F-4D97-AF65-F5344CB8AC3E}">
        <p14:creationId xmlns:p14="http://schemas.microsoft.com/office/powerpoint/2010/main" val="70825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C8AF-56B7-47D4-8F39-101D7964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Phrasal Verbs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7D8C8-7A1B-4295-AFD6-5ECA438B5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t="15510" r="25774" b="20886"/>
          <a:stretch/>
        </p:blipFill>
        <p:spPr>
          <a:xfrm>
            <a:off x="1060174" y="1285462"/>
            <a:ext cx="8990660" cy="5261112"/>
          </a:xfrm>
        </p:spPr>
      </p:pic>
    </p:spTree>
    <p:extLst>
      <p:ext uri="{BB962C8B-B14F-4D97-AF65-F5344CB8AC3E}">
        <p14:creationId xmlns:p14="http://schemas.microsoft.com/office/powerpoint/2010/main" val="26708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4802-F799-4D29-A172-0F366AB7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i="1" dirty="0"/>
              <a:t>	Academic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A73E4-72A4-4FA5-BAE9-D601A463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/>
          <a:lstStyle/>
          <a:p>
            <a:r>
              <a:rPr lang="en-US" sz="4400" dirty="0"/>
              <a:t>Formal kind of vocabulary.</a:t>
            </a:r>
          </a:p>
          <a:p>
            <a:r>
              <a:rPr lang="en-US" sz="4400" dirty="0"/>
              <a:t>Used to read and write academic texts in an effective 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3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B16C-A1AA-4A67-8264-879A6DF6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7DAB2C-975A-4551-B5ED-78BB0DFD1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15826" r="3089" b="6791"/>
          <a:stretch/>
        </p:blipFill>
        <p:spPr>
          <a:xfrm>
            <a:off x="646111" y="452718"/>
            <a:ext cx="10684498" cy="5952564"/>
          </a:xfrm>
        </p:spPr>
      </p:pic>
    </p:spTree>
    <p:extLst>
      <p:ext uri="{BB962C8B-B14F-4D97-AF65-F5344CB8AC3E}">
        <p14:creationId xmlns:p14="http://schemas.microsoft.com/office/powerpoint/2010/main" val="2515578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AA2C-DA18-4D1A-95C5-9861B600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/>
              <a:t>		Articles and their 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80C57-54B5-4DA7-8C51-958216C56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609"/>
            <a:ext cx="10515600" cy="3990354"/>
          </a:xfrm>
        </p:spPr>
        <p:txBody>
          <a:bodyPr>
            <a:normAutofit/>
          </a:bodyPr>
          <a:lstStyle/>
          <a:p>
            <a:r>
              <a:rPr lang="en-US" sz="4400" dirty="0"/>
              <a:t>Unless they are uncountable, all nouns need an article when used in the singular.</a:t>
            </a:r>
          </a:p>
          <a:p>
            <a:r>
              <a:rPr lang="en-US" sz="4400" dirty="0"/>
              <a:t>The article can be either a/an or the.</a:t>
            </a:r>
          </a:p>
        </p:txBody>
      </p:sp>
    </p:spTree>
    <p:extLst>
      <p:ext uri="{BB962C8B-B14F-4D97-AF65-F5344CB8AC3E}">
        <p14:creationId xmlns:p14="http://schemas.microsoft.com/office/powerpoint/2010/main" val="1251062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81EDE-135D-436F-ADB8-505ACCA4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	</a:t>
            </a:r>
            <a:r>
              <a:rPr lang="en-US" sz="5400" b="1" i="1" dirty="0"/>
              <a:t>Identify the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9A976-FDE7-47FC-84B5-06E9EFD0B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is an important activity in universities.</a:t>
            </a:r>
          </a:p>
          <a:p>
            <a:r>
              <a:rPr lang="en-US" dirty="0"/>
              <a:t>The research begun by Dr Mathews was continued by Professor </a:t>
            </a:r>
            <a:r>
              <a:rPr lang="en-US" dirty="0" err="1"/>
              <a:t>Brankovic</a:t>
            </a:r>
            <a:r>
              <a:rPr lang="en-US" dirty="0"/>
              <a:t>.</a:t>
            </a:r>
          </a:p>
          <a:p>
            <a:r>
              <a:rPr lang="en-US" dirty="0"/>
              <a:t>An interesting piece of research was conducted among 200 patients in the clinic.</a:t>
            </a:r>
          </a:p>
        </p:txBody>
      </p:sp>
    </p:spTree>
    <p:extLst>
      <p:ext uri="{BB962C8B-B14F-4D97-AF65-F5344CB8AC3E}">
        <p14:creationId xmlns:p14="http://schemas.microsoft.com/office/powerpoint/2010/main" val="38499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9486-1DA8-40DE-9641-B387FB31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/>
              <a:t>		Identify the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9C18D-8A83-4894-9592-003CC1F6F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The world’s fastest animal is the cheetah. </a:t>
            </a:r>
          </a:p>
          <a:p>
            <a:r>
              <a:rPr lang="en-US" sz="3600" dirty="0"/>
              <a:t>Pablo Picasso, the Spanish artist, was born in Malaga. </a:t>
            </a:r>
          </a:p>
          <a:p>
            <a:r>
              <a:rPr lang="en-US" sz="3600" dirty="0"/>
              <a:t>The River Seine runs through the middle of Paris. </a:t>
            </a:r>
          </a:p>
          <a:p>
            <a:r>
              <a:rPr lang="en-US" sz="3600" dirty="0"/>
              <a:t>The French Revolution was partly caused by bad harvests. </a:t>
            </a:r>
          </a:p>
        </p:txBody>
      </p:sp>
    </p:spTree>
    <p:extLst>
      <p:ext uri="{BB962C8B-B14F-4D97-AF65-F5344CB8AC3E}">
        <p14:creationId xmlns:p14="http://schemas.microsoft.com/office/powerpoint/2010/main" val="2950427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CD8A-577F-4A1D-83C8-A8CD1F10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/>
              <a:t>			Conjunctions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A3ECB-BC57-4CE5-8EAC-7A668D8EF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Conjunctions are words or phrases which join parts of a sentence together, or link a sentence to the next one. </a:t>
            </a:r>
          </a:p>
          <a:p>
            <a:r>
              <a:rPr lang="en-US" sz="3600" dirty="0"/>
              <a:t>Effective reading and writing requires clarity about their meaning. </a:t>
            </a:r>
          </a:p>
        </p:txBody>
      </p:sp>
    </p:spTree>
    <p:extLst>
      <p:ext uri="{BB962C8B-B14F-4D97-AF65-F5344CB8AC3E}">
        <p14:creationId xmlns:p14="http://schemas.microsoft.com/office/powerpoint/2010/main" val="3639300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9FB6-A563-4675-96C9-C0213C54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/>
              <a:t>	Types of Conjunctions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0BAE9-9F6E-4B7F-B2AB-09B3EAB2C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i</a:t>
            </a:r>
            <a:r>
              <a:rPr lang="en-US" sz="3600" dirty="0"/>
              <a:t>) Addition </a:t>
            </a:r>
          </a:p>
          <a:p>
            <a:r>
              <a:rPr lang="en-US" sz="3600" dirty="0"/>
              <a:t>(ii) Result </a:t>
            </a:r>
          </a:p>
          <a:p>
            <a:r>
              <a:rPr lang="en-US" sz="3600" dirty="0"/>
              <a:t>(iii) Reason </a:t>
            </a:r>
          </a:p>
          <a:p>
            <a:r>
              <a:rPr lang="en-US" sz="3600" dirty="0"/>
              <a:t>(iv) Opposition </a:t>
            </a:r>
          </a:p>
          <a:p>
            <a:r>
              <a:rPr lang="en-US" sz="3600" dirty="0"/>
              <a:t>(v) Example </a:t>
            </a:r>
          </a:p>
          <a:p>
            <a:r>
              <a:rPr lang="en-US" sz="3600" dirty="0"/>
              <a:t>(vi) Time</a:t>
            </a:r>
          </a:p>
        </p:txBody>
      </p:sp>
    </p:spTree>
    <p:extLst>
      <p:ext uri="{BB962C8B-B14F-4D97-AF65-F5344CB8AC3E}">
        <p14:creationId xmlns:p14="http://schemas.microsoft.com/office/powerpoint/2010/main" val="3026872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C7E0-E418-4143-B042-84D693B2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/>
              <a:t>		Identify these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08364-9A08-4C00-8A2A-084B00519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A few inventions, for instance television, have had a major impact on everyday life.</a:t>
            </a:r>
          </a:p>
          <a:p>
            <a:r>
              <a:rPr lang="en-US" sz="3200" dirty="0"/>
              <a:t>Furthermore, many patients were treated in clinics and surgeries.</a:t>
            </a:r>
          </a:p>
          <a:p>
            <a:r>
              <a:rPr lang="en-US" sz="3200" dirty="0"/>
              <a:t>The deﬁnition of ‘special needs’ is important since it is the cause of some disagreement.</a:t>
            </a:r>
          </a:p>
          <a:p>
            <a:r>
              <a:rPr lang="en-US" sz="3200" dirty="0"/>
              <a:t>The technology allows consumers a choice, thus increasing their sense of satisfaction.</a:t>
            </a:r>
          </a:p>
        </p:txBody>
      </p:sp>
    </p:spTree>
    <p:extLst>
      <p:ext uri="{BB962C8B-B14F-4D97-AF65-F5344CB8AC3E}">
        <p14:creationId xmlns:p14="http://schemas.microsoft.com/office/powerpoint/2010/main" val="3818742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12EB-991B-4A17-9B3B-19A22A79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E9835-35D2-4CEF-B4CF-62CF423F9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/>
              <a:t>However, another body of opinion associates </a:t>
            </a:r>
            <a:r>
              <a:rPr lang="en-US" sz="4400" dirty="0" err="1"/>
              <a:t>globalisation</a:t>
            </a:r>
            <a:r>
              <a:rPr lang="en-US" sz="4400" dirty="0"/>
              <a:t> with </a:t>
            </a:r>
            <a:r>
              <a:rPr lang="en-US" sz="4400" dirty="0" err="1"/>
              <a:t>unfavourable</a:t>
            </a:r>
            <a:r>
              <a:rPr lang="en-US" sz="4400" dirty="0"/>
              <a:t> outcomes.</a:t>
            </a:r>
          </a:p>
          <a:p>
            <a:r>
              <a:rPr lang="en-US" sz="4400" dirty="0"/>
              <a:t>Four hundred people were interviewed for the survey, then the results were </a:t>
            </a:r>
            <a:r>
              <a:rPr lang="en-US" sz="4400" dirty="0" err="1"/>
              <a:t>analysed</a:t>
            </a:r>
            <a:r>
              <a:rPr lang="en-US" sz="4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70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B958-21A9-4769-AEA5-DF6E2E64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411896"/>
            <a:ext cx="9404723" cy="1948068"/>
          </a:xfrm>
        </p:spPr>
        <p:txBody>
          <a:bodyPr/>
          <a:lstStyle/>
          <a:p>
            <a:r>
              <a:rPr lang="en-US" sz="8800" b="1" i="1" dirty="0"/>
              <a:t>						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427-B3F4-4367-A7B6-AD4FB4D25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202680"/>
            <a:ext cx="8946541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9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34ECD-4FE1-4850-B38A-66BFF9503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i="1" dirty="0"/>
              <a:t>	Adjectives, Nouns and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F433-783E-4A63-87DB-0D2DA5B98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Achievable</a:t>
            </a:r>
          </a:p>
          <a:p>
            <a:r>
              <a:rPr lang="en-US" dirty="0"/>
              <a:t>Achievement</a:t>
            </a:r>
          </a:p>
          <a:p>
            <a:r>
              <a:rPr lang="en-US" dirty="0"/>
              <a:t>Achieve</a:t>
            </a:r>
          </a:p>
          <a:p>
            <a:endParaRPr lang="en-US" dirty="0"/>
          </a:p>
          <a:p>
            <a:r>
              <a:rPr lang="en-US" dirty="0"/>
              <a:t>Acquired</a:t>
            </a:r>
          </a:p>
          <a:p>
            <a:r>
              <a:rPr lang="en-US" dirty="0"/>
              <a:t>Acquisition</a:t>
            </a:r>
          </a:p>
          <a:p>
            <a:r>
              <a:rPr lang="en-US" dirty="0"/>
              <a:t>Acquire  </a:t>
            </a:r>
          </a:p>
        </p:txBody>
      </p:sp>
    </p:spTree>
    <p:extLst>
      <p:ext uri="{BB962C8B-B14F-4D97-AF65-F5344CB8AC3E}">
        <p14:creationId xmlns:p14="http://schemas.microsoft.com/office/powerpoint/2010/main" val="80683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D919-0A51-4D09-A63B-739DC5E9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8DEFE-05CA-420C-9BD1-B674942FD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Analyze</a:t>
            </a:r>
          </a:p>
          <a:p>
            <a:r>
              <a:rPr lang="en-US" dirty="0"/>
              <a:t>Analytical</a:t>
            </a:r>
          </a:p>
          <a:p>
            <a:r>
              <a:rPr lang="en-US" dirty="0"/>
              <a:t>Analysis</a:t>
            </a:r>
          </a:p>
          <a:p>
            <a:endParaRPr lang="en-US" dirty="0"/>
          </a:p>
          <a:p>
            <a:r>
              <a:rPr lang="en-US" dirty="0"/>
              <a:t>Creative</a:t>
            </a:r>
          </a:p>
          <a:p>
            <a:r>
              <a:rPr lang="en-US" dirty="0"/>
              <a:t>Create</a:t>
            </a:r>
          </a:p>
          <a:p>
            <a:r>
              <a:rPr lang="en-US" dirty="0"/>
              <a:t>Creation </a:t>
            </a:r>
          </a:p>
        </p:txBody>
      </p:sp>
    </p:spTree>
    <p:extLst>
      <p:ext uri="{BB962C8B-B14F-4D97-AF65-F5344CB8AC3E}">
        <p14:creationId xmlns:p14="http://schemas.microsoft.com/office/powerpoint/2010/main" val="149435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7DE0-AEF3-4CC2-B07B-A9431352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EAFA4-3F2C-40FE-B362-CC5FC7584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Emphatic</a:t>
            </a:r>
          </a:p>
          <a:p>
            <a:r>
              <a:rPr lang="en-US" dirty="0"/>
              <a:t>Emphasis</a:t>
            </a:r>
          </a:p>
          <a:p>
            <a:r>
              <a:rPr lang="en-US" dirty="0"/>
              <a:t>Emphasize</a:t>
            </a:r>
          </a:p>
          <a:p>
            <a:endParaRPr lang="en-US" dirty="0"/>
          </a:p>
          <a:p>
            <a:r>
              <a:rPr lang="en-US" dirty="0"/>
              <a:t>Reliable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Rely </a:t>
            </a:r>
          </a:p>
        </p:txBody>
      </p:sp>
    </p:spTree>
    <p:extLst>
      <p:ext uri="{BB962C8B-B14F-4D97-AF65-F5344CB8AC3E}">
        <p14:creationId xmlns:p14="http://schemas.microsoft.com/office/powerpoint/2010/main" val="21064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B742-A3CC-4E99-B184-C0A95717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sz="5400" b="1" i="1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1BDE2-7606-42BC-8F86-B4F95F4F3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1950s nuclear power was </a:t>
            </a:r>
            <a:r>
              <a:rPr lang="en-US" dirty="0" err="1"/>
              <a:t>pred</a:t>
            </a:r>
            <a:r>
              <a:rPr lang="en-US" dirty="0"/>
              <a:t>________________ to be cheap and clean. </a:t>
            </a:r>
          </a:p>
          <a:p>
            <a:r>
              <a:rPr lang="en-US" dirty="0"/>
              <a:t> A </a:t>
            </a:r>
            <a:r>
              <a:rPr lang="en-US" dirty="0" err="1"/>
              <a:t>signif</a:t>
            </a:r>
            <a:r>
              <a:rPr lang="en-US" dirty="0"/>
              <a:t>________________ number of students have chosen to do that project. </a:t>
            </a:r>
          </a:p>
          <a:p>
            <a:r>
              <a:rPr lang="en-US" dirty="0"/>
              <a:t>The rate of increase var________________ between 5 per cent and 8 per cent during the 1990s.</a:t>
            </a:r>
          </a:p>
          <a:p>
            <a:r>
              <a:rPr lang="en-US" dirty="0"/>
              <a:t>The ﬁrst computer was </a:t>
            </a:r>
            <a:r>
              <a:rPr lang="en-US" dirty="0" err="1"/>
              <a:t>creat</a:t>
            </a:r>
            <a:r>
              <a:rPr lang="en-US" dirty="0"/>
              <a:t>________________ during the second world war. </a:t>
            </a:r>
          </a:p>
        </p:txBody>
      </p:sp>
    </p:spTree>
    <p:extLst>
      <p:ext uri="{BB962C8B-B14F-4D97-AF65-F5344CB8AC3E}">
        <p14:creationId xmlns:p14="http://schemas.microsoft.com/office/powerpoint/2010/main" val="96962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272B9-6152-4047-B3DD-7E150C56F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059F8-5583-432E-AD55-BD8953184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Researchers frequently need to ask </a:t>
            </a:r>
            <a:r>
              <a:rPr lang="en-US" dirty="0" err="1"/>
              <a:t>hypoth</a:t>
            </a:r>
            <a:r>
              <a:rPr lang="en-US" dirty="0"/>
              <a:t>________________ questions.</a:t>
            </a:r>
          </a:p>
          <a:p>
            <a:r>
              <a:rPr lang="en-US" dirty="0"/>
              <a:t>She invest________________ all her capital in the business. </a:t>
            </a:r>
          </a:p>
          <a:p>
            <a:r>
              <a:rPr lang="en-US" dirty="0"/>
              <a:t>The company puts </a:t>
            </a:r>
            <a:r>
              <a:rPr lang="en-US" dirty="0" err="1"/>
              <a:t>emph</a:t>
            </a:r>
            <a:r>
              <a:rPr lang="en-US" dirty="0"/>
              <a:t>________________ on the </a:t>
            </a:r>
            <a:r>
              <a:rPr lang="en-US" dirty="0" err="1"/>
              <a:t>reliab</a:t>
            </a:r>
            <a:r>
              <a:rPr lang="en-US" dirty="0"/>
              <a:t>________________ of its products.</a:t>
            </a:r>
          </a:p>
          <a:p>
            <a:r>
              <a:rPr lang="en-US" dirty="0"/>
              <a:t> The essays were </a:t>
            </a:r>
            <a:r>
              <a:rPr lang="en-US" dirty="0" err="1"/>
              <a:t>evaluat</a:t>
            </a:r>
            <a:r>
              <a:rPr lang="en-US" dirty="0"/>
              <a:t>________________ in terms of content and accuracy. </a:t>
            </a:r>
          </a:p>
        </p:txBody>
      </p:sp>
    </p:spTree>
    <p:extLst>
      <p:ext uri="{BB962C8B-B14F-4D97-AF65-F5344CB8AC3E}">
        <p14:creationId xmlns:p14="http://schemas.microsoft.com/office/powerpoint/2010/main" val="16371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7828-7F18-4D32-B5AE-2B747C09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i="1" dirty="0"/>
              <a:t>		Academic adjectives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817FF0-6117-43F8-AF45-2CBEBF927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18481" r="12501" b="14873"/>
          <a:stretch/>
        </p:blipFill>
        <p:spPr>
          <a:xfrm>
            <a:off x="2385391" y="1311965"/>
            <a:ext cx="7553739" cy="4969565"/>
          </a:xfrm>
        </p:spPr>
      </p:pic>
    </p:spTree>
    <p:extLst>
      <p:ext uri="{BB962C8B-B14F-4D97-AF65-F5344CB8AC3E}">
        <p14:creationId xmlns:p14="http://schemas.microsoft.com/office/powerpoint/2010/main" val="163596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2ACB-0013-4BD9-B20B-EBADA54D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dirty="0"/>
              <a:t>Fill in the blanks with appropriate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D440-D4D0-45BF-8E4A-1E31B9B98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teacher complained that the quotes were ____________________________ to the title. </a:t>
            </a:r>
          </a:p>
          <a:p>
            <a:endParaRPr lang="en-US" dirty="0"/>
          </a:p>
          <a:p>
            <a:r>
              <a:rPr lang="en-US" dirty="0"/>
              <a:t>____________________________ examples are needed to make the argument clear. </a:t>
            </a:r>
          </a:p>
          <a:p>
            <a:endParaRPr lang="en-US" dirty="0"/>
          </a:p>
          <a:p>
            <a:r>
              <a:rPr lang="en-US" dirty="0"/>
              <a:t>It is sufﬁcient to give ________________________________ ﬁgures for national populations. </a:t>
            </a:r>
          </a:p>
        </p:txBody>
      </p:sp>
    </p:spTree>
    <p:extLst>
      <p:ext uri="{BB962C8B-B14F-4D97-AF65-F5344CB8AC3E}">
        <p14:creationId xmlns:p14="http://schemas.microsoft.com/office/powerpoint/2010/main" val="90168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</TotalTime>
  <Words>548</Words>
  <Application>Microsoft Office PowerPoint</Application>
  <PresentationFormat>Widescreen</PresentationFormat>
  <Paragraphs>81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Ion</vt:lpstr>
      <vt:lpstr>Academic Vocabulary</vt:lpstr>
      <vt:lpstr> Academic Vocabulary</vt:lpstr>
      <vt:lpstr> Adjectives, Nouns and Verbs</vt:lpstr>
      <vt:lpstr>PowerPoint Presentation</vt:lpstr>
      <vt:lpstr>PowerPoint Presentation</vt:lpstr>
      <vt:lpstr>    Exercise</vt:lpstr>
      <vt:lpstr>PowerPoint Presentation</vt:lpstr>
      <vt:lpstr>  Academic adjectives </vt:lpstr>
      <vt:lpstr>Fill in the blanks with appropriate words</vt:lpstr>
      <vt:lpstr>  Formality in verbs </vt:lpstr>
      <vt:lpstr>Vocabulary and Academic style</vt:lpstr>
      <vt:lpstr>PowerPoint Presentation</vt:lpstr>
      <vt:lpstr>        Exercise </vt:lpstr>
      <vt:lpstr>PowerPoint Presentation</vt:lpstr>
      <vt:lpstr>       Exercises</vt:lpstr>
      <vt:lpstr>PowerPoint Presentation</vt:lpstr>
      <vt:lpstr>PowerPoint Presentation</vt:lpstr>
      <vt:lpstr>PowerPoint Presentation</vt:lpstr>
      <vt:lpstr>Phrasal Verbs</vt:lpstr>
      <vt:lpstr>PowerPoint Presentation</vt:lpstr>
      <vt:lpstr>  Articles and their use </vt:lpstr>
      <vt:lpstr>  Identify the reasons</vt:lpstr>
      <vt:lpstr>  Identify the reasons</vt:lpstr>
      <vt:lpstr>   Conjunctions</vt:lpstr>
      <vt:lpstr> Types of Conjunctions</vt:lpstr>
      <vt:lpstr>  Identify these types</vt:lpstr>
      <vt:lpstr>PowerPoint Presentation</vt:lpstr>
      <vt:lpstr>     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Vocabulary</dc:title>
  <dc:creator>Al Mujtaba Cheema</dc:creator>
  <cp:lastModifiedBy>Al Mujtaba Cheema</cp:lastModifiedBy>
  <cp:revision>8</cp:revision>
  <dcterms:created xsi:type="dcterms:W3CDTF">2020-11-05T21:03:54Z</dcterms:created>
  <dcterms:modified xsi:type="dcterms:W3CDTF">2020-11-12T02:56:59Z</dcterms:modified>
</cp:coreProperties>
</file>