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61E1-3646-4643-BA49-903DF3C0759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FEF7-F44A-4331-9604-D0661B8814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Late Blight of Potato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PLB (Potato Late Blight)</a:t>
            </a:r>
            <a:endParaRPr lang="en-US" dirty="0"/>
          </a:p>
        </p:txBody>
      </p:sp>
      <p:pic>
        <p:nvPicPr>
          <p:cNvPr id="4098" name="Picture 2" descr="E:\Ahmad Data\Courses\PP-202\Practical\Potato Late Blight\LateBlightFig1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705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E:\Ahmad Data\Courses\PP-202\Practical\Potato Late Blight\Disease 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75304"/>
            <a:ext cx="7696200" cy="482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12-13°C temp.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more </a:t>
            </a:r>
            <a:r>
              <a:rPr lang="en-US" dirty="0"/>
              <a:t>than 90 % RH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Seed tubers selected from healthy field</a:t>
            </a:r>
          </a:p>
          <a:p>
            <a:pPr lvl="0"/>
            <a:r>
              <a:rPr lang="en-US" dirty="0"/>
              <a:t>Sanitation: weeding for low humidity</a:t>
            </a:r>
          </a:p>
          <a:p>
            <a:pPr lvl="0"/>
            <a:r>
              <a:rPr lang="en-US" dirty="0"/>
              <a:t>Tuber treatment with mercuric chloride (1:1000)</a:t>
            </a:r>
          </a:p>
          <a:p>
            <a:pPr lvl="0"/>
            <a:r>
              <a:rPr lang="en-US" dirty="0"/>
              <a:t>High ridging as 15 cm*(because low lying areas conserve more moisture that favors pathogen growth).</a:t>
            </a:r>
          </a:p>
          <a:p>
            <a:pPr lvl="0"/>
            <a:r>
              <a:rPr lang="en-US" dirty="0"/>
              <a:t>Irrigation time should be adjusted in such a way that don’t extend the night dew duration.</a:t>
            </a:r>
          </a:p>
          <a:p>
            <a:pPr lvl="0"/>
            <a:r>
              <a:rPr lang="en-US" dirty="0"/>
              <a:t>Store in potato tubers in dry &amp; well aerated place.</a:t>
            </a:r>
          </a:p>
          <a:p>
            <a:pPr lvl="0"/>
            <a:r>
              <a:rPr lang="en-US" dirty="0"/>
              <a:t>Spray with systemic fungicides (</a:t>
            </a:r>
            <a:r>
              <a:rPr lang="en-US" dirty="0" err="1"/>
              <a:t>dimethomorph</a:t>
            </a:r>
            <a:r>
              <a:rPr lang="en-US" dirty="0"/>
              <a:t>, </a:t>
            </a:r>
            <a:r>
              <a:rPr lang="en-US" dirty="0" err="1"/>
              <a:t>Cymoxanil</a:t>
            </a:r>
            <a:r>
              <a:rPr lang="en-US" dirty="0"/>
              <a:t>, </a:t>
            </a:r>
            <a:r>
              <a:rPr lang="en-US" dirty="0" err="1"/>
              <a:t>fluopicolide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Hilling: Covering of newly emerged plant at the base*(helps in early weed control and avoid from direct water contact).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 meaning…….</a:t>
            </a:r>
          </a:p>
          <a:p>
            <a:endParaRPr lang="en-US" dirty="0" smtClean="0"/>
          </a:p>
          <a:p>
            <a:r>
              <a:rPr lang="en-US" dirty="0" smtClean="0"/>
              <a:t>Rapid killing of plant parts……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Parts</a:t>
            </a:r>
            <a:endParaRPr lang="en-US" dirty="0"/>
          </a:p>
        </p:txBody>
      </p:sp>
      <p:pic>
        <p:nvPicPr>
          <p:cNvPr id="2050" name="Picture 2" descr="E:\Ahmad Data\Courses\PP-202\Practical\Potato Late Blight\PL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1"/>
            <a:ext cx="2438400" cy="2057400"/>
          </a:xfrm>
          <a:prstGeom prst="rect">
            <a:avLst/>
          </a:prstGeom>
          <a:noFill/>
        </p:spPr>
      </p:pic>
      <p:pic>
        <p:nvPicPr>
          <p:cNvPr id="6" name="Picture 2" descr="E:\Ahmad Data\Courses\PP-202\Practical\Potato Late Blight\PLB Tu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2558633" cy="2133599"/>
          </a:xfrm>
          <a:prstGeom prst="rect">
            <a:avLst/>
          </a:prstGeom>
          <a:noFill/>
        </p:spPr>
      </p:pic>
      <p:pic>
        <p:nvPicPr>
          <p:cNvPr id="7" name="Picture 3" descr="E:\Ahmad Data\Courses\PP-202\Practical\Potato Late Blight\PLB s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038600"/>
            <a:ext cx="2438400" cy="1775619"/>
          </a:xfrm>
          <a:prstGeom prst="rect">
            <a:avLst/>
          </a:prstGeom>
          <a:noFill/>
        </p:spPr>
      </p:pic>
      <p:pic>
        <p:nvPicPr>
          <p:cNvPr id="8" name="Picture 4" descr="E:\Ahmad Data\Courses\PP-202\Practical\Potato Late Blight\PLB l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6200"/>
            <a:ext cx="2362200" cy="1981200"/>
          </a:xfrm>
          <a:prstGeom prst="rect">
            <a:avLst/>
          </a:prstGeom>
          <a:noFill/>
        </p:spPr>
      </p:pic>
      <p:pic>
        <p:nvPicPr>
          <p:cNvPr id="9" name="Picture 5" descr="E:\Ahmad Data\Courses\PP-202\Practical\Potato Late Blight\Twig PL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895600"/>
            <a:ext cx="210026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3078" name="Picture 6" descr="E:\Ahmad Data\Courses\PP-202\Practical\Potato Late Blight\LateBlight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31181"/>
            <a:ext cx="2895600" cy="2207419"/>
          </a:xfrm>
          <a:prstGeom prst="rect">
            <a:avLst/>
          </a:prstGeom>
          <a:noFill/>
        </p:spPr>
      </p:pic>
      <p:pic>
        <p:nvPicPr>
          <p:cNvPr id="12" name="Picture 2" descr="E:\Ahmad Data\Courses\PP-202\Practical\Potato Late Blight\Famine-Great-Dublin-Rowan-Gilles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567981" cy="2133600"/>
          </a:xfrm>
          <a:prstGeom prst="rect">
            <a:avLst/>
          </a:prstGeom>
          <a:noFill/>
        </p:spPr>
      </p:pic>
      <p:pic>
        <p:nvPicPr>
          <p:cNvPr id="3080" name="Picture 8" descr="E:\Ahmad Data\Courses\PP-202\Practical\Potato Late Blight\423354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2895600" cy="2305050"/>
          </a:xfrm>
          <a:prstGeom prst="rect">
            <a:avLst/>
          </a:prstGeom>
          <a:noFill/>
        </p:spPr>
      </p:pic>
      <p:pic>
        <p:nvPicPr>
          <p:cNvPr id="14" name="Picture 3" descr="E:\Ahmad Data\Courses\PP-202\Practical\Potato Late Blight\bHgtAsKu4JxijjRFmmXdqc-320-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14800"/>
            <a:ext cx="26670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124" name="Picture 4" descr="E:\Ahmad Data\Courses\PP-202\Practical\Potato Late Blight\overview-Great-Famine-Irel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Most destructive</a:t>
            </a:r>
            <a:r>
              <a:rPr lang="en-US" dirty="0" smtClean="0"/>
              <a:t>* </a:t>
            </a:r>
            <a:r>
              <a:rPr lang="en-US" dirty="0"/>
              <a:t>€5 </a:t>
            </a:r>
            <a:r>
              <a:rPr lang="en-US" dirty="0" smtClean="0"/>
              <a:t>million (€1 Billion)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1845 Great </a:t>
            </a:r>
            <a:r>
              <a:rPr lang="en-US" dirty="0"/>
              <a:t>Irish </a:t>
            </a:r>
            <a:r>
              <a:rPr lang="en-US" dirty="0" smtClean="0"/>
              <a:t>Famine*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Deaths and Diaspora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E:\Ahmad Data\Courses\PP-202\Practical\Potato Late Blight\Bengal_famine_1943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209800"/>
            <a:ext cx="218571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Causal organism: </a:t>
            </a:r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/>
              <a:t>infestans</a:t>
            </a:r>
            <a:r>
              <a:rPr lang="en-US" b="1" i="1" dirty="0"/>
              <a:t> </a:t>
            </a:r>
            <a:br>
              <a:rPr lang="en-US" b="1" i="1" dirty="0"/>
            </a:br>
            <a:endParaRPr lang="en-US" b="1" i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Order</a:t>
            </a:r>
            <a:r>
              <a:rPr lang="en-US" dirty="0"/>
              <a:t>: </a:t>
            </a:r>
            <a:r>
              <a:rPr lang="en-US" dirty="0" err="1"/>
              <a:t>Peronosporales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/>
              <a:t>Pythiaceae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E:\Ahmad Data\Courses\PP-202\Practical\Potato Late Blight\Oosp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2540000" cy="1676400"/>
          </a:xfrm>
          <a:prstGeom prst="rect">
            <a:avLst/>
          </a:prstGeom>
          <a:noFill/>
        </p:spPr>
      </p:pic>
      <p:pic>
        <p:nvPicPr>
          <p:cNvPr id="7" name="Picture 3" descr="E:\Ahmad Data\Courses\PP-202\Practical\Potato Late Blight\Sporangioph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2286000" cy="1676400"/>
          </a:xfrm>
          <a:prstGeom prst="rect">
            <a:avLst/>
          </a:prstGeom>
          <a:noFill/>
        </p:spPr>
      </p:pic>
      <p:pic>
        <p:nvPicPr>
          <p:cNvPr id="8" name="Picture 4" descr="E:\Ahmad Data\Courses\PP-202\Practical\Potato Late Blight\Germinating Sporang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1905000" cy="1676400"/>
          </a:xfrm>
          <a:prstGeom prst="rect">
            <a:avLst/>
          </a:prstGeom>
          <a:noFill/>
        </p:spPr>
      </p:pic>
      <p:pic>
        <p:nvPicPr>
          <p:cNvPr id="9" name="Picture 5" descr="E:\Ahmad Data\Courses\PP-202\Practical\Potato Late Blight\Zoospore with Flagell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2819400" cy="1378373"/>
          </a:xfrm>
          <a:prstGeom prst="rect">
            <a:avLst/>
          </a:prstGeom>
          <a:noFill/>
        </p:spPr>
      </p:pic>
      <p:pic>
        <p:nvPicPr>
          <p:cNvPr id="10" name="Picture 6" descr="E:\Ahmad Data\Courses\PP-202\Practical\Potato Late Blight\P.infesYPH13-1B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724400"/>
            <a:ext cx="2266950" cy="182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Response against pathogen attack</a:t>
            </a:r>
            <a:endParaRPr lang="en-US" dirty="0"/>
          </a:p>
        </p:txBody>
      </p:sp>
      <p:pic>
        <p:nvPicPr>
          <p:cNvPr id="16" name="Picture 2" descr="E:\Ahmad Data\Courses\PP-202\Practical\Potato Late Blight\Lesion on Lea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3657600" cy="2133600"/>
          </a:xfrm>
          <a:prstGeom prst="rect">
            <a:avLst/>
          </a:prstGeom>
          <a:noFill/>
        </p:spPr>
      </p:pic>
      <p:pic>
        <p:nvPicPr>
          <p:cNvPr id="17" name="Picture 3" descr="E:\Ahmad Data\Courses\PP-202\Practical\Potato Late Blight\Stem Le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124200" cy="2143125"/>
          </a:xfrm>
          <a:prstGeom prst="rect">
            <a:avLst/>
          </a:prstGeom>
          <a:noFill/>
        </p:spPr>
      </p:pic>
      <p:pic>
        <p:nvPicPr>
          <p:cNvPr id="8202" name="Picture 10" descr="E:\Ahmad Data\Courses\PP-202\Practical\Potato Late Blight\Sporul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0"/>
            <a:ext cx="3632200" cy="2540000"/>
          </a:xfrm>
          <a:prstGeom prst="rect">
            <a:avLst/>
          </a:prstGeom>
          <a:noFill/>
        </p:spPr>
      </p:pic>
      <p:pic>
        <p:nvPicPr>
          <p:cNvPr id="22" name="Picture 4" descr="E:\Ahmad Data\Courses\PP-202\Practical\Potato Late Blight\Black Discoloration on Tub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3429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9221" name="Picture 5" descr="E:\Ahmad Data\Courses\PP-202\Practical\Potato Late Blight\Copper Brow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2540000" cy="1714500"/>
          </a:xfrm>
          <a:prstGeom prst="rect">
            <a:avLst/>
          </a:prstGeom>
          <a:noFill/>
        </p:spPr>
      </p:pic>
      <p:pic>
        <p:nvPicPr>
          <p:cNvPr id="9223" name="Picture 7" descr="E:\Ahmad Data\Courses\PP-202\Practical\Potato Late Blight\Sporulation on Tu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2540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168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Late Blight of Potato</vt:lpstr>
      <vt:lpstr>Blight</vt:lpstr>
      <vt:lpstr>Plant Parts</vt:lpstr>
      <vt:lpstr>History</vt:lpstr>
      <vt:lpstr>History</vt:lpstr>
      <vt:lpstr>Importance</vt:lpstr>
      <vt:lpstr>Etiology</vt:lpstr>
      <vt:lpstr>Plant Response against pathogen attack</vt:lpstr>
      <vt:lpstr>Symptoms</vt:lpstr>
      <vt:lpstr>Disease Cycle</vt:lpstr>
      <vt:lpstr>Epidemiology</vt:lpstr>
      <vt:lpstr>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Blight of Potato</dc:title>
  <dc:creator>Dr Ahmad</dc:creator>
  <cp:lastModifiedBy>Dr Ahmad</cp:lastModifiedBy>
  <cp:revision>14</cp:revision>
  <dcterms:created xsi:type="dcterms:W3CDTF">2020-04-14T04:44:17Z</dcterms:created>
  <dcterms:modified xsi:type="dcterms:W3CDTF">2020-04-14T07:10:08Z</dcterms:modified>
</cp:coreProperties>
</file>