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59" r:id="rId4"/>
    <p:sldId id="260" r:id="rId5"/>
    <p:sldId id="261" r:id="rId6"/>
    <p:sldId id="263" r:id="rId7"/>
    <p:sldId id="264" r:id="rId8"/>
    <p:sldId id="265" r:id="rId9"/>
    <p:sldId id="266" r:id="rId10"/>
    <p:sldId id="268" r:id="rId11"/>
    <p:sldId id="269" r:id="rId12"/>
    <p:sldId id="270" r:id="rId13"/>
    <p:sldId id="271" r:id="rId14"/>
    <p:sldId id="272" r:id="rId15"/>
    <p:sldId id="273" r:id="rId16"/>
    <p:sldId id="275" r:id="rId17"/>
    <p:sldId id="276" r:id="rId18"/>
    <p:sldId id="274" r:id="rId19"/>
    <p:sldId id="267" r:id="rId20"/>
    <p:sldId id="280" r:id="rId21"/>
    <p:sldId id="281" r:id="rId22"/>
    <p:sldId id="277" r:id="rId23"/>
    <p:sldId id="279" r:id="rId24"/>
    <p:sldId id="278" r:id="rId25"/>
    <p:sldId id="282"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B12111-3795-4E86-A601-F2BD2667E357}" type="datetimeFigureOut">
              <a:rPr lang="en-US" smtClean="0"/>
              <a:t>4/30/2020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4E78DA-76C4-44E7-A4C7-01EA328D708A}" type="slidenum">
              <a:rPr lang="en-US" smtClean="0"/>
              <a:t>‹#›</a:t>
            </a:fld>
            <a:endParaRPr lang="en-US"/>
          </a:p>
        </p:txBody>
      </p:sp>
    </p:spTree>
    <p:extLst>
      <p:ext uri="{BB962C8B-B14F-4D97-AF65-F5344CB8AC3E}">
        <p14:creationId xmlns:p14="http://schemas.microsoft.com/office/powerpoint/2010/main" val="77161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4E78DA-76C4-44E7-A4C7-01EA328D708A}" type="slidenum">
              <a:rPr lang="en-US" smtClean="0"/>
              <a:t>17</a:t>
            </a:fld>
            <a:endParaRPr lang="en-US"/>
          </a:p>
        </p:txBody>
      </p:sp>
    </p:spTree>
    <p:extLst>
      <p:ext uri="{BB962C8B-B14F-4D97-AF65-F5344CB8AC3E}">
        <p14:creationId xmlns:p14="http://schemas.microsoft.com/office/powerpoint/2010/main" val="4256664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34D85-02C3-424A-A4F5-09EFFCE30C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6877B0-776A-4723-A3E3-E305598BA3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5CC357-77F1-4AC2-9220-78362F8FAA82}"/>
              </a:ext>
            </a:extLst>
          </p:cNvPr>
          <p:cNvSpPr>
            <a:spLocks noGrp="1"/>
          </p:cNvSpPr>
          <p:nvPr>
            <p:ph type="dt" sz="half" idx="10"/>
          </p:nvPr>
        </p:nvSpPr>
        <p:spPr/>
        <p:txBody>
          <a:bodyPr/>
          <a:lstStyle/>
          <a:p>
            <a:fld id="{5599CD20-C1A8-4E41-837D-F89F40E7FA6E}" type="datetimeFigureOut">
              <a:rPr lang="en-US" smtClean="0"/>
              <a:t>4/30/2020</a:t>
            </a:fld>
            <a:endParaRPr lang="en-US"/>
          </a:p>
        </p:txBody>
      </p:sp>
      <p:sp>
        <p:nvSpPr>
          <p:cNvPr id="5" name="Footer Placeholder 4">
            <a:extLst>
              <a:ext uri="{FF2B5EF4-FFF2-40B4-BE49-F238E27FC236}">
                <a16:creationId xmlns:a16="http://schemas.microsoft.com/office/drawing/2014/main" id="{D2B20705-0D08-40B5-8DC2-1E4F006F6E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919F00-DFF3-4868-9D31-AC34CB88FCF4}"/>
              </a:ext>
            </a:extLst>
          </p:cNvPr>
          <p:cNvSpPr>
            <a:spLocks noGrp="1"/>
          </p:cNvSpPr>
          <p:nvPr>
            <p:ph type="sldNum" sz="quarter" idx="12"/>
          </p:nvPr>
        </p:nvSpPr>
        <p:spPr/>
        <p:txBody>
          <a:bodyPr/>
          <a:lstStyle/>
          <a:p>
            <a:fld id="{0BD81399-E0E5-473F-A552-6B4D6EA18E22}" type="slidenum">
              <a:rPr lang="en-US" smtClean="0"/>
              <a:t>‹#›</a:t>
            </a:fld>
            <a:endParaRPr lang="en-US"/>
          </a:p>
        </p:txBody>
      </p:sp>
    </p:spTree>
    <p:extLst>
      <p:ext uri="{BB962C8B-B14F-4D97-AF65-F5344CB8AC3E}">
        <p14:creationId xmlns:p14="http://schemas.microsoft.com/office/powerpoint/2010/main" val="686585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E1393-95A2-4A13-9EF2-7A6C18DAFE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AE648D-1CC1-49AD-BD68-2E685E0BAE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E0C2E-009D-4004-ADC0-5DB82B665080}"/>
              </a:ext>
            </a:extLst>
          </p:cNvPr>
          <p:cNvSpPr>
            <a:spLocks noGrp="1"/>
          </p:cNvSpPr>
          <p:nvPr>
            <p:ph type="dt" sz="half" idx="10"/>
          </p:nvPr>
        </p:nvSpPr>
        <p:spPr/>
        <p:txBody>
          <a:bodyPr/>
          <a:lstStyle/>
          <a:p>
            <a:fld id="{5599CD20-C1A8-4E41-837D-F89F40E7FA6E}" type="datetimeFigureOut">
              <a:rPr lang="en-US" smtClean="0"/>
              <a:t>4/30/2020</a:t>
            </a:fld>
            <a:endParaRPr lang="en-US"/>
          </a:p>
        </p:txBody>
      </p:sp>
      <p:sp>
        <p:nvSpPr>
          <p:cNvPr id="5" name="Footer Placeholder 4">
            <a:extLst>
              <a:ext uri="{FF2B5EF4-FFF2-40B4-BE49-F238E27FC236}">
                <a16:creationId xmlns:a16="http://schemas.microsoft.com/office/drawing/2014/main" id="{59DB9F47-B5F9-47C2-BEF3-09D8966D99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3FCB6B-C5C1-463B-A888-BBE315CFCBE1}"/>
              </a:ext>
            </a:extLst>
          </p:cNvPr>
          <p:cNvSpPr>
            <a:spLocks noGrp="1"/>
          </p:cNvSpPr>
          <p:nvPr>
            <p:ph type="sldNum" sz="quarter" idx="12"/>
          </p:nvPr>
        </p:nvSpPr>
        <p:spPr/>
        <p:txBody>
          <a:bodyPr/>
          <a:lstStyle/>
          <a:p>
            <a:fld id="{0BD81399-E0E5-473F-A552-6B4D6EA18E22}" type="slidenum">
              <a:rPr lang="en-US" smtClean="0"/>
              <a:t>‹#›</a:t>
            </a:fld>
            <a:endParaRPr lang="en-US"/>
          </a:p>
        </p:txBody>
      </p:sp>
    </p:spTree>
    <p:extLst>
      <p:ext uri="{BB962C8B-B14F-4D97-AF65-F5344CB8AC3E}">
        <p14:creationId xmlns:p14="http://schemas.microsoft.com/office/powerpoint/2010/main" val="730535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F37317-E1BB-4252-827C-8117127114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00CFA1-E2DE-4FF7-BAD3-37497EB307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AC6A98-74A6-4FFC-AE57-5E67113C7BFF}"/>
              </a:ext>
            </a:extLst>
          </p:cNvPr>
          <p:cNvSpPr>
            <a:spLocks noGrp="1"/>
          </p:cNvSpPr>
          <p:nvPr>
            <p:ph type="dt" sz="half" idx="10"/>
          </p:nvPr>
        </p:nvSpPr>
        <p:spPr/>
        <p:txBody>
          <a:bodyPr/>
          <a:lstStyle/>
          <a:p>
            <a:fld id="{5599CD20-C1A8-4E41-837D-F89F40E7FA6E}" type="datetimeFigureOut">
              <a:rPr lang="en-US" smtClean="0"/>
              <a:t>4/30/2020</a:t>
            </a:fld>
            <a:endParaRPr lang="en-US"/>
          </a:p>
        </p:txBody>
      </p:sp>
      <p:sp>
        <p:nvSpPr>
          <p:cNvPr id="5" name="Footer Placeholder 4">
            <a:extLst>
              <a:ext uri="{FF2B5EF4-FFF2-40B4-BE49-F238E27FC236}">
                <a16:creationId xmlns:a16="http://schemas.microsoft.com/office/drawing/2014/main" id="{AA1E9AB1-AC31-4D57-B751-665F9EBCB6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A061E-914A-410E-AC55-73D4A9E97EE5}"/>
              </a:ext>
            </a:extLst>
          </p:cNvPr>
          <p:cNvSpPr>
            <a:spLocks noGrp="1"/>
          </p:cNvSpPr>
          <p:nvPr>
            <p:ph type="sldNum" sz="quarter" idx="12"/>
          </p:nvPr>
        </p:nvSpPr>
        <p:spPr/>
        <p:txBody>
          <a:bodyPr/>
          <a:lstStyle/>
          <a:p>
            <a:fld id="{0BD81399-E0E5-473F-A552-6B4D6EA18E22}" type="slidenum">
              <a:rPr lang="en-US" smtClean="0"/>
              <a:t>‹#›</a:t>
            </a:fld>
            <a:endParaRPr lang="en-US"/>
          </a:p>
        </p:txBody>
      </p:sp>
    </p:spTree>
    <p:extLst>
      <p:ext uri="{BB962C8B-B14F-4D97-AF65-F5344CB8AC3E}">
        <p14:creationId xmlns:p14="http://schemas.microsoft.com/office/powerpoint/2010/main" val="36371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67A2-5715-48B9-B076-B30DB1C898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DDB8A3-F20D-4F57-A0AA-A16C4675CE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F22BBD-67E1-48EF-B79A-A48823DCAF7D}"/>
              </a:ext>
            </a:extLst>
          </p:cNvPr>
          <p:cNvSpPr>
            <a:spLocks noGrp="1"/>
          </p:cNvSpPr>
          <p:nvPr>
            <p:ph type="dt" sz="half" idx="10"/>
          </p:nvPr>
        </p:nvSpPr>
        <p:spPr/>
        <p:txBody>
          <a:bodyPr/>
          <a:lstStyle/>
          <a:p>
            <a:fld id="{5599CD20-C1A8-4E41-837D-F89F40E7FA6E}" type="datetimeFigureOut">
              <a:rPr lang="en-US" smtClean="0"/>
              <a:t>4/30/2020</a:t>
            </a:fld>
            <a:endParaRPr lang="en-US"/>
          </a:p>
        </p:txBody>
      </p:sp>
      <p:sp>
        <p:nvSpPr>
          <p:cNvPr id="5" name="Footer Placeholder 4">
            <a:extLst>
              <a:ext uri="{FF2B5EF4-FFF2-40B4-BE49-F238E27FC236}">
                <a16:creationId xmlns:a16="http://schemas.microsoft.com/office/drawing/2014/main" id="{E40C3C4D-08ED-4EE1-8477-10B66750E8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E8692F-AF3A-4F9E-85FE-DD1287D4FF24}"/>
              </a:ext>
            </a:extLst>
          </p:cNvPr>
          <p:cNvSpPr>
            <a:spLocks noGrp="1"/>
          </p:cNvSpPr>
          <p:nvPr>
            <p:ph type="sldNum" sz="quarter" idx="12"/>
          </p:nvPr>
        </p:nvSpPr>
        <p:spPr/>
        <p:txBody>
          <a:bodyPr/>
          <a:lstStyle/>
          <a:p>
            <a:fld id="{0BD81399-E0E5-473F-A552-6B4D6EA18E22}" type="slidenum">
              <a:rPr lang="en-US" smtClean="0"/>
              <a:t>‹#›</a:t>
            </a:fld>
            <a:endParaRPr lang="en-US"/>
          </a:p>
        </p:txBody>
      </p:sp>
    </p:spTree>
    <p:extLst>
      <p:ext uri="{BB962C8B-B14F-4D97-AF65-F5344CB8AC3E}">
        <p14:creationId xmlns:p14="http://schemas.microsoft.com/office/powerpoint/2010/main" val="856481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CA2F-2139-4E7F-95A7-7F36F76E35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6A01F4-7AE9-4DA2-BAC1-ABC3D98619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983395-EBCF-49C9-9B99-9F9A49B12D6D}"/>
              </a:ext>
            </a:extLst>
          </p:cNvPr>
          <p:cNvSpPr>
            <a:spLocks noGrp="1"/>
          </p:cNvSpPr>
          <p:nvPr>
            <p:ph type="dt" sz="half" idx="10"/>
          </p:nvPr>
        </p:nvSpPr>
        <p:spPr/>
        <p:txBody>
          <a:bodyPr/>
          <a:lstStyle/>
          <a:p>
            <a:fld id="{5599CD20-C1A8-4E41-837D-F89F40E7FA6E}" type="datetimeFigureOut">
              <a:rPr lang="en-US" smtClean="0"/>
              <a:t>4/30/2020</a:t>
            </a:fld>
            <a:endParaRPr lang="en-US"/>
          </a:p>
        </p:txBody>
      </p:sp>
      <p:sp>
        <p:nvSpPr>
          <p:cNvPr id="5" name="Footer Placeholder 4">
            <a:extLst>
              <a:ext uri="{FF2B5EF4-FFF2-40B4-BE49-F238E27FC236}">
                <a16:creationId xmlns:a16="http://schemas.microsoft.com/office/drawing/2014/main" id="{08AB6DB0-E143-467F-9A42-E84A8E4EE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A1F023-873D-4E03-B1BC-36B7450450DA}"/>
              </a:ext>
            </a:extLst>
          </p:cNvPr>
          <p:cNvSpPr>
            <a:spLocks noGrp="1"/>
          </p:cNvSpPr>
          <p:nvPr>
            <p:ph type="sldNum" sz="quarter" idx="12"/>
          </p:nvPr>
        </p:nvSpPr>
        <p:spPr/>
        <p:txBody>
          <a:bodyPr/>
          <a:lstStyle/>
          <a:p>
            <a:fld id="{0BD81399-E0E5-473F-A552-6B4D6EA18E22}" type="slidenum">
              <a:rPr lang="en-US" smtClean="0"/>
              <a:t>‹#›</a:t>
            </a:fld>
            <a:endParaRPr lang="en-US"/>
          </a:p>
        </p:txBody>
      </p:sp>
    </p:spTree>
    <p:extLst>
      <p:ext uri="{BB962C8B-B14F-4D97-AF65-F5344CB8AC3E}">
        <p14:creationId xmlns:p14="http://schemas.microsoft.com/office/powerpoint/2010/main" val="336350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9DEE-B921-4533-B98C-959000A865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7D9F9-1272-4FBE-A2ED-1955D35FD2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CFDD06-2CAE-4021-BEE1-44E79D6E0B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1C7027-7547-4BB9-B5D9-2A3022D98AF7}"/>
              </a:ext>
            </a:extLst>
          </p:cNvPr>
          <p:cNvSpPr>
            <a:spLocks noGrp="1"/>
          </p:cNvSpPr>
          <p:nvPr>
            <p:ph type="dt" sz="half" idx="10"/>
          </p:nvPr>
        </p:nvSpPr>
        <p:spPr/>
        <p:txBody>
          <a:bodyPr/>
          <a:lstStyle/>
          <a:p>
            <a:fld id="{5599CD20-C1A8-4E41-837D-F89F40E7FA6E}" type="datetimeFigureOut">
              <a:rPr lang="en-US" smtClean="0"/>
              <a:t>4/30/2020</a:t>
            </a:fld>
            <a:endParaRPr lang="en-US"/>
          </a:p>
        </p:txBody>
      </p:sp>
      <p:sp>
        <p:nvSpPr>
          <p:cNvPr id="6" name="Footer Placeholder 5">
            <a:extLst>
              <a:ext uri="{FF2B5EF4-FFF2-40B4-BE49-F238E27FC236}">
                <a16:creationId xmlns:a16="http://schemas.microsoft.com/office/drawing/2014/main" id="{134A280C-83B2-44ED-A313-431B4EE2C8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9CFADC-EB6C-48BC-8B4C-C2E9148A6252}"/>
              </a:ext>
            </a:extLst>
          </p:cNvPr>
          <p:cNvSpPr>
            <a:spLocks noGrp="1"/>
          </p:cNvSpPr>
          <p:nvPr>
            <p:ph type="sldNum" sz="quarter" idx="12"/>
          </p:nvPr>
        </p:nvSpPr>
        <p:spPr/>
        <p:txBody>
          <a:bodyPr/>
          <a:lstStyle/>
          <a:p>
            <a:fld id="{0BD81399-E0E5-473F-A552-6B4D6EA18E22}" type="slidenum">
              <a:rPr lang="en-US" smtClean="0"/>
              <a:t>‹#›</a:t>
            </a:fld>
            <a:endParaRPr lang="en-US"/>
          </a:p>
        </p:txBody>
      </p:sp>
    </p:spTree>
    <p:extLst>
      <p:ext uri="{BB962C8B-B14F-4D97-AF65-F5344CB8AC3E}">
        <p14:creationId xmlns:p14="http://schemas.microsoft.com/office/powerpoint/2010/main" val="1207293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E926D-EBF5-4327-93D4-6828A2DD56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3F349D-2CAB-4D5E-87E0-878924D5C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23BBAA-B022-4034-9F86-60B4A8E18D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AC7DF8-5465-4537-9A3E-22B0F79774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06A5FE-C4C2-496A-873A-77D6ACF956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137D03-4E2D-4706-9D0C-44C8CE8CC0D9}"/>
              </a:ext>
            </a:extLst>
          </p:cNvPr>
          <p:cNvSpPr>
            <a:spLocks noGrp="1"/>
          </p:cNvSpPr>
          <p:nvPr>
            <p:ph type="dt" sz="half" idx="10"/>
          </p:nvPr>
        </p:nvSpPr>
        <p:spPr/>
        <p:txBody>
          <a:bodyPr/>
          <a:lstStyle/>
          <a:p>
            <a:fld id="{5599CD20-C1A8-4E41-837D-F89F40E7FA6E}" type="datetimeFigureOut">
              <a:rPr lang="en-US" smtClean="0"/>
              <a:t>4/30/2020</a:t>
            </a:fld>
            <a:endParaRPr lang="en-US"/>
          </a:p>
        </p:txBody>
      </p:sp>
      <p:sp>
        <p:nvSpPr>
          <p:cNvPr id="8" name="Footer Placeholder 7">
            <a:extLst>
              <a:ext uri="{FF2B5EF4-FFF2-40B4-BE49-F238E27FC236}">
                <a16:creationId xmlns:a16="http://schemas.microsoft.com/office/drawing/2014/main" id="{94E6347B-A627-4ECC-92D4-16F845034B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17A5FE-E072-4717-A202-C88D9A2AB8A0}"/>
              </a:ext>
            </a:extLst>
          </p:cNvPr>
          <p:cNvSpPr>
            <a:spLocks noGrp="1"/>
          </p:cNvSpPr>
          <p:nvPr>
            <p:ph type="sldNum" sz="quarter" idx="12"/>
          </p:nvPr>
        </p:nvSpPr>
        <p:spPr/>
        <p:txBody>
          <a:bodyPr/>
          <a:lstStyle/>
          <a:p>
            <a:fld id="{0BD81399-E0E5-473F-A552-6B4D6EA18E22}" type="slidenum">
              <a:rPr lang="en-US" smtClean="0"/>
              <a:t>‹#›</a:t>
            </a:fld>
            <a:endParaRPr lang="en-US"/>
          </a:p>
        </p:txBody>
      </p:sp>
    </p:spTree>
    <p:extLst>
      <p:ext uri="{BB962C8B-B14F-4D97-AF65-F5344CB8AC3E}">
        <p14:creationId xmlns:p14="http://schemas.microsoft.com/office/powerpoint/2010/main" val="1020793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CF531-DBEE-4565-90DD-23BF945CC1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1DC0E7-584D-49C8-AA55-D60A4EF02BD8}"/>
              </a:ext>
            </a:extLst>
          </p:cNvPr>
          <p:cNvSpPr>
            <a:spLocks noGrp="1"/>
          </p:cNvSpPr>
          <p:nvPr>
            <p:ph type="dt" sz="half" idx="10"/>
          </p:nvPr>
        </p:nvSpPr>
        <p:spPr/>
        <p:txBody>
          <a:bodyPr/>
          <a:lstStyle/>
          <a:p>
            <a:fld id="{5599CD20-C1A8-4E41-837D-F89F40E7FA6E}" type="datetimeFigureOut">
              <a:rPr lang="en-US" smtClean="0"/>
              <a:t>4/30/2020</a:t>
            </a:fld>
            <a:endParaRPr lang="en-US"/>
          </a:p>
        </p:txBody>
      </p:sp>
      <p:sp>
        <p:nvSpPr>
          <p:cNvPr id="4" name="Footer Placeholder 3">
            <a:extLst>
              <a:ext uri="{FF2B5EF4-FFF2-40B4-BE49-F238E27FC236}">
                <a16:creationId xmlns:a16="http://schemas.microsoft.com/office/drawing/2014/main" id="{2E596041-FABB-48DB-A532-DC3DC3E1C6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26B469-BAE3-4126-8A43-77A9401A4E40}"/>
              </a:ext>
            </a:extLst>
          </p:cNvPr>
          <p:cNvSpPr>
            <a:spLocks noGrp="1"/>
          </p:cNvSpPr>
          <p:nvPr>
            <p:ph type="sldNum" sz="quarter" idx="12"/>
          </p:nvPr>
        </p:nvSpPr>
        <p:spPr/>
        <p:txBody>
          <a:bodyPr/>
          <a:lstStyle/>
          <a:p>
            <a:fld id="{0BD81399-E0E5-473F-A552-6B4D6EA18E22}" type="slidenum">
              <a:rPr lang="en-US" smtClean="0"/>
              <a:t>‹#›</a:t>
            </a:fld>
            <a:endParaRPr lang="en-US"/>
          </a:p>
        </p:txBody>
      </p:sp>
    </p:spTree>
    <p:extLst>
      <p:ext uri="{BB962C8B-B14F-4D97-AF65-F5344CB8AC3E}">
        <p14:creationId xmlns:p14="http://schemas.microsoft.com/office/powerpoint/2010/main" val="4028961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F1CBCB-0982-4649-82AC-B438C8AE4679}"/>
              </a:ext>
            </a:extLst>
          </p:cNvPr>
          <p:cNvSpPr>
            <a:spLocks noGrp="1"/>
          </p:cNvSpPr>
          <p:nvPr>
            <p:ph type="dt" sz="half" idx="10"/>
          </p:nvPr>
        </p:nvSpPr>
        <p:spPr/>
        <p:txBody>
          <a:bodyPr/>
          <a:lstStyle/>
          <a:p>
            <a:fld id="{5599CD20-C1A8-4E41-837D-F89F40E7FA6E}" type="datetimeFigureOut">
              <a:rPr lang="en-US" smtClean="0"/>
              <a:t>4/30/2020</a:t>
            </a:fld>
            <a:endParaRPr lang="en-US"/>
          </a:p>
        </p:txBody>
      </p:sp>
      <p:sp>
        <p:nvSpPr>
          <p:cNvPr id="3" name="Footer Placeholder 2">
            <a:extLst>
              <a:ext uri="{FF2B5EF4-FFF2-40B4-BE49-F238E27FC236}">
                <a16:creationId xmlns:a16="http://schemas.microsoft.com/office/drawing/2014/main" id="{3BE6F700-6E2C-4974-B437-BC44C1BECD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BDDB9E-0CDE-4F66-BA18-515ED81B52A6}"/>
              </a:ext>
            </a:extLst>
          </p:cNvPr>
          <p:cNvSpPr>
            <a:spLocks noGrp="1"/>
          </p:cNvSpPr>
          <p:nvPr>
            <p:ph type="sldNum" sz="quarter" idx="12"/>
          </p:nvPr>
        </p:nvSpPr>
        <p:spPr/>
        <p:txBody>
          <a:bodyPr/>
          <a:lstStyle/>
          <a:p>
            <a:fld id="{0BD81399-E0E5-473F-A552-6B4D6EA18E22}" type="slidenum">
              <a:rPr lang="en-US" smtClean="0"/>
              <a:t>‹#›</a:t>
            </a:fld>
            <a:endParaRPr lang="en-US"/>
          </a:p>
        </p:txBody>
      </p:sp>
    </p:spTree>
    <p:extLst>
      <p:ext uri="{BB962C8B-B14F-4D97-AF65-F5344CB8AC3E}">
        <p14:creationId xmlns:p14="http://schemas.microsoft.com/office/powerpoint/2010/main" val="2994490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3B414-E665-4FDD-95F0-6A66513D62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049441-3C76-4223-8C0F-ED11293505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5EE384-8F56-407D-AFD8-5576BFFE60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20B75A-95B0-40E2-A7C0-98B87914F26E}"/>
              </a:ext>
            </a:extLst>
          </p:cNvPr>
          <p:cNvSpPr>
            <a:spLocks noGrp="1"/>
          </p:cNvSpPr>
          <p:nvPr>
            <p:ph type="dt" sz="half" idx="10"/>
          </p:nvPr>
        </p:nvSpPr>
        <p:spPr/>
        <p:txBody>
          <a:bodyPr/>
          <a:lstStyle/>
          <a:p>
            <a:fld id="{5599CD20-C1A8-4E41-837D-F89F40E7FA6E}" type="datetimeFigureOut">
              <a:rPr lang="en-US" smtClean="0"/>
              <a:t>4/30/2020</a:t>
            </a:fld>
            <a:endParaRPr lang="en-US"/>
          </a:p>
        </p:txBody>
      </p:sp>
      <p:sp>
        <p:nvSpPr>
          <p:cNvPr id="6" name="Footer Placeholder 5">
            <a:extLst>
              <a:ext uri="{FF2B5EF4-FFF2-40B4-BE49-F238E27FC236}">
                <a16:creationId xmlns:a16="http://schemas.microsoft.com/office/drawing/2014/main" id="{7B597016-BF53-44B9-A2FF-F0F19D6841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8D2EDB-627B-416A-BB25-B6B510920ED2}"/>
              </a:ext>
            </a:extLst>
          </p:cNvPr>
          <p:cNvSpPr>
            <a:spLocks noGrp="1"/>
          </p:cNvSpPr>
          <p:nvPr>
            <p:ph type="sldNum" sz="quarter" idx="12"/>
          </p:nvPr>
        </p:nvSpPr>
        <p:spPr/>
        <p:txBody>
          <a:bodyPr/>
          <a:lstStyle/>
          <a:p>
            <a:fld id="{0BD81399-E0E5-473F-A552-6B4D6EA18E22}" type="slidenum">
              <a:rPr lang="en-US" smtClean="0"/>
              <a:t>‹#›</a:t>
            </a:fld>
            <a:endParaRPr lang="en-US"/>
          </a:p>
        </p:txBody>
      </p:sp>
    </p:spTree>
    <p:extLst>
      <p:ext uri="{BB962C8B-B14F-4D97-AF65-F5344CB8AC3E}">
        <p14:creationId xmlns:p14="http://schemas.microsoft.com/office/powerpoint/2010/main" val="839519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7FC17-6E34-4982-B3FE-FFEAC780DA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F098F6-8F56-4A94-B7C0-54660CBDC8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3C9FBF-99B1-4B73-9B67-C69463AC6E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4B164F-FFF4-4A40-9420-342DB1DEBC3D}"/>
              </a:ext>
            </a:extLst>
          </p:cNvPr>
          <p:cNvSpPr>
            <a:spLocks noGrp="1"/>
          </p:cNvSpPr>
          <p:nvPr>
            <p:ph type="dt" sz="half" idx="10"/>
          </p:nvPr>
        </p:nvSpPr>
        <p:spPr/>
        <p:txBody>
          <a:bodyPr/>
          <a:lstStyle/>
          <a:p>
            <a:fld id="{5599CD20-C1A8-4E41-837D-F89F40E7FA6E}" type="datetimeFigureOut">
              <a:rPr lang="en-US" smtClean="0"/>
              <a:t>4/30/2020</a:t>
            </a:fld>
            <a:endParaRPr lang="en-US"/>
          </a:p>
        </p:txBody>
      </p:sp>
      <p:sp>
        <p:nvSpPr>
          <p:cNvPr id="6" name="Footer Placeholder 5">
            <a:extLst>
              <a:ext uri="{FF2B5EF4-FFF2-40B4-BE49-F238E27FC236}">
                <a16:creationId xmlns:a16="http://schemas.microsoft.com/office/drawing/2014/main" id="{4366E912-DE95-4B3A-AC31-F839E2924E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3D0B75-A8C0-47C6-BEAC-502A17DBEF46}"/>
              </a:ext>
            </a:extLst>
          </p:cNvPr>
          <p:cNvSpPr>
            <a:spLocks noGrp="1"/>
          </p:cNvSpPr>
          <p:nvPr>
            <p:ph type="sldNum" sz="quarter" idx="12"/>
          </p:nvPr>
        </p:nvSpPr>
        <p:spPr/>
        <p:txBody>
          <a:bodyPr/>
          <a:lstStyle/>
          <a:p>
            <a:fld id="{0BD81399-E0E5-473F-A552-6B4D6EA18E22}" type="slidenum">
              <a:rPr lang="en-US" smtClean="0"/>
              <a:t>‹#›</a:t>
            </a:fld>
            <a:endParaRPr lang="en-US"/>
          </a:p>
        </p:txBody>
      </p:sp>
    </p:spTree>
    <p:extLst>
      <p:ext uri="{BB962C8B-B14F-4D97-AF65-F5344CB8AC3E}">
        <p14:creationId xmlns:p14="http://schemas.microsoft.com/office/powerpoint/2010/main" val="1668488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46C6B1-2252-4732-BC2B-14ACA7FE8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9330CD-1EC4-48BF-B80F-3305AEA384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7F65E7-950F-443E-B376-967BB7653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9CD20-C1A8-4E41-837D-F89F40E7FA6E}" type="datetimeFigureOut">
              <a:rPr lang="en-US" smtClean="0"/>
              <a:t>4/30/2020</a:t>
            </a:fld>
            <a:endParaRPr lang="en-US"/>
          </a:p>
        </p:txBody>
      </p:sp>
      <p:sp>
        <p:nvSpPr>
          <p:cNvPr id="5" name="Footer Placeholder 4">
            <a:extLst>
              <a:ext uri="{FF2B5EF4-FFF2-40B4-BE49-F238E27FC236}">
                <a16:creationId xmlns:a16="http://schemas.microsoft.com/office/drawing/2014/main" id="{73E7BC0C-27F8-4E4E-BEE6-C1A461396C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11F260-988E-44C4-A869-A2E8C2B9E2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81399-E0E5-473F-A552-6B4D6EA18E22}" type="slidenum">
              <a:rPr lang="en-US" smtClean="0"/>
              <a:t>‹#›</a:t>
            </a:fld>
            <a:endParaRPr lang="en-US"/>
          </a:p>
        </p:txBody>
      </p:sp>
    </p:spTree>
    <p:extLst>
      <p:ext uri="{BB962C8B-B14F-4D97-AF65-F5344CB8AC3E}">
        <p14:creationId xmlns:p14="http://schemas.microsoft.com/office/powerpoint/2010/main" val="504053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85BA7-1047-440E-818C-559E52BCA578}"/>
              </a:ext>
            </a:extLst>
          </p:cNvPr>
          <p:cNvSpPr>
            <a:spLocks noGrp="1"/>
          </p:cNvSpPr>
          <p:nvPr>
            <p:ph type="ctrTitle"/>
          </p:nvPr>
        </p:nvSpPr>
        <p:spPr/>
        <p:txBody>
          <a:bodyPr/>
          <a:lstStyle/>
          <a:p>
            <a:r>
              <a:rPr lang="en-US" dirty="0"/>
              <a:t>Quarantine regulations</a:t>
            </a:r>
          </a:p>
        </p:txBody>
      </p:sp>
      <p:sp>
        <p:nvSpPr>
          <p:cNvPr id="3" name="Subtitle 2">
            <a:extLst>
              <a:ext uri="{FF2B5EF4-FFF2-40B4-BE49-F238E27FC236}">
                <a16:creationId xmlns:a16="http://schemas.microsoft.com/office/drawing/2014/main" id="{E002D8D7-6862-45D3-B95C-E852C787ECBC}"/>
              </a:ext>
            </a:extLst>
          </p:cNvPr>
          <p:cNvSpPr>
            <a:spLocks noGrp="1"/>
          </p:cNvSpPr>
          <p:nvPr>
            <p:ph type="subTitle" idx="1"/>
          </p:nvPr>
        </p:nvSpPr>
        <p:spPr/>
        <p:txBody>
          <a:bodyPr/>
          <a:lstStyle/>
          <a:p>
            <a:r>
              <a:rPr lang="en-US" dirty="0"/>
              <a:t>Genetic resources and conservation</a:t>
            </a:r>
          </a:p>
          <a:p>
            <a:r>
              <a:rPr lang="en-US" dirty="0"/>
              <a:t>BS Biotechnology (6</a:t>
            </a:r>
            <a:r>
              <a:rPr lang="en-US" baseline="30000" dirty="0"/>
              <a:t>th</a:t>
            </a:r>
            <a:r>
              <a:rPr lang="en-US" dirty="0"/>
              <a:t> Semester)</a:t>
            </a:r>
          </a:p>
          <a:p>
            <a:r>
              <a:rPr lang="en-US" dirty="0"/>
              <a:t>University of Sargodha</a:t>
            </a:r>
          </a:p>
          <a:p>
            <a:endParaRPr lang="en-US" dirty="0"/>
          </a:p>
        </p:txBody>
      </p:sp>
    </p:spTree>
    <p:extLst>
      <p:ext uri="{BB962C8B-B14F-4D97-AF65-F5344CB8AC3E}">
        <p14:creationId xmlns:p14="http://schemas.microsoft.com/office/powerpoint/2010/main" val="4147650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F1B36-65F5-4FDD-B90A-BB37AF052C9E}"/>
              </a:ext>
            </a:extLst>
          </p:cNvPr>
          <p:cNvSpPr>
            <a:spLocks noGrp="1"/>
          </p:cNvSpPr>
          <p:nvPr>
            <p:ph type="title"/>
          </p:nvPr>
        </p:nvSpPr>
        <p:spPr/>
        <p:txBody>
          <a:bodyPr/>
          <a:lstStyle/>
          <a:p>
            <a:r>
              <a:rPr lang="en-US" dirty="0"/>
              <a:t>Principles of Successful quarantine: </a:t>
            </a:r>
          </a:p>
        </p:txBody>
      </p:sp>
      <p:sp>
        <p:nvSpPr>
          <p:cNvPr id="3" name="Content Placeholder 2">
            <a:extLst>
              <a:ext uri="{FF2B5EF4-FFF2-40B4-BE49-F238E27FC236}">
                <a16:creationId xmlns:a16="http://schemas.microsoft.com/office/drawing/2014/main" id="{3D779D98-4B6D-4775-9D6B-CEF261AF70C7}"/>
              </a:ext>
            </a:extLst>
          </p:cNvPr>
          <p:cNvSpPr>
            <a:spLocks noGrp="1"/>
          </p:cNvSpPr>
          <p:nvPr>
            <p:ph idx="1"/>
          </p:nvPr>
        </p:nvSpPr>
        <p:spPr/>
        <p:txBody>
          <a:bodyPr/>
          <a:lstStyle/>
          <a:p>
            <a:r>
              <a:rPr lang="en-US" dirty="0"/>
              <a:t>The disease should spread form person to person and this can potentially harm the others.</a:t>
            </a:r>
          </a:p>
          <a:p>
            <a:r>
              <a:rPr lang="en-US" dirty="0"/>
              <a:t>Initially the less restrictive measures should be taken, but if the people do not follow the rules then the mandatory restriction should be applied. </a:t>
            </a:r>
          </a:p>
          <a:p>
            <a:r>
              <a:rPr lang="en-US" dirty="0"/>
              <a:t>Voluntary services/ if society ask individuals to work for the good of people, like providing food, shelter, medical services, then they should not be charged. Along with this, the society also has duty to make the work easier for those who are working for good of others. </a:t>
            </a:r>
          </a:p>
          <a:p>
            <a:r>
              <a:rPr lang="en-US" dirty="0"/>
              <a:t>Transparency</a:t>
            </a:r>
          </a:p>
        </p:txBody>
      </p:sp>
    </p:spTree>
    <p:extLst>
      <p:ext uri="{BB962C8B-B14F-4D97-AF65-F5344CB8AC3E}">
        <p14:creationId xmlns:p14="http://schemas.microsoft.com/office/powerpoint/2010/main" val="3155920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A329D-46D2-4085-A08E-C8B0AB50A81A}"/>
              </a:ext>
            </a:extLst>
          </p:cNvPr>
          <p:cNvSpPr>
            <a:spLocks noGrp="1"/>
          </p:cNvSpPr>
          <p:nvPr>
            <p:ph type="title"/>
          </p:nvPr>
        </p:nvSpPr>
        <p:spPr/>
        <p:txBody>
          <a:bodyPr>
            <a:normAutofit/>
          </a:bodyPr>
          <a:lstStyle/>
          <a:p>
            <a:r>
              <a:rPr lang="en-GB" dirty="0"/>
              <a:t>Principles of successful Plant quarantine program development</a:t>
            </a:r>
            <a:endParaRPr lang="en-US" dirty="0"/>
          </a:p>
        </p:txBody>
      </p:sp>
      <p:sp>
        <p:nvSpPr>
          <p:cNvPr id="3" name="Content Placeholder 2">
            <a:extLst>
              <a:ext uri="{FF2B5EF4-FFF2-40B4-BE49-F238E27FC236}">
                <a16:creationId xmlns:a16="http://schemas.microsoft.com/office/drawing/2014/main" id="{26978FEF-10CE-4985-83B6-3F4D1A0BA053}"/>
              </a:ext>
            </a:extLst>
          </p:cNvPr>
          <p:cNvSpPr>
            <a:spLocks noGrp="1"/>
          </p:cNvSpPr>
          <p:nvPr>
            <p:ph idx="1"/>
          </p:nvPr>
        </p:nvSpPr>
        <p:spPr/>
        <p:txBody>
          <a:bodyPr>
            <a:normAutofit fontScale="92500"/>
          </a:bodyPr>
          <a:lstStyle/>
          <a:p>
            <a:r>
              <a:rPr lang="en-US" dirty="0"/>
              <a:t>Quarantine program should be based on the scientific and technical principles. </a:t>
            </a:r>
          </a:p>
          <a:p>
            <a:r>
              <a:rPr lang="en-US" dirty="0"/>
              <a:t>Pests and pathogens should be ranked according to their potential danger.</a:t>
            </a:r>
          </a:p>
          <a:p>
            <a:r>
              <a:rPr lang="en-US" dirty="0"/>
              <a:t>Plants grown for quarantine testing, should be grown in geographical separate areas. </a:t>
            </a:r>
          </a:p>
          <a:p>
            <a:r>
              <a:rPr lang="en-GB" dirty="0"/>
              <a:t> Decentralized quarantine services are generally more efficient because they enfold a wider range of expertise in germplasm assessment. </a:t>
            </a:r>
          </a:p>
          <a:p>
            <a:r>
              <a:rPr lang="en-US" dirty="0"/>
              <a:t>When the plant is endangered then the quarantine officials can allow its controlled entry without quarantine testing. </a:t>
            </a:r>
          </a:p>
          <a:p>
            <a:endParaRPr lang="en-US" dirty="0"/>
          </a:p>
        </p:txBody>
      </p:sp>
    </p:spTree>
    <p:extLst>
      <p:ext uri="{BB962C8B-B14F-4D97-AF65-F5344CB8AC3E}">
        <p14:creationId xmlns:p14="http://schemas.microsoft.com/office/powerpoint/2010/main" val="3776496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8435D-64AC-419C-ADF6-88ACF76ED39E}"/>
              </a:ext>
            </a:extLst>
          </p:cNvPr>
          <p:cNvSpPr>
            <a:spLocks noGrp="1"/>
          </p:cNvSpPr>
          <p:nvPr>
            <p:ph type="title"/>
          </p:nvPr>
        </p:nvSpPr>
        <p:spPr/>
        <p:txBody>
          <a:bodyPr/>
          <a:lstStyle/>
          <a:p>
            <a:r>
              <a:rPr lang="en-GB" dirty="0"/>
              <a:t>Principles of successful animal quarantine</a:t>
            </a:r>
            <a:endParaRPr lang="en-US" dirty="0"/>
          </a:p>
        </p:txBody>
      </p:sp>
      <p:sp>
        <p:nvSpPr>
          <p:cNvPr id="3" name="Content Placeholder 2">
            <a:extLst>
              <a:ext uri="{FF2B5EF4-FFF2-40B4-BE49-F238E27FC236}">
                <a16:creationId xmlns:a16="http://schemas.microsoft.com/office/drawing/2014/main" id="{01C37D5B-A1AF-446E-BCB2-594664B8F814}"/>
              </a:ext>
            </a:extLst>
          </p:cNvPr>
          <p:cNvSpPr>
            <a:spLocks noGrp="1"/>
          </p:cNvSpPr>
          <p:nvPr>
            <p:ph idx="1"/>
          </p:nvPr>
        </p:nvSpPr>
        <p:spPr/>
        <p:txBody>
          <a:bodyPr>
            <a:normAutofit lnSpcReduction="10000"/>
          </a:bodyPr>
          <a:lstStyle/>
          <a:p>
            <a:r>
              <a:rPr lang="en-US" dirty="0"/>
              <a:t>Quarantine all the newly moved animals </a:t>
            </a:r>
          </a:p>
          <a:p>
            <a:r>
              <a:rPr lang="en-US" dirty="0"/>
              <a:t>Quarantine area should be far from the housing of other healthy animals</a:t>
            </a:r>
          </a:p>
          <a:p>
            <a:r>
              <a:rPr lang="en-US" dirty="0"/>
              <a:t>Place the quarantine animals down the slope or counter wind so that the healthy animals are not infected</a:t>
            </a:r>
          </a:p>
          <a:p>
            <a:r>
              <a:rPr lang="en-US" dirty="0"/>
              <a:t>If same person is taking care of the healthy and quarantine animals, then the healthy animals should be taken care first</a:t>
            </a:r>
          </a:p>
          <a:p>
            <a:r>
              <a:rPr lang="en-US" dirty="0"/>
              <a:t>The designated equipment should be separate for healthy animals and quarantine area</a:t>
            </a:r>
          </a:p>
          <a:p>
            <a:r>
              <a:rPr lang="en-US" dirty="0"/>
              <a:t>Use good personal hygienic practices</a:t>
            </a:r>
          </a:p>
          <a:p>
            <a:endParaRPr lang="en-US" dirty="0"/>
          </a:p>
          <a:p>
            <a:endParaRPr lang="en-US" dirty="0"/>
          </a:p>
        </p:txBody>
      </p:sp>
    </p:spTree>
    <p:extLst>
      <p:ext uri="{BB962C8B-B14F-4D97-AF65-F5344CB8AC3E}">
        <p14:creationId xmlns:p14="http://schemas.microsoft.com/office/powerpoint/2010/main" val="3425778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EF1C2-10B7-4DB2-AD52-6D197735A708}"/>
              </a:ext>
            </a:extLst>
          </p:cNvPr>
          <p:cNvSpPr>
            <a:spLocks noGrp="1"/>
          </p:cNvSpPr>
          <p:nvPr>
            <p:ph type="title"/>
          </p:nvPr>
        </p:nvSpPr>
        <p:spPr/>
        <p:txBody>
          <a:bodyPr/>
          <a:lstStyle/>
          <a:p>
            <a:r>
              <a:rPr lang="en-US" dirty="0"/>
              <a:t>Pakistan animal quarantine</a:t>
            </a:r>
          </a:p>
        </p:txBody>
      </p:sp>
      <p:sp>
        <p:nvSpPr>
          <p:cNvPr id="3" name="Content Placeholder 2">
            <a:extLst>
              <a:ext uri="{FF2B5EF4-FFF2-40B4-BE49-F238E27FC236}">
                <a16:creationId xmlns:a16="http://schemas.microsoft.com/office/drawing/2014/main" id="{CB5AF3AA-6E16-4C4B-9A1E-46B8F45E9077}"/>
              </a:ext>
            </a:extLst>
          </p:cNvPr>
          <p:cNvSpPr>
            <a:spLocks noGrp="1"/>
          </p:cNvSpPr>
          <p:nvPr>
            <p:ph idx="1"/>
          </p:nvPr>
        </p:nvSpPr>
        <p:spPr/>
        <p:txBody>
          <a:bodyPr/>
          <a:lstStyle/>
          <a:p>
            <a:pPr marL="0" indent="0">
              <a:buNone/>
            </a:pPr>
            <a:r>
              <a:rPr lang="en-US" b="1" u="sng" dirty="0"/>
              <a:t>Pakistan Animal Quarantine Ordinance, 1979</a:t>
            </a:r>
          </a:p>
          <a:p>
            <a:r>
              <a:rPr lang="en-GB" dirty="0"/>
              <a:t>An Ordinance to regulate the import, export and quarantine of animals and animal products</a:t>
            </a:r>
          </a:p>
          <a:p>
            <a:endParaRPr lang="en-US" u="sng" dirty="0"/>
          </a:p>
        </p:txBody>
      </p:sp>
    </p:spTree>
    <p:extLst>
      <p:ext uri="{BB962C8B-B14F-4D97-AF65-F5344CB8AC3E}">
        <p14:creationId xmlns:p14="http://schemas.microsoft.com/office/powerpoint/2010/main" val="638555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737EE-726C-4943-83CD-CC24333B28C6}"/>
              </a:ext>
            </a:extLst>
          </p:cNvPr>
          <p:cNvSpPr>
            <a:spLocks noGrp="1"/>
          </p:cNvSpPr>
          <p:nvPr>
            <p:ph type="title"/>
          </p:nvPr>
        </p:nvSpPr>
        <p:spPr/>
        <p:txBody>
          <a:bodyPr/>
          <a:lstStyle/>
          <a:p>
            <a:r>
              <a:rPr lang="en-US" b="1" dirty="0"/>
              <a:t>Pakistan Animal Quarantine Ordinance, 1979</a:t>
            </a:r>
            <a:endParaRPr lang="en-US" dirty="0"/>
          </a:p>
        </p:txBody>
      </p:sp>
      <p:sp>
        <p:nvSpPr>
          <p:cNvPr id="3" name="Content Placeholder 2">
            <a:extLst>
              <a:ext uri="{FF2B5EF4-FFF2-40B4-BE49-F238E27FC236}">
                <a16:creationId xmlns:a16="http://schemas.microsoft.com/office/drawing/2014/main" id="{04CEB318-8CA0-4F8E-9ADB-7DC80B7FDF31}"/>
              </a:ext>
            </a:extLst>
          </p:cNvPr>
          <p:cNvSpPr>
            <a:spLocks noGrp="1"/>
          </p:cNvSpPr>
          <p:nvPr>
            <p:ph idx="1"/>
          </p:nvPr>
        </p:nvSpPr>
        <p:spPr/>
        <p:txBody>
          <a:bodyPr>
            <a:normAutofit fontScale="92500" lnSpcReduction="10000"/>
          </a:bodyPr>
          <a:lstStyle/>
          <a:p>
            <a:pPr marL="0" indent="0">
              <a:buNone/>
            </a:pPr>
            <a:r>
              <a:rPr lang="en-GB" u="sng" dirty="0"/>
              <a:t>Power of regulation of this ordinance</a:t>
            </a:r>
          </a:p>
          <a:p>
            <a:r>
              <a:rPr lang="en-GB" dirty="0"/>
              <a:t>The </a:t>
            </a:r>
            <a:r>
              <a:rPr lang="en-GB" b="1" i="1" dirty="0"/>
              <a:t>Federal Government </a:t>
            </a:r>
            <a:r>
              <a:rPr lang="en-GB" dirty="0"/>
              <a:t>may prohibit, restrict or otherwise regulate  the import or export of any animal or class of animals or animal products likely to introduce diseases to any other animal, animal product or man.</a:t>
            </a:r>
          </a:p>
          <a:p>
            <a:r>
              <a:rPr lang="en-GB" dirty="0"/>
              <a:t>Any condition imposed may require</a:t>
            </a:r>
          </a:p>
          <a:p>
            <a:pPr marL="971550" lvl="1" indent="-514350">
              <a:buFont typeface="+mj-lt"/>
              <a:buAutoNum type="arabicPeriod"/>
            </a:pPr>
            <a:r>
              <a:rPr lang="en-GB" dirty="0"/>
              <a:t>the examination, inspection and detention in quarantine by the Quarantine Officer of the animals or animal products brought in or to be taken out</a:t>
            </a:r>
          </a:p>
          <a:p>
            <a:pPr marL="971550" lvl="1" indent="-514350">
              <a:buFont typeface="+mj-lt"/>
              <a:buAutoNum type="arabicPeriod"/>
            </a:pPr>
            <a:r>
              <a:rPr lang="en-GB" dirty="0"/>
              <a:t>the obtaining of health certificate</a:t>
            </a:r>
          </a:p>
          <a:p>
            <a:pPr marL="971550" lvl="1" indent="-514350">
              <a:buFont typeface="+mj-lt"/>
              <a:buAutoNum type="arabicPeriod"/>
            </a:pPr>
            <a:r>
              <a:rPr lang="en-GB" dirty="0"/>
              <a:t>the treatment or detention, confiscation and destruction of diseased animals or animal products; and</a:t>
            </a:r>
          </a:p>
          <a:p>
            <a:pPr marL="971550" lvl="1" indent="-514350">
              <a:buFont typeface="+mj-lt"/>
              <a:buAutoNum type="arabicPeriod"/>
            </a:pPr>
            <a:r>
              <a:rPr lang="en-GB" dirty="0"/>
              <a:t>that any animal or class of animals or animal products shall not be imported or exported except by a specified agency of the Federal Government.</a:t>
            </a:r>
            <a:endParaRPr lang="en-US" dirty="0"/>
          </a:p>
        </p:txBody>
      </p:sp>
    </p:spTree>
    <p:extLst>
      <p:ext uri="{BB962C8B-B14F-4D97-AF65-F5344CB8AC3E}">
        <p14:creationId xmlns:p14="http://schemas.microsoft.com/office/powerpoint/2010/main" val="937761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4E71C-A765-4852-AF25-87D602A3F6E0}"/>
              </a:ext>
            </a:extLst>
          </p:cNvPr>
          <p:cNvSpPr>
            <a:spLocks noGrp="1"/>
          </p:cNvSpPr>
          <p:nvPr>
            <p:ph type="title"/>
          </p:nvPr>
        </p:nvSpPr>
        <p:spPr/>
        <p:txBody>
          <a:bodyPr/>
          <a:lstStyle/>
          <a:p>
            <a:r>
              <a:rPr lang="en-US" b="1" dirty="0"/>
              <a:t>Pakistan Animal Quarantine Ordinance, 1979</a:t>
            </a:r>
            <a:endParaRPr lang="en-US" dirty="0"/>
          </a:p>
        </p:txBody>
      </p:sp>
      <p:sp>
        <p:nvSpPr>
          <p:cNvPr id="3" name="Content Placeholder 2">
            <a:extLst>
              <a:ext uri="{FF2B5EF4-FFF2-40B4-BE49-F238E27FC236}">
                <a16:creationId xmlns:a16="http://schemas.microsoft.com/office/drawing/2014/main" id="{9DC0A5B4-7BBF-4BDE-A42A-E39165377741}"/>
              </a:ext>
            </a:extLst>
          </p:cNvPr>
          <p:cNvSpPr>
            <a:spLocks noGrp="1"/>
          </p:cNvSpPr>
          <p:nvPr>
            <p:ph idx="1"/>
          </p:nvPr>
        </p:nvSpPr>
        <p:spPr/>
        <p:txBody>
          <a:bodyPr>
            <a:normAutofit fontScale="85000" lnSpcReduction="10000"/>
          </a:bodyPr>
          <a:lstStyle/>
          <a:p>
            <a:pPr marL="0" indent="0">
              <a:buNone/>
            </a:pPr>
            <a:r>
              <a:rPr lang="en-US" u="sng" dirty="0"/>
              <a:t>Duties of quarantine officer</a:t>
            </a:r>
          </a:p>
          <a:p>
            <a:pPr marL="971550" lvl="1" indent="-514350">
              <a:buFont typeface="+mj-lt"/>
              <a:buAutoNum type="arabicPeriod"/>
            </a:pPr>
            <a:r>
              <a:rPr lang="en-GB" dirty="0"/>
              <a:t>inspect animals and animal products,</a:t>
            </a:r>
          </a:p>
          <a:p>
            <a:pPr marL="971550" lvl="1" indent="-514350">
              <a:buFont typeface="+mj-lt"/>
              <a:buAutoNum type="arabicPeriod"/>
            </a:pPr>
            <a:r>
              <a:rPr lang="en-GB" dirty="0"/>
              <a:t>detain in and release from quarantine and determine the length of the quarantine period</a:t>
            </a:r>
          </a:p>
          <a:p>
            <a:pPr marL="971550" lvl="1" indent="-514350">
              <a:buFont typeface="+mj-lt"/>
              <a:buAutoNum type="arabicPeriod"/>
            </a:pPr>
            <a:r>
              <a:rPr lang="en-GB" dirty="0"/>
              <a:t>order the carrying out of the prescribed tests and issue health certificate</a:t>
            </a:r>
          </a:p>
          <a:p>
            <a:pPr marL="971550" lvl="1" indent="-514350">
              <a:buFont typeface="+mj-lt"/>
              <a:buAutoNum type="arabicPeriod"/>
            </a:pPr>
            <a:r>
              <a:rPr lang="en-GB" dirty="0"/>
              <a:t>order destruction of such animals or animal products which are  found to be diseased;</a:t>
            </a:r>
          </a:p>
          <a:p>
            <a:pPr marL="971550" lvl="1" indent="-514350">
              <a:buFont typeface="+mj-lt"/>
              <a:buAutoNum type="arabicPeriod"/>
            </a:pPr>
            <a:r>
              <a:rPr lang="en-GB" dirty="0"/>
              <a:t>require proper disinfection of any premises or aircraft or railway wagon or carriage or vessel or vehicle of any description used for carrying animals and animal products;</a:t>
            </a:r>
          </a:p>
          <a:p>
            <a:pPr marL="971550" lvl="1" indent="-514350">
              <a:buFont typeface="+mj-lt"/>
              <a:buAutoNum type="arabicPeriod"/>
            </a:pPr>
            <a:r>
              <a:rPr lang="en-GB" dirty="0"/>
              <a:t>approve conditions to be observed in export quarantine</a:t>
            </a:r>
          </a:p>
          <a:p>
            <a:pPr marL="971550" lvl="1" indent="-514350">
              <a:buFont typeface="+mj-lt"/>
              <a:buAutoNum type="arabicPeriod"/>
            </a:pPr>
            <a:r>
              <a:rPr lang="en-GB" dirty="0"/>
              <a:t>prohibit export of animals considered unfit to travel</a:t>
            </a:r>
          </a:p>
          <a:p>
            <a:pPr marL="971550" lvl="1" indent="-514350">
              <a:buFont typeface="+mj-lt"/>
              <a:buAutoNum type="arabicPeriod"/>
            </a:pPr>
            <a:r>
              <a:rPr lang="en-GB" dirty="0"/>
              <a:t>inspect and issue certificates in respect of animals and animal products in transit;</a:t>
            </a:r>
          </a:p>
          <a:p>
            <a:pPr marL="971550" lvl="1" indent="-514350">
              <a:buFont typeface="+mj-lt"/>
              <a:buAutoNum type="arabicPeriod"/>
            </a:pPr>
            <a:r>
              <a:rPr lang="en-GB" dirty="0"/>
              <a:t>deport any animal or animal product, at the expenses of the person importing such animal or animal product, the import of which is prohibited by the Federal Government; and</a:t>
            </a:r>
          </a:p>
          <a:p>
            <a:pPr marL="971550" lvl="1" indent="-514350">
              <a:buFont typeface="+mj-lt"/>
              <a:buAutoNum type="arabicPeriod"/>
            </a:pPr>
            <a:r>
              <a:rPr lang="en-GB" dirty="0"/>
              <a:t>carry out such functions as are necessary for the successful operation and management of quarantine stations.</a:t>
            </a:r>
            <a:endParaRPr lang="en-US" dirty="0"/>
          </a:p>
        </p:txBody>
      </p:sp>
    </p:spTree>
    <p:extLst>
      <p:ext uri="{BB962C8B-B14F-4D97-AF65-F5344CB8AC3E}">
        <p14:creationId xmlns:p14="http://schemas.microsoft.com/office/powerpoint/2010/main" val="1124419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D5CA7-F7E2-47F7-A6E0-0996ED88520D}"/>
              </a:ext>
            </a:extLst>
          </p:cNvPr>
          <p:cNvSpPr>
            <a:spLocks noGrp="1"/>
          </p:cNvSpPr>
          <p:nvPr>
            <p:ph type="title"/>
          </p:nvPr>
        </p:nvSpPr>
        <p:spPr/>
        <p:txBody>
          <a:bodyPr/>
          <a:lstStyle/>
          <a:p>
            <a:r>
              <a:rPr lang="en-US" b="1" dirty="0"/>
              <a:t>Pakistan Animal Quarantine Ordinance, 1979</a:t>
            </a:r>
            <a:endParaRPr lang="en-US" dirty="0"/>
          </a:p>
        </p:txBody>
      </p:sp>
      <p:sp>
        <p:nvSpPr>
          <p:cNvPr id="3" name="Content Placeholder 2">
            <a:extLst>
              <a:ext uri="{FF2B5EF4-FFF2-40B4-BE49-F238E27FC236}">
                <a16:creationId xmlns:a16="http://schemas.microsoft.com/office/drawing/2014/main" id="{942FEEB0-F83E-4A78-8F72-A1B2ED2C5A2A}"/>
              </a:ext>
            </a:extLst>
          </p:cNvPr>
          <p:cNvSpPr>
            <a:spLocks noGrp="1"/>
          </p:cNvSpPr>
          <p:nvPr>
            <p:ph idx="1"/>
          </p:nvPr>
        </p:nvSpPr>
        <p:spPr/>
        <p:txBody>
          <a:bodyPr/>
          <a:lstStyle/>
          <a:p>
            <a:r>
              <a:rPr lang="en-US" dirty="0"/>
              <a:t>Punishments</a:t>
            </a:r>
          </a:p>
          <a:p>
            <a:pPr lvl="1"/>
            <a:r>
              <a:rPr lang="en-US" dirty="0"/>
              <a:t>Imprisonment: for </a:t>
            </a:r>
            <a:r>
              <a:rPr lang="en-US" dirty="0" err="1"/>
              <a:t>upto</a:t>
            </a:r>
            <a:r>
              <a:rPr lang="en-US" dirty="0"/>
              <a:t> 3 years</a:t>
            </a:r>
          </a:p>
          <a:p>
            <a:pPr lvl="1"/>
            <a:r>
              <a:rPr lang="en-US" dirty="0"/>
              <a:t>Fine: 10,000 or more</a:t>
            </a:r>
          </a:p>
          <a:p>
            <a:pPr lvl="1"/>
            <a:r>
              <a:rPr lang="en-US" dirty="0"/>
              <a:t>Both imprisonment and fine</a:t>
            </a:r>
          </a:p>
        </p:txBody>
      </p:sp>
    </p:spTree>
    <p:extLst>
      <p:ext uri="{BB962C8B-B14F-4D97-AF65-F5344CB8AC3E}">
        <p14:creationId xmlns:p14="http://schemas.microsoft.com/office/powerpoint/2010/main" val="2334115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9AA88-56A0-47E2-983E-880E9CD1A921}"/>
              </a:ext>
            </a:extLst>
          </p:cNvPr>
          <p:cNvSpPr>
            <a:spLocks noGrp="1"/>
          </p:cNvSpPr>
          <p:nvPr>
            <p:ph type="title"/>
          </p:nvPr>
        </p:nvSpPr>
        <p:spPr/>
        <p:txBody>
          <a:bodyPr/>
          <a:lstStyle/>
          <a:p>
            <a:r>
              <a:rPr lang="en-US" b="1" dirty="0"/>
              <a:t>Pakistan plant quarantine act, 1976</a:t>
            </a:r>
          </a:p>
        </p:txBody>
      </p:sp>
      <p:sp>
        <p:nvSpPr>
          <p:cNvPr id="3" name="Content Placeholder 2">
            <a:extLst>
              <a:ext uri="{FF2B5EF4-FFF2-40B4-BE49-F238E27FC236}">
                <a16:creationId xmlns:a16="http://schemas.microsoft.com/office/drawing/2014/main" id="{269D3EE0-9F36-47E0-A89B-CFC887635760}"/>
              </a:ext>
            </a:extLst>
          </p:cNvPr>
          <p:cNvSpPr>
            <a:spLocks noGrp="1"/>
          </p:cNvSpPr>
          <p:nvPr>
            <p:ph idx="1"/>
          </p:nvPr>
        </p:nvSpPr>
        <p:spPr/>
        <p:txBody>
          <a:bodyPr>
            <a:normAutofit lnSpcReduction="10000"/>
          </a:bodyPr>
          <a:lstStyle/>
          <a:p>
            <a:r>
              <a:rPr lang="en-GB" dirty="0"/>
              <a:t>The </a:t>
            </a:r>
            <a:r>
              <a:rPr lang="en-GB" b="1" i="1" dirty="0"/>
              <a:t>Federal Government </a:t>
            </a:r>
            <a:r>
              <a:rPr lang="en-GB" dirty="0"/>
              <a:t>may prohibit, restrict or otherwise regulate  the import or export of any article (plant or pest) or any class of article likely to introduce diseases to any crop or plant, or of any pest generally or any class of pests.</a:t>
            </a:r>
          </a:p>
          <a:p>
            <a:r>
              <a:rPr lang="en-GB" dirty="0"/>
              <a:t>Any condition imposed may require</a:t>
            </a:r>
          </a:p>
          <a:p>
            <a:pPr marL="914400" lvl="1" indent="-457200">
              <a:buFont typeface="+mj-lt"/>
              <a:buAutoNum type="arabicPeriod"/>
            </a:pPr>
            <a:r>
              <a:rPr lang="en-GB" dirty="0"/>
              <a:t> compliance with the provisions of the Convention (International plant protection convention, 1951)</a:t>
            </a:r>
          </a:p>
          <a:p>
            <a:pPr marL="914400" lvl="1" indent="-457200">
              <a:buFont typeface="+mj-lt"/>
              <a:buAutoNum type="arabicPeriod"/>
            </a:pPr>
            <a:r>
              <a:rPr lang="en-GB" dirty="0"/>
              <a:t>examination by authorized persons of the goods, plants and pests brought in or to be taken out</a:t>
            </a:r>
          </a:p>
          <a:p>
            <a:pPr marL="914400" lvl="1" indent="-457200">
              <a:buFont typeface="+mj-lt"/>
              <a:buAutoNum type="arabicPeriod"/>
            </a:pPr>
            <a:r>
              <a:rPr lang="en-GB" dirty="0"/>
              <a:t>obtaining of certificate of non-infection</a:t>
            </a:r>
          </a:p>
          <a:p>
            <a:pPr marL="914400" lvl="1" indent="-457200">
              <a:buFont typeface="+mj-lt"/>
              <a:buAutoNum type="arabicPeriod"/>
            </a:pPr>
            <a:r>
              <a:rPr lang="en-GB" dirty="0"/>
              <a:t>treatment or detention, confiscation and destruction of infected goods or plants. </a:t>
            </a:r>
          </a:p>
          <a:p>
            <a:endParaRPr lang="en-GB" dirty="0"/>
          </a:p>
        </p:txBody>
      </p:sp>
    </p:spTree>
    <p:extLst>
      <p:ext uri="{BB962C8B-B14F-4D97-AF65-F5344CB8AC3E}">
        <p14:creationId xmlns:p14="http://schemas.microsoft.com/office/powerpoint/2010/main" val="334117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3F8F-94F5-454F-8966-0DFBA5DE437B}"/>
              </a:ext>
            </a:extLst>
          </p:cNvPr>
          <p:cNvSpPr>
            <a:spLocks noGrp="1"/>
          </p:cNvSpPr>
          <p:nvPr>
            <p:ph type="title"/>
          </p:nvPr>
        </p:nvSpPr>
        <p:spPr/>
        <p:txBody>
          <a:bodyPr/>
          <a:lstStyle/>
          <a:p>
            <a:r>
              <a:rPr lang="en-US" b="1" dirty="0"/>
              <a:t>Pakistan plant quarantine act, 1976</a:t>
            </a:r>
            <a:endParaRPr lang="en-US" dirty="0"/>
          </a:p>
        </p:txBody>
      </p:sp>
      <p:sp>
        <p:nvSpPr>
          <p:cNvPr id="3" name="Content Placeholder 2">
            <a:extLst>
              <a:ext uri="{FF2B5EF4-FFF2-40B4-BE49-F238E27FC236}">
                <a16:creationId xmlns:a16="http://schemas.microsoft.com/office/drawing/2014/main" id="{36D5B93E-1BCB-4E45-BF6C-470879A8A7FD}"/>
              </a:ext>
            </a:extLst>
          </p:cNvPr>
          <p:cNvSpPr>
            <a:spLocks noGrp="1"/>
          </p:cNvSpPr>
          <p:nvPr>
            <p:ph idx="1"/>
          </p:nvPr>
        </p:nvSpPr>
        <p:spPr/>
        <p:txBody>
          <a:bodyPr/>
          <a:lstStyle/>
          <a:p>
            <a:r>
              <a:rPr lang="en-US" dirty="0"/>
              <a:t>Punishments</a:t>
            </a:r>
          </a:p>
          <a:p>
            <a:pPr lvl="1"/>
            <a:r>
              <a:rPr lang="en-US" dirty="0"/>
              <a:t>Imprisonment: for </a:t>
            </a:r>
            <a:r>
              <a:rPr lang="en-US" dirty="0" err="1"/>
              <a:t>upto</a:t>
            </a:r>
            <a:r>
              <a:rPr lang="en-US" dirty="0"/>
              <a:t> 6 months</a:t>
            </a:r>
          </a:p>
          <a:p>
            <a:pPr lvl="1"/>
            <a:r>
              <a:rPr lang="en-US" dirty="0"/>
              <a:t>Fine: 5000 or more</a:t>
            </a:r>
          </a:p>
          <a:p>
            <a:pPr lvl="1"/>
            <a:r>
              <a:rPr lang="en-US" dirty="0"/>
              <a:t>Both imprisonment and fine</a:t>
            </a:r>
          </a:p>
          <a:p>
            <a:endParaRPr lang="en-US" dirty="0"/>
          </a:p>
        </p:txBody>
      </p:sp>
    </p:spTree>
    <p:extLst>
      <p:ext uri="{BB962C8B-B14F-4D97-AF65-F5344CB8AC3E}">
        <p14:creationId xmlns:p14="http://schemas.microsoft.com/office/powerpoint/2010/main" val="2933815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8BE95-F91F-4644-B487-467BC1E6AE66}"/>
              </a:ext>
            </a:extLst>
          </p:cNvPr>
          <p:cNvSpPr>
            <a:spLocks noGrp="1"/>
          </p:cNvSpPr>
          <p:nvPr>
            <p:ph type="title"/>
          </p:nvPr>
        </p:nvSpPr>
        <p:spPr/>
        <p:txBody>
          <a:bodyPr/>
          <a:lstStyle/>
          <a:p>
            <a:r>
              <a:rPr lang="en-US" b="1" dirty="0"/>
              <a:t>Disadvantages of quarantine</a:t>
            </a:r>
          </a:p>
        </p:txBody>
      </p:sp>
      <p:sp>
        <p:nvSpPr>
          <p:cNvPr id="3" name="Content Placeholder 2">
            <a:extLst>
              <a:ext uri="{FF2B5EF4-FFF2-40B4-BE49-F238E27FC236}">
                <a16:creationId xmlns:a16="http://schemas.microsoft.com/office/drawing/2014/main" id="{026B7012-6427-4700-B112-FA24FB7525D5}"/>
              </a:ext>
            </a:extLst>
          </p:cNvPr>
          <p:cNvSpPr>
            <a:spLocks noGrp="1"/>
          </p:cNvSpPr>
          <p:nvPr>
            <p:ph idx="1"/>
          </p:nvPr>
        </p:nvSpPr>
        <p:spPr/>
        <p:txBody>
          <a:bodyPr>
            <a:normAutofit/>
          </a:bodyPr>
          <a:lstStyle/>
          <a:p>
            <a:pPr fontAlgn="base"/>
            <a:r>
              <a:rPr lang="en-GB" dirty="0"/>
              <a:t>lost wages for individuals unable to work during the quarantine period</a:t>
            </a:r>
          </a:p>
          <a:p>
            <a:pPr fontAlgn="base"/>
            <a:r>
              <a:rPr lang="en-GB" dirty="0"/>
              <a:t>room and board if the quarantine is not home quarantine</a:t>
            </a:r>
          </a:p>
          <a:p>
            <a:pPr fontAlgn="base"/>
            <a:r>
              <a:rPr lang="en-GB" dirty="0"/>
              <a:t>costs associated with enforcement</a:t>
            </a:r>
          </a:p>
          <a:p>
            <a:pPr fontAlgn="base"/>
            <a:r>
              <a:rPr lang="en-GB" dirty="0"/>
              <a:t>cost of reducing civil liberties of the affected persons</a:t>
            </a:r>
          </a:p>
          <a:p>
            <a:pPr fontAlgn="base"/>
            <a:r>
              <a:rPr lang="en-GB" dirty="0"/>
              <a:t>for quarantine of health care workers after they have cared for patients</a:t>
            </a:r>
            <a:endParaRPr lang="en-US" dirty="0"/>
          </a:p>
        </p:txBody>
      </p:sp>
    </p:spTree>
    <p:extLst>
      <p:ext uri="{BB962C8B-B14F-4D97-AF65-F5344CB8AC3E}">
        <p14:creationId xmlns:p14="http://schemas.microsoft.com/office/powerpoint/2010/main" val="959717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8C881-BF7E-4784-9915-2C7EDA685DD2}"/>
              </a:ext>
            </a:extLst>
          </p:cNvPr>
          <p:cNvSpPr>
            <a:spLocks noGrp="1"/>
          </p:cNvSpPr>
          <p:nvPr>
            <p:ph type="title"/>
          </p:nvPr>
        </p:nvSpPr>
        <p:spPr/>
        <p:txBody>
          <a:bodyPr/>
          <a:lstStyle/>
          <a:p>
            <a:r>
              <a:rPr lang="en-US" dirty="0"/>
              <a:t>What is quarantine?</a:t>
            </a:r>
          </a:p>
        </p:txBody>
      </p:sp>
      <p:sp>
        <p:nvSpPr>
          <p:cNvPr id="3" name="Content Placeholder 2">
            <a:extLst>
              <a:ext uri="{FF2B5EF4-FFF2-40B4-BE49-F238E27FC236}">
                <a16:creationId xmlns:a16="http://schemas.microsoft.com/office/drawing/2014/main" id="{87F7B99D-F6A7-4EBA-91EE-FBB52A8C05F8}"/>
              </a:ext>
            </a:extLst>
          </p:cNvPr>
          <p:cNvSpPr>
            <a:spLocks noGrp="1"/>
          </p:cNvSpPr>
          <p:nvPr>
            <p:ph idx="1"/>
          </p:nvPr>
        </p:nvSpPr>
        <p:spPr/>
        <p:txBody>
          <a:bodyPr>
            <a:normAutofit lnSpcReduction="10000"/>
          </a:bodyPr>
          <a:lstStyle/>
          <a:p>
            <a:r>
              <a:rPr lang="en-GB" dirty="0"/>
              <a:t>a state, period, or place of isolation in which people, plant or animals that have arrived from elsewhere or been exposed to infectious or contagious disease are placed.</a:t>
            </a:r>
          </a:p>
          <a:p>
            <a:pPr marL="0" indent="0">
              <a:buNone/>
            </a:pPr>
            <a:r>
              <a:rPr lang="en-US" dirty="0"/>
              <a:t>                                                       Or </a:t>
            </a:r>
          </a:p>
          <a:p>
            <a:r>
              <a:rPr lang="en-GB" dirty="0"/>
              <a:t>A quarantine is a restriction on the movement of people, animals, plants or goods which is intended to prevent the spread of disease or pests.</a:t>
            </a:r>
          </a:p>
          <a:p>
            <a:endParaRPr lang="en-GB" dirty="0"/>
          </a:p>
          <a:p>
            <a:r>
              <a:rPr lang="en-GB" dirty="0"/>
              <a:t>Word quarantine was derived from the Italian words </a:t>
            </a:r>
            <a:r>
              <a:rPr lang="en-GB" i="1" dirty="0" err="1"/>
              <a:t>quaranta</a:t>
            </a:r>
            <a:r>
              <a:rPr lang="en-GB" i="1" dirty="0"/>
              <a:t> </a:t>
            </a:r>
            <a:r>
              <a:rPr lang="en-GB" i="1" dirty="0" err="1"/>
              <a:t>giorni</a:t>
            </a:r>
            <a:r>
              <a:rPr lang="en-GB" dirty="0"/>
              <a:t> which mean 40 days</a:t>
            </a:r>
            <a:endParaRPr lang="en-US" dirty="0"/>
          </a:p>
        </p:txBody>
      </p:sp>
    </p:spTree>
    <p:extLst>
      <p:ext uri="{BB962C8B-B14F-4D97-AF65-F5344CB8AC3E}">
        <p14:creationId xmlns:p14="http://schemas.microsoft.com/office/powerpoint/2010/main" val="437272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EC5D-2A0A-4F8D-9492-80F09E4A5BFD}"/>
              </a:ext>
            </a:extLst>
          </p:cNvPr>
          <p:cNvSpPr>
            <a:spLocks noGrp="1"/>
          </p:cNvSpPr>
          <p:nvPr>
            <p:ph type="title"/>
          </p:nvPr>
        </p:nvSpPr>
        <p:spPr/>
        <p:txBody>
          <a:bodyPr/>
          <a:lstStyle/>
          <a:p>
            <a:r>
              <a:rPr lang="en-US" dirty="0"/>
              <a:t>Status of Plant Genetic Resource conservation in Pakistan</a:t>
            </a:r>
          </a:p>
        </p:txBody>
      </p:sp>
      <p:sp>
        <p:nvSpPr>
          <p:cNvPr id="3" name="Content Placeholder 2">
            <a:extLst>
              <a:ext uri="{FF2B5EF4-FFF2-40B4-BE49-F238E27FC236}">
                <a16:creationId xmlns:a16="http://schemas.microsoft.com/office/drawing/2014/main" id="{B974D3D7-F859-4F70-81AF-517524DC0455}"/>
              </a:ext>
            </a:extLst>
          </p:cNvPr>
          <p:cNvSpPr>
            <a:spLocks noGrp="1"/>
          </p:cNvSpPr>
          <p:nvPr>
            <p:ph idx="1"/>
          </p:nvPr>
        </p:nvSpPr>
        <p:spPr/>
        <p:txBody>
          <a:bodyPr>
            <a:normAutofit fontScale="92500" lnSpcReduction="10000"/>
          </a:bodyPr>
          <a:lstStyle/>
          <a:p>
            <a:r>
              <a:rPr lang="en-US" dirty="0"/>
              <a:t>Pakistan Agriculture Research Council (PARC) is a national organization working </a:t>
            </a:r>
            <a:r>
              <a:rPr lang="en-GB" dirty="0"/>
              <a:t>in the country to provide science based solutions to agriculture of Pakistan</a:t>
            </a:r>
          </a:p>
          <a:p>
            <a:r>
              <a:rPr lang="en-GB" dirty="0"/>
              <a:t>Functions of PARC</a:t>
            </a:r>
          </a:p>
          <a:p>
            <a:pPr lvl="1"/>
            <a:r>
              <a:rPr lang="en-GB" dirty="0"/>
              <a:t>to undertake, aid, promote and coordinate agricultural research</a:t>
            </a:r>
          </a:p>
          <a:p>
            <a:pPr lvl="1"/>
            <a:r>
              <a:rPr lang="en-GB" dirty="0"/>
              <a:t>to arrange expeditious utilization of research results</a:t>
            </a:r>
          </a:p>
          <a:p>
            <a:pPr lvl="1"/>
            <a:r>
              <a:rPr lang="en-GB" dirty="0"/>
              <a:t>to establish research establishments mainly to fill in the gaps in existing programs of agricultural research</a:t>
            </a:r>
          </a:p>
          <a:p>
            <a:pPr lvl="1"/>
            <a:r>
              <a:rPr lang="en-GB" dirty="0"/>
              <a:t>to arrange the training of high level scientific manpower in agricultural sciences</a:t>
            </a:r>
          </a:p>
          <a:p>
            <a:pPr lvl="1"/>
            <a:r>
              <a:rPr lang="en-GB" dirty="0"/>
              <a:t>to generate, acquire and disseminate information relating to agriculture</a:t>
            </a:r>
          </a:p>
          <a:p>
            <a:pPr lvl="1"/>
            <a:r>
              <a:rPr lang="en-GB" dirty="0"/>
              <a:t>to establish and maintain a reference and research library</a:t>
            </a:r>
          </a:p>
          <a:p>
            <a:pPr lvl="1"/>
            <a:r>
              <a:rPr lang="en-GB" dirty="0"/>
              <a:t>to perform any other functions related to the matters aforesaid</a:t>
            </a:r>
          </a:p>
          <a:p>
            <a:endParaRPr lang="en-GB" dirty="0"/>
          </a:p>
          <a:p>
            <a:endParaRPr lang="en-US" dirty="0"/>
          </a:p>
        </p:txBody>
      </p:sp>
    </p:spTree>
    <p:extLst>
      <p:ext uri="{BB962C8B-B14F-4D97-AF65-F5344CB8AC3E}">
        <p14:creationId xmlns:p14="http://schemas.microsoft.com/office/powerpoint/2010/main" val="2167251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D10A4-66FB-4BF0-B6EB-E5E26246279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9D27972-04F9-46DF-8B2A-C8D352AE1BCA}"/>
              </a:ext>
            </a:extLst>
          </p:cNvPr>
          <p:cNvSpPr>
            <a:spLocks noGrp="1"/>
          </p:cNvSpPr>
          <p:nvPr>
            <p:ph idx="1"/>
          </p:nvPr>
        </p:nvSpPr>
        <p:spPr/>
        <p:txBody>
          <a:bodyPr>
            <a:normAutofit lnSpcReduction="10000"/>
          </a:bodyPr>
          <a:lstStyle/>
          <a:p>
            <a:r>
              <a:rPr lang="en-GB" dirty="0"/>
              <a:t>PARC has main 8 Research institutes through out the country where research is conducted according to the </a:t>
            </a:r>
            <a:r>
              <a:rPr lang="en-GB" dirty="0" err="1"/>
              <a:t>agro</a:t>
            </a:r>
            <a:r>
              <a:rPr lang="en-GB" dirty="0"/>
              <a:t>-ecological needs of various regions.</a:t>
            </a:r>
          </a:p>
          <a:p>
            <a:pPr marL="914400" lvl="1" indent="-457200">
              <a:buFont typeface="+mj-lt"/>
              <a:buAutoNum type="arabicPeriod"/>
            </a:pPr>
            <a:r>
              <a:rPr lang="en-US" dirty="0"/>
              <a:t>National Agricultural Research Centre (NARC), Islamabad</a:t>
            </a:r>
          </a:p>
          <a:p>
            <a:pPr marL="914400" lvl="1" indent="-457200">
              <a:buFont typeface="+mj-lt"/>
              <a:buAutoNum type="arabicPeriod"/>
            </a:pPr>
            <a:r>
              <a:rPr lang="en-GB" dirty="0"/>
              <a:t>Southern-Zone Agricultural Research Centre, Karachi</a:t>
            </a:r>
          </a:p>
          <a:p>
            <a:pPr marL="914400" lvl="1" indent="-457200">
              <a:buFont typeface="+mj-lt"/>
              <a:buAutoNum type="arabicPeriod"/>
            </a:pPr>
            <a:r>
              <a:rPr lang="en-GB" dirty="0"/>
              <a:t>National Sugarcane Research Institute (NSCRI) </a:t>
            </a:r>
            <a:r>
              <a:rPr lang="en-GB" dirty="0" err="1"/>
              <a:t>Thatta</a:t>
            </a:r>
            <a:endParaRPr lang="en-GB" dirty="0"/>
          </a:p>
          <a:p>
            <a:pPr marL="914400" lvl="1" indent="-457200">
              <a:buFont typeface="+mj-lt"/>
              <a:buAutoNum type="arabicPeriod"/>
            </a:pPr>
            <a:r>
              <a:rPr lang="en-US" dirty="0" err="1"/>
              <a:t>Balochistan</a:t>
            </a:r>
            <a:r>
              <a:rPr lang="en-US" dirty="0"/>
              <a:t> Agricultural Research &amp; Development Centre (BARDC) Quetta</a:t>
            </a:r>
          </a:p>
          <a:p>
            <a:pPr marL="914400" lvl="1" indent="-457200">
              <a:buFont typeface="+mj-lt"/>
              <a:buAutoNum type="arabicPeriod"/>
            </a:pPr>
            <a:r>
              <a:rPr lang="en-US" dirty="0"/>
              <a:t>Arid Zone Research Centre , D.I. Khan, Khyber </a:t>
            </a:r>
            <a:r>
              <a:rPr lang="en-US" dirty="0" err="1"/>
              <a:t>Pukhtoonkhwa</a:t>
            </a:r>
            <a:endParaRPr lang="en-US" dirty="0"/>
          </a:p>
          <a:p>
            <a:pPr marL="914400" lvl="1" indent="-457200">
              <a:buFont typeface="+mj-lt"/>
              <a:buAutoNum type="arabicPeriod"/>
            </a:pPr>
            <a:r>
              <a:rPr lang="en-GB" dirty="0"/>
              <a:t>National Tea and High Value Crops Research Institute (NTHRI), </a:t>
            </a:r>
            <a:r>
              <a:rPr lang="en-GB" dirty="0" err="1"/>
              <a:t>Mansehra</a:t>
            </a:r>
            <a:endParaRPr lang="en-GB" dirty="0"/>
          </a:p>
          <a:p>
            <a:pPr marL="914400" lvl="1" indent="-457200">
              <a:buFont typeface="+mj-lt"/>
              <a:buAutoNum type="arabicPeriod"/>
            </a:pPr>
            <a:r>
              <a:rPr lang="en-GB" dirty="0"/>
              <a:t>Summer Agricultural Research Station, </a:t>
            </a:r>
            <a:r>
              <a:rPr lang="en-GB" dirty="0" err="1"/>
              <a:t>Kaghan</a:t>
            </a:r>
            <a:endParaRPr lang="en-GB" dirty="0"/>
          </a:p>
          <a:p>
            <a:pPr marL="914400" lvl="1" indent="-457200">
              <a:buFont typeface="+mj-lt"/>
              <a:buAutoNum type="arabicPeriod"/>
            </a:pPr>
            <a:r>
              <a:rPr lang="en-GB" dirty="0"/>
              <a:t>Mountain Agricultural Research Centre (MARC), Gilgit</a:t>
            </a:r>
            <a:endParaRPr lang="en-US" dirty="0"/>
          </a:p>
        </p:txBody>
      </p:sp>
    </p:spTree>
    <p:extLst>
      <p:ext uri="{BB962C8B-B14F-4D97-AF65-F5344CB8AC3E}">
        <p14:creationId xmlns:p14="http://schemas.microsoft.com/office/powerpoint/2010/main" val="31216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E7E8E-CAD5-422F-BA01-3C807BF2745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705A6D2-3CC8-4180-90CE-FC461773B4BC}"/>
              </a:ext>
            </a:extLst>
          </p:cNvPr>
          <p:cNvSpPr>
            <a:spLocks noGrp="1"/>
          </p:cNvSpPr>
          <p:nvPr>
            <p:ph idx="1"/>
          </p:nvPr>
        </p:nvSpPr>
        <p:spPr/>
        <p:txBody>
          <a:bodyPr>
            <a:normAutofit/>
          </a:bodyPr>
          <a:lstStyle/>
          <a:p>
            <a:r>
              <a:rPr lang="en-GB" dirty="0"/>
              <a:t>Plant Genetic Resources Program (PGRP) is the main National Program in Pakistan that is functioning for overall management of plant genetic resources including:</a:t>
            </a:r>
          </a:p>
          <a:p>
            <a:pPr lvl="1"/>
            <a:r>
              <a:rPr lang="en-GB" dirty="0"/>
              <a:t>exploration</a:t>
            </a:r>
          </a:p>
          <a:p>
            <a:pPr lvl="1"/>
            <a:r>
              <a:rPr lang="en-GB" dirty="0"/>
              <a:t>Collection</a:t>
            </a:r>
          </a:p>
          <a:p>
            <a:pPr lvl="1"/>
            <a:r>
              <a:rPr lang="en-GB" dirty="0"/>
              <a:t>Exchange</a:t>
            </a:r>
          </a:p>
          <a:p>
            <a:pPr lvl="1"/>
            <a:r>
              <a:rPr lang="en-GB" dirty="0"/>
              <a:t>safe storage on long, medium and short term basis</a:t>
            </a:r>
          </a:p>
          <a:p>
            <a:pPr lvl="1"/>
            <a:r>
              <a:rPr lang="en-GB" dirty="0"/>
              <a:t>Evaluation</a:t>
            </a:r>
          </a:p>
          <a:p>
            <a:pPr lvl="1"/>
            <a:r>
              <a:rPr lang="en-GB" dirty="0"/>
              <a:t>Documentation</a:t>
            </a:r>
          </a:p>
          <a:p>
            <a:pPr lvl="1"/>
            <a:r>
              <a:rPr lang="en-GB" dirty="0"/>
              <a:t>distribution to other research institutes for sustainable utilization of plant genetic resources of crops and wild relatives within the country and abroad.</a:t>
            </a:r>
            <a:endParaRPr lang="en-US" dirty="0"/>
          </a:p>
        </p:txBody>
      </p:sp>
    </p:spTree>
    <p:extLst>
      <p:ext uri="{BB962C8B-B14F-4D97-AF65-F5344CB8AC3E}">
        <p14:creationId xmlns:p14="http://schemas.microsoft.com/office/powerpoint/2010/main" val="2278811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1DBA8-D87A-45C4-B3F8-5F3BACCDB5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2DF1A6-7D27-49BD-9C30-11C8A9142EAB}"/>
              </a:ext>
            </a:extLst>
          </p:cNvPr>
          <p:cNvSpPr>
            <a:spLocks noGrp="1"/>
          </p:cNvSpPr>
          <p:nvPr>
            <p:ph idx="1"/>
          </p:nvPr>
        </p:nvSpPr>
        <p:spPr/>
        <p:txBody>
          <a:bodyPr/>
          <a:lstStyle/>
          <a:p>
            <a:r>
              <a:rPr lang="en-GB" dirty="0"/>
              <a:t>PGRP is regularly funded by the government of Pakistan and additional financial support is received from other projects sponsored by other agencies. </a:t>
            </a:r>
          </a:p>
          <a:p>
            <a:r>
              <a:rPr lang="en-GB" dirty="0"/>
              <a:t>Plant Genetic Resources Institute hosts the sole National </a:t>
            </a:r>
            <a:r>
              <a:rPr lang="en-GB" dirty="0" err="1"/>
              <a:t>Genebank</a:t>
            </a:r>
            <a:r>
              <a:rPr lang="en-GB" dirty="0"/>
              <a:t> of Pakistan for conservation of plant genetic resources and six labs.</a:t>
            </a:r>
          </a:p>
          <a:p>
            <a:endParaRPr lang="en-US" dirty="0"/>
          </a:p>
          <a:p>
            <a:endParaRPr lang="en-GB" dirty="0"/>
          </a:p>
        </p:txBody>
      </p:sp>
    </p:spTree>
    <p:extLst>
      <p:ext uri="{BB962C8B-B14F-4D97-AF65-F5344CB8AC3E}">
        <p14:creationId xmlns:p14="http://schemas.microsoft.com/office/powerpoint/2010/main" val="1085956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02555-CAB6-42F5-B032-0CF9AC068A2C}"/>
              </a:ext>
            </a:extLst>
          </p:cNvPr>
          <p:cNvSpPr>
            <a:spLocks noGrp="1"/>
          </p:cNvSpPr>
          <p:nvPr>
            <p:ph type="title"/>
          </p:nvPr>
        </p:nvSpPr>
        <p:spPr/>
        <p:txBody>
          <a:bodyPr/>
          <a:lstStyle/>
          <a:p>
            <a:r>
              <a:rPr lang="en-US" dirty="0"/>
              <a:t>Status of Animal Genetic Resource conservation in Pakistan</a:t>
            </a:r>
          </a:p>
        </p:txBody>
      </p:sp>
      <p:sp>
        <p:nvSpPr>
          <p:cNvPr id="3" name="Content Placeholder 2">
            <a:extLst>
              <a:ext uri="{FF2B5EF4-FFF2-40B4-BE49-F238E27FC236}">
                <a16:creationId xmlns:a16="http://schemas.microsoft.com/office/drawing/2014/main" id="{0C102AFE-366A-4639-BC44-C5C66DE56378}"/>
              </a:ext>
            </a:extLst>
          </p:cNvPr>
          <p:cNvSpPr>
            <a:spLocks noGrp="1"/>
          </p:cNvSpPr>
          <p:nvPr>
            <p:ph idx="1"/>
          </p:nvPr>
        </p:nvSpPr>
        <p:spPr/>
        <p:txBody>
          <a:bodyPr>
            <a:normAutofit/>
          </a:bodyPr>
          <a:lstStyle/>
          <a:p>
            <a:r>
              <a:rPr lang="en-GB" dirty="0"/>
              <a:t>In Pakistan various institutes are involved in betterment of animal genetic resources. </a:t>
            </a:r>
          </a:p>
          <a:p>
            <a:r>
              <a:rPr lang="en-GB" dirty="0"/>
              <a:t>These institutions include Ministry of Food, Agriculture and Livestock at federal level and livestock departments at provincial level. </a:t>
            </a:r>
          </a:p>
          <a:p>
            <a:r>
              <a:rPr lang="en-GB" dirty="0"/>
              <a:t>Various research organizations both at federal as well as provincial level are also working for animal genetic resources. </a:t>
            </a:r>
          </a:p>
          <a:p>
            <a:r>
              <a:rPr lang="en-GB" dirty="0"/>
              <a:t>Universities impart education and conduct research both in veterinary and animal sciences. </a:t>
            </a:r>
            <a:endParaRPr lang="en-US" dirty="0"/>
          </a:p>
        </p:txBody>
      </p:sp>
    </p:spTree>
    <p:extLst>
      <p:ext uri="{BB962C8B-B14F-4D97-AF65-F5344CB8AC3E}">
        <p14:creationId xmlns:p14="http://schemas.microsoft.com/office/powerpoint/2010/main" val="2012933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D2675-86AB-401D-BD5D-08357E9D42E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7DFB43-1BFF-42D3-BD4D-D05CC780B295}"/>
              </a:ext>
            </a:extLst>
          </p:cNvPr>
          <p:cNvSpPr>
            <a:spLocks noGrp="1"/>
          </p:cNvSpPr>
          <p:nvPr>
            <p:ph idx="1"/>
          </p:nvPr>
        </p:nvSpPr>
        <p:spPr/>
        <p:txBody>
          <a:bodyPr>
            <a:normAutofit fontScale="92500" lnSpcReduction="20000"/>
          </a:bodyPr>
          <a:lstStyle/>
          <a:p>
            <a:r>
              <a:rPr lang="en-GB" dirty="0"/>
              <a:t>The main institutes devoted to research for the development of livestock are: </a:t>
            </a:r>
          </a:p>
          <a:p>
            <a:pPr lvl="1"/>
            <a:r>
              <a:rPr lang="en-GB" dirty="0"/>
              <a:t>Animal Sciences Institute (ASI) at National Agricultural Research Centre, Islamabad</a:t>
            </a:r>
          </a:p>
          <a:p>
            <a:pPr lvl="1"/>
            <a:r>
              <a:rPr lang="en-GB" dirty="0"/>
              <a:t>Livestock Production Research Institute (LPRI), </a:t>
            </a:r>
            <a:r>
              <a:rPr lang="en-GB" dirty="0" err="1"/>
              <a:t>Bahadurnagar</a:t>
            </a:r>
            <a:r>
              <a:rPr lang="en-GB" dirty="0"/>
              <a:t>, </a:t>
            </a:r>
            <a:r>
              <a:rPr lang="en-GB" dirty="0" err="1"/>
              <a:t>Okara</a:t>
            </a:r>
            <a:endParaRPr lang="en-GB" dirty="0"/>
          </a:p>
          <a:p>
            <a:pPr lvl="1"/>
            <a:r>
              <a:rPr lang="en-GB" dirty="0" err="1"/>
              <a:t>Barani</a:t>
            </a:r>
            <a:r>
              <a:rPr lang="en-GB" dirty="0"/>
              <a:t> Livestock Production Research Institute (BLPRI), </a:t>
            </a:r>
            <a:r>
              <a:rPr lang="en-GB" dirty="0" err="1"/>
              <a:t>Kherimurat</a:t>
            </a:r>
            <a:r>
              <a:rPr lang="en-GB" dirty="0"/>
              <a:t>, District </a:t>
            </a:r>
            <a:r>
              <a:rPr lang="en-GB" dirty="0" err="1"/>
              <a:t>Attock</a:t>
            </a:r>
            <a:endParaRPr lang="en-GB" dirty="0"/>
          </a:p>
          <a:p>
            <a:pPr lvl="1"/>
            <a:r>
              <a:rPr lang="en-GB" dirty="0"/>
              <a:t>Research Institute for physiology of Animal Reproduction (RIPAR), </a:t>
            </a:r>
            <a:r>
              <a:rPr lang="en-GB" dirty="0" err="1"/>
              <a:t>Bhunikey</a:t>
            </a:r>
            <a:r>
              <a:rPr lang="en-GB" dirty="0"/>
              <a:t>, </a:t>
            </a:r>
            <a:r>
              <a:rPr lang="en-GB" dirty="0" err="1"/>
              <a:t>Pattoki</a:t>
            </a:r>
            <a:r>
              <a:rPr lang="en-GB" dirty="0"/>
              <a:t>, Kasur</a:t>
            </a:r>
          </a:p>
          <a:p>
            <a:pPr lvl="1"/>
            <a:r>
              <a:rPr lang="en-GB" dirty="0"/>
              <a:t>Buffalo research Institute, </a:t>
            </a:r>
            <a:r>
              <a:rPr lang="en-GB" dirty="0" err="1"/>
              <a:t>Pattoki</a:t>
            </a:r>
            <a:endParaRPr lang="en-GB" dirty="0"/>
          </a:p>
          <a:p>
            <a:pPr lvl="1"/>
            <a:r>
              <a:rPr lang="en-GB" dirty="0"/>
              <a:t>Poultry Research Institute (PRI), Rawalpindi</a:t>
            </a:r>
          </a:p>
          <a:p>
            <a:pPr lvl="1"/>
            <a:r>
              <a:rPr lang="en-GB" dirty="0"/>
              <a:t>Animal Nutrition Research Centre, </a:t>
            </a:r>
            <a:r>
              <a:rPr lang="en-GB" dirty="0" err="1"/>
              <a:t>RakhDeraChahl</a:t>
            </a:r>
            <a:r>
              <a:rPr lang="en-GB" dirty="0"/>
              <a:t>, Lahore</a:t>
            </a:r>
          </a:p>
          <a:p>
            <a:pPr lvl="1"/>
            <a:r>
              <a:rPr lang="en-GB" dirty="0"/>
              <a:t>Poultry Research Institute, Karachi. </a:t>
            </a:r>
          </a:p>
          <a:p>
            <a:r>
              <a:rPr lang="en-GB" dirty="0"/>
              <a:t>The main objectives of these institutes are conduction of applied research on breeding, feeding, management, reproduction, health and marketing of livestock and poultry. </a:t>
            </a:r>
            <a:endParaRPr lang="en-US" dirty="0"/>
          </a:p>
        </p:txBody>
      </p:sp>
    </p:spTree>
    <p:extLst>
      <p:ext uri="{BB962C8B-B14F-4D97-AF65-F5344CB8AC3E}">
        <p14:creationId xmlns:p14="http://schemas.microsoft.com/office/powerpoint/2010/main" val="2657817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BFAB86-2EB1-4CB1-BF10-2A6828BB9890}"/>
              </a:ext>
            </a:extLst>
          </p:cNvPr>
          <p:cNvSpPr txBox="1"/>
          <p:nvPr/>
        </p:nvSpPr>
        <p:spPr>
          <a:xfrm>
            <a:off x="4070555" y="2458064"/>
            <a:ext cx="4296697" cy="707886"/>
          </a:xfrm>
          <a:prstGeom prst="rect">
            <a:avLst/>
          </a:prstGeom>
          <a:noFill/>
        </p:spPr>
        <p:txBody>
          <a:bodyPr wrap="square" rtlCol="0">
            <a:spAutoFit/>
          </a:bodyPr>
          <a:lstStyle/>
          <a:p>
            <a:r>
              <a:rPr lang="en-US" sz="4000" dirty="0"/>
              <a:t>Future Perspectives</a:t>
            </a:r>
          </a:p>
        </p:txBody>
      </p:sp>
    </p:spTree>
    <p:extLst>
      <p:ext uri="{BB962C8B-B14F-4D97-AF65-F5344CB8AC3E}">
        <p14:creationId xmlns:p14="http://schemas.microsoft.com/office/powerpoint/2010/main" val="3491762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3719C-9529-4A1F-B88B-B865A07D2643}"/>
              </a:ext>
            </a:extLst>
          </p:cNvPr>
          <p:cNvSpPr>
            <a:spLocks noGrp="1"/>
          </p:cNvSpPr>
          <p:nvPr>
            <p:ph type="title"/>
          </p:nvPr>
        </p:nvSpPr>
        <p:spPr/>
        <p:txBody>
          <a:bodyPr/>
          <a:lstStyle/>
          <a:p>
            <a:r>
              <a:rPr lang="en-US" dirty="0"/>
              <a:t>What is Isolation?</a:t>
            </a:r>
          </a:p>
        </p:txBody>
      </p:sp>
      <p:sp>
        <p:nvSpPr>
          <p:cNvPr id="3" name="Content Placeholder 2">
            <a:extLst>
              <a:ext uri="{FF2B5EF4-FFF2-40B4-BE49-F238E27FC236}">
                <a16:creationId xmlns:a16="http://schemas.microsoft.com/office/drawing/2014/main" id="{E72BF2A9-32C7-4E10-82E9-E438694D3FD0}"/>
              </a:ext>
            </a:extLst>
          </p:cNvPr>
          <p:cNvSpPr>
            <a:spLocks noGrp="1"/>
          </p:cNvSpPr>
          <p:nvPr>
            <p:ph idx="1"/>
          </p:nvPr>
        </p:nvSpPr>
        <p:spPr/>
        <p:txBody>
          <a:bodyPr/>
          <a:lstStyle/>
          <a:p>
            <a:r>
              <a:rPr lang="en-GB" b="1" dirty="0"/>
              <a:t>Isolation</a:t>
            </a:r>
            <a:r>
              <a:rPr lang="en-GB" dirty="0"/>
              <a:t> is the process in which people who are known to be ill with a dangerous, contagious disease are treated to prevent the disease from spreading.</a:t>
            </a:r>
            <a:endParaRPr lang="en-US" dirty="0"/>
          </a:p>
        </p:txBody>
      </p:sp>
    </p:spTree>
    <p:extLst>
      <p:ext uri="{BB962C8B-B14F-4D97-AF65-F5344CB8AC3E}">
        <p14:creationId xmlns:p14="http://schemas.microsoft.com/office/powerpoint/2010/main" val="2404791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70465-E41F-4778-863A-B1C9262D78E9}"/>
              </a:ext>
            </a:extLst>
          </p:cNvPr>
          <p:cNvSpPr>
            <a:spLocks noGrp="1"/>
          </p:cNvSpPr>
          <p:nvPr>
            <p:ph type="title"/>
          </p:nvPr>
        </p:nvSpPr>
        <p:spPr/>
        <p:txBody>
          <a:bodyPr/>
          <a:lstStyle/>
          <a:p>
            <a:r>
              <a:rPr lang="en-US" dirty="0"/>
              <a:t>Difference between isolation and quarantine</a:t>
            </a:r>
          </a:p>
        </p:txBody>
      </p:sp>
      <p:sp>
        <p:nvSpPr>
          <p:cNvPr id="3" name="Content Placeholder 2">
            <a:extLst>
              <a:ext uri="{FF2B5EF4-FFF2-40B4-BE49-F238E27FC236}">
                <a16:creationId xmlns:a16="http://schemas.microsoft.com/office/drawing/2014/main" id="{96D5D2B7-B489-4BDC-9C8C-68574CA49E2F}"/>
              </a:ext>
            </a:extLst>
          </p:cNvPr>
          <p:cNvSpPr>
            <a:spLocks noGrp="1"/>
          </p:cNvSpPr>
          <p:nvPr>
            <p:ph idx="1"/>
          </p:nvPr>
        </p:nvSpPr>
        <p:spPr/>
        <p:txBody>
          <a:bodyPr/>
          <a:lstStyle/>
          <a:p>
            <a:pPr marL="0" indent="0">
              <a:buNone/>
            </a:pPr>
            <a:r>
              <a:rPr lang="en-US" dirty="0"/>
              <a:t>Infected animals, plants or people are isolated to prevent from the spread of infection. </a:t>
            </a:r>
          </a:p>
          <a:p>
            <a:pPr marL="0" indent="0">
              <a:buNone/>
            </a:pPr>
            <a:r>
              <a:rPr lang="en-US" dirty="0"/>
              <a:t>However, if they are not infected yet, but may have exposed to pathogen or pest then they are placed in quarantine. So, if they caught infection from exposure then the disease symptoms will show up in the quarantine period. </a:t>
            </a:r>
          </a:p>
        </p:txBody>
      </p:sp>
    </p:spTree>
    <p:extLst>
      <p:ext uri="{BB962C8B-B14F-4D97-AF65-F5344CB8AC3E}">
        <p14:creationId xmlns:p14="http://schemas.microsoft.com/office/powerpoint/2010/main" val="2682719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6E8E3-5F2B-4D73-8057-53D454A3AD4C}"/>
              </a:ext>
            </a:extLst>
          </p:cNvPr>
          <p:cNvSpPr>
            <a:spLocks noGrp="1"/>
          </p:cNvSpPr>
          <p:nvPr>
            <p:ph type="title"/>
          </p:nvPr>
        </p:nvSpPr>
        <p:spPr/>
        <p:txBody>
          <a:bodyPr/>
          <a:lstStyle/>
          <a:p>
            <a:r>
              <a:rPr lang="en-US" dirty="0"/>
              <a:t>History of quarantine</a:t>
            </a:r>
          </a:p>
        </p:txBody>
      </p:sp>
      <p:sp>
        <p:nvSpPr>
          <p:cNvPr id="3" name="Content Placeholder 2">
            <a:extLst>
              <a:ext uri="{FF2B5EF4-FFF2-40B4-BE49-F238E27FC236}">
                <a16:creationId xmlns:a16="http://schemas.microsoft.com/office/drawing/2014/main" id="{72020E1C-EC0F-47DF-84B7-4CB068CD8B00}"/>
              </a:ext>
            </a:extLst>
          </p:cNvPr>
          <p:cNvSpPr>
            <a:spLocks noGrp="1"/>
          </p:cNvSpPr>
          <p:nvPr>
            <p:ph idx="1"/>
          </p:nvPr>
        </p:nvSpPr>
        <p:spPr/>
        <p:txBody>
          <a:bodyPr>
            <a:normAutofit fontScale="85000" lnSpcReduction="20000"/>
          </a:bodyPr>
          <a:lstStyle/>
          <a:p>
            <a:pPr marL="0" indent="0">
              <a:buNone/>
            </a:pPr>
            <a:r>
              <a:rPr lang="en-GB" b="1" dirty="0"/>
              <a:t>14</a:t>
            </a:r>
            <a:r>
              <a:rPr lang="en-GB" b="1" baseline="30000" dirty="0"/>
              <a:t>th</a:t>
            </a:r>
            <a:r>
              <a:rPr lang="en-GB" b="1" dirty="0"/>
              <a:t> century: </a:t>
            </a:r>
            <a:r>
              <a:rPr lang="en-GB" dirty="0"/>
              <a:t>to protect coastal cities from plague epidemics. </a:t>
            </a:r>
          </a:p>
          <a:p>
            <a:pPr marL="0" indent="0">
              <a:buNone/>
            </a:pPr>
            <a:r>
              <a:rPr lang="en-GB" dirty="0"/>
              <a:t>Ships arriving in Venice from infected ports were required to sit at anchor for 40 days before landing. </a:t>
            </a:r>
          </a:p>
          <a:p>
            <a:pPr marL="0" indent="0">
              <a:buNone/>
            </a:pPr>
            <a:r>
              <a:rPr lang="en-GB" b="1" dirty="0"/>
              <a:t>16</a:t>
            </a:r>
            <a:r>
              <a:rPr lang="en-GB" b="1" baseline="30000" dirty="0"/>
              <a:t>th</a:t>
            </a:r>
            <a:r>
              <a:rPr lang="en-GB" b="1" dirty="0"/>
              <a:t> century: </a:t>
            </a:r>
            <a:r>
              <a:rPr lang="en-GB" dirty="0"/>
              <a:t>The first law on the quarantine of plants appeared in France in 1660 in response to epiphytotic of stem rust. </a:t>
            </a:r>
          </a:p>
          <a:p>
            <a:pPr marL="0" indent="0">
              <a:buNone/>
            </a:pPr>
            <a:r>
              <a:rPr lang="en-GB" b="1" dirty="0"/>
              <a:t>Late 19</a:t>
            </a:r>
            <a:r>
              <a:rPr lang="en-GB" b="1" baseline="30000" dirty="0"/>
              <a:t>th</a:t>
            </a:r>
            <a:r>
              <a:rPr lang="en-GB" b="1" dirty="0"/>
              <a:t> century:</a:t>
            </a:r>
            <a:r>
              <a:rPr lang="en-GB" dirty="0"/>
              <a:t> Continued outbreaks of yellow fever finally prompted American Congress to pass federal quarantine legislation in 1878. </a:t>
            </a:r>
          </a:p>
          <a:p>
            <a:pPr marL="0" indent="0">
              <a:buNone/>
            </a:pPr>
            <a:r>
              <a:rPr lang="en-GB" b="1" dirty="0"/>
              <a:t> </a:t>
            </a:r>
            <a:r>
              <a:rPr lang="en-GB" dirty="0"/>
              <a:t>Outbreaks of cholera from passenger ships arriving from Europe prompted a reinterpretation of the law in America in 1892. </a:t>
            </a:r>
          </a:p>
          <a:p>
            <a:pPr marL="0" indent="0">
              <a:buNone/>
            </a:pPr>
            <a:r>
              <a:rPr lang="en-GB" b="1" dirty="0"/>
              <a:t>20</a:t>
            </a:r>
            <a:r>
              <a:rPr lang="en-GB" b="1" baseline="30000" dirty="0"/>
              <a:t>th</a:t>
            </a:r>
            <a:r>
              <a:rPr lang="en-GB" b="1" dirty="0"/>
              <a:t> century: </a:t>
            </a:r>
            <a:r>
              <a:rPr lang="en-GB" dirty="0"/>
              <a:t>The US Public Health Service Act of 1944 clearly established the federal government’s quarantine authority for the first time.</a:t>
            </a:r>
          </a:p>
          <a:p>
            <a:pPr marL="0" indent="0">
              <a:buNone/>
            </a:pPr>
            <a:r>
              <a:rPr lang="en-GB" dirty="0"/>
              <a:t>By the 1970’s, more than 100 countries had established plant quarantine regulations and had set up institutions for supervising their execution. </a:t>
            </a:r>
          </a:p>
          <a:p>
            <a:pPr marL="0" indent="0">
              <a:buNone/>
            </a:pPr>
            <a:endParaRPr lang="en-GB" dirty="0"/>
          </a:p>
          <a:p>
            <a:pPr marL="0" indent="0">
              <a:buNone/>
            </a:pPr>
            <a:endParaRPr lang="en-US" dirty="0"/>
          </a:p>
        </p:txBody>
      </p:sp>
    </p:spTree>
    <p:extLst>
      <p:ext uri="{BB962C8B-B14F-4D97-AF65-F5344CB8AC3E}">
        <p14:creationId xmlns:p14="http://schemas.microsoft.com/office/powerpoint/2010/main" val="2584607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E9FDF9F-DAE1-425E-8C57-51321483DEFB}"/>
              </a:ext>
            </a:extLst>
          </p:cNvPr>
          <p:cNvPicPr>
            <a:picLocks noGrp="1" noChangeAspect="1"/>
          </p:cNvPicPr>
          <p:nvPr>
            <p:ph idx="1"/>
          </p:nvPr>
        </p:nvPicPr>
        <p:blipFill>
          <a:blip r:embed="rId2"/>
          <a:stretch>
            <a:fillRect/>
          </a:stretch>
        </p:blipFill>
        <p:spPr>
          <a:xfrm>
            <a:off x="150897" y="84879"/>
            <a:ext cx="11890205" cy="6688241"/>
          </a:xfrm>
          <a:prstGeom prst="rect">
            <a:avLst/>
          </a:prstGeom>
        </p:spPr>
      </p:pic>
    </p:spTree>
    <p:extLst>
      <p:ext uri="{BB962C8B-B14F-4D97-AF65-F5344CB8AC3E}">
        <p14:creationId xmlns:p14="http://schemas.microsoft.com/office/powerpoint/2010/main" val="775194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F3519-7763-4B11-BADF-F0D9CC3F2132}"/>
              </a:ext>
            </a:extLst>
          </p:cNvPr>
          <p:cNvSpPr>
            <a:spLocks noGrp="1"/>
          </p:cNvSpPr>
          <p:nvPr>
            <p:ph type="title"/>
          </p:nvPr>
        </p:nvSpPr>
        <p:spPr/>
        <p:txBody>
          <a:bodyPr/>
          <a:lstStyle/>
          <a:p>
            <a:r>
              <a:rPr lang="en-US" dirty="0"/>
              <a:t>Plant quarantine in Pakistan</a:t>
            </a:r>
          </a:p>
        </p:txBody>
      </p:sp>
      <p:sp>
        <p:nvSpPr>
          <p:cNvPr id="3" name="Content Placeholder 2">
            <a:extLst>
              <a:ext uri="{FF2B5EF4-FFF2-40B4-BE49-F238E27FC236}">
                <a16:creationId xmlns:a16="http://schemas.microsoft.com/office/drawing/2014/main" id="{5D868F16-B199-4BDC-815B-17BE0F23F0E5}"/>
              </a:ext>
            </a:extLst>
          </p:cNvPr>
          <p:cNvSpPr>
            <a:spLocks noGrp="1"/>
          </p:cNvSpPr>
          <p:nvPr>
            <p:ph idx="1"/>
          </p:nvPr>
        </p:nvSpPr>
        <p:spPr/>
        <p:txBody>
          <a:bodyPr/>
          <a:lstStyle/>
          <a:p>
            <a:r>
              <a:rPr lang="en-GB" dirty="0"/>
              <a:t>The Department of Plant Protection (DPP) is a department of the Ministry of National Food Security and Research of the Government of Pakistan. </a:t>
            </a:r>
          </a:p>
          <a:p>
            <a:r>
              <a:rPr lang="en-GB" dirty="0"/>
              <a:t>It works under the following pieces of legislation and regulation of the Government of Pakistan: (</a:t>
            </a:r>
            <a:r>
              <a:rPr lang="en-GB" dirty="0" err="1"/>
              <a:t>i</a:t>
            </a:r>
            <a:r>
              <a:rPr lang="en-GB" dirty="0"/>
              <a:t>) Plant Quarantine Act 1976 (ii) Agricultural Pesticide Rules and (iii) Agricultural Pesticide Ordinance.</a:t>
            </a:r>
            <a:endParaRPr lang="en-US" dirty="0"/>
          </a:p>
        </p:txBody>
      </p:sp>
    </p:spTree>
    <p:extLst>
      <p:ext uri="{BB962C8B-B14F-4D97-AF65-F5344CB8AC3E}">
        <p14:creationId xmlns:p14="http://schemas.microsoft.com/office/powerpoint/2010/main" val="3421495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85224-CAB7-46A8-AD5E-CCCEDFD05BA1}"/>
              </a:ext>
            </a:extLst>
          </p:cNvPr>
          <p:cNvSpPr>
            <a:spLocks noGrp="1"/>
          </p:cNvSpPr>
          <p:nvPr>
            <p:ph type="title"/>
          </p:nvPr>
        </p:nvSpPr>
        <p:spPr/>
        <p:txBody>
          <a:bodyPr/>
          <a:lstStyle/>
          <a:p>
            <a:r>
              <a:rPr lang="en-US" dirty="0"/>
              <a:t>Diseases which need quarantine</a:t>
            </a:r>
          </a:p>
        </p:txBody>
      </p:sp>
      <p:sp>
        <p:nvSpPr>
          <p:cNvPr id="3" name="Content Placeholder 2">
            <a:extLst>
              <a:ext uri="{FF2B5EF4-FFF2-40B4-BE49-F238E27FC236}">
                <a16:creationId xmlns:a16="http://schemas.microsoft.com/office/drawing/2014/main" id="{0ABFF486-FA2C-498E-AD09-8A8BDF991A03}"/>
              </a:ext>
            </a:extLst>
          </p:cNvPr>
          <p:cNvSpPr>
            <a:spLocks noGrp="1"/>
          </p:cNvSpPr>
          <p:nvPr>
            <p:ph idx="1"/>
          </p:nvPr>
        </p:nvSpPr>
        <p:spPr/>
        <p:txBody>
          <a:bodyPr>
            <a:normAutofit lnSpcReduction="10000"/>
          </a:bodyPr>
          <a:lstStyle/>
          <a:p>
            <a:pPr marL="0" indent="0">
              <a:buNone/>
            </a:pPr>
            <a:r>
              <a:rPr lang="en-US" dirty="0"/>
              <a:t>The list of quarantinable diseases includes </a:t>
            </a:r>
          </a:p>
          <a:p>
            <a:r>
              <a:rPr lang="en-US" dirty="0"/>
              <a:t>Cholera</a:t>
            </a:r>
          </a:p>
          <a:p>
            <a:r>
              <a:rPr lang="en-US" dirty="0"/>
              <a:t>Diphtheria</a:t>
            </a:r>
          </a:p>
          <a:p>
            <a:r>
              <a:rPr lang="en-US" dirty="0"/>
              <a:t>infectious tuberculosis</a:t>
            </a:r>
          </a:p>
          <a:p>
            <a:r>
              <a:rPr lang="en-US" dirty="0"/>
              <a:t>Plague</a:t>
            </a:r>
          </a:p>
          <a:p>
            <a:r>
              <a:rPr lang="en-US" dirty="0"/>
              <a:t>Smallpox</a:t>
            </a:r>
          </a:p>
          <a:p>
            <a:r>
              <a:rPr lang="en-US" dirty="0"/>
              <a:t>yellow fever</a:t>
            </a:r>
          </a:p>
          <a:p>
            <a:r>
              <a:rPr lang="en-US" dirty="0"/>
              <a:t>viral hemorrhagic fevers(such as Marburg, Ebola, and Congo-Crimean)</a:t>
            </a:r>
          </a:p>
          <a:p>
            <a:r>
              <a:rPr lang="en-US" dirty="0"/>
              <a:t>severe acute respiratory syndromes.</a:t>
            </a:r>
          </a:p>
        </p:txBody>
      </p:sp>
    </p:spTree>
    <p:extLst>
      <p:ext uri="{BB962C8B-B14F-4D97-AF65-F5344CB8AC3E}">
        <p14:creationId xmlns:p14="http://schemas.microsoft.com/office/powerpoint/2010/main" val="1381963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CAE1C-2C89-4FFD-B35C-EEFD6F8FC40B}"/>
              </a:ext>
            </a:extLst>
          </p:cNvPr>
          <p:cNvSpPr>
            <a:spLocks noGrp="1"/>
          </p:cNvSpPr>
          <p:nvPr>
            <p:ph type="title"/>
          </p:nvPr>
        </p:nvSpPr>
        <p:spPr/>
        <p:txBody>
          <a:bodyPr/>
          <a:lstStyle/>
          <a:p>
            <a:r>
              <a:rPr lang="en-US" dirty="0"/>
              <a:t>Benefits of Quarantine</a:t>
            </a:r>
          </a:p>
        </p:txBody>
      </p:sp>
      <p:sp>
        <p:nvSpPr>
          <p:cNvPr id="3" name="Content Placeholder 2">
            <a:extLst>
              <a:ext uri="{FF2B5EF4-FFF2-40B4-BE49-F238E27FC236}">
                <a16:creationId xmlns:a16="http://schemas.microsoft.com/office/drawing/2014/main" id="{66F056ED-FAC4-4AE0-B2C9-87C98A620499}"/>
              </a:ext>
            </a:extLst>
          </p:cNvPr>
          <p:cNvSpPr>
            <a:spLocks noGrp="1"/>
          </p:cNvSpPr>
          <p:nvPr>
            <p:ph idx="1"/>
          </p:nvPr>
        </p:nvSpPr>
        <p:spPr/>
        <p:txBody>
          <a:bodyPr/>
          <a:lstStyle/>
          <a:p>
            <a:r>
              <a:rPr lang="en-US" dirty="0"/>
              <a:t>Quarantine is a part of good biosecurity </a:t>
            </a:r>
            <a:r>
              <a:rPr lang="en-US"/>
              <a:t>plans. It </a:t>
            </a:r>
            <a:r>
              <a:rPr lang="en-US" dirty="0"/>
              <a:t>reduce the spread of contagious disease which do not have any cure available. </a:t>
            </a:r>
          </a:p>
          <a:p>
            <a:r>
              <a:rPr lang="en-US" dirty="0"/>
              <a:t>Proper medical care to the people in quarantine</a:t>
            </a:r>
          </a:p>
          <a:p>
            <a:r>
              <a:rPr lang="en-US" dirty="0"/>
              <a:t>Reduce medical cost in terms of hospital expenses, drugs etc. </a:t>
            </a:r>
          </a:p>
          <a:p>
            <a:endParaRPr lang="en-US" dirty="0"/>
          </a:p>
        </p:txBody>
      </p:sp>
    </p:spTree>
    <p:extLst>
      <p:ext uri="{BB962C8B-B14F-4D97-AF65-F5344CB8AC3E}">
        <p14:creationId xmlns:p14="http://schemas.microsoft.com/office/powerpoint/2010/main" val="538520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3169</TotalTime>
  <Words>1776</Words>
  <Application>Microsoft Office PowerPoint</Application>
  <PresentationFormat>Widescreen</PresentationFormat>
  <Paragraphs>150</Paragraphs>
  <Slides>26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Quarantine regulations</vt:lpstr>
      <vt:lpstr>What is quarantine?</vt:lpstr>
      <vt:lpstr>What is Isolation?</vt:lpstr>
      <vt:lpstr>Difference between isolation and quarantine</vt:lpstr>
      <vt:lpstr>History of quarantine</vt:lpstr>
      <vt:lpstr>PowerPoint Presentation</vt:lpstr>
      <vt:lpstr>Plant quarantine in Pakistan</vt:lpstr>
      <vt:lpstr>Diseases which need quarantine</vt:lpstr>
      <vt:lpstr>Benefits of Quarantine</vt:lpstr>
      <vt:lpstr>Principles of Successful quarantine: </vt:lpstr>
      <vt:lpstr>Principles of successful Plant quarantine program development</vt:lpstr>
      <vt:lpstr>Principles of successful animal quarantine</vt:lpstr>
      <vt:lpstr>Pakistan animal quarantine</vt:lpstr>
      <vt:lpstr>Pakistan Animal Quarantine Ordinance, 1979</vt:lpstr>
      <vt:lpstr>Pakistan Animal Quarantine Ordinance, 1979</vt:lpstr>
      <vt:lpstr>Pakistan Animal Quarantine Ordinance, 1979</vt:lpstr>
      <vt:lpstr>Pakistan plant quarantine act, 1976</vt:lpstr>
      <vt:lpstr>Pakistan plant quarantine act, 1976</vt:lpstr>
      <vt:lpstr>Disadvantages of quarantine</vt:lpstr>
      <vt:lpstr>Status of Plant Genetic Resource conservation in Pakistan</vt:lpstr>
      <vt:lpstr>PowerPoint Presentation</vt:lpstr>
      <vt:lpstr>PowerPoint Presentation</vt:lpstr>
      <vt:lpstr>PowerPoint Presentation</vt:lpstr>
      <vt:lpstr>Status of Animal Genetic Resource conservation in Pakistan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Quarantine regulations</dc:title>
  <dc:creator>ALLAH HO</dc:creator>
  <cp:lastModifiedBy>ALLAH HO</cp:lastModifiedBy>
  <cp:revision>44</cp:revision>
  <dcterms:created xsi:type="dcterms:W3CDTF">2020-04-23T13:32:05Z</dcterms:created>
  <dcterms:modified xsi:type="dcterms:W3CDTF">2020-05-01T05:45:24Z</dcterms:modified>
</cp:coreProperties>
</file>