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B0D818-09A0-48B3-BFDC-CEE4C704CDB5}"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489209-FD02-4E16-9EF3-30DDABDD559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B0D818-09A0-48B3-BFDC-CEE4C704CDB5}"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489209-FD02-4E16-9EF3-30DDABDD55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B0D818-09A0-48B3-BFDC-CEE4C704CDB5}"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489209-FD02-4E16-9EF3-30DDABDD55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B0D818-09A0-48B3-BFDC-CEE4C704CDB5}"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489209-FD02-4E16-9EF3-30DDABDD55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B0D818-09A0-48B3-BFDC-CEE4C704CDB5}"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489209-FD02-4E16-9EF3-30DDABDD559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B0D818-09A0-48B3-BFDC-CEE4C704CDB5}" type="datetimeFigureOut">
              <a:rPr lang="en-US" smtClean="0"/>
              <a:pPr/>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489209-FD02-4E16-9EF3-30DDABDD55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B0D818-09A0-48B3-BFDC-CEE4C704CDB5}" type="datetimeFigureOut">
              <a:rPr lang="en-US" smtClean="0"/>
              <a:pPr/>
              <a:t>12/14/2018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489209-FD02-4E16-9EF3-30DDABDD55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B0D818-09A0-48B3-BFDC-CEE4C704CDB5}" type="datetimeFigureOut">
              <a:rPr lang="en-US" smtClean="0"/>
              <a:pPr/>
              <a:t>12/14/2018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489209-FD02-4E16-9EF3-30DDABDD55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B0D818-09A0-48B3-BFDC-CEE4C704CDB5}" type="datetimeFigureOut">
              <a:rPr lang="en-US" smtClean="0"/>
              <a:pPr/>
              <a:t>12/14/2018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489209-FD02-4E16-9EF3-30DDABDD55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B0D818-09A0-48B3-BFDC-CEE4C704CDB5}" type="datetimeFigureOut">
              <a:rPr lang="en-US" smtClean="0"/>
              <a:pPr/>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489209-FD02-4E16-9EF3-30DDABDD55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B0D818-09A0-48B3-BFDC-CEE4C704CDB5}" type="datetimeFigureOut">
              <a:rPr lang="en-US" smtClean="0"/>
              <a:pPr/>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489209-FD02-4E16-9EF3-30DDABDD55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B0D818-09A0-48B3-BFDC-CEE4C704CDB5}" type="datetimeFigureOut">
              <a:rPr lang="en-US" smtClean="0"/>
              <a:pPr/>
              <a:t>12/14/2018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489209-FD02-4E16-9EF3-30DDABDD559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Intervention 4</a:t>
            </a:r>
            <a:endParaRPr lang="en-US" b="1" dirty="0"/>
          </a:p>
        </p:txBody>
      </p:sp>
      <p:sp>
        <p:nvSpPr>
          <p:cNvPr id="3" name="Subtitle 2"/>
          <p:cNvSpPr>
            <a:spLocks noGrp="1"/>
          </p:cNvSpPr>
          <p:nvPr>
            <p:ph type="subTitle" idx="1"/>
          </p:nvPr>
        </p:nvSpPr>
        <p:spPr>
          <a:xfrm>
            <a:off x="1371600" y="3886200"/>
            <a:ext cx="6400800" cy="1447800"/>
          </a:xfrm>
        </p:spPr>
        <p:txBody>
          <a:bodyPr/>
          <a:lstStyle/>
          <a:p>
            <a:pPr algn="just"/>
            <a:r>
              <a:rPr lang="en-US" b="1" dirty="0" smtClean="0"/>
              <a:t>Prevention and Treatment of Micronutrient Deficiencies (MND)</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pPr algn="just"/>
            <a:r>
              <a:rPr lang="en-US" sz="3200" b="1" dirty="0" smtClean="0"/>
              <a:t>Annex 3: Recommended treatments for some important micronutrient deficiency diseases </a:t>
            </a:r>
            <a:endParaRPr lang="en-US" sz="3200" b="1" dirty="0"/>
          </a:p>
        </p:txBody>
      </p:sp>
      <p:graphicFrame>
        <p:nvGraphicFramePr>
          <p:cNvPr id="4" name="Content Placeholder 3"/>
          <p:cNvGraphicFramePr>
            <a:graphicFrameLocks noGrp="1"/>
          </p:cNvGraphicFramePr>
          <p:nvPr>
            <p:ph idx="1"/>
          </p:nvPr>
        </p:nvGraphicFramePr>
        <p:xfrm>
          <a:off x="457200" y="1524000"/>
          <a:ext cx="8229600" cy="5125720"/>
        </p:xfrm>
        <a:graphic>
          <a:graphicData uri="http://schemas.openxmlformats.org/drawingml/2006/table">
            <a:tbl>
              <a:tblPr firstRow="1" bandRow="1">
                <a:tableStyleId>{5C22544A-7EE6-4342-B048-85BDC9FD1C3A}</a:tableStyleId>
              </a:tblPr>
              <a:tblGrid>
                <a:gridCol w="2743200"/>
                <a:gridCol w="4495800"/>
                <a:gridCol w="990600"/>
              </a:tblGrid>
              <a:tr h="370840">
                <a:tc>
                  <a:txBody>
                    <a:bodyPr/>
                    <a:lstStyle/>
                    <a:p>
                      <a:r>
                        <a:rPr lang="en-US" dirty="0" smtClean="0"/>
                        <a:t>Disease </a:t>
                      </a:r>
                      <a:endParaRPr lang="en-US" dirty="0"/>
                    </a:p>
                  </a:txBody>
                  <a:tcPr/>
                </a:tc>
                <a:tc>
                  <a:txBody>
                    <a:bodyPr/>
                    <a:lstStyle/>
                    <a:p>
                      <a:r>
                        <a:rPr lang="en-US" dirty="0" smtClean="0"/>
                        <a:t>Recommended treatment</a:t>
                      </a:r>
                      <a:endParaRPr lang="en-US" dirty="0"/>
                    </a:p>
                  </a:txBody>
                  <a:tcPr/>
                </a:tc>
                <a:tc>
                  <a:txBody>
                    <a:bodyPr/>
                    <a:lstStyle/>
                    <a:p>
                      <a:endParaRPr lang="en-US" dirty="0"/>
                    </a:p>
                  </a:txBody>
                  <a:tcPr/>
                </a:tc>
              </a:tr>
              <a:tr h="370840">
                <a:tc>
                  <a:txBody>
                    <a:bodyPr/>
                    <a:lstStyle/>
                    <a:p>
                      <a:r>
                        <a:rPr lang="en-US" dirty="0" err="1" smtClean="0"/>
                        <a:t>Anaemia</a:t>
                      </a:r>
                      <a:endParaRPr lang="en-US" dirty="0"/>
                    </a:p>
                  </a:txBody>
                  <a:tcPr/>
                </a:tc>
                <a:tc>
                  <a:txBody>
                    <a:bodyPr/>
                    <a:lstStyle/>
                    <a:p>
                      <a:r>
                        <a:rPr lang="en-US" dirty="0" smtClean="0"/>
                        <a:t>Remember to also look for and treat non-nutritional causes of </a:t>
                      </a:r>
                      <a:r>
                        <a:rPr lang="en-US" dirty="0" err="1" smtClean="0"/>
                        <a:t>anaemia</a:t>
                      </a:r>
                      <a:r>
                        <a:rPr lang="en-US" dirty="0" smtClean="0"/>
                        <a:t> such as sickle cell, hookworm, </a:t>
                      </a:r>
                      <a:r>
                        <a:rPr lang="en-US" dirty="0" err="1" smtClean="0"/>
                        <a:t>schistosomiasis</a:t>
                      </a:r>
                      <a:r>
                        <a:rPr lang="en-US" dirty="0" smtClean="0"/>
                        <a:t>, and malaria.</a:t>
                      </a:r>
                      <a:endParaRPr lang="en-US" dirty="0"/>
                    </a:p>
                  </a:txBody>
                  <a:tcPr/>
                </a:tc>
                <a:tc>
                  <a:txBody>
                    <a:bodyPr/>
                    <a:lstStyle/>
                    <a:p>
                      <a:endParaRPr lang="en-US" dirty="0"/>
                    </a:p>
                  </a:txBody>
                  <a:tcPr/>
                </a:tc>
              </a:tr>
              <a:tr h="370840">
                <a:tc>
                  <a:txBody>
                    <a:bodyPr/>
                    <a:lstStyle/>
                    <a:p>
                      <a:r>
                        <a:rPr lang="en-US" dirty="0" smtClean="0"/>
                        <a:t>Severe iron deficiency </a:t>
                      </a:r>
                      <a:r>
                        <a:rPr lang="en-US" dirty="0" err="1" smtClean="0"/>
                        <a:t>anaemia</a:t>
                      </a:r>
                      <a:r>
                        <a:rPr lang="en-US" dirty="0" smtClean="0"/>
                        <a:t> </a:t>
                      </a:r>
                      <a:endParaRPr lang="en-US" dirty="0"/>
                    </a:p>
                  </a:txBody>
                  <a:tcPr/>
                </a:tc>
                <a:tc>
                  <a:txBody>
                    <a:bodyPr/>
                    <a:lstStyle/>
                    <a:p>
                      <a:r>
                        <a:rPr lang="en-US" dirty="0" smtClean="0"/>
                        <a:t>Children &lt; 2 years: 25 mg iron and 100 - 400 µg folic acid per day for 3 months Children 2-12 years: 60 mg iron and 400 µg folic acid per day for 3 months Adolescents and adults: 120 mg iron and 400 µg folic acid per day for 3 months (including pregnant women) </a:t>
                      </a:r>
                      <a:endParaRPr lang="en-US" dirty="0"/>
                    </a:p>
                  </a:txBody>
                  <a:tcPr/>
                </a:tc>
                <a:tc>
                  <a:txBody>
                    <a:bodyPr/>
                    <a:lstStyle/>
                    <a:p>
                      <a:r>
                        <a:rPr lang="en-US" dirty="0" smtClean="0"/>
                        <a:t>1</a:t>
                      </a:r>
                      <a:endParaRPr lang="en-US" dirty="0"/>
                    </a:p>
                  </a:txBody>
                  <a:tcPr/>
                </a:tc>
              </a:tr>
              <a:tr h="370840">
                <a:tc>
                  <a:txBody>
                    <a:bodyPr/>
                    <a:lstStyle/>
                    <a:p>
                      <a:r>
                        <a:rPr lang="en-US" dirty="0" smtClean="0"/>
                        <a:t>Moderate iron deficiency </a:t>
                      </a:r>
                      <a:r>
                        <a:rPr lang="en-US" dirty="0" err="1" smtClean="0"/>
                        <a:t>anaemia</a:t>
                      </a:r>
                      <a:endParaRPr lang="en-US" dirty="0"/>
                    </a:p>
                  </a:txBody>
                  <a:tcPr/>
                </a:tc>
                <a:tc>
                  <a:txBody>
                    <a:bodyPr/>
                    <a:lstStyle/>
                    <a:p>
                      <a:r>
                        <a:rPr lang="en-US" dirty="0" smtClean="0"/>
                        <a:t>See the section on prevention of </a:t>
                      </a:r>
                      <a:r>
                        <a:rPr lang="en-US" dirty="0" err="1" smtClean="0"/>
                        <a:t>anaemia</a:t>
                      </a:r>
                      <a:r>
                        <a:rPr lang="en-US" dirty="0" smtClean="0"/>
                        <a:t> </a:t>
                      </a:r>
                      <a:endParaRPr lang="en-US" dirty="0"/>
                    </a:p>
                  </a:txBody>
                  <a:tcPr/>
                </a:tc>
                <a:tc>
                  <a:txBody>
                    <a:bodyPr/>
                    <a:lstStyle/>
                    <a:p>
                      <a:endParaRPr lang="en-US" dirty="0"/>
                    </a:p>
                  </a:txBody>
                  <a:tcPr/>
                </a:tc>
              </a:tr>
              <a:tr h="370840">
                <a:tc>
                  <a:txBody>
                    <a:bodyPr/>
                    <a:lstStyle/>
                    <a:p>
                      <a:r>
                        <a:rPr lang="en-US" dirty="0" err="1" smtClean="0"/>
                        <a:t>Xerophthalmia</a:t>
                      </a:r>
                      <a:r>
                        <a:rPr lang="en-US" dirty="0" smtClean="0"/>
                        <a:t> (Vitamin A deficiency) </a:t>
                      </a:r>
                      <a:endParaRPr lang="en-US" dirty="0"/>
                    </a:p>
                  </a:txBody>
                  <a:tcPr/>
                </a:tc>
                <a:tc>
                  <a:txBody>
                    <a:bodyPr/>
                    <a:lstStyle/>
                    <a:p>
                      <a:r>
                        <a:rPr lang="en-US" dirty="0" smtClean="0"/>
                        <a:t>Give 3 doses of oral vitamin A at day 1, day 2, and 2-4 in weeks later Curative doses of vitamin A 0–5 months 50,000 IU 6–11 months 100,000 IU 12 months and above (including adults) 200,000 IU </a:t>
                      </a:r>
                      <a:endParaRPr lang="en-US" dirty="0"/>
                    </a:p>
                  </a:txBody>
                  <a:tcPr/>
                </a:tc>
                <a:tc>
                  <a:txBody>
                    <a:bodyPr/>
                    <a:lstStyle/>
                    <a:p>
                      <a:r>
                        <a:rPr lang="en-US" dirty="0" smtClean="0"/>
                        <a:t>1</a:t>
                      </a:r>
                    </a:p>
                    <a:p>
                      <a:r>
                        <a:rPr lang="en-US" dirty="0" smtClean="0"/>
                        <a:t>2</a:t>
                      </a:r>
                      <a:endParaRPr lang="en-US"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228601"/>
          <a:ext cx="8229600" cy="6324599"/>
        </p:xfrm>
        <a:graphic>
          <a:graphicData uri="http://schemas.openxmlformats.org/drawingml/2006/table">
            <a:tbl>
              <a:tblPr firstRow="1" bandRow="1">
                <a:tableStyleId>{5C22544A-7EE6-4342-B048-85BDC9FD1C3A}</a:tableStyleId>
              </a:tblPr>
              <a:tblGrid>
                <a:gridCol w="2743200"/>
                <a:gridCol w="4495800"/>
                <a:gridCol w="990600"/>
              </a:tblGrid>
              <a:tr h="1820718">
                <a:tc>
                  <a:txBody>
                    <a:bodyPr/>
                    <a:lstStyle/>
                    <a:p>
                      <a:endParaRPr lang="en-US" dirty="0"/>
                    </a:p>
                  </a:txBody>
                  <a:tcPr/>
                </a:tc>
                <a:tc>
                  <a:txBody>
                    <a:bodyPr/>
                    <a:lstStyle/>
                    <a:p>
                      <a:pPr>
                        <a:buFont typeface="Arial" pitchFamily="34" charset="0"/>
                        <a:buNone/>
                      </a:pPr>
                      <a:r>
                        <a:rPr lang="en-US" dirty="0" smtClean="0"/>
                        <a:t>With the 1st dose, give topical antibiotic eye ointment (e.g. tetracycline 1% or </a:t>
                      </a:r>
                      <a:r>
                        <a:rPr lang="en-US" dirty="0" err="1" smtClean="0"/>
                        <a:t>chloramphenicol</a:t>
                      </a:r>
                      <a:r>
                        <a:rPr lang="en-US" dirty="0" smtClean="0"/>
                        <a:t> 1%) x3 daily for 3-5 days. </a:t>
                      </a:r>
                    </a:p>
                    <a:p>
                      <a:r>
                        <a:rPr lang="en-US" dirty="0" smtClean="0"/>
                        <a:t>If the cornea is involved, close the eye and gently cover with an eye pad. Refer the patient to a specialist. </a:t>
                      </a:r>
                      <a:endParaRPr lang="en-US" dirty="0"/>
                    </a:p>
                  </a:txBody>
                  <a:tcPr/>
                </a:tc>
                <a:tc>
                  <a:txBody>
                    <a:bodyPr/>
                    <a:lstStyle/>
                    <a:p>
                      <a:endParaRPr lang="en-US" dirty="0"/>
                    </a:p>
                  </a:txBody>
                  <a:tcPr/>
                </a:tc>
              </a:tr>
              <a:tr h="2970645">
                <a:tc>
                  <a:txBody>
                    <a:bodyPr/>
                    <a:lstStyle/>
                    <a:p>
                      <a:endParaRPr lang="en-US" dirty="0"/>
                    </a:p>
                  </a:txBody>
                  <a:tcPr/>
                </a:tc>
                <a:tc>
                  <a:txBody>
                    <a:bodyPr/>
                    <a:lstStyle/>
                    <a:p>
                      <a:r>
                        <a:rPr lang="en-US" dirty="0" smtClean="0"/>
                        <a:t>NB: High dose vitamin A supplementation of pregnant women risks </a:t>
                      </a:r>
                      <a:r>
                        <a:rPr lang="en-US" dirty="0" err="1" smtClean="0"/>
                        <a:t>teratogenic</a:t>
                      </a:r>
                      <a:r>
                        <a:rPr lang="en-US" dirty="0" smtClean="0"/>
                        <a:t> effects (birth defects) in their unborn child. However, if there are severe signs of active </a:t>
                      </a:r>
                      <a:r>
                        <a:rPr lang="en-US" dirty="0" err="1" smtClean="0"/>
                        <a:t>xerophthalmia</a:t>
                      </a:r>
                      <a:r>
                        <a:rPr lang="en-US" dirty="0" smtClean="0"/>
                        <a:t> it becomes essential to weigh this risk against the possible serious consequences for both mother and </a:t>
                      </a:r>
                      <a:r>
                        <a:rPr lang="en-US" dirty="0" err="1" smtClean="0"/>
                        <a:t>foetus</a:t>
                      </a:r>
                      <a:r>
                        <a:rPr lang="en-US" dirty="0" smtClean="0"/>
                        <a:t> of vitamin A deficiency. In these circumstances the high dose treatment schedule given above may be followed for pregnant women. </a:t>
                      </a:r>
                      <a:endParaRPr lang="en-US" dirty="0"/>
                    </a:p>
                  </a:txBody>
                  <a:tcPr/>
                </a:tc>
                <a:tc>
                  <a:txBody>
                    <a:bodyPr/>
                    <a:lstStyle/>
                    <a:p>
                      <a:endParaRPr lang="en-US" dirty="0"/>
                    </a:p>
                  </a:txBody>
                  <a:tcPr/>
                </a:tc>
              </a:tr>
              <a:tr h="1533236">
                <a:tc>
                  <a:txBody>
                    <a:bodyPr/>
                    <a:lstStyle/>
                    <a:p>
                      <a:r>
                        <a:rPr lang="en-US" dirty="0" smtClean="0"/>
                        <a:t>Rickets (Vitamin D deficiency) </a:t>
                      </a:r>
                      <a:endParaRPr lang="en-US" dirty="0"/>
                    </a:p>
                  </a:txBody>
                  <a:tcPr/>
                </a:tc>
                <a:tc>
                  <a:txBody>
                    <a:bodyPr/>
                    <a:lstStyle/>
                    <a:p>
                      <a:r>
                        <a:rPr lang="en-US" dirty="0" smtClean="0"/>
                        <a:t>Oral administration of 5000 IU of vitamin D daily for 4-6 weeks followed by 1000IU daily for 6 months the supplements are usually given in capsules and are commonly derived from fish liver oils </a:t>
                      </a:r>
                      <a:endParaRPr lang="en-US" dirty="0"/>
                    </a:p>
                  </a:txBody>
                  <a:tcPr/>
                </a:tc>
                <a:tc>
                  <a:txBody>
                    <a:bodyPr/>
                    <a:lstStyle/>
                    <a:p>
                      <a:r>
                        <a:rPr lang="en-US" dirty="0" smtClean="0"/>
                        <a:t>1</a:t>
                      </a:r>
                      <a:endParaRPr lang="en-US"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n-US" b="1" dirty="0" smtClean="0"/>
              <a:t>Annex 3 (</a:t>
            </a:r>
            <a:r>
              <a:rPr lang="en-US" b="1" dirty="0" err="1" smtClean="0"/>
              <a:t>contd</a:t>
            </a:r>
            <a:r>
              <a:rPr lang="en-US" b="1" dirty="0" smtClean="0"/>
              <a:t>):</a:t>
            </a:r>
            <a:endParaRPr lang="en-US" b="1" dirty="0"/>
          </a:p>
        </p:txBody>
      </p:sp>
      <p:graphicFrame>
        <p:nvGraphicFramePr>
          <p:cNvPr id="4" name="Content Placeholder 3"/>
          <p:cNvGraphicFramePr>
            <a:graphicFrameLocks noGrp="1"/>
          </p:cNvGraphicFramePr>
          <p:nvPr>
            <p:ph idx="1"/>
          </p:nvPr>
        </p:nvGraphicFramePr>
        <p:xfrm>
          <a:off x="457200" y="838200"/>
          <a:ext cx="8229600" cy="5405120"/>
        </p:xfrm>
        <a:graphic>
          <a:graphicData uri="http://schemas.openxmlformats.org/drawingml/2006/table">
            <a:tbl>
              <a:tblPr firstRow="1" bandRow="1">
                <a:tableStyleId>{5C22544A-7EE6-4342-B048-85BDC9FD1C3A}</a:tableStyleId>
              </a:tblPr>
              <a:tblGrid>
                <a:gridCol w="2743200"/>
                <a:gridCol w="4724400"/>
                <a:gridCol w="762000"/>
              </a:tblGrid>
              <a:tr h="370840">
                <a:tc>
                  <a:txBody>
                    <a:bodyPr/>
                    <a:lstStyle/>
                    <a:p>
                      <a:pPr algn="ctr"/>
                      <a:r>
                        <a:rPr lang="en-US" dirty="0" smtClean="0"/>
                        <a:t>Disease</a:t>
                      </a:r>
                      <a:endParaRPr lang="en-US" dirty="0"/>
                    </a:p>
                  </a:txBody>
                  <a:tcPr/>
                </a:tc>
                <a:tc>
                  <a:txBody>
                    <a:bodyPr/>
                    <a:lstStyle/>
                    <a:p>
                      <a:pPr algn="ctr"/>
                      <a:r>
                        <a:rPr lang="en-US" dirty="0" smtClean="0"/>
                        <a:t> Recommended treatment </a:t>
                      </a:r>
                      <a:endParaRPr lang="en-US" dirty="0"/>
                    </a:p>
                  </a:txBody>
                  <a:tcPr/>
                </a:tc>
                <a:tc>
                  <a:txBody>
                    <a:bodyPr/>
                    <a:lstStyle/>
                    <a:p>
                      <a:pPr algn="ctr"/>
                      <a:r>
                        <a:rPr lang="en-US" dirty="0" smtClean="0"/>
                        <a:t>Ref</a:t>
                      </a:r>
                      <a:endParaRPr lang="en-US" dirty="0"/>
                    </a:p>
                  </a:txBody>
                  <a:tcPr/>
                </a:tc>
              </a:tr>
              <a:tr h="370840">
                <a:tc>
                  <a:txBody>
                    <a:bodyPr/>
                    <a:lstStyle/>
                    <a:p>
                      <a:pPr algn="ctr"/>
                      <a:r>
                        <a:rPr lang="en-US" dirty="0" smtClean="0"/>
                        <a:t>Beriberi </a:t>
                      </a: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pPr algn="ctr"/>
                      <a:r>
                        <a:rPr lang="en-US" dirty="0" smtClean="0"/>
                        <a:t>Adult </a:t>
                      </a:r>
                      <a:endParaRPr lang="en-US" dirty="0"/>
                    </a:p>
                  </a:txBody>
                  <a:tcPr/>
                </a:tc>
                <a:tc>
                  <a:txBody>
                    <a:bodyPr/>
                    <a:lstStyle/>
                    <a:p>
                      <a:pPr algn="l"/>
                      <a:r>
                        <a:rPr lang="en-US" dirty="0" smtClean="0"/>
                        <a:t>Critically ill adults should be given 50-100 mg thiamine very slowly intravenously followed by 3-5 mg per day orally for at least 6 weeks </a:t>
                      </a:r>
                      <a:endParaRPr lang="en-US" dirty="0"/>
                    </a:p>
                  </a:txBody>
                  <a:tcPr/>
                </a:tc>
                <a:tc>
                  <a:txBody>
                    <a:bodyPr/>
                    <a:lstStyle/>
                    <a:p>
                      <a:pPr algn="ctr"/>
                      <a:r>
                        <a:rPr lang="en-US" dirty="0" smtClean="0"/>
                        <a:t>1</a:t>
                      </a:r>
                      <a:endParaRPr lang="en-US" dirty="0"/>
                    </a:p>
                  </a:txBody>
                  <a:tcPr/>
                </a:tc>
              </a:tr>
              <a:tr h="370840">
                <a:tc>
                  <a:txBody>
                    <a:bodyPr/>
                    <a:lstStyle/>
                    <a:p>
                      <a:pPr algn="ctr"/>
                      <a:r>
                        <a:rPr lang="en-US" dirty="0" smtClean="0"/>
                        <a:t>Infantile </a:t>
                      </a:r>
                      <a:endParaRPr lang="en-US" dirty="0"/>
                    </a:p>
                  </a:txBody>
                  <a:tcPr/>
                </a:tc>
                <a:tc>
                  <a:txBody>
                    <a:bodyPr/>
                    <a:lstStyle/>
                    <a:p>
                      <a:pPr algn="l"/>
                      <a:r>
                        <a:rPr lang="en-US" dirty="0" smtClean="0"/>
                        <a:t>In the case of severe heart failure, convulsions, or comma 25-50 mg thiamine should be given very slowly intravenously, followed by a daily intra muscular dose of 10 mg per day for about 1 week. In less severe cases give 10 mg thiamine per day orally or intramuscularly for one week followed by 3-5 mg per day orally for at least 6 weeks. </a:t>
                      </a:r>
                      <a:endParaRPr lang="en-US" dirty="0"/>
                    </a:p>
                  </a:txBody>
                  <a:tcPr/>
                </a:tc>
                <a:tc>
                  <a:txBody>
                    <a:bodyPr/>
                    <a:lstStyle/>
                    <a:p>
                      <a:pPr algn="ctr"/>
                      <a:endParaRPr lang="en-US" dirty="0"/>
                    </a:p>
                  </a:txBody>
                  <a:tcPr/>
                </a:tc>
              </a:tr>
              <a:tr h="370840">
                <a:tc>
                  <a:txBody>
                    <a:bodyPr/>
                    <a:lstStyle/>
                    <a:p>
                      <a:pPr algn="ctr"/>
                      <a:r>
                        <a:rPr lang="en-US" dirty="0" smtClean="0"/>
                        <a:t>Lactating women</a:t>
                      </a:r>
                      <a:endParaRPr lang="en-US" dirty="0"/>
                    </a:p>
                  </a:txBody>
                  <a:tcPr/>
                </a:tc>
                <a:tc>
                  <a:txBody>
                    <a:bodyPr/>
                    <a:lstStyle/>
                    <a:p>
                      <a:pPr algn="l"/>
                      <a:r>
                        <a:rPr lang="en-US" dirty="0" smtClean="0"/>
                        <a:t>Symptomatic women with mild beriberi should receive 10 mg thiamine per day orally for 1 week, followed by 3-5 mg per day orally for at least 6 weeks to prevent the development of acute beriberi in their infants. </a:t>
                      </a:r>
                      <a:endParaRPr lang="en-US" dirty="0"/>
                    </a:p>
                  </a:txBody>
                  <a:tcPr/>
                </a:tc>
                <a:tc>
                  <a:txBody>
                    <a:bodyPr/>
                    <a:lstStyle/>
                    <a:p>
                      <a:pPr algn="ctr"/>
                      <a:r>
                        <a:rPr lang="en-US" dirty="0" smtClean="0"/>
                        <a:t>1</a:t>
                      </a:r>
                      <a:endParaRPr lang="en-US"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nvPr>
        </p:nvGraphicFramePr>
        <p:xfrm>
          <a:off x="457200" y="304800"/>
          <a:ext cx="8229600" cy="5628690"/>
        </p:xfrm>
        <a:graphic>
          <a:graphicData uri="http://schemas.openxmlformats.org/drawingml/2006/table">
            <a:tbl>
              <a:tblPr firstRow="1" bandRow="1">
                <a:tableStyleId>{5C22544A-7EE6-4342-B048-85BDC9FD1C3A}</a:tableStyleId>
              </a:tblPr>
              <a:tblGrid>
                <a:gridCol w="1905000"/>
                <a:gridCol w="5257800"/>
                <a:gridCol w="1066800"/>
              </a:tblGrid>
              <a:tr h="938115">
                <a:tc>
                  <a:txBody>
                    <a:bodyPr/>
                    <a:lstStyle/>
                    <a:p>
                      <a:r>
                        <a:rPr lang="en-US" dirty="0" err="1" smtClean="0"/>
                        <a:t>Ariboflavinosis</a:t>
                      </a:r>
                      <a:r>
                        <a:rPr lang="en-US" dirty="0" smtClean="0"/>
                        <a:t> </a:t>
                      </a:r>
                      <a:endParaRPr lang="en-US" dirty="0"/>
                    </a:p>
                  </a:txBody>
                  <a:tcPr/>
                </a:tc>
                <a:tc>
                  <a:txBody>
                    <a:bodyPr/>
                    <a:lstStyle/>
                    <a:p>
                      <a:r>
                        <a:rPr lang="en-US" dirty="0" smtClean="0"/>
                        <a:t>Give 2–5 mg of riboflavin orally per day until symptoms resolve. </a:t>
                      </a:r>
                      <a:endParaRPr lang="en-US" dirty="0"/>
                    </a:p>
                  </a:txBody>
                  <a:tcPr/>
                </a:tc>
                <a:tc>
                  <a:txBody>
                    <a:bodyPr/>
                    <a:lstStyle/>
                    <a:p>
                      <a:r>
                        <a:rPr lang="en-US" dirty="0" smtClean="0"/>
                        <a:t>2</a:t>
                      </a:r>
                      <a:endParaRPr lang="en-US" dirty="0"/>
                    </a:p>
                  </a:txBody>
                  <a:tcPr/>
                </a:tc>
              </a:tr>
              <a:tr h="1742214">
                <a:tc>
                  <a:txBody>
                    <a:bodyPr/>
                    <a:lstStyle/>
                    <a:p>
                      <a:r>
                        <a:rPr lang="en-US" dirty="0" smtClean="0"/>
                        <a:t>Pellagra </a:t>
                      </a:r>
                      <a:endParaRPr lang="en-US" dirty="0"/>
                    </a:p>
                  </a:txBody>
                  <a:tcPr/>
                </a:tc>
                <a:tc>
                  <a:txBody>
                    <a:bodyPr/>
                    <a:lstStyle/>
                    <a:p>
                      <a:r>
                        <a:rPr lang="en-US" dirty="0" smtClean="0"/>
                        <a:t>Give a daily dose of 300 mg </a:t>
                      </a:r>
                      <a:r>
                        <a:rPr lang="en-US" dirty="0" err="1" smtClean="0"/>
                        <a:t>nicotinamide</a:t>
                      </a:r>
                      <a:r>
                        <a:rPr lang="en-US" dirty="0" smtClean="0"/>
                        <a:t> orally for 2 – 4 weeks NB: Try to avoid using nicotinic acid as this may cause flushing of the skin, nausea, vomiting, tingling and numbness.</a:t>
                      </a:r>
                      <a:endParaRPr lang="en-US" dirty="0"/>
                    </a:p>
                  </a:txBody>
                  <a:tcPr/>
                </a:tc>
                <a:tc>
                  <a:txBody>
                    <a:bodyPr/>
                    <a:lstStyle/>
                    <a:p>
                      <a:r>
                        <a:rPr lang="en-US" dirty="0" smtClean="0"/>
                        <a:t>1</a:t>
                      </a:r>
                      <a:endParaRPr lang="en-US" dirty="0"/>
                    </a:p>
                  </a:txBody>
                  <a:tcPr/>
                </a:tc>
              </a:tr>
              <a:tr h="2948361">
                <a:tc>
                  <a:txBody>
                    <a:bodyPr/>
                    <a:lstStyle/>
                    <a:p>
                      <a:r>
                        <a:rPr lang="en-US" dirty="0" smtClean="0"/>
                        <a:t>Scurvy</a:t>
                      </a:r>
                      <a:endParaRPr lang="en-US" dirty="0"/>
                    </a:p>
                  </a:txBody>
                  <a:tcPr/>
                </a:tc>
                <a:tc>
                  <a:txBody>
                    <a:bodyPr/>
                    <a:lstStyle/>
                    <a:p>
                      <a:r>
                        <a:rPr lang="en-US" dirty="0" smtClean="0"/>
                        <a:t>Give ascorbic acid divided in 3 oral doses for 2 weeks: infants 50 mg/day; children 150 mg/day; adults 500 mg/day. Followed by preventive treatment: children and adults: 50–100 mg/day. A larger dose of 1 gram per day ascorbic acid for 2 – 3 weeks is also recommended by WHO but may not be appropriate in children. </a:t>
                      </a:r>
                      <a:endParaRPr lang="en-US" dirty="0"/>
                    </a:p>
                  </a:txBody>
                  <a:tcPr/>
                </a:tc>
                <a:tc>
                  <a:txBody>
                    <a:bodyPr/>
                    <a:lstStyle/>
                    <a:p>
                      <a:r>
                        <a:rPr lang="en-US" dirty="0" smtClean="0"/>
                        <a:t>1, 2 </a:t>
                      </a:r>
                      <a:endParaRPr lang="en-US"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fontScale="92500" lnSpcReduction="20000"/>
          </a:bodyPr>
          <a:lstStyle/>
          <a:p>
            <a:pPr algn="just"/>
            <a:r>
              <a:rPr lang="en-US" dirty="0" smtClean="0"/>
              <a:t>In an emergency setting, and the absence of population-wide micronutrient clinical screening or access to biochemical testing, the SPHERE Project has set out a list of key indicators that can assist in assessing the potential micronutrient status of a particular population (see box 6). </a:t>
            </a:r>
          </a:p>
          <a:p>
            <a:pPr algn="just"/>
            <a:r>
              <a:rPr lang="en-US" dirty="0" smtClean="0"/>
              <a:t>Dietary inputs are assessed to determine if the population requires general nutrition support. </a:t>
            </a:r>
          </a:p>
          <a:p>
            <a:pPr algn="just"/>
            <a:r>
              <a:rPr lang="en-US" dirty="0" smtClean="0"/>
              <a:t>SPHERE suggests using information from various sources gathered using a variety of techniques. </a:t>
            </a:r>
          </a:p>
          <a:p>
            <a:pPr algn="just"/>
            <a:r>
              <a:rPr lang="en-US" dirty="0" smtClean="0"/>
              <a:t>This may include monitoring food availability and use at the household level; assessing food prices and food availability in the market; assessing the nutrient content of any distributed food; and assessing any contribution of wild foods.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b="1" dirty="0" smtClean="0"/>
              <a:t>BOX 6: Sphere Indicators for General Nutrition Support Standards</a:t>
            </a:r>
            <a:endParaRPr lang="en-US" b="1" dirty="0"/>
          </a:p>
        </p:txBody>
      </p:sp>
      <p:graphicFrame>
        <p:nvGraphicFramePr>
          <p:cNvPr id="4" name="Content Placeholder 3"/>
          <p:cNvGraphicFramePr>
            <a:graphicFrameLocks noGrp="1"/>
          </p:cNvGraphicFramePr>
          <p:nvPr>
            <p:ph idx="1"/>
          </p:nvPr>
        </p:nvGraphicFramePr>
        <p:xfrm>
          <a:off x="457200" y="1757680"/>
          <a:ext cx="8229600" cy="4414520"/>
        </p:xfrm>
        <a:graphic>
          <a:graphicData uri="http://schemas.openxmlformats.org/drawingml/2006/table">
            <a:tbl>
              <a:tblPr firstRow="1" bandRow="1">
                <a:tableStyleId>{5C22544A-7EE6-4342-B048-85BDC9FD1C3A}</a:tableStyleId>
              </a:tblPr>
              <a:tblGrid>
                <a:gridCol w="8229600"/>
              </a:tblGrid>
              <a:tr h="370840">
                <a:tc>
                  <a:txBody>
                    <a:bodyPr/>
                    <a:lstStyle/>
                    <a:p>
                      <a:r>
                        <a:rPr lang="en-US" dirty="0" smtClean="0"/>
                        <a:t>There is access to a range of food  </a:t>
                      </a:r>
                    </a:p>
                  </a:txBody>
                  <a:tcPr/>
                </a:tc>
              </a:tr>
              <a:tr h="370840">
                <a:tc>
                  <a:txBody>
                    <a:bodyPr/>
                    <a:lstStyle/>
                    <a:p>
                      <a:r>
                        <a:rPr lang="en-US" dirty="0" smtClean="0"/>
                        <a:t>There is access to vitamins A and C, and iron-rich or fortified foods or supplements </a:t>
                      </a:r>
                    </a:p>
                  </a:txBody>
                  <a:tcPr/>
                </a:tc>
              </a:tr>
              <a:tr h="370840">
                <a:tc>
                  <a:txBody>
                    <a:bodyPr/>
                    <a:lstStyle/>
                    <a:p>
                      <a:r>
                        <a:rPr lang="en-US" dirty="0" smtClean="0"/>
                        <a:t>There is access to </a:t>
                      </a:r>
                      <a:r>
                        <a:rPr lang="en-US" dirty="0" err="1" smtClean="0"/>
                        <a:t>iodised</a:t>
                      </a:r>
                      <a:r>
                        <a:rPr lang="en-US" dirty="0" smtClean="0"/>
                        <a:t> salt for the majority (&gt;90%) of households</a:t>
                      </a:r>
                    </a:p>
                  </a:txBody>
                  <a:tcPr/>
                </a:tc>
              </a:tr>
              <a:tr h="370840">
                <a:tc>
                  <a:txBody>
                    <a:bodyPr/>
                    <a:lstStyle/>
                    <a:p>
                      <a:r>
                        <a:rPr lang="en-US" dirty="0" smtClean="0"/>
                        <a:t>There is access to additional sources of niacin (e.g. pulses, nuts, dried fish) if the staple is maize or sorghum </a:t>
                      </a:r>
                    </a:p>
                  </a:txBody>
                  <a:tcPr/>
                </a:tc>
              </a:tr>
              <a:tr h="370840">
                <a:tc>
                  <a:txBody>
                    <a:bodyPr/>
                    <a:lstStyle/>
                    <a:p>
                      <a:r>
                        <a:rPr lang="en-US" dirty="0" smtClean="0"/>
                        <a:t>There is access to additional sources of thiamine (e.g. pulses, nuts, eggs) if the staple is polished rice</a:t>
                      </a:r>
                    </a:p>
                  </a:txBody>
                  <a:tcPr/>
                </a:tc>
              </a:tr>
              <a:tr h="370840">
                <a:tc>
                  <a:txBody>
                    <a:bodyPr/>
                    <a:lstStyle/>
                    <a:p>
                      <a:r>
                        <a:rPr lang="en-US" dirty="0" smtClean="0"/>
                        <a:t>There is access to additional sources of riboflavin where people are on a limited diet </a:t>
                      </a:r>
                    </a:p>
                  </a:txBody>
                  <a:tcPr/>
                </a:tc>
              </a:tr>
              <a:tr h="370840">
                <a:tc>
                  <a:txBody>
                    <a:bodyPr/>
                    <a:lstStyle/>
                    <a:p>
                      <a:r>
                        <a:rPr lang="en-US" dirty="0" smtClean="0"/>
                        <a:t>Levels of moderate and severe malnutrition are stable, or declining to acceptable levels </a:t>
                      </a:r>
                    </a:p>
                  </a:txBody>
                  <a:tcPr/>
                </a:tc>
              </a:tr>
              <a:tr h="370840">
                <a:tc>
                  <a:txBody>
                    <a:bodyPr/>
                    <a:lstStyle/>
                    <a:p>
                      <a:r>
                        <a:rPr lang="en-US" dirty="0" smtClean="0"/>
                        <a:t>There are no cases of scurvy, pellagra, beriberi or riboflavin deficiency</a:t>
                      </a:r>
                    </a:p>
                  </a:txBody>
                  <a:tcPr/>
                </a:tc>
              </a:tr>
              <a:tr h="370840">
                <a:tc>
                  <a:txBody>
                    <a:bodyPr/>
                    <a:lstStyle/>
                    <a:p>
                      <a:r>
                        <a:rPr lang="en-US" dirty="0" smtClean="0"/>
                        <a:t>Rates of </a:t>
                      </a:r>
                      <a:r>
                        <a:rPr lang="en-US" dirty="0" err="1" smtClean="0"/>
                        <a:t>xerophthalmia</a:t>
                      </a:r>
                      <a:r>
                        <a:rPr lang="en-US" dirty="0" smtClean="0"/>
                        <a:t> and iodine deficiency are not of public health significance (see Annex 2)</a:t>
                      </a: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pPr algn="just"/>
            <a:r>
              <a:rPr lang="en-US" sz="3600" b="1" dirty="0" smtClean="0"/>
              <a:t>Annex 2: Clinical or Biochemical Signs and Severity of Selected MND </a:t>
            </a:r>
            <a:endParaRPr lang="en-US" b="1" dirty="0"/>
          </a:p>
        </p:txBody>
      </p:sp>
      <p:sp>
        <p:nvSpPr>
          <p:cNvPr id="3" name="Content Placeholder 2"/>
          <p:cNvSpPr>
            <a:spLocks noGrp="1"/>
          </p:cNvSpPr>
          <p:nvPr>
            <p:ph idx="1"/>
          </p:nvPr>
        </p:nvSpPr>
        <p:spPr>
          <a:xfrm>
            <a:off x="457200" y="1143000"/>
            <a:ext cx="8229600" cy="4525963"/>
          </a:xfrm>
        </p:spPr>
        <p:txBody>
          <a:bodyPr/>
          <a:lstStyle/>
          <a:p>
            <a:pPr algn="just">
              <a:buNone/>
            </a:pPr>
            <a:r>
              <a:rPr lang="en-US" dirty="0" smtClean="0"/>
              <a:t>	</a:t>
            </a:r>
            <a:r>
              <a:rPr lang="en-US" b="1" dirty="0" smtClean="0"/>
              <a:t>Source: Complied from WHO/UNICEF/ICCIDD (see references in Micronutrient section)</a:t>
            </a:r>
          </a:p>
          <a:p>
            <a:pPr algn="just">
              <a:buNone/>
            </a:pPr>
            <a:endParaRPr lang="en-US" b="1" dirty="0"/>
          </a:p>
        </p:txBody>
      </p:sp>
      <p:graphicFrame>
        <p:nvGraphicFramePr>
          <p:cNvPr id="4" name="Table 3"/>
          <p:cNvGraphicFramePr>
            <a:graphicFrameLocks noGrp="1"/>
          </p:cNvGraphicFramePr>
          <p:nvPr/>
        </p:nvGraphicFramePr>
        <p:xfrm>
          <a:off x="609600" y="2362200"/>
          <a:ext cx="8153400" cy="5034280"/>
        </p:xfrm>
        <a:graphic>
          <a:graphicData uri="http://schemas.openxmlformats.org/drawingml/2006/table">
            <a:tbl>
              <a:tblPr firstRow="1" bandRow="1">
                <a:tableStyleId>{5C22544A-7EE6-4342-B048-85BDC9FD1C3A}</a:tableStyleId>
              </a:tblPr>
              <a:tblGrid>
                <a:gridCol w="1524000"/>
                <a:gridCol w="3581400"/>
                <a:gridCol w="762000"/>
                <a:gridCol w="1295400"/>
                <a:gridCol w="990600"/>
              </a:tblGrid>
              <a:tr h="370840">
                <a:tc>
                  <a:txBody>
                    <a:bodyPr/>
                    <a:lstStyle/>
                    <a:p>
                      <a:r>
                        <a:rPr lang="en-US" dirty="0" smtClean="0"/>
                        <a:t>Type of micronutrient deficiency</a:t>
                      </a:r>
                      <a:endParaRPr lang="en-US" dirty="0"/>
                    </a:p>
                  </a:txBody>
                  <a:tcPr/>
                </a:tc>
                <a:tc>
                  <a:txBody>
                    <a:bodyPr/>
                    <a:lstStyle/>
                    <a:p>
                      <a:r>
                        <a:rPr lang="en-US" dirty="0" smtClean="0"/>
                        <a:t>Indicator/Clinical Signs </a:t>
                      </a:r>
                      <a:endParaRPr lang="en-US" dirty="0"/>
                    </a:p>
                  </a:txBody>
                  <a:tcPr/>
                </a:tc>
                <a:tc gridSpan="3">
                  <a:txBody>
                    <a:bodyPr/>
                    <a:lstStyle/>
                    <a:p>
                      <a:pPr algn="just"/>
                      <a:r>
                        <a:rPr lang="en-US" dirty="0" smtClean="0"/>
                        <a:t>Severity of Public Health Problem (Using % of population of age group at risk)</a:t>
                      </a:r>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endParaRPr lang="en-US" dirty="0"/>
                    </a:p>
                  </a:txBody>
                  <a:tcPr/>
                </a:tc>
                <a:tc>
                  <a:txBody>
                    <a:bodyPr/>
                    <a:lstStyle/>
                    <a:p>
                      <a:endParaRPr lang="en-US"/>
                    </a:p>
                  </a:txBody>
                  <a:tcPr/>
                </a:tc>
                <a:tc>
                  <a:txBody>
                    <a:bodyPr/>
                    <a:lstStyle/>
                    <a:p>
                      <a:r>
                        <a:rPr lang="en-US" dirty="0" smtClean="0"/>
                        <a:t>Mild </a:t>
                      </a:r>
                      <a:endParaRPr lang="en-US" dirty="0"/>
                    </a:p>
                  </a:txBody>
                  <a:tcPr/>
                </a:tc>
                <a:tc>
                  <a:txBody>
                    <a:bodyPr/>
                    <a:lstStyle/>
                    <a:p>
                      <a:r>
                        <a:rPr lang="en-US" dirty="0" smtClean="0"/>
                        <a:t>Moderate </a:t>
                      </a:r>
                      <a:endParaRPr lang="en-US" dirty="0"/>
                    </a:p>
                  </a:txBody>
                  <a:tcPr/>
                </a:tc>
                <a:tc>
                  <a:txBody>
                    <a:bodyPr/>
                    <a:lstStyle/>
                    <a:p>
                      <a:r>
                        <a:rPr lang="en-US" dirty="0" smtClean="0"/>
                        <a:t>Severe</a:t>
                      </a:r>
                      <a:endParaRPr lang="en-US" dirty="0"/>
                    </a:p>
                  </a:txBody>
                  <a:tcPr/>
                </a:tc>
              </a:tr>
              <a:tr h="370840">
                <a:tc>
                  <a:txBody>
                    <a:bodyPr/>
                    <a:lstStyle/>
                    <a:p>
                      <a:r>
                        <a:rPr lang="en-US" dirty="0" smtClean="0"/>
                        <a:t>Niacin (Pellagra) </a:t>
                      </a:r>
                      <a:endParaRPr lang="en-US" dirty="0"/>
                    </a:p>
                  </a:txBody>
                  <a:tcPr/>
                </a:tc>
                <a:tc>
                  <a:txBody>
                    <a:bodyPr/>
                    <a:lstStyle/>
                    <a:p>
                      <a:r>
                        <a:rPr lang="en-US" dirty="0" smtClean="0"/>
                        <a:t>Biochemical: Urinary excretion of niacin metabolites </a:t>
                      </a:r>
                    </a:p>
                    <a:p>
                      <a:r>
                        <a:rPr lang="en-US" dirty="0" smtClean="0"/>
                        <a:t>Clinical: Initial signs of redness like sunburn then </a:t>
                      </a:r>
                      <a:r>
                        <a:rPr lang="en-US" dirty="0" err="1" smtClean="0"/>
                        <a:t>dermatosis</a:t>
                      </a:r>
                      <a:r>
                        <a:rPr lang="en-US" dirty="0" smtClean="0"/>
                        <a:t>, </a:t>
                      </a:r>
                      <a:r>
                        <a:rPr lang="en-US" dirty="0" err="1" smtClean="0"/>
                        <a:t>diarrhoea</a:t>
                      </a:r>
                      <a:r>
                        <a:rPr lang="en-US" dirty="0" smtClean="0"/>
                        <a:t> and dementia </a:t>
                      </a:r>
                      <a:endParaRPr lang="en-US" dirty="0"/>
                    </a:p>
                  </a:txBody>
                  <a:tcPr/>
                </a:tc>
                <a:tc>
                  <a:txBody>
                    <a:bodyPr/>
                    <a:lstStyle/>
                    <a:p>
                      <a:r>
                        <a:rPr lang="en-US" dirty="0" smtClean="0"/>
                        <a:t>&lt;1</a:t>
                      </a:r>
                      <a:endParaRPr lang="en-US" dirty="0"/>
                    </a:p>
                  </a:txBody>
                  <a:tcPr/>
                </a:tc>
                <a:tc>
                  <a:txBody>
                    <a:bodyPr/>
                    <a:lstStyle/>
                    <a:p>
                      <a:r>
                        <a:rPr lang="en-US" dirty="0" smtClean="0"/>
                        <a:t>1 - 4% </a:t>
                      </a:r>
                      <a:endParaRPr lang="en-US" dirty="0"/>
                    </a:p>
                  </a:txBody>
                  <a:tcPr/>
                </a:tc>
                <a:tc>
                  <a:txBody>
                    <a:bodyPr/>
                    <a:lstStyle/>
                    <a:p>
                      <a:r>
                        <a:rPr lang="en-US" dirty="0" smtClean="0"/>
                        <a:t>&gt;5%</a:t>
                      </a:r>
                      <a:endParaRPr lang="en-US" dirty="0"/>
                    </a:p>
                  </a:txBody>
                  <a:tcPr/>
                </a:tc>
              </a:tr>
              <a:tr h="370840">
                <a:tc>
                  <a:txBody>
                    <a:bodyPr/>
                    <a:lstStyle/>
                    <a:p>
                      <a:r>
                        <a:rPr lang="en-US" dirty="0" smtClean="0"/>
                        <a:t>Vitamin C (Scurvy) </a:t>
                      </a:r>
                      <a:endParaRPr lang="en-US" dirty="0"/>
                    </a:p>
                  </a:txBody>
                  <a:tcPr/>
                </a:tc>
                <a:tc>
                  <a:txBody>
                    <a:bodyPr/>
                    <a:lstStyle/>
                    <a:p>
                      <a:r>
                        <a:rPr lang="en-US" dirty="0" smtClean="0"/>
                        <a:t>Biochemical: Level of serum ascorbic acid, leukocyte ascorbic acid, whole blood ascorbic acid. Clinical: Swollen and bleeding gums, brittle hair, intraocular </a:t>
                      </a:r>
                      <a:r>
                        <a:rPr lang="en-US" dirty="0" err="1" smtClean="0"/>
                        <a:t>haemorrhage</a:t>
                      </a:r>
                      <a:r>
                        <a:rPr lang="en-US" dirty="0" smtClean="0"/>
                        <a:t>, slow healing wounds, diffuse </a:t>
                      </a:r>
                      <a:r>
                        <a:rPr lang="en-US" dirty="0" err="1" smtClean="0"/>
                        <a:t>petechial</a:t>
                      </a:r>
                      <a:r>
                        <a:rPr lang="en-US" dirty="0" smtClean="0"/>
                        <a:t> </a:t>
                      </a:r>
                      <a:r>
                        <a:rPr lang="en-US" dirty="0" err="1" smtClean="0"/>
                        <a:t>haemorrhage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&lt;1</a:t>
                      </a:r>
                    </a:p>
                    <a:p>
                      <a:endParaRPr lang="en-US" dirty="0"/>
                    </a:p>
                  </a:txBody>
                  <a:tcPr/>
                </a:tc>
                <a:tc>
                  <a:txBody>
                    <a:bodyPr/>
                    <a:lstStyle/>
                    <a:p>
                      <a:r>
                        <a:rPr lang="en-US" dirty="0" smtClean="0"/>
                        <a:t>1 - 4% </a:t>
                      </a:r>
                      <a:endParaRPr lang="en-US" dirty="0"/>
                    </a:p>
                  </a:txBody>
                  <a:tcPr/>
                </a:tc>
                <a:tc>
                  <a:txBody>
                    <a:bodyPr/>
                    <a:lstStyle/>
                    <a:p>
                      <a:r>
                        <a:rPr lang="en-US" dirty="0" smtClean="0"/>
                        <a:t>&gt;5%</a:t>
                      </a:r>
                      <a:endParaRPr lang="en-US" dirty="0"/>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92500" lnSpcReduction="20000"/>
          </a:bodyPr>
          <a:lstStyle/>
          <a:p>
            <a:pPr algn="just"/>
            <a:r>
              <a:rPr lang="en-US" dirty="0" smtClean="0"/>
              <a:t>Micronutrient losses from food items that can occur during transport, storage, processing and cooking, need to be taken into account when assessing the requirements. </a:t>
            </a:r>
            <a:endParaRPr lang="en-US" dirty="0" smtClean="0"/>
          </a:p>
          <a:p>
            <a:pPr algn="just"/>
            <a:r>
              <a:rPr lang="en-US" dirty="0" smtClean="0"/>
              <a:t>If </a:t>
            </a:r>
            <a:r>
              <a:rPr lang="en-US" dirty="0" smtClean="0"/>
              <a:t>the general indicators for adequate micronutrient requirements are not met, there is a risk for population-wide deficiencies that need to be addressed without delay. </a:t>
            </a:r>
            <a:endParaRPr lang="en-US" dirty="0" smtClean="0"/>
          </a:p>
          <a:p>
            <a:pPr algn="just"/>
            <a:r>
              <a:rPr lang="en-US" dirty="0" smtClean="0"/>
              <a:t>In </a:t>
            </a:r>
            <a:r>
              <a:rPr lang="en-US" dirty="0" smtClean="0"/>
              <a:t>particular, a supplement might be indicated for high-risk groups such as women and children under-five years of age whose additional needs are rarely met in normal situations and who therefore are at high risk when the basic energy needs of the general population are not being </a:t>
            </a:r>
            <a:r>
              <a:rPr lang="en-US" dirty="0" smtClean="0"/>
              <a:t>met.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b="1" dirty="0" smtClean="0"/>
              <a:t>How are MND </a:t>
            </a:r>
            <a:r>
              <a:rPr lang="en-US" b="1" dirty="0" err="1" smtClean="0"/>
              <a:t>programmes</a:t>
            </a:r>
            <a:r>
              <a:rPr lang="en-US" b="1" dirty="0" smtClean="0"/>
              <a:t> implemented?</a:t>
            </a:r>
            <a:endParaRPr lang="en-US" b="1" dirty="0"/>
          </a:p>
        </p:txBody>
      </p:sp>
      <p:sp>
        <p:nvSpPr>
          <p:cNvPr id="3" name="Content Placeholder 2"/>
          <p:cNvSpPr>
            <a:spLocks noGrp="1"/>
          </p:cNvSpPr>
          <p:nvPr>
            <p:ph idx="1"/>
          </p:nvPr>
        </p:nvSpPr>
        <p:spPr/>
        <p:txBody>
          <a:bodyPr/>
          <a:lstStyle/>
          <a:p>
            <a:r>
              <a:rPr lang="en-US" dirty="0" smtClean="0"/>
              <a:t>Some basic points can be outlined when planning to </a:t>
            </a:r>
            <a:r>
              <a:rPr lang="en-US" dirty="0" smtClean="0"/>
              <a:t>address </a:t>
            </a:r>
            <a:r>
              <a:rPr lang="en-US" dirty="0" smtClean="0"/>
              <a:t>MND in </a:t>
            </a:r>
            <a:r>
              <a:rPr lang="en-US" dirty="0" smtClean="0"/>
              <a:t>emergencies:</a:t>
            </a:r>
          </a:p>
          <a:p>
            <a:endParaRPr lang="en-US" dirty="0"/>
          </a:p>
        </p:txBody>
      </p:sp>
      <p:graphicFrame>
        <p:nvGraphicFramePr>
          <p:cNvPr id="4" name="Table 3"/>
          <p:cNvGraphicFramePr>
            <a:graphicFrameLocks noGrp="1"/>
          </p:cNvGraphicFramePr>
          <p:nvPr/>
        </p:nvGraphicFramePr>
        <p:xfrm>
          <a:off x="609600" y="2829560"/>
          <a:ext cx="8001000" cy="3571240"/>
        </p:xfrm>
        <a:graphic>
          <a:graphicData uri="http://schemas.openxmlformats.org/drawingml/2006/table">
            <a:tbl>
              <a:tblPr firstRow="1" bandRow="1">
                <a:tableStyleId>{5C22544A-7EE6-4342-B048-85BDC9FD1C3A}</a:tableStyleId>
              </a:tblPr>
              <a:tblGrid>
                <a:gridCol w="8001000"/>
              </a:tblGrid>
              <a:tr h="370840">
                <a:tc>
                  <a:txBody>
                    <a:bodyPr/>
                    <a:lstStyle/>
                    <a:p>
                      <a:r>
                        <a:rPr lang="en-US" dirty="0" smtClean="0"/>
                        <a:t>Continue any existing MN </a:t>
                      </a:r>
                      <a:r>
                        <a:rPr lang="en-US" dirty="0" err="1" smtClean="0"/>
                        <a:t>programmes</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Before giving supplements ensure MN are not being provided from any other sources</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Communicate the benefits of MN to ensure they are understood and used appropriately for the desired impact</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Monitor the delivery of supplements to assess coverage and protect against deficiencies and excessive intakes</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Provide multi-micronutrients until health facilities are re-established and nutrient rich diet is available</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Strengthen food fortification systems, or advocate and support their implementation</a:t>
                      </a:r>
                      <a:endParaRPr lang="en-US" dirty="0"/>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nvPr>
        </p:nvGraphicFramePr>
        <p:xfrm>
          <a:off x="457200" y="381000"/>
          <a:ext cx="8229600" cy="1600200"/>
        </p:xfrm>
        <a:graphic>
          <a:graphicData uri="http://schemas.openxmlformats.org/drawingml/2006/table">
            <a:tbl>
              <a:tblPr firstRow="1" bandRow="1">
                <a:tableStyleId>{5C22544A-7EE6-4342-B048-85BDC9FD1C3A}</a:tableStyleId>
              </a:tblPr>
              <a:tblGrid>
                <a:gridCol w="8229600"/>
              </a:tblGrid>
              <a:tr h="1600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Prevention of MND can also be achieved through the reduction of diseases such as acute respiratory infection, measles, parasitic infection, malaria and </a:t>
                      </a:r>
                      <a:r>
                        <a:rPr lang="en-US" sz="2400" dirty="0" err="1" smtClean="0"/>
                        <a:t>diarrhoea</a:t>
                      </a:r>
                      <a:r>
                        <a:rPr lang="en-US" sz="2400" dirty="0" smtClean="0"/>
                        <a:t>, which deplete micronutrient stores. </a:t>
                      </a:r>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just"/>
            <a:r>
              <a:rPr lang="en-US" b="1" dirty="0" smtClean="0"/>
              <a:t>What are micronutrient deficiencies? </a:t>
            </a:r>
            <a:endParaRPr lang="en-US" b="1" dirty="0"/>
          </a:p>
        </p:txBody>
      </p:sp>
      <p:sp>
        <p:nvSpPr>
          <p:cNvPr id="3" name="Content Placeholder 2"/>
          <p:cNvSpPr>
            <a:spLocks noGrp="1"/>
          </p:cNvSpPr>
          <p:nvPr>
            <p:ph idx="1"/>
          </p:nvPr>
        </p:nvSpPr>
        <p:spPr>
          <a:xfrm>
            <a:off x="457200" y="1066800"/>
            <a:ext cx="8229600" cy="5059363"/>
          </a:xfrm>
        </p:spPr>
        <p:txBody>
          <a:bodyPr>
            <a:normAutofit lnSpcReduction="10000"/>
          </a:bodyPr>
          <a:lstStyle/>
          <a:p>
            <a:pPr algn="just"/>
            <a:r>
              <a:rPr lang="en-US" dirty="0" smtClean="0"/>
              <a:t>Micronutrient deficiencies (MND) occur when individuals have inadequate access to essential micronutrients or perhaps are unable to absorb or retain micronutrients due to disease or infection. </a:t>
            </a:r>
          </a:p>
          <a:p>
            <a:pPr algn="just"/>
            <a:r>
              <a:rPr lang="en-US" dirty="0" smtClean="0"/>
              <a:t>MND pose a major public health problem with over 2 billion people in the world today estimated to be deficient in essential vitamins and minerals such as, vitamin A, iodine, iron and zinc.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b="1" dirty="0" smtClean="0"/>
              <a:t>Prevention and Treatment </a:t>
            </a:r>
            <a:endParaRPr lang="en-US" b="1" dirty="0"/>
          </a:p>
        </p:txBody>
      </p:sp>
      <p:sp>
        <p:nvSpPr>
          <p:cNvPr id="3" name="Content Placeholder 2"/>
          <p:cNvSpPr>
            <a:spLocks noGrp="1"/>
          </p:cNvSpPr>
          <p:nvPr>
            <p:ph idx="1"/>
          </p:nvPr>
        </p:nvSpPr>
        <p:spPr/>
        <p:txBody>
          <a:bodyPr/>
          <a:lstStyle/>
          <a:p>
            <a:pPr algn="just"/>
            <a:r>
              <a:rPr lang="en-US" dirty="0" smtClean="0"/>
              <a:t>Both prevention and treatment of MND need to be considered in emergencies. </a:t>
            </a:r>
            <a:endParaRPr lang="en-US" dirty="0" smtClean="0"/>
          </a:p>
          <a:p>
            <a:pPr algn="just"/>
            <a:r>
              <a:rPr lang="en-US" dirty="0" smtClean="0"/>
              <a:t>For </a:t>
            </a:r>
            <a:r>
              <a:rPr lang="en-US" dirty="0" smtClean="0"/>
              <a:t>population wide MND, which require treatment interventions, the recommended approaches are given in Annex 3</a:t>
            </a:r>
            <a:r>
              <a:rPr lang="en-US" dirty="0" smtClean="0"/>
              <a:t>.</a:t>
            </a:r>
          </a:p>
          <a:p>
            <a:pPr algn="just"/>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n-US" b="1" dirty="0" smtClean="0"/>
              <a:t>Annex 3 (</a:t>
            </a:r>
            <a:r>
              <a:rPr lang="en-US" b="1" dirty="0" err="1" smtClean="0"/>
              <a:t>contd</a:t>
            </a:r>
            <a:r>
              <a:rPr lang="en-US" b="1" dirty="0" smtClean="0"/>
              <a:t>):</a:t>
            </a:r>
            <a:endParaRPr lang="en-US" b="1" dirty="0"/>
          </a:p>
        </p:txBody>
      </p:sp>
      <p:graphicFrame>
        <p:nvGraphicFramePr>
          <p:cNvPr id="4" name="Content Placeholder 3"/>
          <p:cNvGraphicFramePr>
            <a:graphicFrameLocks noGrp="1"/>
          </p:cNvGraphicFramePr>
          <p:nvPr>
            <p:ph idx="1"/>
          </p:nvPr>
        </p:nvGraphicFramePr>
        <p:xfrm>
          <a:off x="457200" y="838200"/>
          <a:ext cx="8229600" cy="5405120"/>
        </p:xfrm>
        <a:graphic>
          <a:graphicData uri="http://schemas.openxmlformats.org/drawingml/2006/table">
            <a:tbl>
              <a:tblPr firstRow="1" bandRow="1">
                <a:tableStyleId>{5C22544A-7EE6-4342-B048-85BDC9FD1C3A}</a:tableStyleId>
              </a:tblPr>
              <a:tblGrid>
                <a:gridCol w="2743200"/>
                <a:gridCol w="4724400"/>
                <a:gridCol w="762000"/>
              </a:tblGrid>
              <a:tr h="370840">
                <a:tc>
                  <a:txBody>
                    <a:bodyPr/>
                    <a:lstStyle/>
                    <a:p>
                      <a:pPr algn="ctr"/>
                      <a:r>
                        <a:rPr lang="en-US" dirty="0" smtClean="0"/>
                        <a:t>Disease</a:t>
                      </a:r>
                      <a:endParaRPr lang="en-US" dirty="0"/>
                    </a:p>
                  </a:txBody>
                  <a:tcPr/>
                </a:tc>
                <a:tc>
                  <a:txBody>
                    <a:bodyPr/>
                    <a:lstStyle/>
                    <a:p>
                      <a:pPr algn="ctr"/>
                      <a:r>
                        <a:rPr lang="en-US" dirty="0" smtClean="0"/>
                        <a:t> Recommended treatment </a:t>
                      </a:r>
                      <a:endParaRPr lang="en-US" dirty="0"/>
                    </a:p>
                  </a:txBody>
                  <a:tcPr/>
                </a:tc>
                <a:tc>
                  <a:txBody>
                    <a:bodyPr/>
                    <a:lstStyle/>
                    <a:p>
                      <a:pPr algn="ctr"/>
                      <a:r>
                        <a:rPr lang="en-US" dirty="0" smtClean="0"/>
                        <a:t>Ref</a:t>
                      </a:r>
                      <a:endParaRPr lang="en-US" dirty="0"/>
                    </a:p>
                  </a:txBody>
                  <a:tcPr/>
                </a:tc>
              </a:tr>
              <a:tr h="370840">
                <a:tc>
                  <a:txBody>
                    <a:bodyPr/>
                    <a:lstStyle/>
                    <a:p>
                      <a:pPr algn="ctr"/>
                      <a:r>
                        <a:rPr lang="en-US" dirty="0" smtClean="0"/>
                        <a:t>Beriberi </a:t>
                      </a: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pPr algn="ctr"/>
                      <a:r>
                        <a:rPr lang="en-US" dirty="0" smtClean="0"/>
                        <a:t>Adult </a:t>
                      </a:r>
                      <a:endParaRPr lang="en-US" dirty="0"/>
                    </a:p>
                  </a:txBody>
                  <a:tcPr/>
                </a:tc>
                <a:tc>
                  <a:txBody>
                    <a:bodyPr/>
                    <a:lstStyle/>
                    <a:p>
                      <a:pPr algn="l"/>
                      <a:r>
                        <a:rPr lang="en-US" dirty="0" smtClean="0"/>
                        <a:t>Critically ill adults should be given 50-100 mg thiamine very slowly intravenously followed by 3-5 mg per day orally for at least 6 weeks </a:t>
                      </a:r>
                      <a:endParaRPr lang="en-US" dirty="0"/>
                    </a:p>
                  </a:txBody>
                  <a:tcPr/>
                </a:tc>
                <a:tc>
                  <a:txBody>
                    <a:bodyPr/>
                    <a:lstStyle/>
                    <a:p>
                      <a:pPr algn="ctr"/>
                      <a:r>
                        <a:rPr lang="en-US" dirty="0" smtClean="0"/>
                        <a:t>1</a:t>
                      </a:r>
                      <a:endParaRPr lang="en-US" dirty="0"/>
                    </a:p>
                  </a:txBody>
                  <a:tcPr/>
                </a:tc>
              </a:tr>
              <a:tr h="370840">
                <a:tc>
                  <a:txBody>
                    <a:bodyPr/>
                    <a:lstStyle/>
                    <a:p>
                      <a:pPr algn="ctr"/>
                      <a:r>
                        <a:rPr lang="en-US" dirty="0" smtClean="0"/>
                        <a:t>Infantile </a:t>
                      </a:r>
                      <a:endParaRPr lang="en-US" dirty="0"/>
                    </a:p>
                  </a:txBody>
                  <a:tcPr/>
                </a:tc>
                <a:tc>
                  <a:txBody>
                    <a:bodyPr/>
                    <a:lstStyle/>
                    <a:p>
                      <a:pPr algn="l"/>
                      <a:r>
                        <a:rPr lang="en-US" dirty="0" smtClean="0"/>
                        <a:t>In the case of severe heart failure, convulsions, or comma 25-50 mg thiamine should be given very slowly intravenously, followed by a daily intra muscular dose of 10 mg per day for about 1 week. In less severe cases give 10 mg thiamine per day orally or intramuscularly for one week followed by 3-5 mg per day orally for at least 6 weeks. </a:t>
                      </a:r>
                      <a:endParaRPr lang="en-US" dirty="0"/>
                    </a:p>
                  </a:txBody>
                  <a:tcPr/>
                </a:tc>
                <a:tc>
                  <a:txBody>
                    <a:bodyPr/>
                    <a:lstStyle/>
                    <a:p>
                      <a:pPr algn="ctr"/>
                      <a:endParaRPr lang="en-US" dirty="0"/>
                    </a:p>
                  </a:txBody>
                  <a:tcPr/>
                </a:tc>
              </a:tr>
              <a:tr h="370840">
                <a:tc>
                  <a:txBody>
                    <a:bodyPr/>
                    <a:lstStyle/>
                    <a:p>
                      <a:pPr algn="ctr"/>
                      <a:r>
                        <a:rPr lang="en-US" dirty="0" smtClean="0"/>
                        <a:t>Lactating women</a:t>
                      </a:r>
                      <a:endParaRPr lang="en-US" dirty="0"/>
                    </a:p>
                  </a:txBody>
                  <a:tcPr/>
                </a:tc>
                <a:tc>
                  <a:txBody>
                    <a:bodyPr/>
                    <a:lstStyle/>
                    <a:p>
                      <a:pPr algn="l"/>
                      <a:r>
                        <a:rPr lang="en-US" dirty="0" smtClean="0"/>
                        <a:t>Symptomatic women with mild beriberi should receive 10 mg thiamine per day orally for 1 week, followed by 3-5 mg per day orally for at least 6 weeks to prevent the development of acute beriberi in their infants. </a:t>
                      </a:r>
                      <a:endParaRPr lang="en-US" dirty="0"/>
                    </a:p>
                  </a:txBody>
                  <a:tcPr/>
                </a:tc>
                <a:tc>
                  <a:txBody>
                    <a:bodyPr/>
                    <a:lstStyle/>
                    <a:p>
                      <a:pPr algn="ctr"/>
                      <a:r>
                        <a:rPr lang="en-US" dirty="0" smtClean="0"/>
                        <a:t>1</a:t>
                      </a:r>
                      <a:endParaRPr lang="en-US" dirty="0"/>
                    </a:p>
                  </a:txBody>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lstStyle/>
          <a:p>
            <a:pPr algn="just"/>
            <a:r>
              <a:rPr lang="en-US" dirty="0" smtClean="0"/>
              <a:t>The provision of food supplementation products (FSP) for home based fortification such as Sprinkles and spreads like </a:t>
            </a:r>
            <a:r>
              <a:rPr lang="en-US" dirty="0" err="1" smtClean="0"/>
              <a:t>Nutri</a:t>
            </a:r>
            <a:r>
              <a:rPr lang="en-US" dirty="0" smtClean="0"/>
              <a:t>-butter, is becoming a popular approach for prevention of MND but the efficacy and effectiveness of some of the newer products is yet to be proven. </a:t>
            </a:r>
            <a:endParaRPr lang="en-US" dirty="0" smtClean="0"/>
          </a:p>
          <a:p>
            <a:pPr algn="just"/>
            <a:r>
              <a:rPr lang="en-US" dirty="0" smtClean="0"/>
              <a:t>A </a:t>
            </a:r>
            <a:r>
              <a:rPr lang="en-US" dirty="0" smtClean="0"/>
              <a:t>description of various types of FSP can be found at: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85000" lnSpcReduction="10000"/>
          </a:bodyPr>
          <a:lstStyle/>
          <a:p>
            <a:pPr algn="just"/>
            <a:r>
              <a:rPr lang="en-US" dirty="0" smtClean="0"/>
              <a:t>Foods fortified with micronutrients may also not fully meet the needs of certain nutritionally vulnerable subgroups such as pregnant and lactating women, or young children. </a:t>
            </a:r>
            <a:endParaRPr lang="en-US" dirty="0" smtClean="0"/>
          </a:p>
          <a:p>
            <a:pPr algn="just"/>
            <a:r>
              <a:rPr lang="en-US" dirty="0" smtClean="0"/>
              <a:t>For </a:t>
            </a:r>
            <a:r>
              <a:rPr lang="en-US" dirty="0" smtClean="0"/>
              <a:t>these groups, special supplementation is often needed in addition to a balanced food basket (see section on special needs). </a:t>
            </a:r>
            <a:endParaRPr lang="en-US" dirty="0" smtClean="0"/>
          </a:p>
          <a:p>
            <a:pPr algn="just"/>
            <a:r>
              <a:rPr lang="en-US" dirty="0" smtClean="0"/>
              <a:t>UNICEF </a:t>
            </a:r>
            <a:r>
              <a:rPr lang="en-US" dirty="0" smtClean="0"/>
              <a:t>and WHO have developed the daily multiple micronutrient formula as a preventive measure to meet the recommended nutrient intake (RNI) of vulnerable groups during emergencies (see Table 4). </a:t>
            </a:r>
            <a:endParaRPr lang="en-US" dirty="0" smtClean="0"/>
          </a:p>
          <a:p>
            <a:pPr algn="just"/>
            <a:r>
              <a:rPr lang="en-US" dirty="0" smtClean="0"/>
              <a:t>Compared </a:t>
            </a:r>
            <a:r>
              <a:rPr lang="en-US" dirty="0" smtClean="0"/>
              <a:t>to single supplementation, the multiple micronutrient formula has the advantage of being combined, thus increasing the absorption rates of certain micronutrients, such as non-</a:t>
            </a:r>
            <a:r>
              <a:rPr lang="en-US" dirty="0" err="1" smtClean="0"/>
              <a:t>heme</a:t>
            </a:r>
            <a:r>
              <a:rPr lang="en-US" dirty="0" smtClean="0"/>
              <a:t> iron.</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pPr algn="just"/>
            <a:r>
              <a:rPr lang="fr-FR" b="1" dirty="0" smtClean="0"/>
              <a:t>The Multiple </a:t>
            </a:r>
            <a:r>
              <a:rPr lang="fr-FR" b="1" dirty="0" err="1" smtClean="0"/>
              <a:t>Micronutrient</a:t>
            </a:r>
            <a:r>
              <a:rPr lang="fr-FR" b="1" dirty="0" smtClean="0"/>
              <a:t> </a:t>
            </a:r>
            <a:r>
              <a:rPr lang="fr-FR" b="1" dirty="0" err="1" smtClean="0"/>
              <a:t>Supplement</a:t>
            </a:r>
            <a:r>
              <a:rPr lang="fr-FR" b="1" dirty="0" smtClean="0"/>
              <a:t> Protocol</a:t>
            </a:r>
            <a:endParaRPr lang="en-US" b="1" dirty="0"/>
          </a:p>
        </p:txBody>
      </p:sp>
      <p:sp>
        <p:nvSpPr>
          <p:cNvPr id="3" name="Content Placeholder 2"/>
          <p:cNvSpPr>
            <a:spLocks noGrp="1"/>
          </p:cNvSpPr>
          <p:nvPr>
            <p:ph idx="1"/>
          </p:nvPr>
        </p:nvSpPr>
        <p:spPr>
          <a:xfrm>
            <a:off x="457200" y="1295400"/>
            <a:ext cx="8229600" cy="5181600"/>
          </a:xfrm>
        </p:spPr>
        <p:txBody>
          <a:bodyPr>
            <a:normAutofit fontScale="85000" lnSpcReduction="20000"/>
          </a:bodyPr>
          <a:lstStyle/>
          <a:p>
            <a:pPr algn="just"/>
            <a:r>
              <a:rPr lang="en-US" dirty="0" smtClean="0"/>
              <a:t>Pregnant and lactating women in emergencies should be given a multiple micronutrient supplement providing one RNI of micronutrients daily, whether they receive fortified rations or not. </a:t>
            </a:r>
            <a:endParaRPr lang="en-US" dirty="0" smtClean="0"/>
          </a:p>
          <a:p>
            <a:pPr algn="just"/>
            <a:r>
              <a:rPr lang="en-US" dirty="0" smtClean="0"/>
              <a:t>Iron </a:t>
            </a:r>
            <a:r>
              <a:rPr lang="en-US" dirty="0" smtClean="0"/>
              <a:t>and folic acid supplements, if already provided to the women, should be continued in addition to the RNI. </a:t>
            </a:r>
            <a:endParaRPr lang="en-US" dirty="0" smtClean="0"/>
          </a:p>
          <a:p>
            <a:pPr algn="just"/>
            <a:r>
              <a:rPr lang="en-US" dirty="0" smtClean="0"/>
              <a:t>When </a:t>
            </a:r>
            <a:r>
              <a:rPr lang="en-US" dirty="0" smtClean="0"/>
              <a:t>fortified rations are not being given, children aged 6 to 59 months should be given one dose each day of the micronutrient supplement shown in the table; when fortified rations are being given, children aged 6 to 59 months should be given two doses each week of the micronutrient supplement shown in Table </a:t>
            </a:r>
            <a:r>
              <a:rPr lang="en-US" dirty="0" smtClean="0"/>
              <a:t>4.</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92500" lnSpcReduction="10000"/>
          </a:bodyPr>
          <a:lstStyle/>
          <a:p>
            <a:pPr algn="just"/>
            <a:r>
              <a:rPr lang="en-US" dirty="0" smtClean="0"/>
              <a:t>Vitamin A supplements should continue to be given to young children and post partum mothers according to existing recommendations. </a:t>
            </a:r>
            <a:endParaRPr lang="en-US" dirty="0" smtClean="0"/>
          </a:p>
          <a:p>
            <a:pPr algn="just"/>
            <a:r>
              <a:rPr lang="en-US" dirty="0" smtClean="0"/>
              <a:t>Breastfeeding </a:t>
            </a:r>
            <a:r>
              <a:rPr lang="en-US" dirty="0" smtClean="0"/>
              <a:t>and appropriate complementary feeding should also continue to be promoted actively. </a:t>
            </a:r>
            <a:endParaRPr lang="en-US" dirty="0" smtClean="0"/>
          </a:p>
          <a:p>
            <a:pPr algn="just"/>
            <a:r>
              <a:rPr lang="en-US" dirty="0" smtClean="0"/>
              <a:t>The </a:t>
            </a:r>
            <a:r>
              <a:rPr lang="en-US" dirty="0" smtClean="0"/>
              <a:t>multiple micronutrient supplements should be given until the emergency is over and access to nutrient-rich foods is restored. </a:t>
            </a:r>
            <a:endParaRPr lang="en-US" dirty="0" smtClean="0"/>
          </a:p>
          <a:p>
            <a:pPr algn="just"/>
            <a:r>
              <a:rPr lang="en-US" dirty="0" smtClean="0"/>
              <a:t>At </a:t>
            </a:r>
            <a:r>
              <a:rPr lang="en-US" dirty="0" smtClean="0"/>
              <a:t>this time the micronutrient status of the population should be assessed to decide whether further interventions to prevent and control micronutrient deficiencies are needed.</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b="1" dirty="0" smtClean="0"/>
              <a:t>Table 4: The Multiple Micronutrient Supplement Protocol</a:t>
            </a:r>
            <a:endParaRPr lang="en-US" b="1" dirty="0"/>
          </a:p>
        </p:txBody>
      </p:sp>
      <p:graphicFrame>
        <p:nvGraphicFramePr>
          <p:cNvPr id="4" name="Content Placeholder 3"/>
          <p:cNvGraphicFramePr>
            <a:graphicFrameLocks noGrp="1"/>
          </p:cNvGraphicFramePr>
          <p:nvPr>
            <p:ph idx="1"/>
          </p:nvPr>
        </p:nvGraphicFramePr>
        <p:xfrm>
          <a:off x="457200" y="1600200"/>
          <a:ext cx="8229600" cy="4552774"/>
        </p:xfrm>
        <a:graphic>
          <a:graphicData uri="http://schemas.openxmlformats.org/drawingml/2006/table">
            <a:tbl>
              <a:tblPr firstRow="1" bandRow="1">
                <a:tableStyleId>{5C22544A-7EE6-4342-B048-85BDC9FD1C3A}</a:tableStyleId>
              </a:tblPr>
              <a:tblGrid>
                <a:gridCol w="2743200"/>
                <a:gridCol w="2743200"/>
                <a:gridCol w="2743200"/>
              </a:tblGrid>
              <a:tr h="1742987">
                <a:tc>
                  <a:txBody>
                    <a:bodyPr/>
                    <a:lstStyle/>
                    <a:p>
                      <a:r>
                        <a:rPr lang="en-US" sz="3200" dirty="0" smtClean="0"/>
                        <a:t>Target groups</a:t>
                      </a:r>
                      <a:endParaRPr lang="en-US" sz="3200" dirty="0"/>
                    </a:p>
                  </a:txBody>
                  <a:tcPr/>
                </a:tc>
                <a:tc>
                  <a:txBody>
                    <a:bodyPr/>
                    <a:lstStyle/>
                    <a:p>
                      <a:r>
                        <a:rPr lang="en-US" sz="3200" dirty="0" smtClean="0"/>
                        <a:t>Fortified food rations NOT being used</a:t>
                      </a:r>
                      <a:endParaRPr lang="en-US" sz="3200" dirty="0"/>
                    </a:p>
                  </a:txBody>
                  <a:tcPr/>
                </a:tc>
                <a:tc>
                  <a:txBody>
                    <a:bodyPr/>
                    <a:lstStyle/>
                    <a:p>
                      <a:r>
                        <a:rPr lang="en-US" sz="3200" dirty="0" smtClean="0"/>
                        <a:t>Fortified food rations ARE being used</a:t>
                      </a:r>
                      <a:endParaRPr lang="en-US" sz="3200" dirty="0"/>
                    </a:p>
                  </a:txBody>
                  <a:tcPr/>
                </a:tc>
              </a:tr>
              <a:tr h="1742987">
                <a:tc>
                  <a:txBody>
                    <a:bodyPr/>
                    <a:lstStyle/>
                    <a:p>
                      <a:r>
                        <a:rPr lang="en-US" sz="3200" dirty="0" smtClean="0"/>
                        <a:t>Pregnant and lactating women </a:t>
                      </a:r>
                      <a:endParaRPr lang="en-US" sz="3200" dirty="0"/>
                    </a:p>
                  </a:txBody>
                  <a:tcPr/>
                </a:tc>
                <a:tc>
                  <a:txBody>
                    <a:bodyPr/>
                    <a:lstStyle/>
                    <a:p>
                      <a:r>
                        <a:rPr lang="en-US" sz="3200" dirty="0" smtClean="0"/>
                        <a:t>1 RNI each day </a:t>
                      </a:r>
                      <a:endParaRPr lang="en-US" sz="3200" dirty="0"/>
                    </a:p>
                  </a:txBody>
                  <a:tcPr/>
                </a:tc>
                <a:tc>
                  <a:txBody>
                    <a:bodyPr/>
                    <a:lstStyle/>
                    <a:p>
                      <a:r>
                        <a:rPr lang="en-US" sz="3200" dirty="0" smtClean="0"/>
                        <a:t>1 RNI each day </a:t>
                      </a:r>
                      <a:endParaRPr lang="en-US" sz="3200" dirty="0"/>
                    </a:p>
                  </a:txBody>
                  <a:tcPr/>
                </a:tc>
              </a:tr>
              <a:tr h="1009826">
                <a:tc>
                  <a:txBody>
                    <a:bodyPr/>
                    <a:lstStyle/>
                    <a:p>
                      <a:r>
                        <a:rPr lang="en-US" sz="3200" dirty="0" smtClean="0"/>
                        <a:t>Children (6-59 months) </a:t>
                      </a:r>
                      <a:endParaRPr lang="en-US" sz="3200" dirty="0"/>
                    </a:p>
                  </a:txBody>
                  <a:tcPr/>
                </a:tc>
                <a:tc>
                  <a:txBody>
                    <a:bodyPr/>
                    <a:lstStyle/>
                    <a:p>
                      <a:r>
                        <a:rPr lang="en-US" sz="3200" dirty="0" smtClean="0"/>
                        <a:t>1 RNI each day </a:t>
                      </a:r>
                      <a:endParaRPr lang="en-US" sz="3200" dirty="0"/>
                    </a:p>
                  </a:txBody>
                  <a:tcPr/>
                </a:tc>
                <a:tc>
                  <a:txBody>
                    <a:bodyPr/>
                    <a:lstStyle/>
                    <a:p>
                      <a:r>
                        <a:rPr lang="en-US" sz="3200" dirty="0" smtClean="0"/>
                        <a:t>2 RNI each week </a:t>
                      </a:r>
                      <a:endParaRPr lang="en-US" sz="3200" dirty="0"/>
                    </a:p>
                  </a:txBody>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just"/>
            <a:r>
              <a:rPr lang="en-US" dirty="0" smtClean="0"/>
              <a:t>The effective treatment of MND will involve active case finding and the development of case definitions and protocols for treatment. </a:t>
            </a:r>
            <a:endParaRPr lang="en-US" dirty="0" smtClean="0"/>
          </a:p>
          <a:p>
            <a:pPr algn="just"/>
            <a:r>
              <a:rPr lang="en-US" dirty="0" smtClean="0"/>
              <a:t>Diagnosis </a:t>
            </a:r>
            <a:r>
              <a:rPr lang="en-US" dirty="0" smtClean="0"/>
              <a:t>and treatment of any active MND in an emergency population should be accompanied by a prevention strategy.</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b="1" dirty="0" smtClean="0"/>
              <a:t>Measuring success/Benchmarks</a:t>
            </a:r>
            <a:endParaRPr lang="en-US" b="1" dirty="0"/>
          </a:p>
        </p:txBody>
      </p:sp>
      <p:graphicFrame>
        <p:nvGraphicFramePr>
          <p:cNvPr id="4" name="Content Placeholder 3"/>
          <p:cNvGraphicFramePr>
            <a:graphicFrameLocks noGrp="1"/>
          </p:cNvGraphicFramePr>
          <p:nvPr>
            <p:ph idx="1"/>
          </p:nvPr>
        </p:nvGraphicFramePr>
        <p:xfrm>
          <a:off x="457200" y="1447800"/>
          <a:ext cx="8229600" cy="5036552"/>
        </p:xfrm>
        <a:graphic>
          <a:graphicData uri="http://schemas.openxmlformats.org/drawingml/2006/table">
            <a:tbl>
              <a:tblPr firstRow="1" bandRow="1">
                <a:tableStyleId>{5C22544A-7EE6-4342-B048-85BDC9FD1C3A}</a:tableStyleId>
              </a:tblPr>
              <a:tblGrid>
                <a:gridCol w="8229600"/>
              </a:tblGrid>
              <a:tr h="587008">
                <a:tc>
                  <a:txBody>
                    <a:bodyPr/>
                    <a:lstStyle/>
                    <a:p>
                      <a:r>
                        <a:rPr lang="en-US" sz="2400" dirty="0" smtClean="0"/>
                        <a:t>Reduced prevalence of MND  </a:t>
                      </a:r>
                    </a:p>
                  </a:txBody>
                  <a:tcPr/>
                </a:tc>
              </a:tr>
              <a:tr h="10131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No cases of scurvy (vitamin C), pellagra (niacin), beriberi (thiamine), riboflavin deficiency, </a:t>
                      </a:r>
                      <a:r>
                        <a:rPr lang="en-US" sz="2400" dirty="0" err="1" smtClean="0"/>
                        <a:t>Bitot’s</a:t>
                      </a:r>
                      <a:r>
                        <a:rPr lang="en-US" sz="2400" dirty="0" smtClean="0"/>
                        <a:t> spots etc </a:t>
                      </a:r>
                      <a:endParaRPr lang="en-US" sz="2400" dirty="0" smtClean="0"/>
                    </a:p>
                  </a:txBody>
                  <a:tcPr/>
                </a:tc>
              </a:tr>
              <a:tr h="5870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Number of health facilities with supplements in store </a:t>
                      </a:r>
                      <a:endParaRPr lang="en-US" sz="2400" dirty="0" smtClean="0"/>
                    </a:p>
                  </a:txBody>
                  <a:tcPr/>
                </a:tc>
              </a:tr>
              <a:tr h="10131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Essential vitamins are on the national essential drug list in areas where there is a known risk of MND</a:t>
                      </a:r>
                      <a:endParaRPr lang="en-US" sz="2400" dirty="0" smtClean="0"/>
                    </a:p>
                  </a:txBody>
                  <a:tcPr/>
                </a:tc>
              </a:tr>
              <a:tr h="10131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Monitor the delivery of supplements to assess coverage and protect against deficiencies and excessive intakes </a:t>
                      </a:r>
                      <a:endParaRPr lang="en-US" sz="2400" dirty="0" smtClean="0"/>
                    </a:p>
                  </a:txBody>
                  <a:tcPr/>
                </a:tc>
              </a:tr>
              <a:tr h="5870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Existing micronutrient </a:t>
                      </a:r>
                      <a:r>
                        <a:rPr lang="en-US" sz="2400" dirty="0" err="1" smtClean="0"/>
                        <a:t>programmes</a:t>
                      </a:r>
                      <a:r>
                        <a:rPr lang="en-US" sz="2400" dirty="0" smtClean="0"/>
                        <a:t> continue as before an emergency. </a:t>
                      </a:r>
                    </a:p>
                  </a:txBody>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b="1" dirty="0" smtClean="0"/>
              <a:t>Other Issues/Debates:</a:t>
            </a:r>
            <a:endParaRPr lang="en-US" b="1" dirty="0"/>
          </a:p>
        </p:txBody>
      </p:sp>
      <p:sp>
        <p:nvSpPr>
          <p:cNvPr id="3" name="Content Placeholder 2"/>
          <p:cNvSpPr>
            <a:spLocks noGrp="1"/>
          </p:cNvSpPr>
          <p:nvPr>
            <p:ph idx="1"/>
          </p:nvPr>
        </p:nvSpPr>
        <p:spPr/>
        <p:txBody>
          <a:bodyPr/>
          <a:lstStyle/>
          <a:p>
            <a:pPr algn="just"/>
            <a:r>
              <a:rPr lang="en-US" dirty="0" smtClean="0"/>
              <a:t>Basic food rations are usually nutritionally deficient and require the addition of complementary food items such as fresh fruit, vegetables and spices. </a:t>
            </a:r>
            <a:endParaRPr lang="en-US" dirty="0" smtClean="0"/>
          </a:p>
          <a:p>
            <a:pPr algn="just"/>
            <a:r>
              <a:rPr lang="en-US" dirty="0" smtClean="0"/>
              <a:t>There </a:t>
            </a:r>
            <a:r>
              <a:rPr lang="en-US" dirty="0" smtClean="0"/>
              <a:t>is an MOU between UNHCR and WFP for this provision but logistics on delivery of fresh foods in emergency settings can result in poor delivery</a:t>
            </a:r>
            <a:r>
              <a:rPr lang="en-US"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10000"/>
          </a:bodyPr>
          <a:lstStyle/>
          <a:p>
            <a:pPr algn="just"/>
            <a:r>
              <a:rPr lang="en-US" dirty="0" smtClean="0"/>
              <a:t>Most of these people live in low-income countries and are typically deficient in more than one micronutrient. </a:t>
            </a:r>
          </a:p>
          <a:p>
            <a:pPr algn="just"/>
            <a:r>
              <a:rPr lang="en-US" dirty="0" smtClean="0"/>
              <a:t>Deficiencies occur when people do not have access to micronutrient-rich foods such as fruits, vegetables, animal products and fortified foods, usually because they are too expensive to buy or are not locally available. </a:t>
            </a:r>
          </a:p>
          <a:p>
            <a:pPr algn="just"/>
            <a:r>
              <a:rPr lang="en-US" dirty="0" smtClean="0"/>
              <a:t>Lack of nutritional education and some cultural practices also have an important role to play. </a:t>
            </a:r>
          </a:p>
          <a:p>
            <a:pPr algn="just"/>
            <a:r>
              <a:rPr lang="en-US" dirty="0" smtClean="0"/>
              <a:t>MND increase the general risk of infections and mortality related to </a:t>
            </a:r>
            <a:r>
              <a:rPr lang="en-US" dirty="0" err="1" smtClean="0"/>
              <a:t>diarrhoea</a:t>
            </a:r>
            <a:r>
              <a:rPr lang="en-US" dirty="0" smtClean="0"/>
              <a:t>, measles, malaria, and pneumonia. </a:t>
            </a:r>
          </a:p>
          <a:p>
            <a:pPr algn="just"/>
            <a:r>
              <a:rPr lang="en-US" dirty="0" smtClean="0"/>
              <a:t>These conditions are among the 10 leading causes of disease in the world today.</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lstStyle/>
          <a:p>
            <a:pPr algn="just"/>
            <a:r>
              <a:rPr lang="en-US" dirty="0" smtClean="0"/>
              <a:t>Iron deficiency caused by poor iron absorption due to vitamin C deficiency is often underestimated or forgotten; emphasis should be given on the use of vitamin C rich foods in order to prevent iron deficiencies, and more emphasis on vitamin C intakes (supplements or foods) when iron-rich food is given</a:t>
            </a:r>
            <a:r>
              <a:rPr lang="en-US" dirty="0" smtClean="0"/>
              <a:t>.</a:t>
            </a:r>
          </a:p>
          <a:p>
            <a:pPr algn="just"/>
            <a:r>
              <a:rPr lang="en-US" dirty="0" smtClean="0"/>
              <a:t>MN interventions should be accompanied by public health interventions to reduce common diseases associated with emergencies such as malaria, measles, </a:t>
            </a:r>
            <a:r>
              <a:rPr lang="en-US" dirty="0" err="1" smtClean="0"/>
              <a:t>diarrhoea</a:t>
            </a:r>
            <a:r>
              <a:rPr lang="en-US" dirty="0" smtClean="0"/>
              <a:t> </a:t>
            </a:r>
            <a:r>
              <a:rPr lang="en-US" dirty="0" smtClean="0"/>
              <a:t>etc.</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92500" lnSpcReduction="10000"/>
          </a:bodyPr>
          <a:lstStyle/>
          <a:p>
            <a:pPr algn="just"/>
            <a:r>
              <a:rPr lang="en-US" dirty="0" smtClean="0"/>
              <a:t>If the emergency occurs in an area where malaria (plasmodium </a:t>
            </a:r>
            <a:r>
              <a:rPr lang="en-US" dirty="0" err="1" smtClean="0"/>
              <a:t>falciparum</a:t>
            </a:r>
            <a:r>
              <a:rPr lang="en-US" dirty="0" smtClean="0"/>
              <a:t>) is endemic, then iron supplements should only be distributed to children with confirmed </a:t>
            </a:r>
            <a:r>
              <a:rPr lang="en-US" dirty="0" err="1" smtClean="0"/>
              <a:t>anaemia</a:t>
            </a:r>
            <a:r>
              <a:rPr lang="en-US" dirty="0" smtClean="0"/>
              <a:t>.</a:t>
            </a:r>
          </a:p>
          <a:p>
            <a:pPr algn="just"/>
            <a:r>
              <a:rPr lang="en-US" dirty="0" smtClean="0"/>
              <a:t>If iron supplements must be given to children diagnosed with </a:t>
            </a:r>
            <a:r>
              <a:rPr lang="en-US" dirty="0" err="1" smtClean="0"/>
              <a:t>anaemia</a:t>
            </a:r>
            <a:r>
              <a:rPr lang="en-US" dirty="0" smtClean="0"/>
              <a:t>, the iron should always be administered with </a:t>
            </a:r>
            <a:r>
              <a:rPr lang="en-US" dirty="0" smtClean="0"/>
              <a:t>food</a:t>
            </a:r>
          </a:p>
          <a:p>
            <a:pPr algn="just"/>
            <a:r>
              <a:rPr lang="en-US" dirty="0" smtClean="0"/>
              <a:t>Because </a:t>
            </a:r>
            <a:r>
              <a:rPr lang="en-US" dirty="0" err="1" smtClean="0"/>
              <a:t>folate</a:t>
            </a:r>
            <a:r>
              <a:rPr lang="en-US" dirty="0" smtClean="0"/>
              <a:t> deficiency is not known to be a public health problem in infants and young children, and folic acid supplements may interfere with the efficacy of anti-</a:t>
            </a:r>
            <a:r>
              <a:rPr lang="en-US" dirty="0" err="1" smtClean="0"/>
              <a:t>folate</a:t>
            </a:r>
            <a:r>
              <a:rPr lang="en-US" dirty="0" smtClean="0"/>
              <a:t> anti-malarial therapies, supplemental folic acid should not be given to children receiving anti-</a:t>
            </a:r>
            <a:r>
              <a:rPr lang="en-US" dirty="0" err="1" smtClean="0"/>
              <a:t>folate</a:t>
            </a:r>
            <a:r>
              <a:rPr lang="en-US" dirty="0" smtClean="0"/>
              <a:t> anti-malarial treatment.</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algn="just"/>
            <a:r>
              <a:rPr lang="en-US" dirty="0" smtClean="0"/>
              <a:t>Attention must always be paid to the overlap of micronutrient </a:t>
            </a:r>
            <a:r>
              <a:rPr lang="en-US" dirty="0" err="1" smtClean="0"/>
              <a:t>programmes</a:t>
            </a:r>
            <a:r>
              <a:rPr lang="en-US" dirty="0" smtClean="0"/>
              <a:t> and the possibility of excess intake, particularly if blanket treatment of the whole population is implemented</a:t>
            </a:r>
            <a:r>
              <a:rPr lang="en-US" dirty="0" smtClean="0"/>
              <a:t>.</a:t>
            </a:r>
          </a:p>
          <a:p>
            <a:pPr algn="just"/>
            <a:r>
              <a:rPr lang="en-US" dirty="0" smtClean="0"/>
              <a:t>Continued need for supplements and fortified foods should be assessed periodically during and after the emergency. </a:t>
            </a:r>
            <a:endParaRPr lang="en-US" dirty="0" smtClean="0"/>
          </a:p>
          <a:p>
            <a:pPr algn="just"/>
            <a:r>
              <a:rPr lang="en-US" dirty="0" smtClean="0"/>
              <a:t>As </a:t>
            </a:r>
            <a:r>
              <a:rPr lang="en-US" dirty="0" smtClean="0"/>
              <a:t>the emergency reduces, the general distribution of supplements is likely to be reduced and increasingly targeted to specific groups.</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lstStyle/>
          <a:p>
            <a:pPr algn="just"/>
            <a:r>
              <a:rPr lang="en-US" dirty="0" smtClean="0"/>
              <a:t>Further studies are needed to prove the efficacy and effectiveness of food supplementation products in emergencies before routine use can be adopted into </a:t>
            </a:r>
            <a:r>
              <a:rPr lang="en-US" dirty="0" err="1" smtClean="0"/>
              <a:t>programme</a:t>
            </a:r>
            <a:r>
              <a:rPr lang="en-US" dirty="0" smtClean="0"/>
              <a:t> planning</a:t>
            </a:r>
            <a:r>
              <a:rPr lang="en-US" dirty="0" smtClean="0"/>
              <a:t>.</a:t>
            </a:r>
          </a:p>
          <a:p>
            <a:pPr algn="just"/>
            <a:r>
              <a:rPr lang="en-US" dirty="0" smtClean="0"/>
              <a:t>Greater attention needs to be given to quality control in food fortification of general rations</a:t>
            </a:r>
            <a:r>
              <a:rPr lang="en-US" dirty="0" smtClean="0"/>
              <a:t>.</a:t>
            </a:r>
          </a:p>
          <a:p>
            <a:pPr algn="just"/>
            <a:r>
              <a:rPr lang="en-US" dirty="0" smtClean="0"/>
              <a:t>Promotion of home gardening and agricultural development may allow better access to nutrients but access to land and water may be limiting constraints in emergency settings.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Supplies:</a:t>
            </a:r>
            <a:endParaRPr lang="en-US" b="1" dirty="0"/>
          </a:p>
        </p:txBody>
      </p:sp>
      <p:sp>
        <p:nvSpPr>
          <p:cNvPr id="3" name="Content Placeholder 2"/>
          <p:cNvSpPr>
            <a:spLocks noGrp="1"/>
          </p:cNvSpPr>
          <p:nvPr>
            <p:ph idx="1"/>
          </p:nvPr>
        </p:nvSpPr>
        <p:spPr>
          <a:xfrm>
            <a:off x="457200" y="1600200"/>
            <a:ext cx="8229600" cy="4953000"/>
          </a:xfrm>
        </p:spPr>
        <p:txBody>
          <a:bodyPr/>
          <a:lstStyle/>
          <a:p>
            <a:pPr algn="just"/>
            <a:r>
              <a:rPr lang="en-US" dirty="0" smtClean="0"/>
              <a:t>Fortified foods (WFP) including those suitable for complementary feeding of children 6-24 </a:t>
            </a:r>
            <a:r>
              <a:rPr lang="en-US" dirty="0" smtClean="0"/>
              <a:t>months</a:t>
            </a:r>
          </a:p>
          <a:p>
            <a:pPr algn="just"/>
            <a:r>
              <a:rPr lang="en-US" dirty="0" err="1" smtClean="0"/>
              <a:t>Iodised</a:t>
            </a:r>
            <a:r>
              <a:rPr lang="en-US" dirty="0" smtClean="0"/>
              <a:t> </a:t>
            </a:r>
            <a:r>
              <a:rPr lang="en-US" dirty="0" smtClean="0"/>
              <a:t>salt</a:t>
            </a:r>
          </a:p>
          <a:p>
            <a:pPr algn="just"/>
            <a:r>
              <a:rPr lang="en-US" dirty="0" smtClean="0"/>
              <a:t>Multi-micronutrient supplements (Vitamin A/iron and folic-maybe via fortified flour/zinc supplementation</a:t>
            </a:r>
            <a:r>
              <a:rPr lang="en-US" dirty="0" smtClean="0"/>
              <a:t>)</a:t>
            </a:r>
          </a:p>
          <a:p>
            <a:pPr algn="just"/>
            <a:r>
              <a:rPr lang="en-US" dirty="0" smtClean="0"/>
              <a:t>CMV for therapeutic feeding </a:t>
            </a:r>
            <a:r>
              <a:rPr lang="en-US" dirty="0" err="1" smtClean="0"/>
              <a:t>programmes</a:t>
            </a:r>
            <a:endParaRPr lang="en-US" dirty="0" smtClean="0"/>
          </a:p>
          <a:p>
            <a:pPr algn="just"/>
            <a:r>
              <a:rPr lang="en-US" dirty="0" smtClean="0"/>
              <a:t>Logistics and human resources for distribution</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b="1" dirty="0" smtClean="0"/>
              <a:t>Why is addressing micronutrient deficiencies key in emergencies?</a:t>
            </a:r>
            <a:endParaRPr lang="en-US" b="1" dirty="0"/>
          </a:p>
        </p:txBody>
      </p:sp>
      <p:sp>
        <p:nvSpPr>
          <p:cNvPr id="3" name="Content Placeholder 2"/>
          <p:cNvSpPr>
            <a:spLocks noGrp="1"/>
          </p:cNvSpPr>
          <p:nvPr>
            <p:ph idx="1"/>
          </p:nvPr>
        </p:nvSpPr>
        <p:spPr/>
        <p:txBody>
          <a:bodyPr>
            <a:normAutofit fontScale="92500"/>
          </a:bodyPr>
          <a:lstStyle/>
          <a:p>
            <a:pPr algn="just"/>
            <a:r>
              <a:rPr lang="en-US" dirty="0" smtClean="0">
                <a:latin typeface="Calibri "/>
              </a:rPr>
              <a:t>Like other forms of malnutrition, micronutrient deficiencies are exacerbated by the emergency context due to disrupted or insufficient access to micronutrient-rich foods. </a:t>
            </a:r>
          </a:p>
          <a:p>
            <a:pPr algn="just"/>
            <a:r>
              <a:rPr lang="en-US" dirty="0" smtClean="0">
                <a:latin typeface="Calibri "/>
              </a:rPr>
              <a:t>Deficiencies can lead to enhanced susceptibility to infectious diseases, which in emergency contexts are often a by-product of over-crowded or poor, unhygienic living conditions after population displacement.</a:t>
            </a:r>
            <a:endParaRPr lang="en-US" dirty="0">
              <a:latin typeface="Calibri "/>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lgn="just"/>
            <a:r>
              <a:rPr lang="en-US" dirty="0" smtClean="0"/>
              <a:t>If individuals are suffering from MND, there is an increased risk of acute morbidity and death due to common illnesses that arise during emergencies. </a:t>
            </a:r>
          </a:p>
          <a:p>
            <a:pPr algn="just"/>
            <a:r>
              <a:rPr lang="en-US" dirty="0" smtClean="0"/>
              <a:t>Experience from past emergencies such as Afghanistan in 2002, has shown how micronutrient deficiency diseases like scurvy can exacerbate mortality rates to frightening and unnecessary proportions.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b="1" dirty="0" smtClean="0"/>
              <a:t>When is an emergency response required to address MND?</a:t>
            </a:r>
            <a:endParaRPr lang="en-US" b="1" dirty="0"/>
          </a:p>
        </p:txBody>
      </p:sp>
      <p:sp>
        <p:nvSpPr>
          <p:cNvPr id="3" name="Content Placeholder 2"/>
          <p:cNvSpPr>
            <a:spLocks noGrp="1"/>
          </p:cNvSpPr>
          <p:nvPr>
            <p:ph idx="1"/>
          </p:nvPr>
        </p:nvSpPr>
        <p:spPr/>
        <p:txBody>
          <a:bodyPr/>
          <a:lstStyle/>
          <a:p>
            <a:pPr algn="just"/>
            <a:r>
              <a:rPr lang="en-US" dirty="0" smtClean="0"/>
              <a:t>It is important to understand the health and nutritional context that the affected individuals came from before the emergency. </a:t>
            </a:r>
          </a:p>
          <a:p>
            <a:pPr algn="just"/>
            <a:r>
              <a:rPr lang="en-US" dirty="0" smtClean="0"/>
              <a:t>If MND are endemic in the </a:t>
            </a:r>
            <a:r>
              <a:rPr lang="en-US" dirty="0" err="1" smtClean="0"/>
              <a:t>preemergency</a:t>
            </a:r>
            <a:r>
              <a:rPr lang="en-US" dirty="0" smtClean="0"/>
              <a:t> context, it is fair to assume that they will be exacerbated during the emergency and a micronutrient response will be necessary.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pPr algn="just"/>
            <a:r>
              <a:rPr lang="en-US" dirty="0" smtClean="0"/>
              <a:t>Combating MND is difficult because there are often no visible signs or symptoms until the deficiency is severe. </a:t>
            </a:r>
          </a:p>
          <a:p>
            <a:pPr algn="just"/>
            <a:r>
              <a:rPr lang="en-US" dirty="0" smtClean="0"/>
              <a:t>Biochemical tests can be conducted to measure levels of specific micronutrients in the body, but these surveys are costly, often not feasible during an emergency situation and therefore not recommended. </a:t>
            </a:r>
          </a:p>
          <a:p>
            <a:pPr algn="just"/>
            <a:r>
              <a:rPr lang="en-US" dirty="0" smtClean="0"/>
              <a:t>Clinical case definition can also be problematic and in emergencies can often only be determined through individual response to supplementation.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fontScale="92500" lnSpcReduction="10000"/>
          </a:bodyPr>
          <a:lstStyle/>
          <a:p>
            <a:pPr algn="just"/>
            <a:r>
              <a:rPr lang="en-US" dirty="0" smtClean="0"/>
              <a:t>The diagnosis of some MND is possible through simple clinical examination (such as iron-deficiency </a:t>
            </a:r>
            <a:r>
              <a:rPr lang="en-US" dirty="0" err="1" smtClean="0"/>
              <a:t>anaemia</a:t>
            </a:r>
            <a:r>
              <a:rPr lang="en-US" dirty="0" smtClean="0"/>
              <a:t> and vitamin A). </a:t>
            </a:r>
          </a:p>
          <a:p>
            <a:pPr algn="just"/>
            <a:r>
              <a:rPr lang="en-US" dirty="0" smtClean="0"/>
              <a:t>Indicators of these deficiencies can then be incorporated into health or nutritional surveillance systems. </a:t>
            </a:r>
          </a:p>
          <a:p>
            <a:pPr algn="just"/>
            <a:r>
              <a:rPr lang="en-US" dirty="0" smtClean="0"/>
              <a:t>Careful training of staff is required to ensure that assessment is accurate.</a:t>
            </a:r>
          </a:p>
          <a:p>
            <a:pPr algn="just"/>
            <a:r>
              <a:rPr lang="en-US" dirty="0" smtClean="0"/>
              <a:t>Deficiencies of micronutrients such as vitamin C (scurvy), niacin (pellagra), thiamine (beriberi) and riboflavin (</a:t>
            </a:r>
            <a:r>
              <a:rPr lang="en-US" dirty="0" err="1" smtClean="0"/>
              <a:t>ariboflavinosis</a:t>
            </a:r>
            <a:r>
              <a:rPr lang="en-US" dirty="0" smtClean="0"/>
              <a:t>), are the most commonly observed in food aid dependent populations (see Annex 2).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lstStyle/>
          <a:p>
            <a:pPr>
              <a:buNone/>
            </a:pPr>
            <a:r>
              <a:rPr lang="en-US" dirty="0" smtClean="0"/>
              <a:t>These diseases are avoidable and presentation of any of these deficiencies at health </a:t>
            </a:r>
            <a:r>
              <a:rPr lang="en-US" dirty="0" err="1" smtClean="0"/>
              <a:t>centres</a:t>
            </a:r>
            <a:r>
              <a:rPr lang="en-US" dirty="0" smtClean="0"/>
              <a:t> is likely to be a result of restricted access to certain types of food and therefore likely to be indicative of a population-wide problem. Consequently, deficiencies should be addressed by population-wide interventions as well as by individual treatment (Annex 3).</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2933</Words>
  <Application>Microsoft Office PowerPoint</Application>
  <PresentationFormat>On-screen Show (4:3)</PresentationFormat>
  <Paragraphs>182</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Intervention 4</vt:lpstr>
      <vt:lpstr>What are micronutrient deficiencies? </vt:lpstr>
      <vt:lpstr>Slide 3</vt:lpstr>
      <vt:lpstr>Why is addressing micronutrient deficiencies key in emergencies?</vt:lpstr>
      <vt:lpstr>Slide 5</vt:lpstr>
      <vt:lpstr>When is an emergency response required to address MND?</vt:lpstr>
      <vt:lpstr>Slide 7</vt:lpstr>
      <vt:lpstr>Slide 8</vt:lpstr>
      <vt:lpstr>Slide 9</vt:lpstr>
      <vt:lpstr>Annex 3: Recommended treatments for some important micronutrient deficiency diseases </vt:lpstr>
      <vt:lpstr>Slide 11</vt:lpstr>
      <vt:lpstr>Annex 3 (contd):</vt:lpstr>
      <vt:lpstr>Slide 13</vt:lpstr>
      <vt:lpstr>Slide 14</vt:lpstr>
      <vt:lpstr>BOX 6: Sphere Indicators for General Nutrition Support Standards</vt:lpstr>
      <vt:lpstr>Annex 2: Clinical or Biochemical Signs and Severity of Selected MND </vt:lpstr>
      <vt:lpstr>Slide 17</vt:lpstr>
      <vt:lpstr>How are MND programmes implemented?</vt:lpstr>
      <vt:lpstr>Slide 19</vt:lpstr>
      <vt:lpstr>Prevention and Treatment </vt:lpstr>
      <vt:lpstr>Annex 3 (contd):</vt:lpstr>
      <vt:lpstr>Slide 22</vt:lpstr>
      <vt:lpstr>Slide 23</vt:lpstr>
      <vt:lpstr>The Multiple Micronutrient Supplement Protocol</vt:lpstr>
      <vt:lpstr>Slide 25</vt:lpstr>
      <vt:lpstr>Table 4: The Multiple Micronutrient Supplement Protocol</vt:lpstr>
      <vt:lpstr>Slide 27</vt:lpstr>
      <vt:lpstr>Measuring success/Benchmarks</vt:lpstr>
      <vt:lpstr>Other Issues/Debates:</vt:lpstr>
      <vt:lpstr>Slide 30</vt:lpstr>
      <vt:lpstr>Slide 31</vt:lpstr>
      <vt:lpstr>Slide 32</vt:lpstr>
      <vt:lpstr>Slide 33</vt:lpstr>
      <vt:lpstr>Supplies: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Intervention 4: </dc:title>
  <dc:creator>Afzal</dc:creator>
  <cp:lastModifiedBy>Afzal</cp:lastModifiedBy>
  <cp:revision>176</cp:revision>
  <dcterms:created xsi:type="dcterms:W3CDTF">2018-12-13T08:20:05Z</dcterms:created>
  <dcterms:modified xsi:type="dcterms:W3CDTF">2018-12-14T04:36:18Z</dcterms:modified>
</cp:coreProperties>
</file>