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0" r:id="rId4"/>
    <p:sldId id="262" r:id="rId5"/>
    <p:sldId id="264" r:id="rId6"/>
    <p:sldId id="266" r:id="rId7"/>
    <p:sldId id="269" r:id="rId8"/>
    <p:sldId id="270" r:id="rId9"/>
    <p:sldId id="271" r:id="rId10"/>
    <p:sldId id="272" r:id="rId11"/>
    <p:sldId id="273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78" r:id="rId24"/>
    <p:sldId id="277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3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6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30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86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6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80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5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2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4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0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7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2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1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 of Central tendency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MEDIAN </a:t>
            </a:r>
            <a:r>
              <a:rPr lang="en-US" dirty="0" smtClean="0"/>
              <a:t> </a:t>
            </a:r>
            <a:r>
              <a:rPr lang="en-US" dirty="0" smtClean="0"/>
              <a:t>MODE </a:t>
            </a:r>
            <a:r>
              <a:rPr lang="en-US" dirty="0" smtClean="0"/>
              <a:t>AND QUARTILES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514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4" y="502276"/>
            <a:ext cx="9066727" cy="588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1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61" y="695459"/>
            <a:ext cx="9530366" cy="582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48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is the most frequent score in our data set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Scores or qualitative category that occurs with the greatest frequency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is define as the score with the highest frequency. The most frequent score. It is called nominal statistics. In a grouped data set it is mid point of class interval with the highest frequency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of Mode for ungroup Data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119203"/>
            <a:ext cx="7611415" cy="4018208"/>
          </a:xfrm>
        </p:spPr>
      </p:pic>
    </p:spTree>
    <p:extLst>
      <p:ext uri="{BB962C8B-B14F-4D97-AF65-F5344CB8AC3E}">
        <p14:creationId xmlns:p14="http://schemas.microsoft.com/office/powerpoint/2010/main" val="24649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</a:t>
            </a:r>
            <a:r>
              <a:rPr lang="en-US" dirty="0" smtClean="0"/>
              <a:t>group </a:t>
            </a:r>
            <a:r>
              <a:rPr lang="en-US" dirty="0"/>
              <a:t>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658791"/>
            <a:ext cx="7197846" cy="2571750"/>
          </a:xfrm>
        </p:spPr>
      </p:pic>
    </p:spTree>
    <p:extLst>
      <p:ext uri="{BB962C8B-B14F-4D97-AF65-F5344CB8AC3E}">
        <p14:creationId xmlns:p14="http://schemas.microsoft.com/office/powerpoint/2010/main" val="31586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group 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687551"/>
            <a:ext cx="7532382" cy="3778250"/>
          </a:xfrm>
        </p:spPr>
      </p:pic>
    </p:spTree>
    <p:extLst>
      <p:ext uri="{BB962C8B-B14F-4D97-AF65-F5344CB8AC3E}">
        <p14:creationId xmlns:p14="http://schemas.microsoft.com/office/powerpoint/2010/main" val="16821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Mode for group 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088995"/>
            <a:ext cx="7242451" cy="3778250"/>
          </a:xfrm>
        </p:spPr>
      </p:pic>
    </p:spTree>
    <p:extLst>
      <p:ext uri="{BB962C8B-B14F-4D97-AF65-F5344CB8AC3E}">
        <p14:creationId xmlns:p14="http://schemas.microsoft.com/office/powerpoint/2010/main" val="36503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Position - Quartiles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three quartiles Q1, Q2, and Q3 approximately divide an ordered data set into four equal parts.  About ¼ of the data falls on or below the first quartile Q1. About ½ of the data falls below the second quartile Q2., and about ¾ of the data falls below the third quartile Q3.</a:t>
            </a:r>
          </a:p>
          <a:p>
            <a:endParaRPr lang="en-US" dirty="0"/>
          </a:p>
          <a:p>
            <a:r>
              <a:rPr lang="en-US" dirty="0"/>
              <a:t>The second quartile has the same median of the data set</a:t>
            </a:r>
          </a:p>
        </p:txBody>
      </p:sp>
    </p:spTree>
    <p:extLst>
      <p:ext uri="{BB962C8B-B14F-4D97-AF65-F5344CB8AC3E}">
        <p14:creationId xmlns:p14="http://schemas.microsoft.com/office/powerpoint/2010/main" val="33494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quartile for ungroup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5, 6, 4, 6, 3, 7, 5, 3, 4, 5, 6, 5, 3, 2, 4, 4, </a:t>
            </a:r>
            <a:r>
              <a:rPr lang="en-US" dirty="0" smtClean="0"/>
              <a:t>4</a:t>
            </a:r>
          </a:p>
          <a:p>
            <a:r>
              <a:rPr lang="en-US" dirty="0" smtClean="0"/>
              <a:t>Find </a:t>
            </a:r>
            <a:r>
              <a:rPr lang="en-US" dirty="0"/>
              <a:t>Q1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Find Q3:</a:t>
            </a:r>
          </a:p>
          <a:p>
            <a:r>
              <a:rPr lang="en-US" dirty="0"/>
              <a:t>First, order the data:</a:t>
            </a:r>
          </a:p>
          <a:p>
            <a:r>
              <a:rPr lang="en-US" dirty="0"/>
              <a:t>2, 3, 3, 3, 4, 4, 4, 4, </a:t>
            </a:r>
            <a:r>
              <a:rPr lang="en-US" dirty="0">
                <a:solidFill>
                  <a:srgbClr val="FF0000"/>
                </a:solidFill>
              </a:rPr>
              <a:t>4, </a:t>
            </a:r>
            <a:r>
              <a:rPr lang="en-US" dirty="0"/>
              <a:t>5, 5, 5, 5, 6, 6, 6, 7</a:t>
            </a:r>
          </a:p>
          <a:p>
            <a:r>
              <a:rPr lang="en-US" dirty="0"/>
              <a:t>Find Q1: have to average 3 and 4, giving </a:t>
            </a:r>
            <a:r>
              <a:rPr lang="en-US" dirty="0" smtClean="0"/>
              <a:t>3.25</a:t>
            </a:r>
            <a:endParaRPr lang="en-US" dirty="0"/>
          </a:p>
          <a:p>
            <a:r>
              <a:rPr lang="en-US" dirty="0"/>
              <a:t>Find Q3: have to average 5 and 6, giving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quartile for ungroup data set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26494"/>
            <a:ext cx="8077200" cy="4279106"/>
          </a:xfrm>
        </p:spPr>
      </p:pic>
    </p:spTree>
    <p:extLst>
      <p:ext uri="{BB962C8B-B14F-4D97-AF65-F5344CB8AC3E}">
        <p14:creationId xmlns:p14="http://schemas.microsoft.com/office/powerpoint/2010/main" val="18915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352022"/>
            <a:ext cx="10353761" cy="910107"/>
          </a:xfrm>
        </p:spPr>
        <p:txBody>
          <a:bodyPr/>
          <a:lstStyle/>
          <a:p>
            <a:r>
              <a:rPr lang="en-US" dirty="0" smtClean="0"/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3750" y="1262129"/>
            <a:ext cx="9053848" cy="499700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central tendency provides a very convenient way of describing a set of scores with a single number that describes the “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of the group.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defined as a single value that is used to describe the “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of the data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commonly used measure of central tendency. There are the following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1185222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quartile </a:t>
            </a:r>
            <a:r>
              <a:rPr lang="en-US" dirty="0" smtClean="0"/>
              <a:t>for group </a:t>
            </a:r>
            <a:r>
              <a:rPr lang="en-US" dirty="0"/>
              <a:t>data set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133600"/>
            <a:ext cx="8229600" cy="4431506"/>
          </a:xfrm>
        </p:spPr>
      </p:pic>
    </p:spTree>
    <p:extLst>
      <p:ext uri="{BB962C8B-B14F-4D97-AF65-F5344CB8AC3E}">
        <p14:creationId xmlns:p14="http://schemas.microsoft.com/office/powerpoint/2010/main" val="5829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quartile for group data set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368743"/>
            <a:ext cx="6076950" cy="3419475"/>
          </a:xfrm>
        </p:spPr>
      </p:pic>
    </p:spTree>
    <p:extLst>
      <p:ext uri="{BB962C8B-B14F-4D97-AF65-F5344CB8AC3E}">
        <p14:creationId xmlns:p14="http://schemas.microsoft.com/office/powerpoint/2010/main" val="63582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quartile for group data set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26494"/>
            <a:ext cx="8229600" cy="4126706"/>
          </a:xfrm>
        </p:spPr>
      </p:pic>
    </p:spTree>
    <p:extLst>
      <p:ext uri="{BB962C8B-B14F-4D97-AF65-F5344CB8AC3E}">
        <p14:creationId xmlns:p14="http://schemas.microsoft.com/office/powerpoint/2010/main" val="17398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87380"/>
          </a:xfrm>
        </p:spPr>
        <p:txBody>
          <a:bodyPr/>
          <a:lstStyle/>
          <a:p>
            <a:r>
              <a:rPr lang="en-US" dirty="0" smtClean="0"/>
              <a:t>ASSIGNMENT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163" y="2613025"/>
            <a:ext cx="6667500" cy="2819400"/>
          </a:xfrm>
        </p:spPr>
      </p:pic>
    </p:spTree>
    <p:extLst>
      <p:ext uri="{BB962C8B-B14F-4D97-AF65-F5344CB8AC3E}">
        <p14:creationId xmlns:p14="http://schemas.microsoft.com/office/powerpoint/2010/main" val="1375238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1" y="270457"/>
            <a:ext cx="10071279" cy="624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40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Madeeha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Rahim </a:t>
            </a:r>
          </a:p>
          <a:p>
            <a:pPr algn="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Visiting Lecturer </a:t>
            </a:r>
          </a:p>
          <a:p>
            <a:pPr algn="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48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06062"/>
            <a:ext cx="10353761" cy="188225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			mean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1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ean is the value that is obtained by “sum” of all observations divide by a number of observation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21972" y="2088319"/>
                <a:ext cx="6168980" cy="44155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COMPUTATION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for UNGROUP DATA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4800" b="1" dirty="0">
                    <a:effectLst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1" i="1">
                                <a:effectLst/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nary>
                      </m:num>
                      <m:den>
                        <m: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1" i="1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b="1" dirty="0" smtClean="0">
                    <a:effectLst/>
                  </a:rPr>
                  <a:t>  = </a:t>
                </a:r>
                <a:r>
                  <a:rPr lang="en-US" sz="4400" dirty="0">
                    <a:effectLst/>
                  </a:rPr>
                  <a:t>A</a:t>
                </a:r>
                <a:r>
                  <a:rPr lang="en-US" sz="4400" b="1" dirty="0">
                    <a:effectLst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nary>
                      </m:num>
                      <m:den>
                        <m: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en-US" b="1" dirty="0" smtClean="0">
                    <a:effectLst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b="1" dirty="0" smtClean="0">
                    <a:effectLst/>
                  </a:rPr>
                  <a:t>Mean </a:t>
                </a:r>
                <a:r>
                  <a:rPr lang="en-US" b="1" dirty="0">
                    <a:effectLst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Sum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All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Points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Number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Points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,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effectLst/>
                  </a:rPr>
                  <a:t>Mean </a:t>
                </a:r>
                <a:r>
                  <a:rPr lang="en-US" b="1" dirty="0">
                    <a:effectLst/>
                  </a:rPr>
                  <a:t>= Assumed Mean </a:t>
                </a:r>
                <a:r>
                  <a:rPr lang="en-US" b="1" dirty="0" smtClean="0">
                    <a:effectLst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Sum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All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Deviations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Number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effectLst/>
                          </a:rPr>
                          <m:t>Points</m:t>
                        </m:r>
                      </m:den>
                    </m:f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21972" y="2088319"/>
                <a:ext cx="6168980" cy="4415512"/>
              </a:xfrm>
              <a:blipFill rotWithShape="0">
                <a:blip r:embed="rId2"/>
                <a:stretch>
                  <a:fillRect l="-889" t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COMPUTATION for GROUP DATA</a:t>
                </a: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48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𝒇𝒙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4800" b="1" dirty="0"/>
                  <a:t>=</a:t>
                </a:r>
                <a:r>
                  <a:rPr lang="en-US" sz="4800" dirty="0"/>
                  <a:t>A</a:t>
                </a:r>
                <a:r>
                  <a:rPr lang="en-US" sz="4800" b="1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t="-1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095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612" y="519449"/>
            <a:ext cx="10353761" cy="948744"/>
          </a:xfrm>
        </p:spPr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4105" y="1658181"/>
            <a:ext cx="8217326" cy="415018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median represents the observation that divides the sample into halves regardless of the weight of the observation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 is the central value of the variable that divide the series into two equal parts in such a way that half of the observation below the value and half of the observation above the value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 is defined as the value of  the middle item when the data are arranged  in an ascending or descending order of magnitude.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02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60" y="540914"/>
            <a:ext cx="6658377" cy="34935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6674" y="4810127"/>
            <a:ext cx="10353761" cy="159218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	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1</a:t>
            </a:r>
            <a:r>
              <a:rPr lang="en-US" sz="3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 set there are two observation to the left of median “5” and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observation to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median. Therefore 5 is the median for both data set. By using “EXTREME” values median remain same but the mean changed.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61" y="296215"/>
            <a:ext cx="7907628" cy="451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51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19545"/>
            <a:ext cx="10353762" cy="4613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 of the data set dependent on whether the number of elements in the data set is odd or even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reorder the data set from largest to the smallest or smallest to the largest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 off high and low values until you reach the middle value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2 middles than add them and divided by 2</a:t>
            </a:r>
          </a:p>
        </p:txBody>
      </p:sp>
    </p:spTree>
    <p:extLst>
      <p:ext uri="{BB962C8B-B14F-4D97-AF65-F5344CB8AC3E}">
        <p14:creationId xmlns:p14="http://schemas.microsoft.com/office/powerpoint/2010/main" val="236989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396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403571"/>
            <a:ext cx="4313237" cy="323830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395634"/>
            <a:ext cx="4313238" cy="3238308"/>
          </a:xfrm>
        </p:spPr>
      </p:pic>
    </p:spTree>
    <p:extLst>
      <p:ext uri="{BB962C8B-B14F-4D97-AF65-F5344CB8AC3E}">
        <p14:creationId xmlns:p14="http://schemas.microsoft.com/office/powerpoint/2010/main" val="41687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745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COMPUTATION of median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UNGROUP DATA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4" y="2033239"/>
            <a:ext cx="9624107" cy="3778250"/>
          </a:xfrm>
        </p:spPr>
      </p:pic>
    </p:spTree>
    <p:extLst>
      <p:ext uri="{BB962C8B-B14F-4D97-AF65-F5344CB8AC3E}">
        <p14:creationId xmlns:p14="http://schemas.microsoft.com/office/powerpoint/2010/main" val="296085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COMPUTATION of median for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122449"/>
            <a:ext cx="8078792" cy="3778250"/>
          </a:xfrm>
        </p:spPr>
      </p:pic>
    </p:spTree>
    <p:extLst>
      <p:ext uri="{BB962C8B-B14F-4D97-AF65-F5344CB8AC3E}">
        <p14:creationId xmlns:p14="http://schemas.microsoft.com/office/powerpoint/2010/main" val="1313484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</TotalTime>
  <Words>548</Words>
  <Application>Microsoft Office PowerPoint</Application>
  <PresentationFormat>Widescreen</PresentationFormat>
  <Paragraphs>62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Cambria Math</vt:lpstr>
      <vt:lpstr>Century Gothic</vt:lpstr>
      <vt:lpstr>Times New Roman</vt:lpstr>
      <vt:lpstr>Wingdings</vt:lpstr>
      <vt:lpstr>Wingdings 3</vt:lpstr>
      <vt:lpstr>Wisp</vt:lpstr>
      <vt:lpstr>Measure of Central tendency</vt:lpstr>
      <vt:lpstr>Measures of central tendency</vt:lpstr>
      <vt:lpstr>     mean  Mean is the value that is obtained by “sum” of all observations divide by a number of observation </vt:lpstr>
      <vt:lpstr>MEDIAN</vt:lpstr>
      <vt:lpstr>PowerPoint Presentation</vt:lpstr>
      <vt:lpstr>note</vt:lpstr>
      <vt:lpstr>MEDIAN</vt:lpstr>
      <vt:lpstr>COMPUTATION of median for UNGROUP DATA </vt:lpstr>
      <vt:lpstr>COMPUTATION of median for GROUP DATA</vt:lpstr>
      <vt:lpstr>PowerPoint Presentation</vt:lpstr>
      <vt:lpstr>PowerPoint Presentation</vt:lpstr>
      <vt:lpstr>The Mode </vt:lpstr>
      <vt:lpstr>Computation of Mode for ungroup Data</vt:lpstr>
      <vt:lpstr>Computation of Mode for group Data</vt:lpstr>
      <vt:lpstr>Computation of Mode for group Data</vt:lpstr>
      <vt:lpstr>Computation of Mode for group Data</vt:lpstr>
      <vt:lpstr>Measures of Position - Quartiles</vt:lpstr>
      <vt:lpstr>Computation of quartile for ungroup data set</vt:lpstr>
      <vt:lpstr>Computation of quartile for ungroup data set</vt:lpstr>
      <vt:lpstr>Computation of quartile for group data set</vt:lpstr>
      <vt:lpstr>Computation of quartile for group data set</vt:lpstr>
      <vt:lpstr>Computation of quartile for group data set</vt:lpstr>
      <vt:lpstr>ASSIGNMENT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of Central tendency</dc:title>
  <dc:creator>Abdul Kareem Qammar</dc:creator>
  <cp:lastModifiedBy>Abdul Kareem Qammar</cp:lastModifiedBy>
  <cp:revision>17</cp:revision>
  <dcterms:created xsi:type="dcterms:W3CDTF">2020-03-17T09:48:13Z</dcterms:created>
  <dcterms:modified xsi:type="dcterms:W3CDTF">2020-05-03T07:52:12Z</dcterms:modified>
</cp:coreProperties>
</file>