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01F6D-61A2-4F57-8EC8-E9257E9C8FB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D1F569-5628-4BAA-B73E-AA217B7166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rPr>
            <a:t>Federal (USDA)</a:t>
          </a:r>
        </a:p>
      </dgm:t>
    </dgm:pt>
    <dgm:pt modelId="{4525C468-23D8-4D0E-9A20-C490040A4807}" type="parTrans" cxnId="{4437FEA2-D345-40AA-8703-701BE8EB2ADB}">
      <dgm:prSet/>
      <dgm:spPr/>
      <dgm:t>
        <a:bodyPr/>
        <a:lstStyle/>
        <a:p>
          <a:endParaRPr lang="en-US"/>
        </a:p>
      </dgm:t>
    </dgm:pt>
    <dgm:pt modelId="{A4486CA0-08A0-4CAE-85C5-7DB0B74E1A4F}" type="sibTrans" cxnId="{4437FEA2-D345-40AA-8703-701BE8EB2ADB}">
      <dgm:prSet/>
      <dgm:spPr/>
      <dgm:t>
        <a:bodyPr/>
        <a:lstStyle/>
        <a:p>
          <a:endParaRPr lang="en-US"/>
        </a:p>
      </dgm:t>
    </dgm:pt>
    <dgm:pt modelId="{136C72FF-19E7-4E77-8CC9-E7B9E7A05D1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rPr>
            <a:t>     </a:t>
          </a:r>
          <a:r>
            <a:rPr kumimoji="0" lang="en-US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rPr>
            <a:t>State </a:t>
          </a:r>
        </a:p>
      </dgm:t>
    </dgm:pt>
    <dgm:pt modelId="{B6D30C0D-3E7C-41B1-B18E-A41C83538B76}" type="parTrans" cxnId="{B7C52CDD-5120-4898-91DE-04081A30FF1B}">
      <dgm:prSet/>
      <dgm:spPr/>
      <dgm:t>
        <a:bodyPr/>
        <a:lstStyle/>
        <a:p>
          <a:endParaRPr lang="en-US"/>
        </a:p>
      </dgm:t>
    </dgm:pt>
    <dgm:pt modelId="{75008285-4E2F-422F-9663-31BE79D9EE1C}" type="sibTrans" cxnId="{B7C52CDD-5120-4898-91DE-04081A30FF1B}">
      <dgm:prSet/>
      <dgm:spPr/>
      <dgm:t>
        <a:bodyPr/>
        <a:lstStyle/>
        <a:p>
          <a:endParaRPr lang="en-US"/>
        </a:p>
      </dgm:t>
    </dgm:pt>
    <dgm:pt modelId="{AB00E4AC-F343-450D-BB46-EA2254F7EA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rPr>
            <a:t>Local (County)</a:t>
          </a:r>
          <a:r>
            <a:rPr kumimoji="0" lang="en-US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rPr>
            <a:t>       </a:t>
          </a:r>
        </a:p>
      </dgm:t>
    </dgm:pt>
    <dgm:pt modelId="{D2C706F3-EA01-4661-AA18-FBBF4881308D}" type="parTrans" cxnId="{32F309EE-2F28-430E-8EA2-8535385F12F9}">
      <dgm:prSet/>
      <dgm:spPr/>
      <dgm:t>
        <a:bodyPr/>
        <a:lstStyle/>
        <a:p>
          <a:endParaRPr lang="en-US"/>
        </a:p>
      </dgm:t>
    </dgm:pt>
    <dgm:pt modelId="{146A5557-2E8F-4931-9B29-13F8F52AEEE3}" type="sibTrans" cxnId="{32F309EE-2F28-430E-8EA2-8535385F12F9}">
      <dgm:prSet/>
      <dgm:spPr/>
      <dgm:t>
        <a:bodyPr/>
        <a:lstStyle/>
        <a:p>
          <a:endParaRPr lang="en-US"/>
        </a:p>
      </dgm:t>
    </dgm:pt>
    <dgm:pt modelId="{34906220-F4A5-4050-BFA2-FF8D99316423}" type="pres">
      <dgm:prSet presAssocID="{0B801F6D-61A2-4F57-8EC8-E9257E9C8FB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62B3E0-E230-41AB-8E25-7FEB79FBDBE6}" type="pres">
      <dgm:prSet presAssocID="{16D1F569-5628-4BAA-B73E-AA217B716619}" presName="circ1" presStyleLbl="vennNode1" presStyleIdx="0" presStyleCnt="3"/>
      <dgm:spPr/>
      <dgm:t>
        <a:bodyPr/>
        <a:lstStyle/>
        <a:p>
          <a:endParaRPr lang="en-US"/>
        </a:p>
      </dgm:t>
    </dgm:pt>
    <dgm:pt modelId="{E9D3AFEE-2C83-4059-A6A0-6C8AA81562B4}" type="pres">
      <dgm:prSet presAssocID="{16D1F569-5628-4BAA-B73E-AA217B71661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C5190-ED43-4F95-AF7B-704D8B99AC00}" type="pres">
      <dgm:prSet presAssocID="{136C72FF-19E7-4E77-8CC9-E7B9E7A05D16}" presName="circ2" presStyleLbl="vennNode1" presStyleIdx="1" presStyleCnt="3"/>
      <dgm:spPr/>
      <dgm:t>
        <a:bodyPr/>
        <a:lstStyle/>
        <a:p>
          <a:endParaRPr lang="en-US"/>
        </a:p>
      </dgm:t>
    </dgm:pt>
    <dgm:pt modelId="{CE73467D-E45A-4A2C-8F1E-17BC38C366DC}" type="pres">
      <dgm:prSet presAssocID="{136C72FF-19E7-4E77-8CC9-E7B9E7A05D1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BDE835-A938-41FC-88F1-F10E3F0FA847}" type="pres">
      <dgm:prSet presAssocID="{AB00E4AC-F343-450D-BB46-EA2254F7EAEA}" presName="circ3" presStyleLbl="vennNode1" presStyleIdx="2" presStyleCnt="3"/>
      <dgm:spPr/>
      <dgm:t>
        <a:bodyPr/>
        <a:lstStyle/>
        <a:p>
          <a:endParaRPr lang="en-US"/>
        </a:p>
      </dgm:t>
    </dgm:pt>
    <dgm:pt modelId="{1B678CEC-5F1B-4BDA-A1F3-9E808C437C4B}" type="pres">
      <dgm:prSet presAssocID="{AB00E4AC-F343-450D-BB46-EA2254F7EAE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C52CDD-5120-4898-91DE-04081A30FF1B}" srcId="{0B801F6D-61A2-4F57-8EC8-E9257E9C8FB5}" destId="{136C72FF-19E7-4E77-8CC9-E7B9E7A05D16}" srcOrd="1" destOrd="0" parTransId="{B6D30C0D-3E7C-41B1-B18E-A41C83538B76}" sibTransId="{75008285-4E2F-422F-9663-31BE79D9EE1C}"/>
    <dgm:cxn modelId="{4437FEA2-D345-40AA-8703-701BE8EB2ADB}" srcId="{0B801F6D-61A2-4F57-8EC8-E9257E9C8FB5}" destId="{16D1F569-5628-4BAA-B73E-AA217B716619}" srcOrd="0" destOrd="0" parTransId="{4525C468-23D8-4D0E-9A20-C490040A4807}" sibTransId="{A4486CA0-08A0-4CAE-85C5-7DB0B74E1A4F}"/>
    <dgm:cxn modelId="{D4ADB315-337D-4F21-8D17-B851B0C236A1}" type="presOf" srcId="{0B801F6D-61A2-4F57-8EC8-E9257E9C8FB5}" destId="{34906220-F4A5-4050-BFA2-FF8D99316423}" srcOrd="0" destOrd="0" presId="urn:microsoft.com/office/officeart/2005/8/layout/venn1"/>
    <dgm:cxn modelId="{85D067AC-8AE8-4DF8-B4A5-C5BC54219AED}" type="presOf" srcId="{16D1F569-5628-4BAA-B73E-AA217B716619}" destId="{E9D3AFEE-2C83-4059-A6A0-6C8AA81562B4}" srcOrd="1" destOrd="0" presId="urn:microsoft.com/office/officeart/2005/8/layout/venn1"/>
    <dgm:cxn modelId="{D00C6260-1670-44EB-8A46-08D67608A955}" type="presOf" srcId="{AB00E4AC-F343-450D-BB46-EA2254F7EAEA}" destId="{2EBDE835-A938-41FC-88F1-F10E3F0FA847}" srcOrd="0" destOrd="0" presId="urn:microsoft.com/office/officeart/2005/8/layout/venn1"/>
    <dgm:cxn modelId="{01296E26-E5D8-429A-A99F-1FB91E5BD07B}" type="presOf" srcId="{136C72FF-19E7-4E77-8CC9-E7B9E7A05D16}" destId="{CE73467D-E45A-4A2C-8F1E-17BC38C366DC}" srcOrd="1" destOrd="0" presId="urn:microsoft.com/office/officeart/2005/8/layout/venn1"/>
    <dgm:cxn modelId="{5237F8D2-8C47-4B4E-A065-9D29E91465C6}" type="presOf" srcId="{136C72FF-19E7-4E77-8CC9-E7B9E7A05D16}" destId="{EECC5190-ED43-4F95-AF7B-704D8B99AC00}" srcOrd="0" destOrd="0" presId="urn:microsoft.com/office/officeart/2005/8/layout/venn1"/>
    <dgm:cxn modelId="{32F309EE-2F28-430E-8EA2-8535385F12F9}" srcId="{0B801F6D-61A2-4F57-8EC8-E9257E9C8FB5}" destId="{AB00E4AC-F343-450D-BB46-EA2254F7EAEA}" srcOrd="2" destOrd="0" parTransId="{D2C706F3-EA01-4661-AA18-FBBF4881308D}" sibTransId="{146A5557-2E8F-4931-9B29-13F8F52AEEE3}"/>
    <dgm:cxn modelId="{C26B04BB-4927-4C9A-9C32-F72C3D87D436}" type="presOf" srcId="{AB00E4AC-F343-450D-BB46-EA2254F7EAEA}" destId="{1B678CEC-5F1B-4BDA-A1F3-9E808C437C4B}" srcOrd="1" destOrd="0" presId="urn:microsoft.com/office/officeart/2005/8/layout/venn1"/>
    <dgm:cxn modelId="{18405DCE-BC43-4C47-9F01-1FB31E3DE3F0}" type="presOf" srcId="{16D1F569-5628-4BAA-B73E-AA217B716619}" destId="{6662B3E0-E230-41AB-8E25-7FEB79FBDBE6}" srcOrd="0" destOrd="0" presId="urn:microsoft.com/office/officeart/2005/8/layout/venn1"/>
    <dgm:cxn modelId="{019C1ACD-5ACC-4B70-8CB3-966731F1149C}" type="presParOf" srcId="{34906220-F4A5-4050-BFA2-FF8D99316423}" destId="{6662B3E0-E230-41AB-8E25-7FEB79FBDBE6}" srcOrd="0" destOrd="0" presId="urn:microsoft.com/office/officeart/2005/8/layout/venn1"/>
    <dgm:cxn modelId="{D6A6DE45-A62B-4352-A38F-E1A1115B02B6}" type="presParOf" srcId="{34906220-F4A5-4050-BFA2-FF8D99316423}" destId="{E9D3AFEE-2C83-4059-A6A0-6C8AA81562B4}" srcOrd="1" destOrd="0" presId="urn:microsoft.com/office/officeart/2005/8/layout/venn1"/>
    <dgm:cxn modelId="{9F9A5921-5DE0-4E28-BF04-864C208D4C89}" type="presParOf" srcId="{34906220-F4A5-4050-BFA2-FF8D99316423}" destId="{EECC5190-ED43-4F95-AF7B-704D8B99AC00}" srcOrd="2" destOrd="0" presId="urn:microsoft.com/office/officeart/2005/8/layout/venn1"/>
    <dgm:cxn modelId="{B878304B-7E02-4A71-B37E-D0DA24007E64}" type="presParOf" srcId="{34906220-F4A5-4050-BFA2-FF8D99316423}" destId="{CE73467D-E45A-4A2C-8F1E-17BC38C366DC}" srcOrd="3" destOrd="0" presId="urn:microsoft.com/office/officeart/2005/8/layout/venn1"/>
    <dgm:cxn modelId="{8C4CE924-A95D-4F9D-8712-EFA3DC948BBF}" type="presParOf" srcId="{34906220-F4A5-4050-BFA2-FF8D99316423}" destId="{2EBDE835-A938-41FC-88F1-F10E3F0FA847}" srcOrd="4" destOrd="0" presId="urn:microsoft.com/office/officeart/2005/8/layout/venn1"/>
    <dgm:cxn modelId="{1F362DF7-17A1-4550-B9B3-F9E08690C4D8}" type="presParOf" srcId="{34906220-F4A5-4050-BFA2-FF8D99316423}" destId="{1B678CEC-5F1B-4BDA-A1F3-9E808C437C4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2B3E0-E230-41AB-8E25-7FEB79FBDBE6}">
      <dsp:nvSpPr>
        <dsp:cNvPr id="0" name=""/>
        <dsp:cNvSpPr/>
      </dsp:nvSpPr>
      <dsp:spPr>
        <a:xfrm>
          <a:off x="975677" y="55423"/>
          <a:ext cx="2660332" cy="26603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1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rPr>
            <a:t>Federal (USDA)</a:t>
          </a:r>
        </a:p>
      </dsp:txBody>
      <dsp:txXfrm>
        <a:off x="1330388" y="520981"/>
        <a:ext cx="1950910" cy="1197149"/>
      </dsp:txXfrm>
    </dsp:sp>
    <dsp:sp modelId="{EECC5190-ED43-4F95-AF7B-704D8B99AC00}">
      <dsp:nvSpPr>
        <dsp:cNvPr id="0" name=""/>
        <dsp:cNvSpPr/>
      </dsp:nvSpPr>
      <dsp:spPr>
        <a:xfrm>
          <a:off x="1935614" y="1718131"/>
          <a:ext cx="2660332" cy="26603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1" i="0" u="none" strike="noStrike" kern="1200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rPr>
            <a:t>     </a:t>
          </a:r>
          <a:r>
            <a:rPr kumimoji="0" lang="en-US" sz="3200" b="1" i="0" u="none" strike="noStrike" kern="1200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rPr>
            <a:t>State </a:t>
          </a:r>
        </a:p>
      </dsp:txBody>
      <dsp:txXfrm>
        <a:off x="2749232" y="2405384"/>
        <a:ext cx="1596199" cy="1463183"/>
      </dsp:txXfrm>
    </dsp:sp>
    <dsp:sp modelId="{2EBDE835-A938-41FC-88F1-F10E3F0FA847}">
      <dsp:nvSpPr>
        <dsp:cNvPr id="0" name=""/>
        <dsp:cNvSpPr/>
      </dsp:nvSpPr>
      <dsp:spPr>
        <a:xfrm>
          <a:off x="15740" y="1718131"/>
          <a:ext cx="2660332" cy="26603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1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rPr>
            <a:t>Local (County)</a:t>
          </a:r>
          <a:r>
            <a:rPr kumimoji="0" lang="en-US" sz="3200" b="1" i="0" u="none" strike="noStrike" kern="1200" cap="none" normalizeH="0" baseline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rPr>
            <a:t>       </a:t>
          </a:r>
        </a:p>
      </dsp:txBody>
      <dsp:txXfrm>
        <a:off x="266255" y="2405384"/>
        <a:ext cx="1596199" cy="1463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A4D39-27B8-4C5B-90D2-D6F2978DD8D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76704-4C51-43F4-A2CA-B36374B35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4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54EDE9B-F466-4645-841F-33FFA9656A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2475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88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40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915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63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35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07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79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4E8806-C1C7-4076-933E-397E0EB443FC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6B4DDA3-A801-40A8-BA7F-9D6A30D7E4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A2FB2C8-A0A6-490A-AB9F-2D2ACA47A4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For what is the object of Extension work? More bushels of corn? More bales of cotton? More pounds of butter-fat in the dairy cow’s annual record? More quarts of fruit and vegetables canned for winter use? </a:t>
            </a:r>
          </a:p>
          <a:p>
            <a:pPr eaLnBrk="1" hangingPunct="1">
              <a:spcBef>
                <a:spcPct val="0"/>
              </a:spcBef>
            </a:pP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No, these are but means to an end. The end, the </a:t>
            </a:r>
            <a:r>
              <a:rPr lang="en-US" alt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of Extension work, is to aid the farmer and his family to improve living conditions on the farm, to provide a more satisfying rural life. </a:t>
            </a:r>
          </a:p>
          <a:p>
            <a:pPr eaLnBrk="1" hangingPunct="1">
              <a:spcBef>
                <a:spcPct val="0"/>
              </a:spcBef>
            </a:pP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Better crops, better livestock, better food, better clothes, these are among the objects of Extension work. </a:t>
            </a:r>
          </a:p>
          <a:p>
            <a:pPr eaLnBrk="1" hangingPunct="1">
              <a:spcBef>
                <a:spcPct val="0"/>
              </a:spcBef>
            </a:pP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But back of it all, the ultimate purpose is to create better homes, better citizens, better communities, better rural living.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503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E7990BC8-0468-4CF9-9A61-D3B78740B1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FF6ADFBB-E0FF-4A04-97F1-B7C2DCA2A7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b="1">
                <a:cs typeface="Times New Roman" panose="02020603050405020304" pitchFamily="18" charset="0"/>
              </a:rPr>
              <a:t>Guiding Principles for Extension</a:t>
            </a:r>
          </a:p>
          <a:p>
            <a:pPr eaLnBrk="1" hangingPunct="1">
              <a:spcBef>
                <a:spcPct val="0"/>
              </a:spcBef>
            </a:pPr>
            <a:endParaRPr lang="en-US" altLang="en-US" b="1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Reach people where they are: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- Education, interest, understanding, and ability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- Teach people to determine their own needs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- Teach people to “help themselves”</a:t>
            </a: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DAE97A66-B121-4234-962F-D673E3077D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2475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88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40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915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63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35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07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79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9738D4-25CC-4B07-94E4-C4873F50599F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785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2BDBFB0E-4809-4605-933E-AEA6F7F3F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AE0602D4-09B7-4C1B-88F9-16E1232508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400" b="1"/>
              <a:t>Extension is a Partnership of Funding and operations , Federal (USDA), State (Florida), Local (67 Counties) </a:t>
            </a: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9B22B36D-37A6-45DC-9184-5729490D9F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2475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887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40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915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63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35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07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7950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3A76AF-7FBF-441E-9A67-F9E7C23AA173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1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6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7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50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798F92F-D6FD-48D8-A4D7-57DCB565EB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A1B710A-51FD-41E8-91DF-2F218C644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646EAA8-D70B-4D31-B594-794458D71E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928CC-3CE3-425B-B3D2-F52757C47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60310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6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0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6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9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2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4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3EF7C-EAB3-4D7B-9B25-2FC4A97EBD3F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1DF13-6E8A-410D-BE68-FCB539EF0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82143F8-A608-4954-AA9D-AD94A1503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8601"/>
            <a:ext cx="8229600" cy="715963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C00000"/>
                </a:solidFill>
              </a:rPr>
              <a:t>Birth of modern agricultural extension services</a:t>
            </a:r>
            <a:endParaRPr lang="en-GB" altLang="en-US" sz="3200">
              <a:solidFill>
                <a:srgbClr val="C00000"/>
              </a:solidFill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9E27AAC-77E6-452E-B734-95A1FCDAA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0075" y="1147763"/>
            <a:ext cx="8458200" cy="53340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Outbreak of potato blight in Europe in 1845 (</a:t>
            </a:r>
            <a:r>
              <a:rPr lang="en-GB" altLang="en-US" sz="2400">
                <a:solidFill>
                  <a:srgbClr val="0000B8"/>
                </a:solidFill>
              </a:rPr>
              <a:t>Potato Famine </a:t>
            </a:r>
            <a:r>
              <a:rPr lang="en-GB" altLang="en-US" sz="2400"/>
              <a:t>in Ireland in 1851)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Royal Agricultural Improvement Society of Ireland </a:t>
            </a:r>
            <a:r>
              <a:rPr lang="en-GB" altLang="en-US" sz="2400"/>
              <a:t>(founded in 1841) appointed </a:t>
            </a:r>
            <a:r>
              <a:rPr lang="en-GB" altLang="en-US" sz="2400">
                <a:solidFill>
                  <a:srgbClr val="0000B8"/>
                </a:solidFill>
              </a:rPr>
              <a:t>itinerant lecturers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Four years of its existence the scheme was funded to about </a:t>
            </a:r>
            <a:r>
              <a:rPr lang="en-GB" altLang="en-US" sz="2400">
                <a:solidFill>
                  <a:srgbClr val="0000B8"/>
                </a:solidFill>
              </a:rPr>
              <a:t>half its total cost by landowners and charitable donations </a:t>
            </a:r>
            <a:r>
              <a:rPr lang="en-GB" altLang="en-US" sz="2400"/>
              <a:t>with the </a:t>
            </a:r>
            <a:r>
              <a:rPr lang="en-GB" altLang="en-US" sz="2400">
                <a:solidFill>
                  <a:srgbClr val="0000B8"/>
                </a:solidFill>
              </a:rPr>
              <a:t>remainder coming from government-controlled funds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Mid-1850s, first in Württemberg, Hesse, and western Prussia, </a:t>
            </a:r>
            <a:r>
              <a:rPr lang="en-GB" altLang="en-US" sz="2400">
                <a:solidFill>
                  <a:srgbClr val="0000B8"/>
                </a:solidFill>
              </a:rPr>
              <a:t>itinerant agricultural teachers </a:t>
            </a:r>
            <a:r>
              <a:rPr lang="en-GB" altLang="en-US" sz="2400"/>
              <a:t>(</a:t>
            </a:r>
            <a:r>
              <a:rPr lang="en-GB" altLang="en-US" sz="2400" i="1"/>
              <a:t>Wanderlehrer</a:t>
            </a:r>
            <a:r>
              <a:rPr lang="en-GB" altLang="en-US" sz="2400"/>
              <a:t>)</a:t>
            </a:r>
            <a:r>
              <a:rPr lang="en-GB" altLang="en-US" sz="2400" i="1"/>
              <a:t> </a:t>
            </a:r>
            <a:r>
              <a:rPr lang="en-GB" altLang="en-US" sz="2400"/>
              <a:t>began to be appointed under the auspices of central agricultural societies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System grew rapidly, influenced in part by the crisis among </a:t>
            </a:r>
            <a:r>
              <a:rPr lang="en-GB" altLang="en-US" sz="2400">
                <a:solidFill>
                  <a:srgbClr val="0000B8"/>
                </a:solidFill>
              </a:rPr>
              <a:t>vine growers</a:t>
            </a:r>
            <a:r>
              <a:rPr lang="en-GB" altLang="en-US" sz="2400"/>
              <a:t> resulting from the devastation caused by </a:t>
            </a:r>
            <a:r>
              <a:rPr lang="en-GB" altLang="en-US" sz="2400" i="1"/>
              <a:t>phylloxera</a:t>
            </a:r>
            <a:r>
              <a:rPr lang="en-GB" altLang="en-US" sz="2400"/>
              <a:t> aphid infestations</a:t>
            </a:r>
          </a:p>
        </p:txBody>
      </p:sp>
    </p:spTree>
    <p:extLst>
      <p:ext uri="{BB962C8B-B14F-4D97-AF65-F5344CB8AC3E}">
        <p14:creationId xmlns:p14="http://schemas.microsoft.com/office/powerpoint/2010/main" val="393558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C31A475F-C94B-4698-9DFC-89942A185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609600"/>
            <a:ext cx="8229600" cy="52578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System was adopted in the kingdom of Bavaria in 1896, it was as an </a:t>
            </a:r>
            <a:r>
              <a:rPr lang="en-GB" altLang="en-US" sz="2400">
                <a:solidFill>
                  <a:srgbClr val="0000B8"/>
                </a:solidFill>
              </a:rPr>
              <a:t>integral part of the state civil service</a:t>
            </a:r>
            <a:r>
              <a:rPr lang="en-GB" altLang="en-US" sz="2400"/>
              <a:t>; the extension workers were grandly titled </a:t>
            </a:r>
            <a:r>
              <a:rPr lang="en-GB" altLang="en-US" sz="2400">
                <a:solidFill>
                  <a:srgbClr val="0000B8"/>
                </a:solidFill>
              </a:rPr>
              <a:t>Royal Agricultural Teachers </a:t>
            </a:r>
            <a:r>
              <a:rPr lang="en-GB" altLang="en-US" sz="2400"/>
              <a:t>(</a:t>
            </a:r>
            <a:r>
              <a:rPr lang="en-GB" altLang="en-US" sz="2400" i="1"/>
              <a:t>Königliche Landwirtschafts-lehrer</a:t>
            </a:r>
            <a:r>
              <a:rPr lang="en-GB" altLang="en-US" sz="2400"/>
              <a:t>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In </a:t>
            </a:r>
            <a:r>
              <a:rPr lang="en-GB" altLang="en-US" sz="2400">
                <a:solidFill>
                  <a:srgbClr val="0000B8"/>
                </a:solidFill>
              </a:rPr>
              <a:t>France</a:t>
            </a:r>
            <a:r>
              <a:rPr lang="en-GB" altLang="en-US" sz="2400"/>
              <a:t> the </a:t>
            </a:r>
            <a:r>
              <a:rPr lang="en-GB" altLang="en-US" sz="2400">
                <a:solidFill>
                  <a:srgbClr val="0000B8"/>
                </a:solidFill>
              </a:rPr>
              <a:t>first national, wholly state-funded agricultural extension service was established in 1879 </a:t>
            </a:r>
          </a:p>
        </p:txBody>
      </p:sp>
    </p:spTree>
    <p:extLst>
      <p:ext uri="{BB962C8B-B14F-4D97-AF65-F5344CB8AC3E}">
        <p14:creationId xmlns:p14="http://schemas.microsoft.com/office/powerpoint/2010/main" val="238080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9E25CE96-55A5-417C-B630-885CF703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8601"/>
            <a:ext cx="8229600" cy="639763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C00000"/>
                </a:solidFill>
              </a:rPr>
              <a:t>Extension in USA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896E0AAE-2DA6-41AE-97AC-12C702CD2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219200"/>
            <a:ext cx="8382000" cy="43434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Morrill Act of 1862</a:t>
            </a:r>
            <a:r>
              <a:rPr lang="en-GB" altLang="en-US" sz="2400"/>
              <a:t>, was seminal in the creation of </a:t>
            </a:r>
            <a:r>
              <a:rPr lang="en-GB" altLang="en-US" sz="2400">
                <a:solidFill>
                  <a:srgbClr val="0000B8"/>
                </a:solidFill>
              </a:rPr>
              <a:t>state colleges "of agriculture and the mechanic arts" </a:t>
            </a:r>
            <a:r>
              <a:rPr lang="en-GB" altLang="en-US" sz="2400"/>
              <a:t>in the northern United States;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Its </a:t>
            </a:r>
            <a:r>
              <a:rPr lang="en-GB" altLang="en-US" sz="2400">
                <a:solidFill>
                  <a:srgbClr val="0000B8"/>
                </a:solidFill>
              </a:rPr>
              <a:t>land-grant provisions </a:t>
            </a:r>
            <a:r>
              <a:rPr lang="en-GB" altLang="en-US" sz="2400"/>
              <a:t>enabled the states to establish and fund their colleges.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Beginning at about the same time of the </a:t>
            </a:r>
            <a:r>
              <a:rPr lang="en-GB" altLang="en-US" sz="2400">
                <a:solidFill>
                  <a:srgbClr val="0000B8"/>
                </a:solidFill>
              </a:rPr>
              <a:t>farmers' institute movement.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By </a:t>
            </a:r>
            <a:r>
              <a:rPr lang="en-GB" altLang="en-US" sz="2400">
                <a:solidFill>
                  <a:srgbClr val="0000B8"/>
                </a:solidFill>
              </a:rPr>
              <a:t>1890, second Morrill Act granted federal funds</a:t>
            </a:r>
            <a:r>
              <a:rPr lang="en-GB" altLang="en-US" sz="2400"/>
              <a:t> for the establishment of agricultural colleges in the remainder of the United States, </a:t>
            </a:r>
          </a:p>
        </p:txBody>
      </p:sp>
    </p:spTree>
    <p:extLst>
      <p:ext uri="{BB962C8B-B14F-4D97-AF65-F5344CB8AC3E}">
        <p14:creationId xmlns:p14="http://schemas.microsoft.com/office/powerpoint/2010/main" val="241895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D8EDE571-4579-4CE5-8EB5-57335811A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40386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The </a:t>
            </a:r>
            <a:r>
              <a:rPr lang="en-GB" altLang="en-US" sz="2400">
                <a:solidFill>
                  <a:srgbClr val="0000B8"/>
                </a:solidFill>
              </a:rPr>
              <a:t>farmers' institutes </a:t>
            </a:r>
            <a:r>
              <a:rPr lang="en-GB" altLang="en-US" sz="2400"/>
              <a:t>had </a:t>
            </a:r>
            <a:r>
              <a:rPr lang="en-GB" altLang="en-US" sz="2400">
                <a:solidFill>
                  <a:srgbClr val="0000B8"/>
                </a:solidFill>
              </a:rPr>
              <a:t>spread throughout </a:t>
            </a:r>
            <a:r>
              <a:rPr lang="en-GB" altLang="en-US" sz="2400"/>
              <a:t>and become a </a:t>
            </a:r>
            <a:r>
              <a:rPr lang="en-GB" altLang="en-US" sz="2400">
                <a:solidFill>
                  <a:srgbClr val="0000B8"/>
                </a:solidFill>
              </a:rPr>
              <a:t>national institution </a:t>
            </a:r>
            <a:r>
              <a:rPr lang="en-GB" altLang="en-US" sz="2400"/>
              <a:t>with federal support and supervision, further stimulated by the formal establishment of experimental work at the state colleges of agriculture under the 1887 Hatch Act.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>
                <a:solidFill>
                  <a:srgbClr val="0000B8"/>
                </a:solidFill>
              </a:rPr>
              <a:t>1914 with the passage of the Smith-Lever Act</a:t>
            </a:r>
            <a:r>
              <a:rPr lang="en-GB" altLang="en-US" sz="2400"/>
              <a:t>, established the </a:t>
            </a:r>
            <a:r>
              <a:rPr lang="en-GB" altLang="en-US" sz="2400">
                <a:solidFill>
                  <a:srgbClr val="0000B8"/>
                </a:solidFill>
              </a:rPr>
              <a:t>Cooperative Extension Service </a:t>
            </a:r>
            <a:r>
              <a:rPr lang="en-GB" altLang="en-US" sz="2400"/>
              <a:t>- a tripartite cooperation of federal, state, and local county governments, with the state college as the extension agency </a:t>
            </a:r>
          </a:p>
        </p:txBody>
      </p:sp>
    </p:spTree>
    <p:extLst>
      <p:ext uri="{BB962C8B-B14F-4D97-AF65-F5344CB8AC3E}">
        <p14:creationId xmlns:p14="http://schemas.microsoft.com/office/powerpoint/2010/main" val="257155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E573108-11A7-46BD-8973-CAEE816A1C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301625"/>
            <a:ext cx="8382000" cy="1081088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C00000"/>
                </a:solidFill>
                <a:cs typeface="Times New Roman" panose="02020603050405020304" pitchFamily="18" charset="0"/>
              </a:rPr>
              <a:t>Why was the </a:t>
            </a:r>
            <a:br>
              <a:rPr lang="en-US" altLang="en-US" sz="3200" b="1"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en-US" sz="3200" b="1">
                <a:solidFill>
                  <a:srgbClr val="C00000"/>
                </a:solidFill>
                <a:cs typeface="Times New Roman" panose="02020603050405020304" pitchFamily="18" charset="0"/>
              </a:rPr>
              <a:t>National Cooperative Extension System Created?</a:t>
            </a:r>
            <a:endParaRPr lang="en-US" altLang="en-US" sz="320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0D341B9-D3D6-4D1C-8C66-ED5022CA48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81600" y="1981200"/>
            <a:ext cx="5486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–  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Building a rich, vital, democratic culture through pooling scientific knowledge with local knowledge and experience in cooperative educational work that develops the full-range of people’s individual and community capacities and </a:t>
            </a:r>
            <a:b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well-being.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C1CF052-BA9D-41C7-BE5F-983B3B3389B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1034" y="1600200"/>
            <a:ext cx="3829050" cy="510540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39652876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3954843-BEB3-47CE-A244-F5D65FED9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4989" y="501650"/>
            <a:ext cx="8783637" cy="681038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C00000"/>
                </a:solidFill>
                <a:cs typeface="Times New Roman" panose="02020603050405020304" pitchFamily="18" charset="0"/>
              </a:rPr>
              <a:t>Guiding Principles for Extension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F50B5F8-CC00-4735-AE45-DA7B0093F8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86400" y="1676400"/>
            <a:ext cx="5181600" cy="4800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Reach people where they are: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- Education, interest, understanding, and ability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- Teach people to determine their own needs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- Teach people to “help themselves”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pic>
        <p:nvPicPr>
          <p:cNvPr id="24580" name="Picture 1">
            <a:extLst>
              <a:ext uri="{FF2B5EF4-FFF2-40B4-BE49-F238E27FC236}">
                <a16:creationId xmlns:a16="http://schemas.microsoft.com/office/drawing/2014/main" id="{68F74121-DC95-4FFB-9521-309F3A3245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2324100"/>
            <a:ext cx="3810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169109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0F5D64C-F484-4FE4-A5D8-1D42732AF9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62213" y="152400"/>
            <a:ext cx="7696200" cy="1295400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C00000"/>
                </a:solidFill>
                <a:cs typeface="Times New Roman" panose="02020603050405020304" pitchFamily="18" charset="0"/>
              </a:rPr>
              <a:t>Cooperative Extension is....</a:t>
            </a:r>
          </a:p>
        </p:txBody>
      </p:sp>
      <p:sp>
        <p:nvSpPr>
          <p:cNvPr id="1035" name="Rectangle 3">
            <a:extLst>
              <a:ext uri="{FF2B5EF4-FFF2-40B4-BE49-F238E27FC236}">
                <a16:creationId xmlns:a16="http://schemas.microsoft.com/office/drawing/2014/main" id="{49ED8A0D-E8DB-4012-B339-29D1D9E96F1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24400" y="914400"/>
            <a:ext cx="4724400" cy="801688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 Partnership of 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funding and operations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4000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3CC2B67-0541-435C-B10F-C348ADD87044}"/>
              </a:ext>
            </a:extLst>
          </p:cNvPr>
          <p:cNvGraphicFramePr/>
          <p:nvPr/>
        </p:nvGraphicFramePr>
        <p:xfrm>
          <a:off x="3505200" y="2133600"/>
          <a:ext cx="4611688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766023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767F4F63-90A4-4958-90CD-72CA2CED6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C00000"/>
                </a:solidFill>
              </a:rPr>
              <a:t>India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58AE90F7-03C7-4BA6-883F-3B88EBEB6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28956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A central department of agriculture was established in India after the famine in eastern India (Bengal, Odisha) and the government of India soon after resolved to establish departments in each province.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2400"/>
              <a:t>Central government directive ordered every province to appoint a full time director of agriculture (1905)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3996547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624</Words>
  <Application>Microsoft Office PowerPoint</Application>
  <PresentationFormat>Widescreen</PresentationFormat>
  <Paragraphs>47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Birth of modern agricultural extension services</vt:lpstr>
      <vt:lpstr>PowerPoint Presentation</vt:lpstr>
      <vt:lpstr>Extension in USA</vt:lpstr>
      <vt:lpstr>PowerPoint Presentation</vt:lpstr>
      <vt:lpstr>Why was the  National Cooperative Extension System Created?</vt:lpstr>
      <vt:lpstr>Guiding Principles for Extension</vt:lpstr>
      <vt:lpstr>Cooperative Extension is....</vt:lpstr>
      <vt:lpstr>India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 of modern agricultural extension services</dc:title>
  <dc:creator>Saima</dc:creator>
  <cp:lastModifiedBy>Saima</cp:lastModifiedBy>
  <cp:revision>1</cp:revision>
  <dcterms:created xsi:type="dcterms:W3CDTF">2020-12-02T08:17:03Z</dcterms:created>
  <dcterms:modified xsi:type="dcterms:W3CDTF">2020-12-02T08:17:25Z</dcterms:modified>
</cp:coreProperties>
</file>