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8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66E5BE-91D1-481B-A7E0-7FD15DD2EF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60821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6E5BE-91D1-481B-A7E0-7FD15DD2EF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131179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6E5BE-91D1-481B-A7E0-7FD15DD2EF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96560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66E5BE-91D1-481B-A7E0-7FD15DD2EF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392090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66E5BE-91D1-481B-A7E0-7FD15DD2EF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151934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66E5BE-91D1-481B-A7E0-7FD15DD2EF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1477285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66E5BE-91D1-481B-A7E0-7FD15DD2EFE5}" type="datetimeFigureOut">
              <a:rPr lang="en-US" smtClean="0"/>
              <a:t>12-Nov-20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252074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66E5BE-91D1-481B-A7E0-7FD15DD2EFE5}" type="datetimeFigureOut">
              <a:rPr lang="en-US" smtClean="0"/>
              <a:t>12-Nov-20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1477854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6E5BE-91D1-481B-A7E0-7FD15DD2EFE5}" type="datetimeFigureOut">
              <a:rPr lang="en-US" smtClean="0"/>
              <a:t>12-Nov-20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2665823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6E5BE-91D1-481B-A7E0-7FD15DD2EF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28154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6E5BE-91D1-481B-A7E0-7FD15DD2EF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17553-EDB2-4C28-B450-E741B9C101E2}" type="slidenum">
              <a:rPr lang="en-US" smtClean="0"/>
              <a:t>‹#›</a:t>
            </a:fld>
            <a:endParaRPr lang="en-US"/>
          </a:p>
        </p:txBody>
      </p:sp>
    </p:spTree>
    <p:extLst>
      <p:ext uri="{BB962C8B-B14F-4D97-AF65-F5344CB8AC3E}">
        <p14:creationId xmlns:p14="http://schemas.microsoft.com/office/powerpoint/2010/main" val="104507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6E5BE-91D1-481B-A7E0-7FD15DD2EFE5}" type="datetimeFigureOut">
              <a:rPr lang="en-US" smtClean="0"/>
              <a:t>12-Nov-20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17553-EDB2-4C28-B450-E741B9C101E2}" type="slidenum">
              <a:rPr lang="en-US" smtClean="0"/>
              <a:t>‹#›</a:t>
            </a:fld>
            <a:endParaRPr lang="en-US"/>
          </a:p>
        </p:txBody>
      </p:sp>
    </p:spTree>
    <p:extLst>
      <p:ext uri="{BB962C8B-B14F-4D97-AF65-F5344CB8AC3E}">
        <p14:creationId xmlns:p14="http://schemas.microsoft.com/office/powerpoint/2010/main" val="4034531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instructionaldesign.org/theories/information-picku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erriam-webster.com/dictionary/comprehensive" TargetMode="External"/><Relationship Id="rId2" Type="http://schemas.openxmlformats.org/officeDocument/2006/relationships/hyperlink" Target="https://www.merriam-webster.com/dictionary/differentiat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merriam-webster.com/dictionary/enhancing" TargetMode="External"/><Relationship Id="rId2" Type="http://schemas.openxmlformats.org/officeDocument/2006/relationships/hyperlink" Target="https://www.merriam-webster.com/dictionary/enhanc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tip.psychology.org/thorn.html" TargetMode="External"/><Relationship Id="rId7" Type="http://schemas.openxmlformats.org/officeDocument/2006/relationships/hyperlink" Target="http://studylecturenotes.com/psychological-foundation-of-education-education-and-psychology/" TargetMode="External"/><Relationship Id="rId2" Type="http://schemas.openxmlformats.org/officeDocument/2006/relationships/hyperlink" Target="http://www.psychology.sbc.edu/Thorndike%20and%20Watson.htm" TargetMode="External"/><Relationship Id="rId1" Type="http://schemas.openxmlformats.org/officeDocument/2006/relationships/slideLayout" Target="../slideLayouts/slideLayout2.xml"/><Relationship Id="rId6" Type="http://schemas.openxmlformats.org/officeDocument/2006/relationships/hyperlink" Target="https://www.elsevier.com/books/psychological-foundations-of-education/mathis/978-0-12-480150-9" TargetMode="External"/><Relationship Id="rId5" Type="http://schemas.openxmlformats.org/officeDocument/2006/relationships/hyperlink" Target="https://sydney.edu.au/education_social_work/learning_teaching/ict/theory/constructivism.shtmlhttps:/" TargetMode="External"/><Relationship Id="rId4" Type="http://schemas.openxmlformats.org/officeDocument/2006/relationships/hyperlink" Target="https://sydney.edu.au/education_social_work/learning_teaching/ict/theory/constructivism.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304800"/>
            <a:ext cx="9144000" cy="685800"/>
          </a:xfrm>
        </p:spPr>
        <p:txBody>
          <a:bodyPr>
            <a:normAutofit/>
          </a:bodyPr>
          <a:lstStyle/>
          <a:p>
            <a:r>
              <a:rPr lang="en-US" sz="3600" dirty="0" smtClean="0"/>
              <a:t>Gestalt theories and Science education</a:t>
            </a:r>
            <a:endParaRPr lang="en-US" sz="3600" dirty="0"/>
          </a:p>
        </p:txBody>
      </p:sp>
      <p:sp>
        <p:nvSpPr>
          <p:cNvPr id="5" name="Subtitle 4"/>
          <p:cNvSpPr>
            <a:spLocks noGrp="1"/>
          </p:cNvSpPr>
          <p:nvPr>
            <p:ph type="subTitle" idx="1"/>
          </p:nvPr>
        </p:nvSpPr>
        <p:spPr>
          <a:xfrm>
            <a:off x="457200" y="1066800"/>
            <a:ext cx="7620000" cy="5181600"/>
          </a:xfrm>
        </p:spPr>
        <p:txBody>
          <a:bodyPr>
            <a:noAutofit/>
          </a:bodyPr>
          <a:lstStyle/>
          <a:p>
            <a:pPr algn="l"/>
            <a:r>
              <a:rPr lang="en-US" sz="4000" dirty="0" smtClean="0">
                <a:solidFill>
                  <a:schemeClr val="tx1"/>
                </a:solidFill>
              </a:rPr>
              <a:t>The term “Gestalt,” comes from a German word that roughly means </a:t>
            </a:r>
            <a:r>
              <a:rPr lang="en-US" sz="4000" i="1" dirty="0" smtClean="0">
                <a:solidFill>
                  <a:schemeClr val="tx1"/>
                </a:solidFill>
              </a:rPr>
              <a:t>pattern</a:t>
            </a:r>
            <a:r>
              <a:rPr lang="en-US" sz="4000" dirty="0" smtClean="0">
                <a:solidFill>
                  <a:schemeClr val="tx1"/>
                </a:solidFill>
              </a:rPr>
              <a:t> or </a:t>
            </a:r>
            <a:r>
              <a:rPr lang="en-US" sz="4000" i="1" dirty="0" smtClean="0">
                <a:solidFill>
                  <a:schemeClr val="tx1"/>
                </a:solidFill>
              </a:rPr>
              <a:t>form</a:t>
            </a:r>
            <a:r>
              <a:rPr lang="en-US" sz="4000" dirty="0" smtClean="0">
                <a:solidFill>
                  <a:schemeClr val="tx1"/>
                </a:solidFill>
              </a:rPr>
              <a:t>. The main tenet of the Gestalt theory is that the whole is greater than the sum of its parts; learning is more than just invoking mechanical responses from learners.</a:t>
            </a:r>
            <a:endParaRPr lang="en-US" sz="4000" dirty="0">
              <a:solidFill>
                <a:schemeClr val="tx1"/>
              </a:solidFill>
            </a:endParaRPr>
          </a:p>
        </p:txBody>
      </p:sp>
    </p:spTree>
    <p:extLst>
      <p:ext uri="{BB962C8B-B14F-4D97-AF65-F5344CB8AC3E}">
        <p14:creationId xmlns:p14="http://schemas.microsoft.com/office/powerpoint/2010/main" val="1117357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The </a:t>
            </a:r>
            <a:r>
              <a:rPr lang="en-US" b="1" dirty="0" smtClean="0"/>
              <a:t>three learning </a:t>
            </a:r>
            <a:r>
              <a:rPr lang="en-US" b="1" dirty="0" smtClean="0"/>
              <a:t>phases</a:t>
            </a:r>
            <a:endParaRPr lang="en-US" dirty="0"/>
          </a:p>
        </p:txBody>
      </p:sp>
      <p:sp>
        <p:nvSpPr>
          <p:cNvPr id="3" name="Content Placeholder 2"/>
          <p:cNvSpPr>
            <a:spLocks noGrp="1"/>
          </p:cNvSpPr>
          <p:nvPr>
            <p:ph idx="1"/>
          </p:nvPr>
        </p:nvSpPr>
        <p:spPr>
          <a:xfrm>
            <a:off x="152400" y="990600"/>
            <a:ext cx="8763000" cy="5715000"/>
          </a:xfrm>
        </p:spPr>
        <p:txBody>
          <a:bodyPr>
            <a:normAutofit fontScale="55000" lnSpcReduction="20000"/>
          </a:bodyPr>
          <a:lstStyle/>
          <a:p>
            <a:pPr fontAlgn="base">
              <a:buNone/>
            </a:pPr>
            <a:r>
              <a:rPr lang="en-US" sz="5100" dirty="0" err="1" smtClean="0"/>
              <a:t>Hassard</a:t>
            </a:r>
            <a:r>
              <a:rPr lang="en-US" sz="5100" dirty="0" smtClean="0"/>
              <a:t> </a:t>
            </a:r>
            <a:r>
              <a:rPr lang="en-US" sz="5100" dirty="0" smtClean="0"/>
              <a:t>(2003) identifies three phases of learning in Ausubel’s model of learning.Advance Organizer</a:t>
            </a:r>
          </a:p>
          <a:p>
            <a:pPr fontAlgn="base"/>
            <a:r>
              <a:rPr lang="en-US" sz="5100" dirty="0" smtClean="0"/>
              <a:t>Presentation of Learning Task or Material</a:t>
            </a:r>
          </a:p>
          <a:p>
            <a:pPr fontAlgn="base"/>
            <a:r>
              <a:rPr lang="en-US" sz="5100" dirty="0" smtClean="0"/>
              <a:t>Strengthening Cognitive Organization</a:t>
            </a:r>
          </a:p>
          <a:p>
            <a:pPr fontAlgn="base"/>
            <a:r>
              <a:rPr lang="en-US" sz="5100" dirty="0" smtClean="0"/>
              <a:t>Clarify aim of the lesson</a:t>
            </a:r>
          </a:p>
          <a:p>
            <a:pPr fontAlgn="base"/>
            <a:r>
              <a:rPr lang="en-US" sz="5100" dirty="0" smtClean="0"/>
              <a:t>Present the organizer</a:t>
            </a:r>
          </a:p>
          <a:p>
            <a:pPr fontAlgn="base"/>
            <a:r>
              <a:rPr lang="en-US" sz="5100" dirty="0" smtClean="0"/>
              <a:t>Relate organizer to students' knowledge</a:t>
            </a:r>
          </a:p>
          <a:p>
            <a:pPr fontAlgn="base"/>
            <a:r>
              <a:rPr lang="en-US" sz="5100" dirty="0" smtClean="0"/>
              <a:t>Make the organization of the new material explicit.</a:t>
            </a:r>
          </a:p>
          <a:p>
            <a:pPr fontAlgn="base"/>
            <a:r>
              <a:rPr lang="en-US" sz="5100" dirty="0" smtClean="0"/>
              <a:t>Make logical order of learning material explicit.</a:t>
            </a:r>
          </a:p>
          <a:p>
            <a:pPr fontAlgn="base"/>
            <a:r>
              <a:rPr lang="en-US" sz="5100" dirty="0" smtClean="0"/>
              <a:t>Present material and engage students in meaningful learning activities.</a:t>
            </a:r>
          </a:p>
          <a:p>
            <a:pPr fontAlgn="base"/>
            <a:r>
              <a:rPr lang="en-US" sz="5100" dirty="0" smtClean="0"/>
              <a:t>Relate new information to advance organizer</a:t>
            </a:r>
          </a:p>
          <a:p>
            <a:pPr fontAlgn="base"/>
            <a:r>
              <a:rPr lang="en-US" sz="5100" dirty="0" smtClean="0"/>
              <a:t>Promote active reception learning</a:t>
            </a:r>
            <a:r>
              <a:rPr lang="en-US" sz="5100" dirty="0" smtClean="0"/>
              <a:t>.</a:t>
            </a:r>
            <a:endParaRPr lang="en-US" dirty="0"/>
          </a:p>
        </p:txBody>
      </p:sp>
    </p:spTree>
    <p:extLst>
      <p:ext uri="{BB962C8B-B14F-4D97-AF65-F5344CB8AC3E}">
        <p14:creationId xmlns:p14="http://schemas.microsoft.com/office/powerpoint/2010/main" val="2179171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Ausubel’s theory and Science Education</a:t>
            </a:r>
            <a:endParaRPr lang="en-US" b="1" dirty="0"/>
          </a:p>
        </p:txBody>
      </p:sp>
      <p:sp>
        <p:nvSpPr>
          <p:cNvPr id="3" name="Content Placeholder 2"/>
          <p:cNvSpPr>
            <a:spLocks noGrp="1"/>
          </p:cNvSpPr>
          <p:nvPr>
            <p:ph idx="1"/>
          </p:nvPr>
        </p:nvSpPr>
        <p:spPr/>
        <p:txBody>
          <a:bodyPr/>
          <a:lstStyle/>
          <a:p>
            <a:pPr>
              <a:buNone/>
            </a:pPr>
            <a:r>
              <a:rPr lang="en-US" sz="4000" dirty="0" smtClean="0"/>
              <a:t>Proposed four processes by which meaningful learning can occur</a:t>
            </a:r>
          </a:p>
          <a:p>
            <a:r>
              <a:rPr lang="en-US" sz="4000" dirty="0" smtClean="0"/>
              <a:t>Derivative subsumption</a:t>
            </a:r>
          </a:p>
          <a:p>
            <a:r>
              <a:rPr lang="en-US" sz="4000" dirty="0" smtClean="0"/>
              <a:t>Correlative Subsumption</a:t>
            </a:r>
          </a:p>
          <a:p>
            <a:r>
              <a:rPr lang="en-US" sz="4000" dirty="0" smtClean="0"/>
              <a:t>Superordinate learning </a:t>
            </a:r>
          </a:p>
          <a:p>
            <a:r>
              <a:rPr lang="en-US" sz="4000" dirty="0" smtClean="0"/>
              <a:t>Combinatorial learning</a:t>
            </a:r>
          </a:p>
          <a:p>
            <a:endParaRPr lang="en-US" dirty="0" smtClean="0"/>
          </a:p>
          <a:p>
            <a:endParaRPr lang="en-US" dirty="0" smtClean="0"/>
          </a:p>
        </p:txBody>
      </p:sp>
    </p:spTree>
    <p:extLst>
      <p:ext uri="{BB962C8B-B14F-4D97-AF65-F5344CB8AC3E}">
        <p14:creationId xmlns:p14="http://schemas.microsoft.com/office/powerpoint/2010/main" val="3186279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Derivative Subsumption</a:t>
            </a:r>
            <a:endParaRPr lang="en-US" b="1" dirty="0"/>
          </a:p>
        </p:txBody>
      </p:sp>
      <p:sp>
        <p:nvSpPr>
          <p:cNvPr id="3" name="Content Placeholder 2"/>
          <p:cNvSpPr>
            <a:spLocks noGrp="1"/>
          </p:cNvSpPr>
          <p:nvPr>
            <p:ph idx="1"/>
          </p:nvPr>
        </p:nvSpPr>
        <p:spPr>
          <a:xfrm>
            <a:off x="228600" y="1143000"/>
            <a:ext cx="8763000" cy="5486400"/>
          </a:xfrm>
        </p:spPr>
        <p:txBody>
          <a:bodyPr>
            <a:normAutofit fontScale="92500" lnSpcReduction="10000"/>
          </a:bodyPr>
          <a:lstStyle/>
          <a:p>
            <a:r>
              <a:rPr lang="en-US" dirty="0" smtClean="0"/>
              <a:t>Describe the Situation in which the new information pupils learn is an instance </a:t>
            </a:r>
          </a:p>
          <a:p>
            <a:pPr>
              <a:buNone/>
            </a:pPr>
            <a:r>
              <a:rPr lang="en-US" b="1" dirty="0" smtClean="0"/>
              <a:t>Example:</a:t>
            </a:r>
          </a:p>
          <a:p>
            <a:pPr>
              <a:buNone/>
            </a:pPr>
            <a:r>
              <a:rPr lang="en-US" dirty="0" smtClean="0"/>
              <a:t>Pervious knowledge: Let’s Suppose Ali have acquired basic concept such as tree have green ,leave,branch,fruites</a:t>
            </a:r>
          </a:p>
          <a:p>
            <a:r>
              <a:rPr lang="en-US" dirty="0" smtClean="0"/>
              <a:t>Ali learn about a kind of tree that he have never  seen before persimmon tree conforms to his previous understanding of tree</a:t>
            </a:r>
          </a:p>
          <a:p>
            <a:r>
              <a:rPr lang="en-US" dirty="0" smtClean="0"/>
              <a:t>His new knowledge of persimmon tree is attached to the concept of tree without substantially altering that  concept in any way</a:t>
            </a:r>
          </a:p>
        </p:txBody>
      </p:sp>
    </p:spTree>
    <p:extLst>
      <p:ext uri="{BB962C8B-B14F-4D97-AF65-F5344CB8AC3E}">
        <p14:creationId xmlns:p14="http://schemas.microsoft.com/office/powerpoint/2010/main" val="2228921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smtClean="0"/>
              <a:t>Correlative Subsumption </a:t>
            </a:r>
            <a:endParaRPr lang="en-US" dirty="0"/>
          </a:p>
        </p:txBody>
      </p:sp>
      <p:sp>
        <p:nvSpPr>
          <p:cNvPr id="3" name="Content Placeholder 2"/>
          <p:cNvSpPr>
            <a:spLocks noGrp="1"/>
          </p:cNvSpPr>
          <p:nvPr>
            <p:ph idx="1"/>
          </p:nvPr>
        </p:nvSpPr>
        <p:spPr>
          <a:xfrm>
            <a:off x="228600" y="914400"/>
            <a:ext cx="8763000" cy="5791200"/>
          </a:xfrm>
        </p:spPr>
        <p:txBody>
          <a:bodyPr>
            <a:normAutofit/>
          </a:bodyPr>
          <a:lstStyle/>
          <a:p>
            <a:pPr>
              <a:buNone/>
            </a:pPr>
            <a:r>
              <a:rPr lang="en-US" sz="3600" dirty="0" smtClean="0"/>
              <a:t>More Valuable learning than that of derivative Subsumption. Since it enriches the higher level concept.</a:t>
            </a:r>
          </a:p>
          <a:p>
            <a:pPr>
              <a:buNone/>
            </a:pPr>
            <a:r>
              <a:rPr lang="en-US" sz="3600" b="1" dirty="0" smtClean="0"/>
              <a:t>Example:</a:t>
            </a:r>
          </a:p>
          <a:p>
            <a:pPr>
              <a:buNone/>
            </a:pPr>
            <a:r>
              <a:rPr lang="en-US" sz="3600" dirty="0" smtClean="0"/>
              <a:t>Now let’s Suppose Ali encounter a new kind of tree that has red leaves rather than green</a:t>
            </a:r>
          </a:p>
          <a:p>
            <a:pPr>
              <a:buNone/>
            </a:pPr>
            <a:r>
              <a:rPr lang="en-US" sz="3600" dirty="0" smtClean="0"/>
              <a:t>Accommodate this new information Ali have to alter or extend your concept of  “tree” to include the possibility of red leaves</a:t>
            </a:r>
            <a:endParaRPr lang="en-US" sz="3600" dirty="0"/>
          </a:p>
        </p:txBody>
      </p:sp>
    </p:spTree>
    <p:extLst>
      <p:ext uri="{BB962C8B-B14F-4D97-AF65-F5344CB8AC3E}">
        <p14:creationId xmlns:p14="http://schemas.microsoft.com/office/powerpoint/2010/main" val="229854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smtClean="0"/>
              <a:t>Super ordinate </a:t>
            </a:r>
            <a:r>
              <a:rPr lang="en-US" dirty="0" smtClean="0"/>
              <a:t>learning</a:t>
            </a: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a:buNone/>
            </a:pPr>
            <a:r>
              <a:rPr lang="en-US" sz="3600" dirty="0" smtClean="0"/>
              <a:t>In this case you already knew a lot of example of the concept' but you did not know the concept itself until it was taught to pupils.</a:t>
            </a:r>
          </a:p>
          <a:p>
            <a:pPr>
              <a:buNone/>
            </a:pPr>
            <a:r>
              <a:rPr lang="en-US" sz="3600" b="1" dirty="0" smtClean="0"/>
              <a:t>Example: </a:t>
            </a:r>
          </a:p>
          <a:p>
            <a:pPr>
              <a:buNone/>
            </a:pPr>
            <a:r>
              <a:rPr lang="en-US" sz="3600" dirty="0" smtClean="0"/>
              <a:t>Ali was well acquired with maple , oak, apple trees etc..but pupils still did not know until they were taught that these were all example of deciduous trees</a:t>
            </a:r>
            <a:endParaRPr lang="en-US" sz="3600" dirty="0"/>
          </a:p>
        </p:txBody>
      </p:sp>
    </p:spTree>
    <p:extLst>
      <p:ext uri="{BB962C8B-B14F-4D97-AF65-F5344CB8AC3E}">
        <p14:creationId xmlns:p14="http://schemas.microsoft.com/office/powerpoint/2010/main" val="3412356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Combinatorial learning</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r>
              <a:rPr lang="en-US" dirty="0" smtClean="0"/>
              <a:t>It describes a process by which the new idea is derived from another  idea that is comes from his previous knowledge </a:t>
            </a:r>
          </a:p>
          <a:p>
            <a:r>
              <a:rPr lang="en-US" dirty="0" smtClean="0"/>
              <a:t>Students could think of this as learning by analogy</a:t>
            </a:r>
          </a:p>
          <a:p>
            <a:pPr>
              <a:buNone/>
            </a:pPr>
            <a:r>
              <a:rPr lang="en-US" b="1" dirty="0" smtClean="0"/>
              <a:t>Example:</a:t>
            </a:r>
          </a:p>
          <a:p>
            <a:pPr>
              <a:buNone/>
            </a:pPr>
            <a:r>
              <a:rPr lang="en-US" dirty="0" smtClean="0"/>
              <a:t>Ali learn about modification on plants part, Ali might relate it to previously acquired  knowledge of how papyrus tree used to produce paper</a:t>
            </a:r>
            <a:endParaRPr lang="en-US" dirty="0"/>
          </a:p>
        </p:txBody>
      </p:sp>
    </p:spTree>
    <p:extLst>
      <p:ext uri="{BB962C8B-B14F-4D97-AF65-F5344CB8AC3E}">
        <p14:creationId xmlns:p14="http://schemas.microsoft.com/office/powerpoint/2010/main" val="2025862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Ausubel’s theory and Teaching</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r>
              <a:rPr lang="en-US" dirty="0" smtClean="0"/>
              <a:t>General ideas of a subject must be presented first</a:t>
            </a:r>
          </a:p>
          <a:p>
            <a:r>
              <a:rPr lang="en-US" dirty="0" smtClean="0"/>
              <a:t>Then progressively differentiated in term of detail and specificity</a:t>
            </a:r>
          </a:p>
          <a:p>
            <a:r>
              <a:rPr lang="en-US" dirty="0" smtClean="0"/>
              <a:t>Should attempt to integrate new martial with previously presented information </a:t>
            </a:r>
          </a:p>
          <a:p>
            <a:r>
              <a:rPr lang="en-US" dirty="0" smtClean="0"/>
              <a:t>Using comparison and cross referencing of new and old ideas.</a:t>
            </a:r>
          </a:p>
          <a:p>
            <a:r>
              <a:rPr lang="en-US" dirty="0" smtClean="0"/>
              <a:t>Instructors should use a number of example and focus on both similarities and differences</a:t>
            </a:r>
          </a:p>
          <a:p>
            <a:r>
              <a:rPr lang="en-US" dirty="0" smtClean="0"/>
              <a:t>Should use a number of example and focus on both similarities and differences</a:t>
            </a:r>
            <a:endParaRPr lang="en-US" dirty="0"/>
          </a:p>
        </p:txBody>
      </p:sp>
    </p:spTree>
    <p:extLst>
      <p:ext uri="{BB962C8B-B14F-4D97-AF65-F5344CB8AC3E}">
        <p14:creationId xmlns:p14="http://schemas.microsoft.com/office/powerpoint/2010/main" val="2364453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143000"/>
          </a:xfrm>
        </p:spPr>
        <p:txBody>
          <a:bodyPr>
            <a:normAutofit fontScale="90000"/>
          </a:bodyPr>
          <a:lstStyle/>
          <a:p>
            <a:r>
              <a:rPr lang="en-US" dirty="0" smtClean="0"/>
              <a:t>Mastry learning theory Of Bajman S.Bloom</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sz="2000" dirty="0" smtClean="0"/>
              <a:t> </a:t>
            </a:r>
            <a:r>
              <a:rPr lang="en-US" b="1" dirty="0" smtClean="0"/>
              <a:t>mastery learning</a:t>
            </a:r>
            <a:r>
              <a:rPr lang="en-US" dirty="0" smtClean="0"/>
              <a:t> refers to a category of instructional methods which establishes a level of performance that all students must master before moving on to the next unit</a:t>
            </a:r>
          </a:p>
          <a:p>
            <a:endParaRPr lang="en-US" dirty="0" smtClean="0"/>
          </a:p>
          <a:p>
            <a:r>
              <a:rPr lang="en-US" dirty="0" smtClean="0"/>
              <a:t>Bloom’s </a:t>
            </a:r>
            <a:r>
              <a:rPr lang="en-US" dirty="0" smtClean="0"/>
              <a:t>Taxonomy was created by Benjamin Bloom in 1956, published as a kind of classification of learning outcomes and objectives </a:t>
            </a:r>
            <a:endParaRPr lang="en-US" dirty="0"/>
          </a:p>
        </p:txBody>
      </p:sp>
    </p:spTree>
    <p:extLst>
      <p:ext uri="{BB962C8B-B14F-4D97-AF65-F5344CB8AC3E}">
        <p14:creationId xmlns:p14="http://schemas.microsoft.com/office/powerpoint/2010/main" val="2860254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Domains of Bloom’s Taxonomy</a:t>
            </a:r>
            <a:endParaRPr lang="en-US" dirty="0"/>
          </a:p>
        </p:txBody>
      </p:sp>
      <p:sp>
        <p:nvSpPr>
          <p:cNvPr id="3" name="Content Placeholder 2"/>
          <p:cNvSpPr>
            <a:spLocks noGrp="1"/>
          </p:cNvSpPr>
          <p:nvPr>
            <p:ph idx="1"/>
          </p:nvPr>
        </p:nvSpPr>
        <p:spPr/>
        <p:txBody>
          <a:bodyPr/>
          <a:lstStyle/>
          <a:p>
            <a:r>
              <a:rPr lang="en-US" sz="4000" dirty="0" smtClean="0"/>
              <a:t>3 Domains</a:t>
            </a:r>
          </a:p>
          <a:p>
            <a:pPr>
              <a:buFont typeface="+mj-lt"/>
              <a:buAutoNum type="arabicPeriod"/>
            </a:pPr>
            <a:endParaRPr lang="en-US" sz="4000" dirty="0" smtClean="0"/>
          </a:p>
          <a:p>
            <a:pPr>
              <a:buFont typeface="+mj-lt"/>
              <a:buAutoNum type="arabicPeriod"/>
            </a:pPr>
            <a:r>
              <a:rPr lang="en-US" sz="4000" dirty="0" smtClean="0"/>
              <a:t>Cognitive domain</a:t>
            </a:r>
          </a:p>
          <a:p>
            <a:pPr>
              <a:buFont typeface="+mj-lt"/>
              <a:buAutoNum type="arabicPeriod"/>
            </a:pPr>
            <a:r>
              <a:rPr lang="en-US" sz="4000" dirty="0" smtClean="0"/>
              <a:t>Effective domain</a:t>
            </a:r>
          </a:p>
          <a:p>
            <a:pPr>
              <a:buFont typeface="+mj-lt"/>
              <a:buAutoNum type="arabicPeriod"/>
            </a:pPr>
            <a:r>
              <a:rPr lang="en-US" sz="4000" dirty="0" smtClean="0"/>
              <a:t>Psychomotor domain</a:t>
            </a:r>
          </a:p>
          <a:p>
            <a:pPr>
              <a:buFont typeface="+mj-lt"/>
              <a:buAutoNum type="arabicPeriod"/>
            </a:pPr>
            <a:endParaRPr lang="en-US" dirty="0" smtClean="0"/>
          </a:p>
          <a:p>
            <a:pPr>
              <a:buFont typeface="+mj-lt"/>
              <a:buAutoNum type="arabicPeriod"/>
            </a:pPr>
            <a:endParaRPr lang="en-US" dirty="0"/>
          </a:p>
        </p:txBody>
      </p:sp>
    </p:spTree>
    <p:extLst>
      <p:ext uri="{BB962C8B-B14F-4D97-AF65-F5344CB8AC3E}">
        <p14:creationId xmlns:p14="http://schemas.microsoft.com/office/powerpoint/2010/main" val="2874083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eele Photo 1.png"/>
          <p:cNvPicPr>
            <a:picLocks noChangeAspect="1"/>
          </p:cNvPicPr>
          <p:nvPr/>
        </p:nvPicPr>
        <p:blipFill>
          <a:blip r:embed="rId2"/>
          <a:stretch>
            <a:fillRect/>
          </a:stretch>
        </p:blipFill>
        <p:spPr>
          <a:xfrm>
            <a:off x="152399" y="228600"/>
            <a:ext cx="9095509" cy="5943600"/>
          </a:xfrm>
          <a:prstGeom prst="rect">
            <a:avLst/>
          </a:prstGeom>
        </p:spPr>
      </p:pic>
    </p:spTree>
    <p:extLst>
      <p:ext uri="{BB962C8B-B14F-4D97-AF65-F5344CB8AC3E}">
        <p14:creationId xmlns:p14="http://schemas.microsoft.com/office/powerpoint/2010/main" val="172271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noAutofit/>
          </a:bodyPr>
          <a:lstStyle/>
          <a:p>
            <a:pPr>
              <a:buNone/>
            </a:pPr>
            <a:r>
              <a:rPr lang="en-US" sz="2800" b="1" dirty="0" smtClean="0"/>
              <a:t>Principles</a:t>
            </a:r>
          </a:p>
          <a:p>
            <a:r>
              <a:rPr lang="en-US" sz="2800" dirty="0" smtClean="0"/>
              <a:t>The learner should be encouraged to discover the underlying nature of a topic or problem (i.e., the relationship among the elements).</a:t>
            </a:r>
          </a:p>
          <a:p>
            <a:r>
              <a:rPr lang="en-US" sz="2800" dirty="0" smtClean="0"/>
              <a:t>Gaps</a:t>
            </a:r>
            <a:r>
              <a:rPr lang="en-US" sz="2800" dirty="0" smtClean="0"/>
              <a:t>, incongruities, or disturbances are an important stimulus for learning</a:t>
            </a:r>
          </a:p>
          <a:p>
            <a:r>
              <a:rPr lang="en-US" sz="2800" dirty="0" smtClean="0"/>
              <a:t>Instruction should be based upon the laws of organization: proximity, closure, similarity and simplicity.</a:t>
            </a:r>
          </a:p>
          <a:p>
            <a:pPr>
              <a:buNone/>
            </a:pPr>
            <a:r>
              <a:rPr lang="en-US" sz="2800" b="1" dirty="0" smtClean="0"/>
              <a:t> </a:t>
            </a:r>
            <a:r>
              <a:rPr lang="en-US" sz="2800" b="1" dirty="0" smtClean="0"/>
              <a:t>Application</a:t>
            </a:r>
            <a:endParaRPr lang="en-US" sz="2800" b="1" dirty="0" smtClean="0"/>
          </a:p>
          <a:p>
            <a:r>
              <a:rPr lang="en-US" sz="2800" dirty="0" smtClean="0"/>
              <a:t>Gestalt theory applies to all aspects of human learning, although it applies most directly to perception and problem-solving. The work of </a:t>
            </a:r>
            <a:r>
              <a:rPr lang="en-US" sz="2800" dirty="0" smtClean="0">
                <a:hlinkClick r:id="rId2"/>
              </a:rPr>
              <a:t>Gibson</a:t>
            </a:r>
            <a:r>
              <a:rPr lang="en-US" sz="2800" dirty="0" smtClean="0"/>
              <a:t> was strongly influenced by Gestalt theory.</a:t>
            </a:r>
          </a:p>
        </p:txBody>
      </p:sp>
    </p:spTree>
    <p:extLst>
      <p:ext uri="{BB962C8B-B14F-4D97-AF65-F5344CB8AC3E}">
        <p14:creationId xmlns:p14="http://schemas.microsoft.com/office/powerpoint/2010/main" val="3128070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Bloom’s Taxonomy and science education</a:t>
            </a:r>
            <a:endParaRPr lang="en-US" dirty="0"/>
          </a:p>
        </p:txBody>
      </p:sp>
      <p:sp>
        <p:nvSpPr>
          <p:cNvPr id="3" name="Content Placeholder 2"/>
          <p:cNvSpPr>
            <a:spLocks noGrp="1"/>
          </p:cNvSpPr>
          <p:nvPr>
            <p:ph idx="1"/>
          </p:nvPr>
        </p:nvSpPr>
        <p:spPr>
          <a:xfrm>
            <a:off x="228600" y="1600200"/>
            <a:ext cx="8610600" cy="5029200"/>
          </a:xfrm>
        </p:spPr>
        <p:txBody>
          <a:bodyPr>
            <a:normAutofit fontScale="85000" lnSpcReduction="10000"/>
          </a:bodyPr>
          <a:lstStyle/>
          <a:p>
            <a:r>
              <a:rPr lang="en-US" dirty="0" smtClean="0"/>
              <a:t>Each of Bloom’s cognitive domains enabled educators to begin </a:t>
            </a:r>
            <a:r>
              <a:rPr lang="en-US" dirty="0" smtClean="0">
                <a:hlinkClick r:id="rId2"/>
              </a:rPr>
              <a:t>differentiating</a:t>
            </a:r>
            <a:r>
              <a:rPr lang="en-US" dirty="0" smtClean="0"/>
              <a:t> the type of content being taught as well as the complexity of the content.</a:t>
            </a:r>
          </a:p>
          <a:p>
            <a:r>
              <a:rPr lang="en-US" dirty="0" smtClean="0"/>
              <a:t>The domains are particularly useful for educators who are thinking about the questioning process within the classroom, with questions ranging in complexity from lower-order types of knowledge to higher-order questions that would require more complex and </a:t>
            </a:r>
            <a:r>
              <a:rPr lang="en-US" u="sng" dirty="0" smtClean="0">
                <a:solidFill>
                  <a:schemeClr val="tx1"/>
                </a:solidFill>
                <a:hlinkClick r:id="rId3"/>
              </a:rPr>
              <a:t>comprehensive</a:t>
            </a:r>
            <a:r>
              <a:rPr lang="en-US" dirty="0" smtClean="0"/>
              <a:t> thought.</a:t>
            </a:r>
          </a:p>
          <a:p>
            <a:r>
              <a:rPr lang="en-US" dirty="0" smtClean="0"/>
              <a:t>Science is the knowledge of fact and curiosity domains are particularly useful for educators who are thinking about the questioning process  to study deeply </a:t>
            </a:r>
            <a:endParaRPr lang="en-US" dirty="0"/>
          </a:p>
        </p:txBody>
      </p:sp>
    </p:spTree>
    <p:extLst>
      <p:ext uri="{BB962C8B-B14F-4D97-AF65-F5344CB8AC3E}">
        <p14:creationId xmlns:p14="http://schemas.microsoft.com/office/powerpoint/2010/main" val="2714599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smtClean="0"/>
              <a:t>Bloom’s taxonomy enabled teachers to think in a structured way about how they question students and deliver content. </a:t>
            </a:r>
          </a:p>
          <a:p>
            <a:r>
              <a:rPr lang="en-US" dirty="0" smtClean="0"/>
              <a:t>The taxonomy, in both its original and revised versions, helped teachers understand how to </a:t>
            </a:r>
            <a:r>
              <a:rPr lang="en-US" dirty="0" smtClean="0">
                <a:hlinkClick r:id="rId2"/>
              </a:rPr>
              <a:t>enhance</a:t>
            </a:r>
            <a:r>
              <a:rPr lang="en-US" dirty="0" smtClean="0"/>
              <a:t> and improve instructional delivery by aligning learning objectives with student assessments and by </a:t>
            </a:r>
            <a:r>
              <a:rPr lang="en-US" dirty="0" smtClean="0">
                <a:hlinkClick r:id="rId3"/>
              </a:rPr>
              <a:t>enhancing</a:t>
            </a:r>
            <a:r>
              <a:rPr lang="en-US" dirty="0" smtClean="0"/>
              <a:t> the learning goals for students in terms of cognitive complexity.</a:t>
            </a:r>
            <a:endParaRPr lang="en-US" dirty="0"/>
          </a:p>
        </p:txBody>
      </p:sp>
    </p:spTree>
    <p:extLst>
      <p:ext uri="{BB962C8B-B14F-4D97-AF65-F5344CB8AC3E}">
        <p14:creationId xmlns:p14="http://schemas.microsoft.com/office/powerpoint/2010/main" val="2136141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6934200" cy="685800"/>
          </a:xfrm>
        </p:spPr>
        <p:txBody>
          <a:bodyPr>
            <a:normAutofit fontScale="90000"/>
          </a:bodyPr>
          <a:lstStyle/>
          <a:p>
            <a:r>
              <a:rPr lang="en-US" dirty="0" smtClean="0"/>
              <a:t>Summary</a:t>
            </a:r>
            <a:endParaRPr lang="en-US" dirty="0"/>
          </a:p>
        </p:txBody>
      </p:sp>
      <p:sp>
        <p:nvSpPr>
          <p:cNvPr id="3" name="Content Placeholder 2"/>
          <p:cNvSpPr>
            <a:spLocks noGrp="1"/>
          </p:cNvSpPr>
          <p:nvPr>
            <p:ph idx="1"/>
          </p:nvPr>
        </p:nvSpPr>
        <p:spPr>
          <a:xfrm>
            <a:off x="228600" y="762000"/>
            <a:ext cx="8686800" cy="5715000"/>
          </a:xfrm>
        </p:spPr>
        <p:txBody>
          <a:bodyPr>
            <a:noAutofit/>
          </a:bodyPr>
          <a:lstStyle/>
          <a:p>
            <a:r>
              <a:rPr lang="en-US" sz="2400" dirty="0" smtClean="0"/>
              <a:t> psychology as “the science that seeks to describe and explain and on decision, to change the </a:t>
            </a:r>
            <a:r>
              <a:rPr lang="en-US" sz="2400" dirty="0" err="1" smtClean="0"/>
              <a:t>behaviour</a:t>
            </a:r>
            <a:r>
              <a:rPr lang="en-US" sz="2400" dirty="0" smtClean="0"/>
              <a:t> of man and other animals.</a:t>
            </a:r>
          </a:p>
          <a:p>
            <a:r>
              <a:rPr lang="en-US" sz="2400" dirty="0" smtClean="0"/>
              <a:t>” Education also means change in the </a:t>
            </a:r>
            <a:r>
              <a:rPr lang="en-US" sz="2400" dirty="0" err="1" smtClean="0"/>
              <a:t>behaviour</a:t>
            </a:r>
            <a:r>
              <a:rPr lang="en-US" sz="2400" dirty="0" smtClean="0"/>
              <a:t> of an individual. So, education and psychology are as inseparable from one another as two sides of a coin. Without understanding the psychology of a child the teacher cannot educate him in the true sense of words. </a:t>
            </a:r>
          </a:p>
          <a:p>
            <a:r>
              <a:rPr lang="en-US" sz="3600" b="1" dirty="0" smtClean="0"/>
              <a:t>Conditioning: </a:t>
            </a:r>
            <a:r>
              <a:rPr lang="en-US" sz="3600" dirty="0" smtClean="0"/>
              <a:t> behavioral process whereby a response becomes more frequent or more predictable in a given environment as a result of reinforcement, with reinforcement typically being a stimulus or reward for a desired response.</a:t>
            </a:r>
          </a:p>
          <a:p>
            <a:endParaRPr lang="en-US" dirty="0" smtClean="0"/>
          </a:p>
          <a:p>
            <a:pPr>
              <a:buNone/>
            </a:pPr>
            <a:endParaRPr lang="en-US" sz="2000" dirty="0" smtClean="0"/>
          </a:p>
          <a:p>
            <a:pPr>
              <a:buNone/>
            </a:pPr>
            <a:endParaRPr lang="en-US" sz="2000" dirty="0"/>
          </a:p>
        </p:txBody>
      </p:sp>
    </p:spTree>
    <p:extLst>
      <p:ext uri="{BB962C8B-B14F-4D97-AF65-F5344CB8AC3E}">
        <p14:creationId xmlns:p14="http://schemas.microsoft.com/office/powerpoint/2010/main" val="27868324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534399" cy="6477000"/>
          </a:xfrm>
        </p:spPr>
        <p:txBody>
          <a:bodyPr>
            <a:normAutofit fontScale="62500" lnSpcReduction="20000"/>
          </a:bodyPr>
          <a:lstStyle/>
          <a:p>
            <a:r>
              <a:rPr lang="en-US" sz="4000" b="1" dirty="0" smtClean="0"/>
              <a:t>Thorndike</a:t>
            </a:r>
            <a:r>
              <a:rPr lang="en-US" sz="4000" dirty="0" smtClean="0"/>
              <a:t> represents the original S-R framework of behavioral psychology: Learning is the result of associations forming between stimuli and responses. Such associations or “habits” become strengthened or weakened by the nature and frequency of the S-R pairings</a:t>
            </a:r>
          </a:p>
          <a:p>
            <a:r>
              <a:rPr lang="en-US" sz="4000" b="1" dirty="0" smtClean="0"/>
              <a:t>Skinner</a:t>
            </a:r>
            <a:r>
              <a:rPr lang="en-US" sz="4000" dirty="0" smtClean="0"/>
              <a:t> is based upon the idea that learning is a function of change in overt behavior. Changes in behavior are the result of an individual's response to events (stimuli) that occur in the environment. </a:t>
            </a:r>
          </a:p>
          <a:p>
            <a:r>
              <a:rPr lang="en-US" sz="4000" b="1" dirty="0" smtClean="0"/>
              <a:t>Gagne</a:t>
            </a:r>
            <a:r>
              <a:rPr lang="en-US" sz="4000" dirty="0" smtClean="0"/>
              <a:t> Nine Events of Instruction are connected to Conditions of Learning.  Gagne's model allows instructional designers to consider the possible internal and external conditions that have an effect on the learning process. </a:t>
            </a:r>
          </a:p>
          <a:p>
            <a:r>
              <a:rPr lang="en-US" sz="4000" b="1" dirty="0" smtClean="0"/>
              <a:t>Bruner</a:t>
            </a:r>
            <a:r>
              <a:rPr lang="en-US" sz="4000" dirty="0" smtClean="0"/>
              <a:t> is that learning is an active process in which learners construct new ideas or concepts based upon their current/past knowledge.</a:t>
            </a:r>
            <a:r>
              <a:rPr lang="en-US" sz="4000" b="1" dirty="0" smtClean="0"/>
              <a:t> </a:t>
            </a:r>
          </a:p>
          <a:p>
            <a:r>
              <a:rPr lang="en-US" sz="4000" b="1" dirty="0" smtClean="0"/>
              <a:t>Bloom's taxonomy</a:t>
            </a:r>
            <a:r>
              <a:rPr lang="en-US" sz="4000" dirty="0" smtClean="0"/>
              <a:t> is a set of three hierarchical models used to classify educational learning objectives into levels of complexity and specificity.</a:t>
            </a:r>
          </a:p>
          <a:p>
            <a:endParaRPr lang="en-US" dirty="0" smtClean="0"/>
          </a:p>
          <a:p>
            <a:endParaRPr lang="en-US" dirty="0"/>
          </a:p>
        </p:txBody>
      </p:sp>
    </p:spTree>
    <p:extLst>
      <p:ext uri="{BB962C8B-B14F-4D97-AF65-F5344CB8AC3E}">
        <p14:creationId xmlns:p14="http://schemas.microsoft.com/office/powerpoint/2010/main" val="1264928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a:xfrm>
            <a:off x="1066800" y="1676400"/>
            <a:ext cx="7620000" cy="5181600"/>
          </a:xfrm>
        </p:spPr>
        <p:txBody>
          <a:bodyPr>
            <a:normAutofit fontScale="92500"/>
          </a:bodyPr>
          <a:lstStyle/>
          <a:p>
            <a:pPr>
              <a:buFontTx/>
              <a:buNone/>
            </a:pPr>
            <a:r>
              <a:rPr lang="en-US" sz="2800" dirty="0" smtClean="0">
                <a:hlinkClick r:id="rId2"/>
              </a:rPr>
              <a:t>http://www.psychology.sbc.edu/Thorndike%20and%20Watson.htm</a:t>
            </a:r>
            <a:endParaRPr lang="en-US" sz="2800" dirty="0" smtClean="0"/>
          </a:p>
          <a:p>
            <a:pPr>
              <a:buFontTx/>
              <a:buNone/>
            </a:pPr>
            <a:r>
              <a:rPr lang="en-US" sz="2800" dirty="0" smtClean="0">
                <a:hlinkClick r:id="rId3"/>
              </a:rPr>
              <a:t>http://tip.psychology.org/thorn.html</a:t>
            </a:r>
            <a:r>
              <a:rPr lang="en-US" sz="2800" dirty="0" smtClean="0">
                <a:hlinkClick r:id="rId4"/>
              </a:rPr>
              <a:t> </a:t>
            </a:r>
            <a:r>
              <a:rPr lang="en-US" sz="2800" dirty="0" smtClean="0">
                <a:hlinkClick r:id="rId5"/>
              </a:rPr>
              <a:t>https://sydney.edu.au/education_social_work/learning_teaching/ict/theory/constructivism.shtmlhttps://</a:t>
            </a:r>
            <a:endParaRPr lang="en-US" sz="2800" dirty="0" smtClean="0">
              <a:hlinkClick r:id="rId6"/>
            </a:endParaRPr>
          </a:p>
          <a:p>
            <a:pPr>
              <a:buFontTx/>
              <a:buNone/>
            </a:pPr>
            <a:r>
              <a:rPr lang="en-US" sz="2800" dirty="0" smtClean="0">
                <a:hlinkClick r:id="rId6"/>
              </a:rPr>
              <a:t>www.elsevier.com/books/psychological-foundations-of-education/mathis/978-0-12-480150-9</a:t>
            </a:r>
            <a:endParaRPr lang="en-US" sz="2800" dirty="0" smtClean="0"/>
          </a:p>
          <a:p>
            <a:pPr>
              <a:buNone/>
            </a:pPr>
            <a:r>
              <a:rPr lang="en-US" dirty="0" smtClean="0">
                <a:hlinkClick r:id="rId7"/>
              </a:rPr>
              <a:t>http://studylecturenotes.com/psychological-foundation-of-education-education-and-psychology/</a:t>
            </a:r>
            <a:endParaRPr lang="en-US" dirty="0" smtClean="0"/>
          </a:p>
          <a:p>
            <a:pPr>
              <a:buNone/>
            </a:pPr>
            <a:r>
              <a:rPr lang="en-US" dirty="0" smtClean="0">
                <a:solidFill>
                  <a:srgbClr val="FF0000"/>
                </a:solidFill>
              </a:rPr>
              <a:t>http://www.gestalttheory.com/</a:t>
            </a:r>
          </a:p>
          <a:p>
            <a:pPr>
              <a:buNone/>
            </a:pPr>
            <a:endParaRPr lang="en-US" dirty="0"/>
          </a:p>
        </p:txBody>
      </p:sp>
    </p:spTree>
    <p:extLst>
      <p:ext uri="{BB962C8B-B14F-4D97-AF65-F5344CB8AC3E}">
        <p14:creationId xmlns:p14="http://schemas.microsoft.com/office/powerpoint/2010/main" val="54236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fontScale="90000"/>
          </a:bodyPr>
          <a:lstStyle/>
          <a:p>
            <a:r>
              <a:rPr lang="en-US" dirty="0" smtClean="0"/>
              <a:t>Gestalt theory and Science teaching</a:t>
            </a:r>
            <a:endParaRPr lang="en-US" dirty="0"/>
          </a:p>
        </p:txBody>
      </p:sp>
      <p:sp>
        <p:nvSpPr>
          <p:cNvPr id="3" name="Content Placeholder 2"/>
          <p:cNvSpPr>
            <a:spLocks noGrp="1"/>
          </p:cNvSpPr>
          <p:nvPr>
            <p:ph idx="1"/>
          </p:nvPr>
        </p:nvSpPr>
        <p:spPr>
          <a:xfrm>
            <a:off x="381000" y="914400"/>
            <a:ext cx="8534400" cy="5638800"/>
          </a:xfrm>
        </p:spPr>
        <p:txBody>
          <a:bodyPr>
            <a:normAutofit fontScale="85000" lnSpcReduction="20000"/>
          </a:bodyPr>
          <a:lstStyle/>
          <a:p>
            <a:r>
              <a:rPr lang="en-US" dirty="0" smtClean="0"/>
              <a:t>Teachers should encourage their students to discover the relationship of the elements that make up a problem</a:t>
            </a:r>
          </a:p>
          <a:p>
            <a:r>
              <a:rPr lang="en-US" dirty="0" smtClean="0"/>
              <a:t>Incongruities, gaps, or disturbances are essential stimuli in the learning process</a:t>
            </a:r>
          </a:p>
          <a:p>
            <a:r>
              <a:rPr lang="en-US" dirty="0" smtClean="0"/>
              <a:t>Educational instruction should be based on the Laws of Organization </a:t>
            </a:r>
          </a:p>
          <a:p>
            <a:r>
              <a:rPr lang="en-US" dirty="0" smtClean="0"/>
              <a:t>A perfect example was provided by Wertheimer himself, when he asked children to find the area of a parallelogram. He suggested that, as long as parallelograms had a normal shape, the children could apply the standard procedure in order to determine the area. However, if the parallelogram had an irregular shape, children could not apply the same logic or principles, but had to solve the problem by understanding the actual structure of the shape.</a:t>
            </a:r>
          </a:p>
          <a:p>
            <a:endParaRPr lang="en-US" dirty="0" smtClean="0"/>
          </a:p>
          <a:p>
            <a:pPr>
              <a:buNone/>
            </a:pPr>
            <a:endParaRPr lang="en-US" dirty="0"/>
          </a:p>
        </p:txBody>
      </p:sp>
    </p:spTree>
    <p:extLst>
      <p:ext uri="{BB962C8B-B14F-4D97-AF65-F5344CB8AC3E}">
        <p14:creationId xmlns:p14="http://schemas.microsoft.com/office/powerpoint/2010/main" val="365631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Bruner - Learning Theory</a:t>
            </a:r>
            <a:br>
              <a:rPr lang="en-US" b="1" dirty="0" smtClean="0"/>
            </a:br>
            <a:endParaRPr lang="en-US" b="1" dirty="0"/>
          </a:p>
        </p:txBody>
      </p:sp>
      <p:sp>
        <p:nvSpPr>
          <p:cNvPr id="3" name="Content Placeholder 2"/>
          <p:cNvSpPr>
            <a:spLocks noGrp="1"/>
          </p:cNvSpPr>
          <p:nvPr>
            <p:ph idx="1"/>
          </p:nvPr>
        </p:nvSpPr>
        <p:spPr>
          <a:xfrm>
            <a:off x="457200" y="1066800"/>
            <a:ext cx="8229600" cy="5638800"/>
          </a:xfrm>
        </p:spPr>
        <p:txBody>
          <a:bodyPr/>
          <a:lstStyle/>
          <a:p>
            <a:pPr>
              <a:buNone/>
            </a:pPr>
            <a:r>
              <a:rPr lang="en-US" dirty="0" smtClean="0"/>
              <a:t>   </a:t>
            </a:r>
            <a:r>
              <a:rPr lang="en-US" sz="3600" dirty="0" smtClean="0"/>
              <a:t>Bruner (1966) was concerned with how knowledge is represented and organized through different modes of thinking</a:t>
            </a:r>
          </a:p>
          <a:p>
            <a:pPr>
              <a:buNone/>
            </a:pPr>
            <a:r>
              <a:rPr lang="en-US" sz="3600" dirty="0" smtClean="0"/>
              <a:t>    Bruner proposed three modes of representation:</a:t>
            </a:r>
          </a:p>
          <a:p>
            <a:r>
              <a:rPr lang="en-US" sz="3600" dirty="0" smtClean="0"/>
              <a:t>Enactive representation (action-based)</a:t>
            </a:r>
          </a:p>
          <a:p>
            <a:r>
              <a:rPr lang="en-US" sz="3600" dirty="0" smtClean="0"/>
              <a:t>Iconic representation (image-based)</a:t>
            </a:r>
          </a:p>
          <a:p>
            <a:r>
              <a:rPr lang="en-US" sz="3600" dirty="0" smtClean="0"/>
              <a:t>Symbolic representation (language-based)</a:t>
            </a:r>
            <a:endParaRPr lang="en-US" sz="3600" dirty="0"/>
          </a:p>
        </p:txBody>
      </p:sp>
    </p:spTree>
    <p:extLst>
      <p:ext uri="{BB962C8B-B14F-4D97-AF65-F5344CB8AC3E}">
        <p14:creationId xmlns:p14="http://schemas.microsoft.com/office/powerpoint/2010/main" val="4190373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dirty="0" smtClean="0"/>
              <a:t>Educational </a:t>
            </a:r>
            <a:r>
              <a:rPr lang="en-US" dirty="0" smtClean="0"/>
              <a:t>Implications</a:t>
            </a:r>
            <a:endParaRPr lang="en-US" dirty="0"/>
          </a:p>
        </p:txBody>
      </p:sp>
      <p:sp>
        <p:nvSpPr>
          <p:cNvPr id="3" name="Content Placeholder 2"/>
          <p:cNvSpPr>
            <a:spLocks noGrp="1"/>
          </p:cNvSpPr>
          <p:nvPr>
            <p:ph idx="1"/>
          </p:nvPr>
        </p:nvSpPr>
        <p:spPr>
          <a:xfrm>
            <a:off x="457200" y="914400"/>
            <a:ext cx="8229600" cy="5715000"/>
          </a:xfrm>
        </p:spPr>
        <p:txBody>
          <a:bodyPr>
            <a:normAutofit lnSpcReduction="10000"/>
          </a:bodyPr>
          <a:lstStyle/>
          <a:p>
            <a:r>
              <a:rPr lang="en-US" sz="3600" dirty="0" smtClean="0"/>
              <a:t>The aim of education should be to create autonomous learners (i.e., learning to learn).</a:t>
            </a:r>
          </a:p>
          <a:p>
            <a:r>
              <a:rPr lang="en-US" sz="3600" dirty="0" smtClean="0"/>
              <a:t>For Bruner (1961), the purpose of education is not to impart knowledge, but instead to facilitate a child's thinking and problem-solving skills which can then be transferred to a range of situations. Specifically, education should also develop symbolic thinking in children.</a:t>
            </a:r>
          </a:p>
          <a:p>
            <a:endParaRPr lang="en-US" dirty="0"/>
          </a:p>
        </p:txBody>
      </p:sp>
    </p:spTree>
    <p:extLst>
      <p:ext uri="{BB962C8B-B14F-4D97-AF65-F5344CB8AC3E}">
        <p14:creationId xmlns:p14="http://schemas.microsoft.com/office/powerpoint/2010/main" val="154954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799" cy="6400800"/>
          </a:xfrm>
        </p:spPr>
        <p:txBody>
          <a:bodyPr>
            <a:noAutofit/>
          </a:bodyPr>
          <a:lstStyle/>
          <a:p>
            <a:pPr marL="166688" indent="-166688"/>
            <a:r>
              <a:rPr lang="en-US" sz="2400" dirty="0" smtClean="0"/>
              <a:t>In </a:t>
            </a:r>
            <a:r>
              <a:rPr lang="en-US" sz="2400" i="1" dirty="0" smtClean="0"/>
              <a:t>The </a:t>
            </a:r>
            <a:r>
              <a:rPr lang="en-US" sz="2400" b="1" i="1" dirty="0" smtClean="0"/>
              <a:t>Process of Education</a:t>
            </a:r>
            <a:r>
              <a:rPr lang="en-US" sz="2400" dirty="0" smtClean="0"/>
              <a:t> (1960) Bruner published a set of views that grew out of a ten-day conference of thirty-five scientists, scholars, and educators, convened by the National Academy of Sciences through its Education Committee to discuss how education in science might be improved (pp. vii – xvi). The book is written around four themes </a:t>
            </a:r>
          </a:p>
          <a:p>
            <a:pPr marL="166688" indent="-166688"/>
            <a:r>
              <a:rPr lang="en-US" sz="2400" dirty="0" smtClean="0"/>
              <a:t>The role of structure in learning – “The teaching and learning of structure, rather than simply the mastery of facts and techniques, is at the center of the problem of transfer” (p. 12)</a:t>
            </a:r>
          </a:p>
          <a:p>
            <a:pPr marL="166688" indent="-166688"/>
            <a:r>
              <a:rPr lang="en-US" sz="2400" dirty="0" smtClean="0"/>
              <a:t>Readiness for learning – “Our schools may be wasting precious years by postponing the teaching of many important subjects on the ground that they are too difficult…the foundations of any subject may be taught to anybody at any age in some form” (p. 12)</a:t>
            </a:r>
          </a:p>
          <a:p>
            <a:pPr marL="166688" indent="-166688"/>
            <a:r>
              <a:rPr lang="en-US" sz="2400" dirty="0" smtClean="0"/>
              <a:t>The nature of intuition – “The shrewd guess, the fertile hypothesis, the courageous leap to a tentative conclusion—these are the most valuable coin of the thinker at work, whatever his line of work</a:t>
            </a:r>
            <a:r>
              <a:rPr lang="en-US" sz="2400" dirty="0" smtClean="0"/>
              <a:t>”</a:t>
            </a:r>
            <a:endParaRPr lang="en-US" sz="2400" dirty="0"/>
          </a:p>
        </p:txBody>
      </p:sp>
    </p:spTree>
    <p:extLst>
      <p:ext uri="{BB962C8B-B14F-4D97-AF65-F5344CB8AC3E}">
        <p14:creationId xmlns:p14="http://schemas.microsoft.com/office/powerpoint/2010/main" val="320089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fontScale="90000"/>
          </a:bodyPr>
          <a:lstStyle/>
          <a:p>
            <a:r>
              <a:rPr lang="en-US" dirty="0" smtClean="0"/>
              <a:t>Burner theory and Science teaching</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b="1" dirty="0" smtClean="0"/>
              <a:t>Activity 1:</a:t>
            </a:r>
          </a:p>
          <a:p>
            <a:r>
              <a:rPr lang="en-US" dirty="0" smtClean="0"/>
              <a:t>Stimulating creativity</a:t>
            </a:r>
          </a:p>
          <a:p>
            <a:r>
              <a:rPr lang="en-US" dirty="0" smtClean="0"/>
              <a:t>Make something Scientific from your molding clay-now ask 5 scientific question about that thing</a:t>
            </a:r>
          </a:p>
          <a:p>
            <a:pPr>
              <a:buNone/>
            </a:pPr>
            <a:r>
              <a:rPr lang="en-US" b="1" dirty="0" smtClean="0"/>
              <a:t>Activity 2:</a:t>
            </a:r>
            <a:endParaRPr lang="en-US" dirty="0" smtClean="0"/>
          </a:p>
          <a:p>
            <a:r>
              <a:rPr lang="en-US" dirty="0" smtClean="0"/>
              <a:t>You have an objects' on your table?</a:t>
            </a:r>
          </a:p>
          <a:p>
            <a:r>
              <a:rPr lang="en-US" dirty="0" smtClean="0"/>
              <a:t>What question can you ask about the object?</a:t>
            </a:r>
          </a:p>
          <a:p>
            <a:r>
              <a:rPr lang="en-US" dirty="0" smtClean="0"/>
              <a:t>Can you find an inquiry for each of the 5 enquiry types</a:t>
            </a:r>
          </a:p>
        </p:txBody>
      </p:sp>
    </p:spTree>
    <p:extLst>
      <p:ext uri="{BB962C8B-B14F-4D97-AF65-F5344CB8AC3E}">
        <p14:creationId xmlns:p14="http://schemas.microsoft.com/office/powerpoint/2010/main" val="1915121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pPr algn="l"/>
            <a:r>
              <a:rPr lang="en-US" dirty="0" smtClean="0"/>
              <a:t>Ausubel’s theory                        </a:t>
            </a:r>
            <a:endParaRPr lang="en-US" dirty="0"/>
          </a:p>
        </p:txBody>
      </p:sp>
      <p:sp>
        <p:nvSpPr>
          <p:cNvPr id="3" name="Content Placeholder 2"/>
          <p:cNvSpPr>
            <a:spLocks noGrp="1"/>
          </p:cNvSpPr>
          <p:nvPr>
            <p:ph idx="1"/>
          </p:nvPr>
        </p:nvSpPr>
        <p:spPr>
          <a:xfrm>
            <a:off x="228600" y="944007"/>
            <a:ext cx="8610600" cy="4234822"/>
          </a:xfrm>
        </p:spPr>
        <p:txBody>
          <a:bodyPr>
            <a:normAutofit/>
          </a:bodyPr>
          <a:lstStyle/>
          <a:p>
            <a:r>
              <a:rPr lang="en-US" sz="4000" dirty="0" smtClean="0"/>
              <a:t>Ausubel’s theory is concerned with how individuals learn large amounts of meaningful material from verbal/textual presentations in a school </a:t>
            </a:r>
            <a:r>
              <a:rPr lang="en-US" sz="4000" dirty="0" smtClean="0"/>
              <a:t>setting</a:t>
            </a:r>
            <a:endParaRPr lang="en-US" sz="4000" dirty="0" smtClean="0"/>
          </a:p>
        </p:txBody>
      </p:sp>
    </p:spTree>
    <p:extLst>
      <p:ext uri="{BB962C8B-B14F-4D97-AF65-F5344CB8AC3E}">
        <p14:creationId xmlns:p14="http://schemas.microsoft.com/office/powerpoint/2010/main" val="769799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_12.jpg"/>
          <p:cNvPicPr>
            <a:picLocks noGrp="1" noChangeAspect="1"/>
          </p:cNvPicPr>
          <p:nvPr>
            <p:ph idx="1"/>
          </p:nvPr>
        </p:nvPicPr>
        <p:blipFill>
          <a:blip r:embed="rId2"/>
          <a:stretch>
            <a:fillRect/>
          </a:stretch>
        </p:blipFill>
        <p:spPr>
          <a:xfrm>
            <a:off x="152400" y="152400"/>
            <a:ext cx="8839200" cy="6629400"/>
          </a:xfrm>
          <a:prstGeom prst="rect">
            <a:avLst/>
          </a:prstGeom>
        </p:spPr>
      </p:pic>
    </p:spTree>
    <p:extLst>
      <p:ext uri="{BB962C8B-B14F-4D97-AF65-F5344CB8AC3E}">
        <p14:creationId xmlns:p14="http://schemas.microsoft.com/office/powerpoint/2010/main" val="551677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860</Words>
  <Application>Microsoft Office PowerPoint</Application>
  <PresentationFormat>On-screen Show (4:3)</PresentationFormat>
  <Paragraphs>114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Gestalt theories and Science education</vt:lpstr>
      <vt:lpstr>PowerPoint Presentation</vt:lpstr>
      <vt:lpstr>Gestalt theory and Science teaching</vt:lpstr>
      <vt:lpstr>Bruner - Learning Theory </vt:lpstr>
      <vt:lpstr>Educational Implications</vt:lpstr>
      <vt:lpstr>PowerPoint Presentation</vt:lpstr>
      <vt:lpstr>Burner theory and Science teaching</vt:lpstr>
      <vt:lpstr>Ausubel’s theory                        </vt:lpstr>
      <vt:lpstr>PowerPoint Presentation</vt:lpstr>
      <vt:lpstr>The three learning phases</vt:lpstr>
      <vt:lpstr>Ausubel’s theory and Science Education</vt:lpstr>
      <vt:lpstr>Derivative Subsumption</vt:lpstr>
      <vt:lpstr>Correlative Subsumption </vt:lpstr>
      <vt:lpstr>Super ordinate learning</vt:lpstr>
      <vt:lpstr>Combinatorial learning</vt:lpstr>
      <vt:lpstr>Ausubel’s theory and Teaching</vt:lpstr>
      <vt:lpstr>Mastry learning theory Of Bajman S.Bloom</vt:lpstr>
      <vt:lpstr>Domains of Bloom’s Taxonomy</vt:lpstr>
      <vt:lpstr>PowerPoint Presentation</vt:lpstr>
      <vt:lpstr>Bloom’s Taxonomy and science education</vt:lpstr>
      <vt:lpstr>Cont…</vt:lpstr>
      <vt:lpstr>Summary</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Gestalt theories and Science education</dc:title>
  <dc:creator>Dr. Malik</dc:creator>
  <cp:lastModifiedBy>Dr. Malik</cp:lastModifiedBy>
  <cp:revision>2</cp:revision>
  <dcterms:created xsi:type="dcterms:W3CDTF">2020-11-11T19:28:17Z</dcterms:created>
  <dcterms:modified xsi:type="dcterms:W3CDTF">2020-11-11T19:38:27Z</dcterms:modified>
</cp:coreProperties>
</file>