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0" r:id="rId1"/>
  </p:sldMasterIdLst>
  <p:notesMasterIdLst>
    <p:notesMasterId r:id="rId25"/>
  </p:notesMasterIdLst>
  <p:sldIdLst>
    <p:sldId id="279" r:id="rId2"/>
    <p:sldId id="256" r:id="rId3"/>
    <p:sldId id="258" r:id="rId4"/>
    <p:sldId id="261" r:id="rId5"/>
    <p:sldId id="260" r:id="rId6"/>
    <p:sldId id="263" r:id="rId7"/>
    <p:sldId id="265" r:id="rId8"/>
    <p:sldId id="266" r:id="rId9"/>
    <p:sldId id="268" r:id="rId10"/>
    <p:sldId id="269" r:id="rId11"/>
    <p:sldId id="270" r:id="rId12"/>
    <p:sldId id="283" r:id="rId13"/>
    <p:sldId id="284" r:id="rId14"/>
    <p:sldId id="282" r:id="rId15"/>
    <p:sldId id="271" r:id="rId16"/>
    <p:sldId id="272" r:id="rId17"/>
    <p:sldId id="274" r:id="rId18"/>
    <p:sldId id="275" r:id="rId19"/>
    <p:sldId id="273" r:id="rId20"/>
    <p:sldId id="281" r:id="rId21"/>
    <p:sldId id="264" r:id="rId22"/>
    <p:sldId id="280" r:id="rId23"/>
    <p:sldId id="276"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204" autoAdjust="0"/>
  </p:normalViewPr>
  <p:slideViewPr>
    <p:cSldViewPr>
      <p:cViewPr varScale="1">
        <p:scale>
          <a:sx n="74" d="100"/>
          <a:sy n="74" d="100"/>
        </p:scale>
        <p:origin x="-126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D204C0E-7130-4F32-A724-FFF9BFFA5C73}" type="datetimeFigureOut">
              <a:rPr lang="en-US" smtClean="0"/>
              <a:t>4/24/2014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9136901-316F-4AD7-8EFA-7BFC629D485A}" type="slidenum">
              <a:rPr lang="en-US" smtClean="0"/>
              <a:t>‹#›</a:t>
            </a:fld>
            <a:endParaRPr lang="en-US"/>
          </a:p>
        </p:txBody>
      </p:sp>
    </p:spTree>
    <p:extLst>
      <p:ext uri="{BB962C8B-B14F-4D97-AF65-F5344CB8AC3E}">
        <p14:creationId xmlns:p14="http://schemas.microsoft.com/office/powerpoint/2010/main" val="14215280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2C5C710B-B8DD-4920-88FC-04F64D9A093E}" type="slidenum">
              <a:rPr lang="en-US"/>
              <a:pPr eaLnBrk="1" hangingPunct="1"/>
              <a:t>3</a:t>
            </a:fld>
            <a:endParaRPr lang="en-US"/>
          </a:p>
        </p:txBody>
      </p:sp>
      <p:sp>
        <p:nvSpPr>
          <p:cNvPr id="80899" name="Rectangle 2"/>
          <p:cNvSpPr>
            <a:spLocks noGrp="1" noRot="1" noChangeAspect="1" noChangeArrowheads="1" noTextEdit="1"/>
          </p:cNvSpPr>
          <p:nvPr>
            <p:ph type="sldImg"/>
          </p:nvPr>
        </p:nvSpPr>
        <p:spPr>
          <a:xfrm>
            <a:off x="1149350" y="690563"/>
            <a:ext cx="4559300" cy="3419475"/>
          </a:xfrm>
          <a:ln/>
        </p:spPr>
      </p:sp>
      <p:sp>
        <p:nvSpPr>
          <p:cNvPr id="80900" name="Rectangle 3"/>
          <p:cNvSpPr>
            <a:spLocks noGrp="1" noChangeArrowheads="1"/>
          </p:cNvSpPr>
          <p:nvPr>
            <p:ph type="body" idx="1"/>
          </p:nvPr>
        </p:nvSpPr>
        <p:spPr>
          <a:xfrm>
            <a:off x="254000" y="4271963"/>
            <a:ext cx="6451600" cy="47228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20000"/>
              </a:spcBef>
              <a:tabLst>
                <a:tab pos="454025" algn="l"/>
              </a:tabLst>
            </a:pPr>
            <a:r>
              <a:rPr lang="en-US" sz="1000" b="1" smtClean="0"/>
              <a:t>Types of Thyroid Cancer.</a:t>
            </a:r>
          </a:p>
          <a:p>
            <a:pPr eaLnBrk="1" hangingPunct="1">
              <a:spcBef>
                <a:spcPct val="20000"/>
              </a:spcBef>
              <a:tabLst>
                <a:tab pos="454025" algn="l"/>
              </a:tabLst>
            </a:pPr>
            <a:r>
              <a:rPr lang="en-US" sz="1000" smtClean="0"/>
              <a:t>Thyroid cancer is more common in women than in men, and occurs most frequently in individuals between 35 and 45 years of age. There are several types of thyroid cancer.</a:t>
            </a:r>
            <a:r>
              <a:rPr lang="en-US" sz="1000" baseline="30000" smtClean="0"/>
              <a:t>1</a:t>
            </a:r>
            <a:r>
              <a:rPr lang="en-US" sz="1000" smtClean="0"/>
              <a:t> Papillary thyroid cancer (PTC) is the most common form, comprising 80% to 85% of thyroid cancers. Papillary thyroid cancer and follicular thyroid cancer (FTC) arise from thyroid follicle cells. Papillary thyroid cancer is frequently a multifocal and bilateral disease while follicular thyroid cancer tends to present as a single focus within the thyroid gland.</a:t>
            </a:r>
            <a:r>
              <a:rPr lang="en-US" sz="1000" baseline="30000" smtClean="0"/>
              <a:t>2</a:t>
            </a:r>
            <a:r>
              <a:rPr lang="en-US" sz="1000" smtClean="0"/>
              <a:t> Papillary cancers grow slowly, but often spread to regional cervical lymph nodes.</a:t>
            </a:r>
          </a:p>
          <a:p>
            <a:pPr eaLnBrk="1" hangingPunct="1">
              <a:spcBef>
                <a:spcPct val="20000"/>
              </a:spcBef>
              <a:tabLst>
                <a:tab pos="454025" algn="l"/>
              </a:tabLst>
            </a:pPr>
            <a:r>
              <a:rPr lang="en-US" sz="1000" smtClean="0"/>
              <a:t>Follicular thyroid cancer accounts for approximately 5% to 10% of thyroid cancers.</a:t>
            </a:r>
            <a:r>
              <a:rPr lang="en-US" sz="1000" baseline="30000" smtClean="0"/>
              <a:t>1</a:t>
            </a:r>
            <a:r>
              <a:rPr lang="en-US" sz="1000" smtClean="0"/>
              <a:t> It is more common in countries where the population does not have sufficient iodine intake.</a:t>
            </a:r>
            <a:r>
              <a:rPr lang="en-US" sz="1000" baseline="30000" smtClean="0"/>
              <a:t>1</a:t>
            </a:r>
            <a:r>
              <a:rPr lang="en-US" sz="1000" smtClean="0"/>
              <a:t> Follicular cancer infrequently spreads to regional cervical nodes, but can spread to the lungs and bones.</a:t>
            </a:r>
            <a:r>
              <a:rPr lang="en-US" sz="1000" baseline="30000" smtClean="0"/>
              <a:t>1</a:t>
            </a:r>
            <a:r>
              <a:rPr lang="en-US" sz="1000" smtClean="0"/>
              <a:t> </a:t>
            </a:r>
          </a:p>
          <a:p>
            <a:pPr eaLnBrk="1" hangingPunct="1">
              <a:spcBef>
                <a:spcPct val="20000"/>
              </a:spcBef>
              <a:tabLst>
                <a:tab pos="454025" algn="l"/>
              </a:tabLst>
            </a:pPr>
            <a:r>
              <a:rPr lang="en-US" sz="1000" smtClean="0"/>
              <a:t>Medullary thyroid cancer (MTC) develops from the C-cells and can spread quickly to the lymph nodes, lungs, or liver before a thyroid nodule is detected.</a:t>
            </a:r>
            <a:r>
              <a:rPr lang="en-US" sz="1000" baseline="30000" smtClean="0"/>
              <a:t>1</a:t>
            </a:r>
            <a:r>
              <a:rPr lang="en-US" sz="1000" smtClean="0"/>
              <a:t> Medullary cancer can either be sporadic or can arise as a part of a number of genetic syndromes associated with endocrine abnormalities, including hyperparathyroidism and pheochromocytoma (such as multiple endocrine neoplasia [MEN] 2 syndrome).</a:t>
            </a:r>
            <a:r>
              <a:rPr lang="en-US" sz="1000" baseline="30000" smtClean="0"/>
              <a:t>1</a:t>
            </a:r>
            <a:endParaRPr lang="en-US" sz="1000" smtClean="0"/>
          </a:p>
          <a:p>
            <a:pPr eaLnBrk="1" hangingPunct="1">
              <a:spcBef>
                <a:spcPct val="20000"/>
              </a:spcBef>
              <a:tabLst>
                <a:tab pos="454025" algn="l"/>
              </a:tabLst>
            </a:pPr>
            <a:r>
              <a:rPr lang="en-US" sz="1000" smtClean="0"/>
              <a:t>Anaplastic thyroid cancer (ATC) is uncommon, and is believed to develop from existing papillary or follicular carcinomas.</a:t>
            </a:r>
            <a:r>
              <a:rPr lang="en-US" sz="1000" baseline="30000" smtClean="0"/>
              <a:t>1</a:t>
            </a:r>
            <a:r>
              <a:rPr lang="en-US" sz="1000" smtClean="0"/>
              <a:t> Anaplastic thyroid cancer is one of the most aggressive and lethal of all solid malignancies. In most series, 3-year survival rates were less than 10%.</a:t>
            </a:r>
            <a:r>
              <a:rPr lang="en-US" sz="1000" baseline="30000" smtClean="0"/>
              <a:t>3</a:t>
            </a:r>
            <a:r>
              <a:rPr lang="en-US" sz="1000" smtClean="0"/>
              <a:t> </a:t>
            </a:r>
          </a:p>
          <a:p>
            <a:pPr eaLnBrk="1" hangingPunct="1">
              <a:spcBef>
                <a:spcPct val="20000"/>
              </a:spcBef>
              <a:tabLst>
                <a:tab pos="454025" algn="l"/>
              </a:tabLst>
            </a:pPr>
            <a:r>
              <a:rPr lang="en-US" sz="1000" smtClean="0"/>
              <a:t>Thyroid lymphoma is a rare disease that usually arises in the setting of pre-existing chronic lymphocytic thyroiditis (Hashimoto’s thyroiditis).</a:t>
            </a:r>
            <a:r>
              <a:rPr lang="en-US" sz="1000" baseline="30000" smtClean="0"/>
              <a:t>2</a:t>
            </a:r>
            <a:r>
              <a:rPr lang="en-US" sz="1000" smtClean="0"/>
              <a:t> </a:t>
            </a:r>
          </a:p>
          <a:p>
            <a:pPr eaLnBrk="1" hangingPunct="1">
              <a:spcBef>
                <a:spcPct val="20000"/>
              </a:spcBef>
              <a:tabLst>
                <a:tab pos="454025" algn="l"/>
              </a:tabLst>
            </a:pPr>
            <a:endParaRPr lang="en-US" sz="1000" smtClean="0"/>
          </a:p>
          <a:p>
            <a:pPr eaLnBrk="1" hangingPunct="1">
              <a:spcBef>
                <a:spcPct val="20000"/>
              </a:spcBef>
              <a:tabLst>
                <a:tab pos="454025" algn="l"/>
              </a:tabLst>
            </a:pPr>
            <a:r>
              <a:rPr lang="en-US" b="1" smtClean="0"/>
              <a:t>References</a:t>
            </a:r>
          </a:p>
          <a:p>
            <a:pPr eaLnBrk="1" hangingPunct="1">
              <a:spcBef>
                <a:spcPct val="20000"/>
              </a:spcBef>
              <a:tabLst>
                <a:tab pos="454025" algn="l"/>
              </a:tabLst>
            </a:pPr>
            <a:r>
              <a:rPr lang="en-US" sz="1000" smtClean="0"/>
              <a:t>1.</a:t>
            </a:r>
            <a:r>
              <a:rPr lang="en-US" sz="1000" i="1" smtClean="0"/>
              <a:t> Detailed guide: thyroid cancer</a:t>
            </a:r>
            <a:r>
              <a:rPr lang="en-US" sz="1000" smtClean="0"/>
              <a:t>. American Cancer Society Web site. Available at: http://www.cancer.org/docroot/CRI/CRI_2_3x.asp?dt=43. Accessed December 10, 2003.</a:t>
            </a:r>
          </a:p>
          <a:p>
            <a:pPr eaLnBrk="1" hangingPunct="1">
              <a:tabLst>
                <a:tab pos="454025" algn="l"/>
              </a:tabLst>
            </a:pPr>
            <a:r>
              <a:rPr lang="en-US" sz="1000" smtClean="0"/>
              <a:t>2. Braverman LE, Utiger RD, eds. </a:t>
            </a:r>
            <a:r>
              <a:rPr lang="en-US" sz="1000" i="1" smtClean="0"/>
              <a:t>Werner &amp; Ingbar’s</a:t>
            </a:r>
            <a:r>
              <a:rPr lang="en-US" sz="1000" smtClean="0"/>
              <a:t> </a:t>
            </a:r>
            <a:r>
              <a:rPr lang="en-US" sz="1000" i="1" smtClean="0"/>
              <a:t>The Thyroid: A Fundamental and Clinical Text</a:t>
            </a:r>
            <a:r>
              <a:rPr lang="en-US" sz="1000" smtClean="0"/>
              <a:t>. 8th ed. Philadelphia, Pa: Lippincott, Williams &amp; Wilkins; 2000.</a:t>
            </a:r>
          </a:p>
          <a:p>
            <a:pPr eaLnBrk="1" hangingPunct="1">
              <a:spcBef>
                <a:spcPct val="20000"/>
              </a:spcBef>
              <a:tabLst>
                <a:tab pos="454025" algn="l"/>
              </a:tabLst>
            </a:pPr>
            <a:r>
              <a:rPr lang="en-US" sz="1000" smtClean="0"/>
              <a:t>3. </a:t>
            </a:r>
            <a:r>
              <a:rPr lang="en-US" sz="1000" i="1" smtClean="0"/>
              <a:t>Types of thyroid cancer</a:t>
            </a:r>
            <a:r>
              <a:rPr lang="en-US" sz="1000" smtClean="0"/>
              <a:t>. Virginia Masen Medical Center Web site. Available at: http://www.vmmc.org/dbCancer/sec180604.htm. Accessed December 10, 2003.</a:t>
            </a:r>
            <a:endParaRPr lang="en-US" sz="1000" i="1" smtClean="0"/>
          </a:p>
          <a:p>
            <a:pPr eaLnBrk="1" hangingPunct="1">
              <a:spcBef>
                <a:spcPct val="20000"/>
              </a:spcBef>
              <a:tabLst>
                <a:tab pos="454025" algn="l"/>
              </a:tabLst>
            </a:pPr>
            <a:endParaRPr lang="en-US" sz="100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4ACCDD38-D4D8-49B6-ADC6-3A03603FA266}" type="slidenum">
              <a:rPr lang="en-US"/>
              <a:pPr eaLnBrk="1" hangingPunct="1"/>
              <a:t>15</a:t>
            </a:fld>
            <a:endParaRPr lang="en-US"/>
          </a:p>
        </p:txBody>
      </p:sp>
      <p:sp>
        <p:nvSpPr>
          <p:cNvPr id="101379" name="Rectangle 2"/>
          <p:cNvSpPr>
            <a:spLocks noGrp="1" noRot="1" noChangeAspect="1" noChangeArrowheads="1" noTextEdit="1"/>
          </p:cNvSpPr>
          <p:nvPr>
            <p:ph type="sldImg"/>
          </p:nvPr>
        </p:nvSpPr>
        <p:spPr>
          <a:xfrm>
            <a:off x="1149350" y="690563"/>
            <a:ext cx="4559300" cy="3419475"/>
          </a:xfrm>
          <a:ln/>
        </p:spPr>
      </p:sp>
      <p:sp>
        <p:nvSpPr>
          <p:cNvPr id="101380" name="Rectangle 3"/>
          <p:cNvSpPr>
            <a:spLocks noGrp="1" noChangeArrowheads="1"/>
          </p:cNvSpPr>
          <p:nvPr>
            <p:ph type="body" idx="1"/>
          </p:nvPr>
        </p:nvSpPr>
        <p:spPr>
          <a:xfrm>
            <a:off x="914400" y="4343400"/>
            <a:ext cx="5029200" cy="41163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b="1" smtClean="0"/>
              <a:t>Thyroid Cancer. Initial Treatment Strategy.</a:t>
            </a:r>
          </a:p>
          <a:p>
            <a:pPr eaLnBrk="1" hangingPunct="1"/>
            <a:r>
              <a:rPr lang="en-US" smtClean="0"/>
              <a:t>The initial management of thyroid cancer entails surgical removal of the thyroid nodule and the surrounding thyroid lobe.</a:t>
            </a:r>
            <a:r>
              <a:rPr lang="en-US" baseline="30000" smtClean="0"/>
              <a:t>1</a:t>
            </a:r>
            <a:r>
              <a:rPr lang="en-US" smtClean="0"/>
              <a:t> While many experts recommend a total thyroidectomy for nearly all patients with papillary thyroid cancer,</a:t>
            </a:r>
            <a:r>
              <a:rPr lang="en-US" baseline="30000" smtClean="0"/>
              <a:t>2</a:t>
            </a:r>
            <a:r>
              <a:rPr lang="en-US" smtClean="0"/>
              <a:t> many low-risk patients can be managed by the removal of the ipsilateral lobe and isthmus of the thyroid.</a:t>
            </a:r>
            <a:r>
              <a:rPr lang="en-US" baseline="30000" smtClean="0"/>
              <a:t>1</a:t>
            </a:r>
            <a:r>
              <a:rPr lang="en-US" smtClean="0"/>
              <a:t> </a:t>
            </a:r>
          </a:p>
          <a:p>
            <a:pPr eaLnBrk="1" hangingPunct="1"/>
            <a:r>
              <a:rPr lang="en-US" smtClean="0"/>
              <a:t>There is controversy regarding how much of the thyroid should be removed in patients with tumor sizes ranging from 1.5 to 3 cm. Most physicians agree that lobectomy is sufficient for solitary PTCs that are confined to the thyroid gland and are less than 1 cm in maximum dimension.</a:t>
            </a:r>
            <a:r>
              <a:rPr lang="en-US" baseline="30000" smtClean="0"/>
              <a:t>1</a:t>
            </a:r>
            <a:r>
              <a:rPr lang="en-US" smtClean="0"/>
              <a:t> </a:t>
            </a:r>
          </a:p>
          <a:p>
            <a:pPr eaLnBrk="1" hangingPunct="1"/>
            <a:r>
              <a:rPr lang="en-US" smtClean="0"/>
              <a:t>Patients at high risk for local or distant recurrence, such as primary size of the tumor more than 3 to 4 cm, extrathyroidal extension, cervical metastases, and high-grade histologies, can benefit from a total thyroidectomy to ensure removal of all evidence of thyroid cancer.</a:t>
            </a:r>
            <a:r>
              <a:rPr lang="en-US" baseline="30000" smtClean="0"/>
              <a:t>2</a:t>
            </a:r>
            <a:r>
              <a:rPr lang="en-US" smtClean="0"/>
              <a:t> Follow-up involves RAI scanning and serum thyroglobulin (Tg) assays.</a:t>
            </a:r>
            <a:r>
              <a:rPr lang="en-US" baseline="30000" smtClean="0"/>
              <a:t>2</a:t>
            </a:r>
            <a:endParaRPr lang="en-US" smtClean="0"/>
          </a:p>
          <a:p>
            <a:pPr eaLnBrk="1" hangingPunct="1"/>
            <a:endParaRPr lang="en-US" smtClean="0"/>
          </a:p>
          <a:p>
            <a:pPr eaLnBrk="1" hangingPunct="1"/>
            <a:r>
              <a:rPr lang="en-US" b="1" smtClean="0"/>
              <a:t>References</a:t>
            </a:r>
          </a:p>
          <a:p>
            <a:pPr eaLnBrk="1" hangingPunct="1"/>
            <a:r>
              <a:rPr lang="en-US" smtClean="0"/>
              <a:t>1. Shaha AR. </a:t>
            </a:r>
            <a:r>
              <a:rPr lang="en-US" i="1" smtClean="0"/>
              <a:t>Cancer Control</a:t>
            </a:r>
            <a:r>
              <a:rPr lang="en-US" smtClean="0"/>
              <a:t>. 2000;7:240-245.</a:t>
            </a:r>
          </a:p>
          <a:p>
            <a:pPr eaLnBrk="1" hangingPunct="1"/>
            <a:r>
              <a:rPr lang="en-US" smtClean="0"/>
              <a:t>2. Kinder BK. </a:t>
            </a:r>
            <a:r>
              <a:rPr lang="en-US" i="1" smtClean="0"/>
              <a:t>Curr Opin Oncol</a:t>
            </a:r>
            <a:r>
              <a:rPr lang="en-US" smtClean="0"/>
              <a:t>. 2003;15:71-77. </a:t>
            </a:r>
          </a:p>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AF2E1D4B-E6E0-41A2-992C-0BA0347DAF64}" type="slidenum">
              <a:rPr lang="en-US"/>
              <a:pPr eaLnBrk="1" hangingPunct="1"/>
              <a:t>16</a:t>
            </a:fld>
            <a:endParaRPr lang="en-US"/>
          </a:p>
        </p:txBody>
      </p:sp>
      <p:sp>
        <p:nvSpPr>
          <p:cNvPr id="102403" name="Rectangle 2"/>
          <p:cNvSpPr>
            <a:spLocks noGrp="1" noRot="1" noChangeAspect="1" noChangeArrowheads="1" noTextEdit="1"/>
          </p:cNvSpPr>
          <p:nvPr>
            <p:ph type="sldImg"/>
          </p:nvPr>
        </p:nvSpPr>
        <p:spPr>
          <a:xfrm>
            <a:off x="1149350" y="690563"/>
            <a:ext cx="4559300" cy="3419475"/>
          </a:xfrm>
          <a:ln/>
        </p:spPr>
      </p:sp>
      <p:sp>
        <p:nvSpPr>
          <p:cNvPr id="102404" name="Rectangle 3"/>
          <p:cNvSpPr>
            <a:spLocks noGrp="1" noChangeArrowheads="1"/>
          </p:cNvSpPr>
          <p:nvPr>
            <p:ph type="body" idx="1"/>
          </p:nvPr>
        </p:nvSpPr>
        <p:spPr>
          <a:xfrm>
            <a:off x="914400" y="4343400"/>
            <a:ext cx="5029200" cy="4651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tabLst>
                <a:tab pos="454025" algn="l"/>
              </a:tabLst>
            </a:pPr>
            <a:r>
              <a:rPr lang="en-US" b="1" smtClean="0"/>
              <a:t>Thyroid Cancer. Initial Treatment Strategy.</a:t>
            </a:r>
          </a:p>
          <a:p>
            <a:pPr eaLnBrk="1" hangingPunct="1">
              <a:tabLst>
                <a:tab pos="454025" algn="l"/>
              </a:tabLst>
            </a:pPr>
            <a:r>
              <a:rPr lang="en-US" smtClean="0"/>
              <a:t>Low-risk patients can receive a lobectomy and isthmusectomy to remove the cancerous thyroid nodule and surrounding normal tissue.</a:t>
            </a:r>
            <a:r>
              <a:rPr lang="en-US" baseline="30000" smtClean="0"/>
              <a:t>1</a:t>
            </a:r>
            <a:r>
              <a:rPr lang="en-US" smtClean="0"/>
              <a:t> They are at a low risk for recurrence in the opposite lobe and in cervical lymph nodes, so long-term follow-up involves a physical examination every 6 to 12 months and annual ultrasound evaluations of the neck. Depending on the preference of the patient and the operating surgeon, some patients have a total thyroidectomy as the primary therapy even though they are classified as low risk.</a:t>
            </a:r>
            <a:r>
              <a:rPr lang="en-US" baseline="30000" smtClean="0"/>
              <a:t>1</a:t>
            </a:r>
            <a:endParaRPr lang="en-US" smtClean="0"/>
          </a:p>
          <a:p>
            <a:pPr eaLnBrk="1" hangingPunct="1">
              <a:tabLst>
                <a:tab pos="454025" algn="l"/>
              </a:tabLst>
            </a:pPr>
            <a:r>
              <a:rPr lang="en-US" smtClean="0"/>
              <a:t>Intermediate-risk and high-risk patients benefit from total thyroidectomy to remove all traces of thyroid cancer.</a:t>
            </a:r>
            <a:r>
              <a:rPr lang="en-US" baseline="30000" smtClean="0"/>
              <a:t>2</a:t>
            </a:r>
            <a:r>
              <a:rPr lang="en-US" smtClean="0"/>
              <a:t> Radioactive iodine is then used to destroy any remaining normal or malignant thyroid cells.</a:t>
            </a:r>
            <a:r>
              <a:rPr lang="en-US" baseline="30000" smtClean="0"/>
              <a:t>2</a:t>
            </a:r>
            <a:r>
              <a:rPr lang="en-US" smtClean="0"/>
              <a:t> Radioactive iodine ablation has been shown to decrease recurrence and disease-specific mortality in intermediate-risk and high-risk patients.</a:t>
            </a:r>
            <a:r>
              <a:rPr lang="en-US" baseline="30000" smtClean="0"/>
              <a:t>2</a:t>
            </a:r>
            <a:r>
              <a:rPr lang="en-US" smtClean="0"/>
              <a:t> Because the thyroid cells selectively concentrate RAI, this targeted therapy can be given with minimal side effects.</a:t>
            </a:r>
            <a:r>
              <a:rPr lang="en-US" baseline="30000" smtClean="0"/>
              <a:t>2,3</a:t>
            </a:r>
            <a:r>
              <a:rPr lang="en-US" smtClean="0"/>
              <a:t> Most patients experience no side effects, but occasionally patients will develop altered taste, mild dry mouth, and/or sialadenitis from RAI being concentrated by the normal salivary glands.</a:t>
            </a:r>
            <a:r>
              <a:rPr lang="en-US" baseline="30000" smtClean="0"/>
              <a:t>3</a:t>
            </a:r>
            <a:r>
              <a:rPr lang="en-US" smtClean="0"/>
              <a:t> Most patients require only a single dose of RAI.</a:t>
            </a:r>
          </a:p>
          <a:p>
            <a:pPr eaLnBrk="1" hangingPunct="1">
              <a:tabLst>
                <a:tab pos="454025" algn="l"/>
              </a:tabLst>
            </a:pPr>
            <a:endParaRPr lang="en-US" smtClean="0"/>
          </a:p>
          <a:p>
            <a:pPr eaLnBrk="1" hangingPunct="1">
              <a:tabLst>
                <a:tab pos="454025" algn="l"/>
              </a:tabLst>
            </a:pPr>
            <a:r>
              <a:rPr lang="en-US" b="1" smtClean="0"/>
              <a:t>References</a:t>
            </a:r>
          </a:p>
          <a:p>
            <a:pPr eaLnBrk="1" hangingPunct="1">
              <a:tabLst>
                <a:tab pos="454025" algn="l"/>
              </a:tabLst>
            </a:pPr>
            <a:r>
              <a:rPr lang="en-US" smtClean="0"/>
              <a:t>1. Kinder BK. </a:t>
            </a:r>
            <a:r>
              <a:rPr lang="en-US" i="1" smtClean="0"/>
              <a:t>Curr Opin Oncol</a:t>
            </a:r>
            <a:r>
              <a:rPr lang="en-US" smtClean="0"/>
              <a:t>. 2003;15):71-77.</a:t>
            </a:r>
          </a:p>
          <a:p>
            <a:pPr eaLnBrk="1" hangingPunct="1">
              <a:tabLst>
                <a:tab pos="454025" algn="l"/>
              </a:tabLst>
            </a:pPr>
            <a:r>
              <a:rPr lang="en-US" smtClean="0"/>
              <a:t>2. Sherman SI. </a:t>
            </a:r>
            <a:r>
              <a:rPr lang="en-US" i="1" smtClean="0"/>
              <a:t>Lancet</a:t>
            </a:r>
            <a:r>
              <a:rPr lang="en-US" smtClean="0"/>
              <a:t>. 2003;361:501-511.</a:t>
            </a:r>
          </a:p>
          <a:p>
            <a:pPr eaLnBrk="1" hangingPunct="1">
              <a:tabLst>
                <a:tab pos="454025" algn="l"/>
              </a:tabLst>
            </a:pPr>
            <a:r>
              <a:rPr lang="en-US" smtClean="0"/>
              <a:t>3. Mazzaferri EL, et al. </a:t>
            </a:r>
            <a:r>
              <a:rPr lang="en-US" i="1" smtClean="0"/>
              <a:t>J Clin Endocrinol Metab</a:t>
            </a:r>
            <a:r>
              <a:rPr lang="en-US" smtClean="0"/>
              <a:t>. 2001;86:1447-1463.</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649712CA-1454-4865-ADF1-7F3AC844245B}" type="slidenum">
              <a:rPr lang="en-US"/>
              <a:pPr eaLnBrk="1" hangingPunct="1"/>
              <a:t>17</a:t>
            </a:fld>
            <a:endParaRPr lang="en-US"/>
          </a:p>
        </p:txBody>
      </p:sp>
      <p:sp>
        <p:nvSpPr>
          <p:cNvPr id="104451" name="Rectangle 2"/>
          <p:cNvSpPr>
            <a:spLocks noGrp="1" noRot="1" noChangeAspect="1" noChangeArrowheads="1" noTextEdit="1"/>
          </p:cNvSpPr>
          <p:nvPr>
            <p:ph type="sldImg"/>
          </p:nvPr>
        </p:nvSpPr>
        <p:spPr>
          <a:xfrm>
            <a:off x="1149350" y="690563"/>
            <a:ext cx="4559300" cy="3419475"/>
          </a:xfrm>
          <a:ln/>
        </p:spPr>
      </p:sp>
      <p:sp>
        <p:nvSpPr>
          <p:cNvPr id="104452" name="Rectangle 3"/>
          <p:cNvSpPr>
            <a:spLocks noGrp="1" noChangeArrowheads="1"/>
          </p:cNvSpPr>
          <p:nvPr>
            <p:ph type="body" idx="1"/>
          </p:nvPr>
        </p:nvSpPr>
        <p:spPr>
          <a:xfrm>
            <a:off x="304800" y="4217988"/>
            <a:ext cx="6553200" cy="45799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tabLst>
                <a:tab pos="454025" algn="l"/>
              </a:tabLst>
            </a:pPr>
            <a:r>
              <a:rPr lang="en-US" sz="1000" b="1" smtClean="0"/>
              <a:t>Standard Treatment of Thyroid Cancer.</a:t>
            </a:r>
          </a:p>
          <a:p>
            <a:pPr eaLnBrk="1" hangingPunct="1">
              <a:tabLst>
                <a:tab pos="454025" algn="l"/>
              </a:tabLst>
            </a:pPr>
            <a:r>
              <a:rPr lang="en-US" sz="1000" smtClean="0"/>
              <a:t>Following the initial surgery and RAI ablation, the patient is placed on the appropriate suppressive dose of LT</a:t>
            </a:r>
            <a:r>
              <a:rPr lang="en-US" sz="1000" baseline="-25000" smtClean="0"/>
              <a:t>4</a:t>
            </a:r>
            <a:r>
              <a:rPr lang="en-US" sz="1000" smtClean="0"/>
              <a:t> and followed every 4 to 6 months for 2 to 3 years.</a:t>
            </a:r>
            <a:r>
              <a:rPr lang="en-US" sz="1000" baseline="30000" smtClean="0"/>
              <a:t>1</a:t>
            </a:r>
            <a:r>
              <a:rPr lang="en-US" sz="1000" smtClean="0"/>
              <a:t> At each follow-up visit, a neck examination is conducted to detect clinically evident recurrent disease. Serum TSH and T</a:t>
            </a:r>
            <a:r>
              <a:rPr lang="en-US" sz="1000" baseline="-25000" smtClean="0"/>
              <a:t>4</a:t>
            </a:r>
            <a:r>
              <a:rPr lang="en-US" sz="1000" smtClean="0"/>
              <a:t> levels are measured to monitor the degree of TSH suppression. Serum Tg and anti-Tg antibodies are measured as an indicator of persistent or recurrent thyroid cancer.</a:t>
            </a:r>
            <a:r>
              <a:rPr lang="en-US" sz="1000" baseline="30000" smtClean="0"/>
              <a:t>2</a:t>
            </a:r>
            <a:endParaRPr lang="en-US" sz="1000" smtClean="0"/>
          </a:p>
          <a:p>
            <a:pPr eaLnBrk="1" hangingPunct="1">
              <a:tabLst>
                <a:tab pos="454025" algn="l"/>
              </a:tabLst>
            </a:pPr>
            <a:r>
              <a:rPr lang="en-US" sz="1000" smtClean="0"/>
              <a:t>The patient usually undergoes RAI scanning approximately 1 year after initial ablation to ensure that all thyroid tissue has been destroyed with the initial surgery and ablation.</a:t>
            </a:r>
            <a:r>
              <a:rPr lang="en-US" sz="1000" baseline="30000" smtClean="0"/>
              <a:t>3</a:t>
            </a:r>
            <a:r>
              <a:rPr lang="en-US" sz="1000" smtClean="0"/>
              <a:t> Serum Tg is also measured during the time of TSH stimulation for the RAI scan.</a:t>
            </a:r>
            <a:r>
              <a:rPr lang="en-US" sz="1000" baseline="30000" smtClean="0"/>
              <a:t>4</a:t>
            </a:r>
            <a:r>
              <a:rPr lang="en-US" sz="1000" smtClean="0"/>
              <a:t> The stimulated serum Tg assay is more sensitive for the detection of persistent or recurrent thyroid cancer than is the baseline serum Tg assay that is measured while the patient is receiving LT</a:t>
            </a:r>
            <a:r>
              <a:rPr lang="en-US" sz="1000" baseline="-25000" smtClean="0"/>
              <a:t>4</a:t>
            </a:r>
            <a:r>
              <a:rPr lang="en-US" sz="1000" smtClean="0"/>
              <a:t>.</a:t>
            </a:r>
            <a:r>
              <a:rPr lang="en-US" sz="1000" baseline="30000" smtClean="0"/>
              <a:t>4</a:t>
            </a:r>
            <a:r>
              <a:rPr lang="en-US" sz="1000" smtClean="0"/>
              <a:t> </a:t>
            </a:r>
          </a:p>
          <a:p>
            <a:pPr eaLnBrk="1" hangingPunct="1">
              <a:tabLst>
                <a:tab pos="454025" algn="l"/>
              </a:tabLst>
            </a:pPr>
            <a:r>
              <a:rPr lang="en-US" sz="1000" smtClean="0"/>
              <a:t>A recent consensus conference has suggested that RAI scanning is not required for all patients 1 year after initial ablation.</a:t>
            </a:r>
            <a:r>
              <a:rPr lang="en-US" sz="1000" baseline="30000" smtClean="0"/>
              <a:t>5</a:t>
            </a:r>
            <a:r>
              <a:rPr lang="en-US" sz="1000" smtClean="0"/>
              <a:t> In low risk patients with an undetectable Tg level who are on LT</a:t>
            </a:r>
            <a:r>
              <a:rPr lang="en-US" sz="1000" baseline="-25000" smtClean="0"/>
              <a:t>4</a:t>
            </a:r>
            <a:r>
              <a:rPr lang="en-US" sz="1000" smtClean="0"/>
              <a:t> suppression 6 to 12 months after initial ablation, a rhTSH-stimulated Tg without RAI scanning appears to be adequate for detecting residual disease.</a:t>
            </a:r>
            <a:r>
              <a:rPr lang="en-US" sz="1000" baseline="30000" smtClean="0"/>
              <a:t>5</a:t>
            </a:r>
            <a:r>
              <a:rPr lang="en-US" sz="1000" smtClean="0"/>
              <a:t> This approach seems reasonable in low-risk patients. However, RAI scanning should still be done routinely 1 year after RAI ablation in moderate- to high-risk patients, and in all patients on LT</a:t>
            </a:r>
            <a:r>
              <a:rPr lang="en-US" sz="1000" baseline="-25000" smtClean="0"/>
              <a:t>4</a:t>
            </a:r>
            <a:r>
              <a:rPr lang="en-US" sz="1000" smtClean="0"/>
              <a:t> medication who have a detectable Tg level 6 to 12 months after initial therapy.</a:t>
            </a:r>
            <a:r>
              <a:rPr lang="en-US" sz="1000" baseline="30000" smtClean="0"/>
              <a:t>1</a:t>
            </a:r>
            <a:endParaRPr lang="en-US" sz="1000" smtClean="0"/>
          </a:p>
          <a:p>
            <a:pPr eaLnBrk="1" hangingPunct="1">
              <a:tabLst>
                <a:tab pos="454025" algn="l"/>
              </a:tabLst>
            </a:pPr>
            <a:r>
              <a:rPr lang="en-US" sz="1000" smtClean="0"/>
              <a:t>If the RAI scan shows no RAI-avid disease and the serum Tg level is less than 2 ng/dL with TSH suppression, the patient continues to be followed at 12-month intervals for the next 2 to 3 years.</a:t>
            </a:r>
            <a:r>
              <a:rPr lang="en-US" sz="1000" baseline="30000" smtClean="0"/>
              <a:t>2</a:t>
            </a:r>
            <a:r>
              <a:rPr lang="en-US" sz="1000" smtClean="0"/>
              <a:t> Additional testing may include a neck ultrasound, a computed tomography (CT) scan, neck magnetic resonance imaging (MRI), or an 18 fluoro-deoxy-glucose (FDG) positron emission tomography (PET) scan depending on the clinical course of the disease, the risk stratification of the patient, and the likelihood of having non-RAI</a:t>
            </a:r>
            <a:r>
              <a:rPr lang="en-US" sz="1000" smtClean="0">
                <a:cs typeface="Times New Roman" pitchFamily="18" charset="0"/>
              </a:rPr>
              <a:t>–</a:t>
            </a:r>
            <a:r>
              <a:rPr lang="en-US" sz="1000" smtClean="0"/>
              <a:t>avid thyroid cancer.</a:t>
            </a:r>
            <a:r>
              <a:rPr lang="en-US" sz="1000" baseline="30000" smtClean="0"/>
              <a:t>3</a:t>
            </a:r>
            <a:endParaRPr lang="en-US" sz="1000" b="1" smtClean="0"/>
          </a:p>
          <a:p>
            <a:pPr eaLnBrk="1" hangingPunct="1">
              <a:tabLst>
                <a:tab pos="454025" algn="l"/>
              </a:tabLst>
            </a:pPr>
            <a:endParaRPr lang="en-US" sz="1000" b="1" smtClean="0"/>
          </a:p>
          <a:p>
            <a:pPr eaLnBrk="1" hangingPunct="1">
              <a:tabLst>
                <a:tab pos="454025" algn="l"/>
              </a:tabLst>
            </a:pPr>
            <a:r>
              <a:rPr lang="en-US" sz="1000" b="1" smtClean="0"/>
              <a:t>References</a:t>
            </a:r>
          </a:p>
          <a:p>
            <a:pPr eaLnBrk="1" hangingPunct="1">
              <a:tabLst>
                <a:tab pos="454025" algn="l"/>
              </a:tabLst>
            </a:pPr>
            <a:r>
              <a:rPr lang="en-US" sz="1000" smtClean="0"/>
              <a:t>1. Cohen EG, et al. </a:t>
            </a:r>
            <a:r>
              <a:rPr lang="en-US" sz="1000" i="1" smtClean="0"/>
              <a:t>Otolaryngol Clin North Am</a:t>
            </a:r>
            <a:r>
              <a:rPr lang="en-US" sz="1000" smtClean="0"/>
              <a:t>. 2003;36:129-157.</a:t>
            </a:r>
          </a:p>
          <a:p>
            <a:pPr eaLnBrk="1" hangingPunct="1">
              <a:tabLst>
                <a:tab pos="454025" algn="l"/>
              </a:tabLst>
            </a:pPr>
            <a:r>
              <a:rPr lang="en-US" sz="1000" smtClean="0"/>
              <a:t>2. Mazzaferri EL, et al. </a:t>
            </a:r>
            <a:r>
              <a:rPr lang="en-US" sz="1000" i="1" smtClean="0"/>
              <a:t>J Clin Endocrinol Metab</a:t>
            </a:r>
            <a:r>
              <a:rPr lang="en-US" sz="1000" smtClean="0"/>
              <a:t>. 2003;88:1433-1441.</a:t>
            </a:r>
          </a:p>
          <a:p>
            <a:pPr eaLnBrk="1" hangingPunct="1">
              <a:tabLst>
                <a:tab pos="454025" algn="l"/>
              </a:tabLst>
            </a:pPr>
            <a:r>
              <a:rPr lang="en-US" sz="1000" smtClean="0"/>
              <a:t>3. Sherman SI. </a:t>
            </a:r>
            <a:r>
              <a:rPr lang="en-US" sz="1000" i="1" smtClean="0"/>
              <a:t>Lancet</a:t>
            </a:r>
            <a:r>
              <a:rPr lang="en-US" sz="1000" smtClean="0"/>
              <a:t>. 2003;361:501-511.</a:t>
            </a:r>
          </a:p>
          <a:p>
            <a:pPr eaLnBrk="1" hangingPunct="1">
              <a:tabLst>
                <a:tab pos="454025" algn="l"/>
              </a:tabLst>
            </a:pPr>
            <a:r>
              <a:rPr lang="en-US" sz="1000" smtClean="0"/>
              <a:t>4. Mazzaferri EL, et al. </a:t>
            </a:r>
            <a:r>
              <a:rPr lang="en-US" sz="1000" i="1" smtClean="0"/>
              <a:t>J Clin Endocrinol Metab</a:t>
            </a:r>
            <a:r>
              <a:rPr lang="en-US" sz="1000" smtClean="0"/>
              <a:t>. 2001;86:1447-1463.</a:t>
            </a:r>
          </a:p>
          <a:p>
            <a:pPr eaLnBrk="1" hangingPunct="1">
              <a:tabLst>
                <a:tab pos="454025" algn="l"/>
              </a:tabLst>
            </a:pPr>
            <a:r>
              <a:rPr lang="en-US" sz="1000" smtClean="0"/>
              <a:t>5. Mazzaferri EL, et al. </a:t>
            </a:r>
            <a:r>
              <a:rPr lang="en-US" sz="1000" i="1" smtClean="0"/>
              <a:t>Endocr Relat Cancer</a:t>
            </a:r>
            <a:r>
              <a:rPr lang="en-US" sz="1000" smtClean="0"/>
              <a:t>. 2002;9(4):227-247. </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C10503CF-2ECA-498B-AE32-1E5F5B4AEF51}" type="slidenum">
              <a:rPr lang="en-US"/>
              <a:pPr eaLnBrk="1" hangingPunct="1"/>
              <a:t>18</a:t>
            </a:fld>
            <a:endParaRPr lang="en-US"/>
          </a:p>
        </p:txBody>
      </p:sp>
      <p:sp>
        <p:nvSpPr>
          <p:cNvPr id="105475" name="Rectangle 2"/>
          <p:cNvSpPr>
            <a:spLocks noGrp="1" noRot="1" noChangeAspect="1" noChangeArrowheads="1" noTextEdit="1"/>
          </p:cNvSpPr>
          <p:nvPr>
            <p:ph type="sldImg"/>
          </p:nvPr>
        </p:nvSpPr>
        <p:spPr>
          <a:xfrm>
            <a:off x="1149350" y="690563"/>
            <a:ext cx="4559300" cy="3419475"/>
          </a:xfrm>
          <a:ln/>
        </p:spPr>
      </p:sp>
      <p:sp>
        <p:nvSpPr>
          <p:cNvPr id="105476" name="Rectangle 3"/>
          <p:cNvSpPr>
            <a:spLocks noGrp="1" noChangeArrowheads="1"/>
          </p:cNvSpPr>
          <p:nvPr>
            <p:ph type="body" idx="1"/>
          </p:nvPr>
        </p:nvSpPr>
        <p:spPr>
          <a:xfrm>
            <a:off x="914400" y="4343400"/>
            <a:ext cx="5029200" cy="41163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b="1" smtClean="0"/>
              <a:t>Standard Treatment of Thyroid Cancer. Phases of Follow-Up.</a:t>
            </a:r>
          </a:p>
          <a:p>
            <a:pPr eaLnBrk="1" hangingPunct="1"/>
            <a:r>
              <a:rPr lang="en-US" smtClean="0"/>
              <a:t>The long-term follow-up of patients with thyroid cancer can be divided into 3 phases. Phase 1 includes all of the initial treatments, including surgery and RAI ablation.</a:t>
            </a:r>
            <a:r>
              <a:rPr lang="en-US" baseline="30000" smtClean="0"/>
              <a:t>1</a:t>
            </a:r>
            <a:r>
              <a:rPr lang="en-US" smtClean="0"/>
              <a:t> Once the patient is disease free (usually after a negative RAI scan 1 year later), the patient enters phase 2.</a:t>
            </a:r>
            <a:r>
              <a:rPr lang="en-US" baseline="30000" smtClean="0"/>
              <a:t>2</a:t>
            </a:r>
            <a:endParaRPr lang="en-US" smtClean="0"/>
          </a:p>
          <a:p>
            <a:pPr eaLnBrk="1" hangingPunct="1"/>
            <a:r>
              <a:rPr lang="en-US" smtClean="0"/>
              <a:t>Patients in phase 2 are at risk for recurrence and need to be followed closely for several years. Low-risk patients may stay in phase 2 for 2 to 3 years, while high-risk patients may be monitored in phase 2 for as long as 10 years. Fortunately, most thyroid cancer patients are long-term survivors who receive lifelong follow-up in phase 3. Usual follow-up procedures in phase 3 are a suppressed Tg assay, TSH assay, T</a:t>
            </a:r>
            <a:r>
              <a:rPr lang="en-US" baseline="-25000" smtClean="0"/>
              <a:t>4</a:t>
            </a:r>
            <a:r>
              <a:rPr lang="en-US" smtClean="0"/>
              <a:t> assay, and neck examination performed annually for at least 20 to 30 years.</a:t>
            </a:r>
          </a:p>
          <a:p>
            <a:pPr eaLnBrk="1" hangingPunct="1"/>
            <a:endParaRPr lang="en-US" smtClean="0"/>
          </a:p>
          <a:p>
            <a:pPr eaLnBrk="1" hangingPunct="1"/>
            <a:r>
              <a:rPr lang="en-US" b="1" smtClean="0"/>
              <a:t>References</a:t>
            </a:r>
          </a:p>
          <a:p>
            <a:pPr eaLnBrk="1" hangingPunct="1"/>
            <a:r>
              <a:rPr lang="en-US" smtClean="0"/>
              <a:t>1. Mazzaferri EL, et al. </a:t>
            </a:r>
            <a:r>
              <a:rPr lang="en-US" i="1" smtClean="0"/>
              <a:t>J Clin Endocrinol Metab</a:t>
            </a:r>
            <a:r>
              <a:rPr lang="en-US" smtClean="0"/>
              <a:t>. 2001;86:1447-1463. </a:t>
            </a:r>
          </a:p>
          <a:p>
            <a:pPr eaLnBrk="1" hangingPunct="1"/>
            <a:r>
              <a:rPr lang="en-US" smtClean="0"/>
              <a:t>2. Cohen EG, et al. </a:t>
            </a:r>
            <a:r>
              <a:rPr lang="en-US" i="1" smtClean="0"/>
              <a:t>Otolaryngol Clin North Am</a:t>
            </a:r>
            <a:r>
              <a:rPr lang="en-US" smtClean="0"/>
              <a:t>. 2003;36:129-157.</a:t>
            </a:r>
          </a:p>
          <a:p>
            <a:pPr eaLnBrk="1" hangingPunct="1"/>
            <a:endParaRPr lang="en-US" smtClean="0"/>
          </a:p>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6656656B-A6CC-4010-B2A7-8C1C5647AEF7}" type="slidenum">
              <a:rPr lang="en-US"/>
              <a:pPr eaLnBrk="1" hangingPunct="1"/>
              <a:t>19</a:t>
            </a:fld>
            <a:endParaRPr lang="en-US"/>
          </a:p>
        </p:txBody>
      </p:sp>
      <p:sp>
        <p:nvSpPr>
          <p:cNvPr id="103427" name="Rectangle 2"/>
          <p:cNvSpPr>
            <a:spLocks noGrp="1" noRot="1" noChangeAspect="1" noChangeArrowheads="1" noTextEdit="1"/>
          </p:cNvSpPr>
          <p:nvPr>
            <p:ph type="sldImg"/>
          </p:nvPr>
        </p:nvSpPr>
        <p:spPr>
          <a:xfrm>
            <a:off x="1149350" y="654050"/>
            <a:ext cx="4557713" cy="3417888"/>
          </a:xfrm>
          <a:ln/>
        </p:spPr>
      </p:sp>
      <p:sp>
        <p:nvSpPr>
          <p:cNvPr id="103428" name="Rectangle 3"/>
          <p:cNvSpPr>
            <a:spLocks noGrp="1" noChangeArrowheads="1"/>
          </p:cNvSpPr>
          <p:nvPr>
            <p:ph type="body" idx="1"/>
          </p:nvPr>
        </p:nvSpPr>
        <p:spPr>
          <a:xfrm>
            <a:off x="914400" y="4343400"/>
            <a:ext cx="5029200" cy="43799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0000"/>
              </a:lnSpc>
              <a:tabLst>
                <a:tab pos="454025" algn="l"/>
              </a:tabLst>
            </a:pPr>
            <a:r>
              <a:rPr lang="en-US" b="1" dirty="0" smtClean="0"/>
              <a:t>Treatment of Thyroid Cancer With Radioactive Iodine.</a:t>
            </a:r>
          </a:p>
          <a:p>
            <a:pPr eaLnBrk="1" hangingPunct="1">
              <a:lnSpc>
                <a:spcPct val="90000"/>
              </a:lnSpc>
              <a:tabLst>
                <a:tab pos="454025" algn="l"/>
              </a:tabLst>
            </a:pPr>
            <a:r>
              <a:rPr lang="en-US" dirty="0" smtClean="0"/>
              <a:t>Radioactive iodine has been used to treat thyroid cancer since the 1950s. The use of RAI to destroy any residual thyroid cancer cells remaining after surgery results in lower recurrence rates and a decrease in death from thyroid cancer.</a:t>
            </a:r>
            <a:r>
              <a:rPr lang="en-US" baseline="30000" dirty="0" smtClean="0"/>
              <a:t>1</a:t>
            </a:r>
          </a:p>
          <a:p>
            <a:pPr eaLnBrk="1" hangingPunct="1">
              <a:lnSpc>
                <a:spcPct val="90000"/>
              </a:lnSpc>
              <a:tabLst>
                <a:tab pos="454025" algn="l"/>
              </a:tabLst>
            </a:pPr>
            <a:r>
              <a:rPr lang="en-US" dirty="0" smtClean="0"/>
              <a:t>Another important reason to destroy remaining thyroid tissue (normal and malignant) is so that serum </a:t>
            </a:r>
            <a:r>
              <a:rPr lang="en-US" dirty="0" err="1" smtClean="0"/>
              <a:t>Tg</a:t>
            </a:r>
            <a:r>
              <a:rPr lang="en-US" dirty="0" smtClean="0"/>
              <a:t> can be used as a sensitive and specific tumor marker.</a:t>
            </a:r>
            <a:r>
              <a:rPr lang="en-US" baseline="30000" dirty="0" smtClean="0"/>
              <a:t>1</a:t>
            </a:r>
            <a:r>
              <a:rPr lang="en-US" dirty="0" smtClean="0"/>
              <a:t> Thyroglobulin is only produced by, and secreted from, the thyroid gland. Therefore, a total thyroidectomy followed by RAI ablation should result in undetectable serum </a:t>
            </a:r>
            <a:r>
              <a:rPr lang="en-US" dirty="0" err="1" smtClean="0"/>
              <a:t>Tg</a:t>
            </a:r>
            <a:r>
              <a:rPr lang="en-US" dirty="0" smtClean="0"/>
              <a:t> levels.</a:t>
            </a:r>
            <a:r>
              <a:rPr lang="en-US" baseline="30000" dirty="0" smtClean="0"/>
              <a:t>2</a:t>
            </a:r>
            <a:r>
              <a:rPr lang="en-US" dirty="0" smtClean="0"/>
              <a:t> </a:t>
            </a:r>
          </a:p>
          <a:p>
            <a:pPr eaLnBrk="1" hangingPunct="1">
              <a:lnSpc>
                <a:spcPct val="90000"/>
              </a:lnSpc>
              <a:tabLst>
                <a:tab pos="454025" algn="l"/>
              </a:tabLst>
            </a:pPr>
            <a:r>
              <a:rPr lang="en-US" dirty="0" smtClean="0"/>
              <a:t>The presence of serum </a:t>
            </a:r>
            <a:r>
              <a:rPr lang="en-US" dirty="0" err="1" smtClean="0"/>
              <a:t>Tg</a:t>
            </a:r>
            <a:r>
              <a:rPr lang="en-US" dirty="0" smtClean="0"/>
              <a:t> following these initial interventions indicates the presence of persistent thyroid tissue (benign or malignant), which warrants additional investigation and treatment.</a:t>
            </a:r>
            <a:r>
              <a:rPr lang="en-US" baseline="30000" dirty="0" smtClean="0"/>
              <a:t>2</a:t>
            </a:r>
            <a:r>
              <a:rPr lang="en-US" dirty="0" smtClean="0"/>
              <a:t> Because serum </a:t>
            </a:r>
            <a:r>
              <a:rPr lang="en-US" dirty="0" err="1" smtClean="0"/>
              <a:t>Tg</a:t>
            </a:r>
            <a:r>
              <a:rPr lang="en-US" dirty="0" smtClean="0"/>
              <a:t> is the most sensitive and specific marker for detection of recurrent disease, it should be measured annually in all patients who have a history of thyroid cancer.</a:t>
            </a:r>
            <a:r>
              <a:rPr lang="en-US" baseline="30000" dirty="0" smtClean="0"/>
              <a:t>2</a:t>
            </a:r>
            <a:r>
              <a:rPr lang="en-US" dirty="0" smtClean="0"/>
              <a:t> Since anti-</a:t>
            </a:r>
            <a:r>
              <a:rPr lang="en-US" dirty="0" err="1" smtClean="0"/>
              <a:t>Tg</a:t>
            </a:r>
            <a:r>
              <a:rPr lang="en-US" dirty="0" smtClean="0"/>
              <a:t> antibodies can interfere with </a:t>
            </a:r>
            <a:r>
              <a:rPr lang="en-US" dirty="0" err="1" smtClean="0"/>
              <a:t>Tg</a:t>
            </a:r>
            <a:r>
              <a:rPr lang="en-US" dirty="0" smtClean="0"/>
              <a:t> measurement, it is imperative that serum </a:t>
            </a:r>
            <a:r>
              <a:rPr lang="en-US" dirty="0" err="1" smtClean="0"/>
              <a:t>Tg</a:t>
            </a:r>
            <a:r>
              <a:rPr lang="en-US" dirty="0" smtClean="0"/>
              <a:t> and serum anti-</a:t>
            </a:r>
            <a:r>
              <a:rPr lang="en-US" dirty="0" err="1" smtClean="0"/>
              <a:t>Tg</a:t>
            </a:r>
            <a:r>
              <a:rPr lang="en-US" dirty="0" smtClean="0"/>
              <a:t> antibody levels are measured together.</a:t>
            </a:r>
            <a:r>
              <a:rPr lang="en-US" baseline="30000" dirty="0" smtClean="0"/>
              <a:t>1</a:t>
            </a:r>
            <a:endParaRPr lang="en-US" dirty="0" smtClean="0"/>
          </a:p>
          <a:p>
            <a:pPr eaLnBrk="1" hangingPunct="1">
              <a:lnSpc>
                <a:spcPct val="90000"/>
              </a:lnSpc>
              <a:tabLst>
                <a:tab pos="454025" algn="l"/>
              </a:tabLst>
            </a:pPr>
            <a:endParaRPr lang="en-US" dirty="0" smtClean="0"/>
          </a:p>
          <a:p>
            <a:pPr eaLnBrk="1" hangingPunct="1">
              <a:lnSpc>
                <a:spcPct val="90000"/>
              </a:lnSpc>
              <a:tabLst>
                <a:tab pos="454025" algn="l"/>
              </a:tabLst>
            </a:pPr>
            <a:r>
              <a:rPr lang="en-US" dirty="0" smtClean="0"/>
              <a:t>. </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4867DDA2-A0B7-4735-BDDB-9A558485B92D}" type="slidenum">
              <a:rPr lang="en-US"/>
              <a:pPr eaLnBrk="1" hangingPunct="1"/>
              <a:t>23</a:t>
            </a:fld>
            <a:endParaRPr lang="en-US"/>
          </a:p>
        </p:txBody>
      </p:sp>
      <p:sp>
        <p:nvSpPr>
          <p:cNvPr id="108547" name="Rectangle 2"/>
          <p:cNvSpPr>
            <a:spLocks noGrp="1" noRot="1" noChangeAspect="1" noChangeArrowheads="1" noTextEdit="1"/>
          </p:cNvSpPr>
          <p:nvPr>
            <p:ph type="sldImg"/>
          </p:nvPr>
        </p:nvSpPr>
        <p:spPr>
          <a:xfrm>
            <a:off x="1149350" y="690563"/>
            <a:ext cx="4559300" cy="3419475"/>
          </a:xfrm>
          <a:ln/>
        </p:spPr>
      </p:sp>
      <p:sp>
        <p:nvSpPr>
          <p:cNvPr id="108548" name="Rectangle 3"/>
          <p:cNvSpPr>
            <a:spLocks noGrp="1" noChangeArrowheads="1"/>
          </p:cNvSpPr>
          <p:nvPr>
            <p:ph type="body" idx="1"/>
          </p:nvPr>
        </p:nvSpPr>
        <p:spPr>
          <a:xfrm>
            <a:off x="914400" y="4343400"/>
            <a:ext cx="5029200" cy="41163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tabLst>
                <a:tab pos="454025" algn="l"/>
              </a:tabLst>
            </a:pPr>
            <a:r>
              <a:rPr lang="en-US" b="1" smtClean="0"/>
              <a:t>Treatment of Thyroid Cancer. Summary.</a:t>
            </a:r>
          </a:p>
          <a:p>
            <a:pPr eaLnBrk="1" hangingPunct="1">
              <a:tabLst>
                <a:tab pos="454025" algn="l"/>
              </a:tabLst>
            </a:pPr>
            <a:r>
              <a:rPr lang="en-US" smtClean="0"/>
              <a:t>In summary, PTC and FTC generally have a good prognosis with 20-year disease-specific mortality rates of less than 2% to 3%, even if cervical lymph node metastases are present at the initial diagnosis. Despite this low mortality rate, clinically significant recurrences can develop 30 years after initial therapy, making lifelong surveillance for recurrent disease mandatory.</a:t>
            </a:r>
          </a:p>
          <a:p>
            <a:pPr eaLnBrk="1" hangingPunct="1">
              <a:tabLst>
                <a:tab pos="454025" algn="l"/>
              </a:tabLst>
            </a:pPr>
            <a:r>
              <a:rPr lang="en-US" smtClean="0"/>
              <a:t>Initial management usually begins with surgical removal of the thyroid gland and RAI ablation in all but the most low-risk thyroid cancer patients. Patients are then placed on LT</a:t>
            </a:r>
            <a:r>
              <a:rPr lang="en-US" baseline="-25000" smtClean="0"/>
              <a:t>4</a:t>
            </a:r>
            <a:r>
              <a:rPr lang="en-US" smtClean="0"/>
              <a:t> therapy, which is carefully titrated to achieve a TSH level that is detectable but below the normal reference range.</a:t>
            </a:r>
          </a:p>
          <a:p>
            <a:pPr eaLnBrk="1" hangingPunct="1">
              <a:tabLst>
                <a:tab pos="454025" algn="l"/>
              </a:tabLst>
            </a:pPr>
            <a:r>
              <a:rPr lang="en-US" smtClean="0"/>
              <a:t>Long-term follow-up requires an annual physical examination to detect recurrent thyroid cancer in the neck, measurement of the serum Tg level to detect recurrent thyroid cancer anywhere in the body, and TSH and thyroid hormone level measurements to adjust LT</a:t>
            </a:r>
            <a:r>
              <a:rPr lang="en-US" baseline="-25000" smtClean="0"/>
              <a:t>4</a:t>
            </a:r>
            <a:r>
              <a:rPr lang="en-US" smtClean="0"/>
              <a:t> suppressive therapy.</a:t>
            </a:r>
          </a:p>
          <a:p>
            <a:pPr eaLnBrk="1" hangingPunct="1">
              <a:tabLst>
                <a:tab pos="454025" algn="l"/>
              </a:tabLst>
            </a:pPr>
            <a:r>
              <a:rPr lang="en-US" smtClean="0"/>
              <a:t>Depending on the individual estimate of the risk of recurrence or persistent disease, RAI scanning and stimulated serum Tg level measurements may also be a necessary part of long-term follow-up.</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4E1DA7C4-504F-4B7D-A191-81A0DF07386A}" type="slidenum">
              <a:rPr lang="en-US"/>
              <a:pPr eaLnBrk="1" hangingPunct="1"/>
              <a:t>4</a:t>
            </a:fld>
            <a:endParaRPr lang="en-US"/>
          </a:p>
        </p:txBody>
      </p:sp>
      <p:sp>
        <p:nvSpPr>
          <p:cNvPr id="82947" name="Rectangle 2"/>
          <p:cNvSpPr>
            <a:spLocks noGrp="1" noRot="1" noChangeAspect="1" noChangeArrowheads="1" noTextEdit="1"/>
          </p:cNvSpPr>
          <p:nvPr>
            <p:ph type="sldImg"/>
          </p:nvPr>
        </p:nvSpPr>
        <p:spPr>
          <a:xfrm>
            <a:off x="1141413" y="685800"/>
            <a:ext cx="4573587" cy="3430588"/>
          </a:xfrm>
          <a:ln/>
        </p:spPr>
      </p:sp>
      <p:sp>
        <p:nvSpPr>
          <p:cNvPr id="82948" name="Rectangle 3"/>
          <p:cNvSpPr>
            <a:spLocks noGrp="1" noChangeArrowheads="1"/>
          </p:cNvSpPr>
          <p:nvPr>
            <p:ph type="body" idx="1"/>
          </p:nvPr>
        </p:nvSpPr>
        <p:spPr>
          <a:xfrm>
            <a:off x="914400" y="4343400"/>
            <a:ext cx="5029200" cy="45005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b="1" smtClean="0"/>
              <a:t>Papillary Thyroid Cancer. Characteristics.</a:t>
            </a:r>
          </a:p>
          <a:p>
            <a:pPr eaLnBrk="1" hangingPunct="1"/>
            <a:r>
              <a:rPr lang="en-US" smtClean="0"/>
              <a:t>Approximately 80% to 90% of PTC cases are comprised of unencapsulated or partially encapsulated tumor nodules with poorly defined margins.</a:t>
            </a:r>
            <a:r>
              <a:rPr lang="en-US" baseline="30000" smtClean="0"/>
              <a:t>1</a:t>
            </a:r>
          </a:p>
          <a:p>
            <a:pPr eaLnBrk="1" hangingPunct="1"/>
            <a:r>
              <a:rPr lang="en-US" smtClean="0"/>
              <a:t>Papillary thyroid tumors are typically firm and solid. They may be associated with a loss of differentiation that suggests an aggressive neoplasm in middle-aged or elderly patients.</a:t>
            </a:r>
            <a:r>
              <a:rPr lang="en-US" baseline="30000" smtClean="0"/>
              <a:t>1</a:t>
            </a:r>
          </a:p>
          <a:p>
            <a:pPr eaLnBrk="1" hangingPunct="1"/>
            <a:r>
              <a:rPr lang="en-US" smtClean="0"/>
              <a:t>The tall cell variant is a more aggressive form of PTC compared with the standard PTC variety.</a:t>
            </a:r>
            <a:r>
              <a:rPr lang="en-US" baseline="30000" smtClean="0"/>
              <a:t>1,2</a:t>
            </a:r>
            <a:r>
              <a:rPr lang="en-US" smtClean="0"/>
              <a:t> It comprises approximately 10% of total cases</a:t>
            </a:r>
            <a:r>
              <a:rPr lang="en-US" baseline="30000" smtClean="0"/>
              <a:t>2</a:t>
            </a:r>
            <a:r>
              <a:rPr lang="en-US" smtClean="0"/>
              <a:t> and some of the tumors are composed of cells with oncocytic cytoplasm.</a:t>
            </a:r>
            <a:r>
              <a:rPr lang="en-US" baseline="30000" smtClean="0"/>
              <a:t>1</a:t>
            </a:r>
            <a:r>
              <a:rPr lang="en-US" smtClean="0"/>
              <a:t> </a:t>
            </a:r>
          </a:p>
          <a:p>
            <a:pPr eaLnBrk="1" hangingPunct="1"/>
            <a:r>
              <a:rPr lang="en-US" smtClean="0"/>
              <a:t>Papillary thyroid cancer may present as a nodal enlargement and usually metastasizes in the neck and mediastinal lymph nodes.</a:t>
            </a:r>
            <a:r>
              <a:rPr lang="en-US" baseline="30000" smtClean="0"/>
              <a:t>2</a:t>
            </a:r>
            <a:r>
              <a:rPr lang="en-US" smtClean="0"/>
              <a:t> Fewer than 5% of patients have distant metastases at the time of diagnosis, and metastases most often appear in the lungs.</a:t>
            </a:r>
            <a:r>
              <a:rPr lang="en-US" baseline="30000" smtClean="0"/>
              <a:t>2</a:t>
            </a:r>
          </a:p>
          <a:p>
            <a:pPr eaLnBrk="1" hangingPunct="1"/>
            <a:endParaRPr lang="en-US" smtClean="0"/>
          </a:p>
          <a:p>
            <a:pPr eaLnBrk="1" hangingPunct="1"/>
            <a:r>
              <a:rPr lang="en-US" b="1" smtClean="0"/>
              <a:t>References</a:t>
            </a:r>
          </a:p>
          <a:p>
            <a:pPr eaLnBrk="1" hangingPunct="1"/>
            <a:r>
              <a:rPr lang="en-US" smtClean="0"/>
              <a:t>1. Braverman LE, Utiger RD, eds. </a:t>
            </a:r>
            <a:r>
              <a:rPr lang="en-US" i="1" smtClean="0"/>
              <a:t>Werner &amp; Ingbar’s</a:t>
            </a:r>
            <a:r>
              <a:rPr lang="en-US" smtClean="0"/>
              <a:t> </a:t>
            </a:r>
            <a:r>
              <a:rPr lang="en-US" i="1" smtClean="0"/>
              <a:t>The Thyroid: A Fundamental and Clinical Text</a:t>
            </a:r>
            <a:r>
              <a:rPr lang="en-US" smtClean="0"/>
              <a:t>. 8th ed. Philadelphia, Pa: Lippincott, Williams &amp; Wilkins; 2000.</a:t>
            </a:r>
          </a:p>
          <a:p>
            <a:pPr eaLnBrk="1" hangingPunct="1"/>
            <a:r>
              <a:rPr lang="en-US" smtClean="0"/>
              <a:t>2. Thyroid Disease Manager Web site. Available at: http://www.thyroidmanager.org. Accessed December 10, 2003.</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31444180-09D6-463F-B468-D713B13BF577}" type="slidenum">
              <a:rPr lang="en-US"/>
              <a:pPr eaLnBrk="1" hangingPunct="1"/>
              <a:t>5</a:t>
            </a:fld>
            <a:endParaRPr lang="en-US"/>
          </a:p>
        </p:txBody>
      </p:sp>
      <p:sp>
        <p:nvSpPr>
          <p:cNvPr id="81923" name="Rectangle 2"/>
          <p:cNvSpPr>
            <a:spLocks noGrp="1" noRot="1" noChangeAspect="1" noChangeArrowheads="1" noTextEdit="1"/>
          </p:cNvSpPr>
          <p:nvPr>
            <p:ph type="sldImg"/>
          </p:nvPr>
        </p:nvSpPr>
        <p:spPr>
          <a:xfrm>
            <a:off x="1141413" y="685800"/>
            <a:ext cx="4573587" cy="3430588"/>
          </a:xfrm>
          <a:ln/>
        </p:spPr>
      </p:sp>
      <p:sp>
        <p:nvSpPr>
          <p:cNvPr id="8192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b="1" smtClean="0"/>
              <a:t>Papillary Thyroid Cancer. </a:t>
            </a:r>
          </a:p>
          <a:p>
            <a:pPr eaLnBrk="1" hangingPunct="1"/>
            <a:r>
              <a:rPr lang="en-US" smtClean="0"/>
              <a:t>Papillary thyroid cancer is the most common type of thyroid cancer and accounts for approximately 80% to 85% of all diagnosed thyroid cancers in the United States.</a:t>
            </a:r>
            <a:r>
              <a:rPr lang="en-US" baseline="30000" smtClean="0"/>
              <a:t>1</a:t>
            </a:r>
          </a:p>
          <a:p>
            <a:pPr eaLnBrk="1" hangingPunct="1"/>
            <a:r>
              <a:rPr lang="en-US" smtClean="0"/>
              <a:t>Papillary thyroid cancer has a 3-fold higher incidence in women than in men, and has a peak incidence in the third and fourth decades of life.</a:t>
            </a:r>
            <a:r>
              <a:rPr lang="en-US" baseline="30000" smtClean="0"/>
              <a:t>2</a:t>
            </a:r>
            <a:endParaRPr lang="en-US" smtClean="0"/>
          </a:p>
          <a:p>
            <a:pPr eaLnBrk="1" hangingPunct="1"/>
            <a:r>
              <a:rPr lang="en-US" smtClean="0"/>
              <a:t>Approximately two thirds of PTC is found to have follicular elements and is often classified histologically as a follicular variant of papillary thyroid carcinoma.</a:t>
            </a:r>
            <a:r>
              <a:rPr lang="en-US" baseline="30000" smtClean="0"/>
              <a:t>2</a:t>
            </a:r>
            <a:r>
              <a:rPr lang="en-US" smtClean="0"/>
              <a:t>  </a:t>
            </a:r>
          </a:p>
          <a:p>
            <a:pPr eaLnBrk="1" hangingPunct="1"/>
            <a:endParaRPr lang="en-US" smtClean="0"/>
          </a:p>
          <a:p>
            <a:pPr eaLnBrk="1" hangingPunct="1"/>
            <a:r>
              <a:rPr lang="en-US" b="1" smtClean="0"/>
              <a:t>References</a:t>
            </a:r>
          </a:p>
          <a:p>
            <a:pPr eaLnBrk="1" hangingPunct="1">
              <a:spcBef>
                <a:spcPct val="20000"/>
              </a:spcBef>
            </a:pPr>
            <a:r>
              <a:rPr lang="en-US" smtClean="0"/>
              <a:t>1.</a:t>
            </a:r>
            <a:r>
              <a:rPr lang="en-US" i="1" smtClean="0"/>
              <a:t> Detailed guide: thyroid cancer</a:t>
            </a:r>
            <a:r>
              <a:rPr lang="en-US" smtClean="0"/>
              <a:t>. American Cancer Society Web site. Available at: http://www.cancer.org/docroot/CRI/CRI_2_3x.asp?dt=43. Accessed December 10, 2003.</a:t>
            </a:r>
          </a:p>
          <a:p>
            <a:pPr eaLnBrk="1" hangingPunct="1"/>
            <a:r>
              <a:rPr lang="en-US" smtClean="0"/>
              <a:t>2. Thyroid Disease Manager Web site. Available at: http://www.thyroidmanager.org. Accessed December 10, 2003.</a:t>
            </a:r>
          </a:p>
          <a:p>
            <a:pPr eaLnBrk="1" hangingPunct="1"/>
            <a:endParaRPr lang="en-US" smtClean="0"/>
          </a:p>
          <a:p>
            <a:pPr eaLnBrk="1" hangingPunct="1"/>
            <a:r>
              <a:rPr lang="en-US" smtClean="0"/>
              <a:t>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A9CE9515-B20D-4834-8DA5-8D582A3F09FF}" type="slidenum">
              <a:rPr lang="en-US"/>
              <a:pPr eaLnBrk="1" hangingPunct="1"/>
              <a:t>6</a:t>
            </a:fld>
            <a:endParaRPr lang="en-US"/>
          </a:p>
        </p:txBody>
      </p:sp>
      <p:sp>
        <p:nvSpPr>
          <p:cNvPr id="83971" name="Rectangle 2"/>
          <p:cNvSpPr>
            <a:spLocks noGrp="1" noRot="1" noChangeAspect="1" noChangeArrowheads="1" noTextEdit="1"/>
          </p:cNvSpPr>
          <p:nvPr>
            <p:ph type="sldImg"/>
          </p:nvPr>
        </p:nvSpPr>
        <p:spPr>
          <a:xfrm>
            <a:off x="1141413" y="685800"/>
            <a:ext cx="4573587" cy="3430588"/>
          </a:xfrm>
          <a:ln/>
        </p:spPr>
      </p:sp>
      <p:sp>
        <p:nvSpPr>
          <p:cNvPr id="83972" name="Rectangle 3"/>
          <p:cNvSpPr>
            <a:spLocks noGrp="1" noChangeArrowheads="1"/>
          </p:cNvSpPr>
          <p:nvPr>
            <p:ph type="body" idx="1"/>
          </p:nvPr>
        </p:nvSpPr>
        <p:spPr>
          <a:xfrm>
            <a:off x="914400" y="4343400"/>
            <a:ext cx="5562600" cy="44545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20000"/>
              </a:spcBef>
            </a:pPr>
            <a:r>
              <a:rPr lang="en-US" b="1" smtClean="0"/>
              <a:t>Follicular Thyroid Cancer.</a:t>
            </a:r>
          </a:p>
          <a:p>
            <a:pPr eaLnBrk="1" hangingPunct="1">
              <a:spcBef>
                <a:spcPct val="20000"/>
              </a:spcBef>
            </a:pPr>
            <a:r>
              <a:rPr lang="en-US" smtClean="0"/>
              <a:t>Follicular thyroid cancer is the second most common type of thyroid cancer, accounting for approximately 15% of all thyroid cancers.</a:t>
            </a:r>
            <a:r>
              <a:rPr lang="en-US" baseline="30000" smtClean="0"/>
              <a:t>1</a:t>
            </a:r>
            <a:r>
              <a:rPr lang="en-US" smtClean="0"/>
              <a:t> Its peak incidence is in the fifth decade of life in patients living in the United States and it occurs more frequently in women.</a:t>
            </a:r>
            <a:r>
              <a:rPr lang="en-US" baseline="30000" smtClean="0"/>
              <a:t>1</a:t>
            </a:r>
            <a:r>
              <a:rPr lang="en-US" smtClean="0"/>
              <a:t>         </a:t>
            </a:r>
          </a:p>
          <a:p>
            <a:pPr eaLnBrk="1" hangingPunct="1">
              <a:spcBef>
                <a:spcPct val="20000"/>
              </a:spcBef>
            </a:pPr>
            <a:r>
              <a:rPr lang="en-US" smtClean="0"/>
              <a:t>Follicular thyroid cancer usually presents as a fleshy, solid, encapsulated mass that is sometimes focally fibrotic and calcified.</a:t>
            </a:r>
            <a:r>
              <a:rPr lang="en-US" baseline="30000" smtClean="0"/>
              <a:t>2</a:t>
            </a:r>
            <a:r>
              <a:rPr lang="en-US" smtClean="0"/>
              <a:t> These tend to be slow-growing tumors and are usually recognized prior to metastasis as a nodule in the thyroid gland.</a:t>
            </a:r>
            <a:r>
              <a:rPr lang="en-US" baseline="30000" smtClean="0"/>
              <a:t>2</a:t>
            </a:r>
          </a:p>
          <a:p>
            <a:pPr eaLnBrk="1" hangingPunct="1">
              <a:spcBef>
                <a:spcPct val="20000"/>
              </a:spcBef>
            </a:pPr>
            <a:r>
              <a:rPr lang="en-US" smtClean="0"/>
              <a:t>Follicular thyroid cancers with only minimal capsular invasion (minimally invasive FTCs) rarely spread to distant sites and are often cured with surgical resection. However, follicular cancers with widespread capsular invasion and/or vascular invasion are more likely to spread to the skeleton, lungs, brain, and other tissues.</a:t>
            </a:r>
            <a:r>
              <a:rPr lang="en-US" baseline="30000" smtClean="0"/>
              <a:t>2</a:t>
            </a:r>
            <a:r>
              <a:rPr lang="en-US" smtClean="0"/>
              <a:t> These neoplasms rarely spread to cervical lymph nodes.</a:t>
            </a:r>
            <a:r>
              <a:rPr lang="en-US" baseline="30000" smtClean="0"/>
              <a:t>3</a:t>
            </a:r>
          </a:p>
          <a:p>
            <a:pPr eaLnBrk="1" hangingPunct="1">
              <a:spcBef>
                <a:spcPct val="20000"/>
              </a:spcBef>
            </a:pPr>
            <a:endParaRPr lang="en-US" smtClean="0"/>
          </a:p>
          <a:p>
            <a:pPr eaLnBrk="1" hangingPunct="1">
              <a:spcBef>
                <a:spcPct val="20000"/>
              </a:spcBef>
            </a:pPr>
            <a:r>
              <a:rPr lang="en-US" b="1" smtClean="0"/>
              <a:t>References</a:t>
            </a:r>
          </a:p>
          <a:p>
            <a:pPr eaLnBrk="1" hangingPunct="1">
              <a:spcBef>
                <a:spcPct val="20000"/>
              </a:spcBef>
            </a:pPr>
            <a:r>
              <a:rPr lang="en-US" smtClean="0"/>
              <a:t>1. Thyroid gland disorders. Beers MH, Fletcher AJ, Jones TV, et al, eds. </a:t>
            </a:r>
            <a:r>
              <a:rPr lang="en-US" i="1" smtClean="0"/>
              <a:t>Merck Manual of Medical Information – Home Edition</a:t>
            </a:r>
            <a:r>
              <a:rPr lang="en-US" smtClean="0"/>
              <a:t>. 2</a:t>
            </a:r>
            <a:r>
              <a:rPr lang="en-US" baseline="30000" smtClean="0"/>
              <a:t>nd</a:t>
            </a:r>
            <a:r>
              <a:rPr lang="en-US" smtClean="0"/>
              <a:t> ed. Whitehouse Station, NJ: Merck &amp; Co., Inc.; 2003.</a:t>
            </a:r>
          </a:p>
          <a:p>
            <a:pPr eaLnBrk="1" hangingPunct="1">
              <a:spcBef>
                <a:spcPct val="20000"/>
              </a:spcBef>
            </a:pPr>
            <a:r>
              <a:rPr lang="en-US" smtClean="0"/>
              <a:t>2. Braverman LE, Utiger RD, eds. </a:t>
            </a:r>
            <a:r>
              <a:rPr lang="en-US" i="1" smtClean="0"/>
              <a:t>Werner &amp; Ingbar’s</a:t>
            </a:r>
            <a:r>
              <a:rPr lang="en-US" smtClean="0"/>
              <a:t> </a:t>
            </a:r>
            <a:r>
              <a:rPr lang="en-US" i="1" smtClean="0"/>
              <a:t>The Thyroid: A Fundamental and Clinical Text</a:t>
            </a:r>
            <a:r>
              <a:rPr lang="en-US" smtClean="0"/>
              <a:t>. 8th ed. Philadelphia, Pa: Lippincott, Williams &amp; Wilkins; 2000.</a:t>
            </a:r>
          </a:p>
          <a:p>
            <a:pPr eaLnBrk="1" hangingPunct="1">
              <a:spcBef>
                <a:spcPct val="20000"/>
              </a:spcBef>
            </a:pPr>
            <a:r>
              <a:rPr lang="en-US" smtClean="0"/>
              <a:t>3. </a:t>
            </a:r>
            <a:r>
              <a:rPr lang="en-US" i="1" smtClean="0"/>
              <a:t>Detailed guide: thyroid cancer</a:t>
            </a:r>
            <a:r>
              <a:rPr lang="en-US" smtClean="0"/>
              <a:t>. American Cancer Society Web site. Available at: http://www.cancer.org/docroot/CRI/CRI_2_3x.asp?dt=43. Accessed December 10, 2003.</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E19B0AE9-488D-4A2D-8635-C95EDBBD3E4A}" type="slidenum">
              <a:rPr lang="en-US"/>
              <a:pPr eaLnBrk="1" hangingPunct="1"/>
              <a:t>7</a:t>
            </a:fld>
            <a:endParaRPr lang="en-US"/>
          </a:p>
        </p:txBody>
      </p:sp>
      <p:sp>
        <p:nvSpPr>
          <p:cNvPr id="84995" name="Rectangle 2"/>
          <p:cNvSpPr>
            <a:spLocks noGrp="1" noRot="1" noChangeAspect="1" noChangeArrowheads="1" noTextEdit="1"/>
          </p:cNvSpPr>
          <p:nvPr>
            <p:ph type="sldImg"/>
          </p:nvPr>
        </p:nvSpPr>
        <p:spPr>
          <a:xfrm>
            <a:off x="1141413" y="685800"/>
            <a:ext cx="4573587" cy="3430588"/>
          </a:xfrm>
          <a:ln/>
        </p:spPr>
      </p:sp>
      <p:sp>
        <p:nvSpPr>
          <p:cNvPr id="8499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b="1" smtClean="0"/>
              <a:t>Follicular Thyroid Cancer. Diagnosis and Prognosis. </a:t>
            </a:r>
          </a:p>
          <a:p>
            <a:pPr eaLnBrk="1" hangingPunct="1"/>
            <a:r>
              <a:rPr lang="en-US" smtClean="0">
                <a:solidFill>
                  <a:srgbClr val="000000"/>
                </a:solidFill>
              </a:rPr>
              <a:t>Most FTCs present as an asymptomatic neck mass.</a:t>
            </a:r>
            <a:r>
              <a:rPr lang="en-US" baseline="30000" smtClean="0">
                <a:solidFill>
                  <a:srgbClr val="000000"/>
                </a:solidFill>
              </a:rPr>
              <a:t>1</a:t>
            </a:r>
            <a:r>
              <a:rPr lang="en-US" smtClean="0">
                <a:solidFill>
                  <a:srgbClr val="000000"/>
                </a:solidFill>
              </a:rPr>
              <a:t> Treatment requires surgically removing as much of the thyroid gland as possible and destroying any remaining thyroid tissue, including the metastases, with radioactive iodine (RAI).</a:t>
            </a:r>
            <a:r>
              <a:rPr lang="en-US" baseline="30000" smtClean="0">
                <a:solidFill>
                  <a:srgbClr val="000000"/>
                </a:solidFill>
              </a:rPr>
              <a:t>2</a:t>
            </a:r>
            <a:r>
              <a:rPr lang="en-US" smtClean="0">
                <a:solidFill>
                  <a:srgbClr val="000000"/>
                </a:solidFill>
              </a:rPr>
              <a:t> Follicular thyroid cancer is usually curable, but is less so than papillary cancer, and patients with tumors larger than 3 cm have a higher mortality rate as compared with patients who have smaller tumors.</a:t>
            </a:r>
            <a:r>
              <a:rPr lang="en-US" baseline="30000" smtClean="0">
                <a:solidFill>
                  <a:srgbClr val="000000"/>
                </a:solidFill>
              </a:rPr>
              <a:t>3,4</a:t>
            </a:r>
            <a:r>
              <a:rPr lang="en-US" smtClean="0">
                <a:solidFill>
                  <a:srgbClr val="000000"/>
                </a:solidFill>
              </a:rPr>
              <a:t> O</a:t>
            </a:r>
            <a:r>
              <a:rPr lang="en-US" smtClean="0"/>
              <a:t>f the patients who die from FTC, three fourths do so because of distant metastases while only one fourth die from locally invasive disease.</a:t>
            </a:r>
            <a:r>
              <a:rPr lang="en-US" baseline="30000" smtClean="0"/>
              <a:t>3</a:t>
            </a:r>
            <a:r>
              <a:rPr lang="en-US" smtClean="0"/>
              <a:t> </a:t>
            </a:r>
          </a:p>
          <a:p>
            <a:pPr eaLnBrk="1" hangingPunct="1"/>
            <a:endParaRPr lang="en-US" smtClean="0"/>
          </a:p>
          <a:p>
            <a:pPr eaLnBrk="1" hangingPunct="1"/>
            <a:r>
              <a:rPr lang="en-US" b="1" smtClean="0"/>
              <a:t>References</a:t>
            </a:r>
          </a:p>
          <a:p>
            <a:pPr eaLnBrk="1" hangingPunct="1"/>
            <a:r>
              <a:rPr lang="en-US" smtClean="0"/>
              <a:t>1. Hebra A, et al. Solitary thyroid nodule. eMedicine Web site. Available at: http://www.emedicine.com/ped/topic2120.htm. Accessed December 10, 2003.</a:t>
            </a:r>
          </a:p>
          <a:p>
            <a:pPr eaLnBrk="1" hangingPunct="1"/>
            <a:r>
              <a:rPr lang="en-US" smtClean="0"/>
              <a:t>2. Thyroid gland disorders. Beers MH, Fletcher AJ, Jones TV, et al, eds. </a:t>
            </a:r>
            <a:r>
              <a:rPr lang="en-US" i="1" smtClean="0"/>
              <a:t>Merck Manual of Medical Information – Home Edition</a:t>
            </a:r>
            <a:r>
              <a:rPr lang="en-US" smtClean="0"/>
              <a:t>. 2</a:t>
            </a:r>
            <a:r>
              <a:rPr lang="en-US" baseline="30000" smtClean="0"/>
              <a:t>nd</a:t>
            </a:r>
            <a:r>
              <a:rPr lang="en-US" smtClean="0"/>
              <a:t> ed. Whitehouse Station, NJ: Merck &amp; Co., Inc.; 2003.</a:t>
            </a:r>
          </a:p>
          <a:p>
            <a:pPr eaLnBrk="1" hangingPunct="1"/>
            <a:r>
              <a:rPr lang="en-US" smtClean="0"/>
              <a:t>3. DeGroot LJ, et al. </a:t>
            </a:r>
            <a:r>
              <a:rPr lang="en-US" i="1" smtClean="0"/>
              <a:t>J Clin Endocrinol Metab</a:t>
            </a:r>
            <a:r>
              <a:rPr lang="en-US" smtClean="0"/>
              <a:t>. 1990;71:414-424.</a:t>
            </a:r>
          </a:p>
          <a:p>
            <a:pPr eaLnBrk="1" hangingPunct="1"/>
            <a:r>
              <a:rPr lang="en-US" smtClean="0"/>
              <a:t>4. Kloos RT, Mazzaferri E. Thyroid carcinoma. In: Cooper DS, ed. </a:t>
            </a:r>
            <a:r>
              <a:rPr lang="en-US" i="1" smtClean="0"/>
              <a:t>Medical Management of Thyroid Disease</a:t>
            </a:r>
            <a:r>
              <a:rPr lang="en-US" smtClean="0"/>
              <a:t>. Monticello, NY:Marcel Dekker, Inc.; 2001:239-241.</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37888F26-8A54-4093-9A64-D0743812C735}" type="slidenum">
              <a:rPr lang="en-US"/>
              <a:pPr eaLnBrk="1" hangingPunct="1"/>
              <a:t>8</a:t>
            </a:fld>
            <a:endParaRPr lang="en-US"/>
          </a:p>
        </p:txBody>
      </p:sp>
      <p:sp>
        <p:nvSpPr>
          <p:cNvPr id="90115" name="Rectangle 2"/>
          <p:cNvSpPr>
            <a:spLocks noGrp="1" noRot="1" noChangeAspect="1" noChangeArrowheads="1" noTextEdit="1"/>
          </p:cNvSpPr>
          <p:nvPr>
            <p:ph type="sldImg"/>
          </p:nvPr>
        </p:nvSpPr>
        <p:spPr>
          <a:xfrm>
            <a:off x="1141413" y="685800"/>
            <a:ext cx="4573587" cy="3430588"/>
          </a:xfrm>
          <a:ln/>
        </p:spPr>
      </p:sp>
      <p:sp>
        <p:nvSpPr>
          <p:cNvPr id="9011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b="1" smtClean="0"/>
              <a:t>Medullary Thyroid Cancer.</a:t>
            </a:r>
          </a:p>
          <a:p>
            <a:pPr eaLnBrk="1" hangingPunct="1"/>
            <a:r>
              <a:rPr lang="en-US" smtClean="0"/>
              <a:t>Medullary thyroid cancer is associated with C-cell proliferation, causing tumors that appear from the calcitonin-secreting C-cells of the thyroid gland.</a:t>
            </a:r>
            <a:r>
              <a:rPr lang="en-US" baseline="30000" smtClean="0"/>
              <a:t>1,2</a:t>
            </a:r>
            <a:r>
              <a:rPr lang="en-US" smtClean="0"/>
              <a:t> Medullary thyroid cancer constitutes approximately 5% of thyroid cancers and has a mortality rate of 10% to 20% at 10 years.</a:t>
            </a:r>
            <a:r>
              <a:rPr lang="en-US" baseline="30000" smtClean="0"/>
              <a:t>1-3</a:t>
            </a:r>
          </a:p>
          <a:p>
            <a:pPr eaLnBrk="1" hangingPunct="1"/>
            <a:endParaRPr lang="en-US" smtClean="0"/>
          </a:p>
          <a:p>
            <a:pPr eaLnBrk="1" hangingPunct="1"/>
            <a:r>
              <a:rPr lang="en-US" b="1" smtClean="0"/>
              <a:t>References</a:t>
            </a:r>
          </a:p>
          <a:p>
            <a:pPr eaLnBrk="1" hangingPunct="1"/>
            <a:r>
              <a:rPr lang="en-US" smtClean="0"/>
              <a:t>1. Braverman LE, Utiger RD, eds. </a:t>
            </a:r>
            <a:r>
              <a:rPr lang="en-US" i="1" smtClean="0"/>
              <a:t>Werner &amp; Ingbar’s</a:t>
            </a:r>
            <a:r>
              <a:rPr lang="en-US" smtClean="0"/>
              <a:t> </a:t>
            </a:r>
            <a:r>
              <a:rPr lang="en-US" i="1" smtClean="0"/>
              <a:t>The Thyroid: A Fundamental and Clinical Text</a:t>
            </a:r>
            <a:r>
              <a:rPr lang="en-US" smtClean="0"/>
              <a:t>. 8th ed. Philadelphia, Pa: Lippincott, Williams &amp; Wilkins; 2000.</a:t>
            </a:r>
          </a:p>
          <a:p>
            <a:pPr eaLnBrk="1" hangingPunct="1"/>
            <a:r>
              <a:rPr lang="en-US" smtClean="0"/>
              <a:t>2. Sherman SI. </a:t>
            </a:r>
            <a:r>
              <a:rPr lang="en-US" i="1" smtClean="0"/>
              <a:t>Lancet</a:t>
            </a:r>
            <a:r>
              <a:rPr lang="en-US" smtClean="0"/>
              <a:t>. 2003;361:501-511.</a:t>
            </a:r>
          </a:p>
          <a:p>
            <a:pPr eaLnBrk="1" hangingPunct="1"/>
            <a:r>
              <a:rPr lang="en-US" smtClean="0"/>
              <a:t>3. </a:t>
            </a:r>
            <a:r>
              <a:rPr lang="en-US" i="1" smtClean="0"/>
              <a:t>Types of thyroid cancer</a:t>
            </a:r>
            <a:r>
              <a:rPr lang="en-US" smtClean="0"/>
              <a:t>. Virginia Masen Medical Center Web site. Available at: http://www.vmmc.org/dbCancer/sec180604.htm. Accessed December 10, 2003.</a:t>
            </a:r>
            <a:endParaRPr lang="en-US" i="1" smtClean="0"/>
          </a:p>
          <a:p>
            <a:pPr eaLnBrk="1" hangingPunct="1"/>
            <a:endParaRPr lang="en-US" smtClean="0"/>
          </a:p>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C66F02CC-C708-4A5D-9CD7-CC126E16C71F}" type="slidenum">
              <a:rPr lang="en-US"/>
              <a:pPr eaLnBrk="1" hangingPunct="1"/>
              <a:t>9</a:t>
            </a:fld>
            <a:endParaRPr lang="en-US"/>
          </a:p>
        </p:txBody>
      </p:sp>
      <p:sp>
        <p:nvSpPr>
          <p:cNvPr id="88067" name="Rectangle 2"/>
          <p:cNvSpPr>
            <a:spLocks noGrp="1" noRot="1" noChangeAspect="1" noChangeArrowheads="1" noTextEdit="1"/>
          </p:cNvSpPr>
          <p:nvPr>
            <p:ph type="sldImg"/>
          </p:nvPr>
        </p:nvSpPr>
        <p:spPr>
          <a:xfrm>
            <a:off x="1141413" y="685800"/>
            <a:ext cx="4573587" cy="3430588"/>
          </a:xfrm>
          <a:ln/>
        </p:spPr>
      </p:sp>
      <p:sp>
        <p:nvSpPr>
          <p:cNvPr id="8806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b="1" smtClean="0"/>
              <a:t>Anaplastic Thyroid Cancer.</a:t>
            </a:r>
          </a:p>
          <a:p>
            <a:pPr eaLnBrk="1" hangingPunct="1"/>
            <a:r>
              <a:rPr lang="en-US" smtClean="0"/>
              <a:t>Fewer than 10% of thyroid carcinomas are classified as anaplastic.</a:t>
            </a:r>
            <a:r>
              <a:rPr lang="en-US" baseline="30000" smtClean="0"/>
              <a:t>1</a:t>
            </a:r>
            <a:r>
              <a:rPr lang="en-US" smtClean="0"/>
              <a:t> These tumors are commonly of the spindle cell and giant cell types.</a:t>
            </a:r>
            <a:r>
              <a:rPr lang="en-US" baseline="30000" smtClean="0"/>
              <a:t>1</a:t>
            </a:r>
            <a:r>
              <a:rPr lang="en-US" smtClean="0"/>
              <a:t> They are aggressive neoplasms that usually occur in the elderly and in women.</a:t>
            </a:r>
            <a:r>
              <a:rPr lang="en-US" baseline="30000" smtClean="0"/>
              <a:t>1</a:t>
            </a:r>
            <a:r>
              <a:rPr lang="en-US" smtClean="0"/>
              <a:t> They are composed wholly or in part of undifferentiated cells and demonstrate a high incidence of remnants of well-differentiated FTC or PTC.</a:t>
            </a:r>
            <a:r>
              <a:rPr lang="en-US" baseline="30000" smtClean="0"/>
              <a:t>1,2</a:t>
            </a:r>
          </a:p>
          <a:p>
            <a:pPr eaLnBrk="1" hangingPunct="1"/>
            <a:r>
              <a:rPr lang="en-US" smtClean="0"/>
              <a:t>Anaplastic thyroid cancer does not concentrate RAI and is often treated primarily with external beam irradiation and chemotherapy.</a:t>
            </a:r>
            <a:r>
              <a:rPr lang="en-US" baseline="30000" smtClean="0"/>
              <a:t>2,3</a:t>
            </a:r>
            <a:r>
              <a:rPr lang="en-US" smtClean="0"/>
              <a:t> Despite an initial response to external beam irradiation, local recurrence is expected in most patients.</a:t>
            </a:r>
            <a:r>
              <a:rPr lang="en-US" baseline="30000" smtClean="0"/>
              <a:t>2,3</a:t>
            </a:r>
            <a:r>
              <a:rPr lang="en-US" smtClean="0"/>
              <a:t> This local recurrence usually results in the death of the patient in less than 1 year from the time of diagnosis.</a:t>
            </a:r>
            <a:r>
              <a:rPr lang="en-US" baseline="30000" smtClean="0"/>
              <a:t>3</a:t>
            </a:r>
            <a:endParaRPr lang="en-US" smtClean="0"/>
          </a:p>
          <a:p>
            <a:pPr eaLnBrk="1" hangingPunct="1"/>
            <a:endParaRPr lang="en-US" smtClean="0"/>
          </a:p>
          <a:p>
            <a:pPr eaLnBrk="1" hangingPunct="1"/>
            <a:r>
              <a:rPr lang="en-US" b="1" smtClean="0"/>
              <a:t>References</a:t>
            </a:r>
          </a:p>
          <a:p>
            <a:pPr eaLnBrk="1" hangingPunct="1"/>
            <a:r>
              <a:rPr lang="en-US" smtClean="0"/>
              <a:t>1. Braverman LE, Utiger RD, eds. </a:t>
            </a:r>
            <a:r>
              <a:rPr lang="en-US" i="1" smtClean="0"/>
              <a:t>Werner &amp; Ingbar’s</a:t>
            </a:r>
            <a:r>
              <a:rPr lang="en-US" smtClean="0"/>
              <a:t> </a:t>
            </a:r>
            <a:r>
              <a:rPr lang="en-US" i="1" smtClean="0"/>
              <a:t>The Thyroid: A Fundamental and Clinical Text</a:t>
            </a:r>
            <a:r>
              <a:rPr lang="en-US" smtClean="0"/>
              <a:t>. 8th ed. Philadelphia, Pa: Lippincott, Williams &amp; Wilkins; 2000.</a:t>
            </a:r>
          </a:p>
          <a:p>
            <a:pPr eaLnBrk="1" hangingPunct="1"/>
            <a:r>
              <a:rPr lang="en-US" smtClean="0"/>
              <a:t>2. Sherman SI. </a:t>
            </a:r>
            <a:r>
              <a:rPr lang="en-US" i="1" smtClean="0"/>
              <a:t>Lancet</a:t>
            </a:r>
            <a:r>
              <a:rPr lang="en-US" smtClean="0"/>
              <a:t>. 2003;361:501-511.</a:t>
            </a:r>
          </a:p>
          <a:p>
            <a:pPr eaLnBrk="1" hangingPunct="1"/>
            <a:r>
              <a:rPr lang="en-US" smtClean="0"/>
              <a:t>3. Thyroid gland disorders. Beers MH, Fletcher AJ, Jones TV, et al, eds. </a:t>
            </a:r>
            <a:r>
              <a:rPr lang="en-US" i="1" smtClean="0"/>
              <a:t>Merck Manual of Medical Information – Home Edition</a:t>
            </a:r>
            <a:r>
              <a:rPr lang="en-US" smtClean="0"/>
              <a:t>. 2</a:t>
            </a:r>
            <a:r>
              <a:rPr lang="en-US" baseline="30000" smtClean="0"/>
              <a:t>nd</a:t>
            </a:r>
            <a:r>
              <a:rPr lang="en-US" smtClean="0"/>
              <a:t> ed. Whitehouse Station, NJ: Merck &amp; Co., Inc.; 2003.</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37888F26-8A54-4093-9A64-D0743812C735}" type="slidenum">
              <a:rPr lang="en-US"/>
              <a:pPr eaLnBrk="1" hangingPunct="1"/>
              <a:t>10</a:t>
            </a:fld>
            <a:endParaRPr lang="en-US"/>
          </a:p>
        </p:txBody>
      </p:sp>
      <p:sp>
        <p:nvSpPr>
          <p:cNvPr id="90115" name="Rectangle 2"/>
          <p:cNvSpPr>
            <a:spLocks noGrp="1" noRot="1" noChangeAspect="1" noChangeArrowheads="1" noTextEdit="1"/>
          </p:cNvSpPr>
          <p:nvPr>
            <p:ph type="sldImg"/>
          </p:nvPr>
        </p:nvSpPr>
        <p:spPr>
          <a:xfrm>
            <a:off x="1141413" y="685800"/>
            <a:ext cx="4573587" cy="3430588"/>
          </a:xfrm>
          <a:ln/>
        </p:spPr>
      </p:sp>
      <p:sp>
        <p:nvSpPr>
          <p:cNvPr id="9011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b="1" smtClean="0"/>
              <a:t>Medullary Thyroid Cancer.</a:t>
            </a:r>
          </a:p>
          <a:p>
            <a:pPr eaLnBrk="1" hangingPunct="1"/>
            <a:r>
              <a:rPr lang="en-US" smtClean="0"/>
              <a:t>Medullary thyroid cancer is associated with C-cell proliferation, causing tumors that appear from the calcitonin-secreting C-cells of the thyroid gland.</a:t>
            </a:r>
            <a:r>
              <a:rPr lang="en-US" baseline="30000" smtClean="0"/>
              <a:t>1,2</a:t>
            </a:r>
            <a:r>
              <a:rPr lang="en-US" smtClean="0"/>
              <a:t> Medullary thyroid cancer constitutes approximately 5% of thyroid cancers and has a mortality rate of 10% to 20% at 10 years.</a:t>
            </a:r>
            <a:r>
              <a:rPr lang="en-US" baseline="30000" smtClean="0"/>
              <a:t>1-3</a:t>
            </a:r>
          </a:p>
          <a:p>
            <a:pPr eaLnBrk="1" hangingPunct="1"/>
            <a:endParaRPr lang="en-US" smtClean="0"/>
          </a:p>
          <a:p>
            <a:pPr eaLnBrk="1" hangingPunct="1"/>
            <a:r>
              <a:rPr lang="en-US" b="1" smtClean="0"/>
              <a:t>References</a:t>
            </a:r>
          </a:p>
          <a:p>
            <a:pPr eaLnBrk="1" hangingPunct="1"/>
            <a:r>
              <a:rPr lang="en-US" smtClean="0"/>
              <a:t>1. Braverman LE, Utiger RD, eds. </a:t>
            </a:r>
            <a:r>
              <a:rPr lang="en-US" i="1" smtClean="0"/>
              <a:t>Werner &amp; Ingbar’s</a:t>
            </a:r>
            <a:r>
              <a:rPr lang="en-US" smtClean="0"/>
              <a:t> </a:t>
            </a:r>
            <a:r>
              <a:rPr lang="en-US" i="1" smtClean="0"/>
              <a:t>The Thyroid: A Fundamental and Clinical Text</a:t>
            </a:r>
            <a:r>
              <a:rPr lang="en-US" smtClean="0"/>
              <a:t>. 8th ed. Philadelphia, Pa: Lippincott, Williams &amp; Wilkins; 2000.</a:t>
            </a:r>
          </a:p>
          <a:p>
            <a:pPr eaLnBrk="1" hangingPunct="1"/>
            <a:r>
              <a:rPr lang="en-US" smtClean="0"/>
              <a:t>2. Sherman SI. </a:t>
            </a:r>
            <a:r>
              <a:rPr lang="en-US" i="1" smtClean="0"/>
              <a:t>Lancet</a:t>
            </a:r>
            <a:r>
              <a:rPr lang="en-US" smtClean="0"/>
              <a:t>. 2003;361:501-511.</a:t>
            </a:r>
          </a:p>
          <a:p>
            <a:pPr eaLnBrk="1" hangingPunct="1"/>
            <a:r>
              <a:rPr lang="en-US" smtClean="0"/>
              <a:t>3. </a:t>
            </a:r>
            <a:r>
              <a:rPr lang="en-US" i="1" smtClean="0"/>
              <a:t>Types of thyroid cancer</a:t>
            </a:r>
            <a:r>
              <a:rPr lang="en-US" smtClean="0"/>
              <a:t>. Virginia Masen Medical Center Web site. Available at: http://www.vmmc.org/dbCancer/sec180604.htm. Accessed December 10, 2003.</a:t>
            </a:r>
            <a:endParaRPr lang="en-US" i="1" smtClean="0"/>
          </a:p>
          <a:p>
            <a:pPr eaLnBrk="1" hangingPunct="1"/>
            <a:endParaRPr lang="en-US" smtClean="0"/>
          </a:p>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654E4AB3-C148-4114-A6E1-0D764CC91E89}" type="slidenum">
              <a:rPr lang="en-US"/>
              <a:pPr eaLnBrk="1" hangingPunct="1"/>
              <a:t>11</a:t>
            </a:fld>
            <a:endParaRPr lang="en-US"/>
          </a:p>
        </p:txBody>
      </p:sp>
      <p:sp>
        <p:nvSpPr>
          <p:cNvPr id="100355" name="Rectangle 2"/>
          <p:cNvSpPr>
            <a:spLocks noGrp="1" noRot="1" noChangeAspect="1" noChangeArrowheads="1" noTextEdit="1"/>
          </p:cNvSpPr>
          <p:nvPr>
            <p:ph type="sldImg"/>
          </p:nvPr>
        </p:nvSpPr>
        <p:spPr>
          <a:xfrm>
            <a:off x="1149350" y="690563"/>
            <a:ext cx="4559300" cy="3419475"/>
          </a:xfrm>
          <a:ln/>
        </p:spPr>
      </p:sp>
      <p:sp>
        <p:nvSpPr>
          <p:cNvPr id="100356" name="Rectangle 3"/>
          <p:cNvSpPr>
            <a:spLocks noGrp="1" noChangeArrowheads="1"/>
          </p:cNvSpPr>
          <p:nvPr>
            <p:ph type="body" idx="1"/>
          </p:nvPr>
        </p:nvSpPr>
        <p:spPr>
          <a:xfrm>
            <a:off x="914400" y="4197350"/>
            <a:ext cx="5410200" cy="48006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tabLst>
                <a:tab pos="454025" algn="l"/>
              </a:tabLst>
            </a:pPr>
            <a:r>
              <a:rPr lang="en-US" b="1" smtClean="0"/>
              <a:t>Thyroid Cancer Risk Stratification.</a:t>
            </a:r>
          </a:p>
          <a:p>
            <a:pPr eaLnBrk="1" hangingPunct="1">
              <a:tabLst>
                <a:tab pos="454025" algn="l"/>
              </a:tabLst>
            </a:pPr>
            <a:r>
              <a:rPr lang="en-US" smtClean="0"/>
              <a:t>Characteristics of the patient and the thyroid cancer can be used to estimate risk of recurrence and risk of disease-specific death.</a:t>
            </a:r>
            <a:r>
              <a:rPr lang="en-US" baseline="30000" smtClean="0"/>
              <a:t>1</a:t>
            </a:r>
            <a:r>
              <a:rPr lang="en-US" smtClean="0"/>
              <a:t> In patients younger than 45 years of age, thyroid tumors that are 1 to 2 cm in size, confined to the thyroid gland, and completely excised are generally considered low-risk tumors that are unlikely to affect the survival of the patient.</a:t>
            </a:r>
            <a:r>
              <a:rPr lang="en-US" baseline="30000" smtClean="0"/>
              <a:t>1</a:t>
            </a:r>
            <a:r>
              <a:rPr lang="en-US" smtClean="0"/>
              <a:t> However, some of these patients will have clinically evident recurrences that are easily treated with additional surgery or RAI.</a:t>
            </a:r>
            <a:r>
              <a:rPr lang="en-US" baseline="30000" smtClean="0"/>
              <a:t>1</a:t>
            </a:r>
            <a:endParaRPr lang="en-US" smtClean="0"/>
          </a:p>
          <a:p>
            <a:pPr eaLnBrk="1" hangingPunct="1">
              <a:tabLst>
                <a:tab pos="454025" algn="l"/>
              </a:tabLst>
            </a:pPr>
            <a:r>
              <a:rPr lang="en-US" smtClean="0"/>
              <a:t>Patients with tumors larger than 4 cm, with extraglandular extension, high-grade histologies, and distant metastases have a poor prognosis with a very high recurrence rate and a high disease-specific mortality rate.</a:t>
            </a:r>
            <a:r>
              <a:rPr lang="en-US" baseline="30000" smtClean="0"/>
              <a:t>1</a:t>
            </a:r>
            <a:r>
              <a:rPr lang="en-US" smtClean="0"/>
              <a:t> In addition, many patients have a mixture of high-risk and low-risk signs and are considered at intermediate risk of recurrence and death.</a:t>
            </a:r>
            <a:r>
              <a:rPr lang="en-US" baseline="30000" smtClean="0"/>
              <a:t>1</a:t>
            </a:r>
            <a:r>
              <a:rPr lang="en-US" smtClean="0"/>
              <a:t> This initial risk stratification is used to guide treatment recommendations regarding the extent of initial surgery, the need for RAI ablation, and the type and intensity of testing needed to detect recurrent or persistent disease.</a:t>
            </a:r>
            <a:r>
              <a:rPr lang="en-US" baseline="30000" smtClean="0"/>
              <a:t>1</a:t>
            </a:r>
            <a:endParaRPr lang="en-US" smtClean="0"/>
          </a:p>
          <a:p>
            <a:pPr eaLnBrk="1" hangingPunct="1">
              <a:tabLst>
                <a:tab pos="454025" algn="l"/>
              </a:tabLst>
            </a:pPr>
            <a:r>
              <a:rPr lang="en-US" smtClean="0"/>
              <a:t>At Memorial Sloan-Kettering Cancer Center, low-risk patients account for 39% of the patients treated, but have a less than 1% disease-specific mortality rate over 20 years.</a:t>
            </a:r>
            <a:r>
              <a:rPr lang="en-US" baseline="30000" smtClean="0"/>
              <a:t>2</a:t>
            </a:r>
            <a:r>
              <a:rPr lang="en-US" smtClean="0"/>
              <a:t> High-risk patients have a 53% disease-specific mortality rate but represent only 22% of patients.</a:t>
            </a:r>
            <a:r>
              <a:rPr lang="en-US" baseline="30000" smtClean="0"/>
              <a:t>2</a:t>
            </a:r>
            <a:r>
              <a:rPr lang="en-US" smtClean="0"/>
              <a:t> Thirty-nine percent of patients have intermediate-risk factors with a 13% risk of dying from thyroid cancer.</a:t>
            </a:r>
            <a:r>
              <a:rPr lang="en-US" baseline="30000" smtClean="0"/>
              <a:t>2</a:t>
            </a:r>
            <a:endParaRPr lang="en-US" smtClean="0"/>
          </a:p>
          <a:p>
            <a:pPr eaLnBrk="1" hangingPunct="1">
              <a:tabLst>
                <a:tab pos="454025" algn="l"/>
              </a:tabLst>
            </a:pPr>
            <a:endParaRPr lang="en-US" b="1" smtClean="0"/>
          </a:p>
          <a:p>
            <a:pPr eaLnBrk="1" hangingPunct="1">
              <a:tabLst>
                <a:tab pos="454025" algn="l"/>
              </a:tabLst>
            </a:pPr>
            <a:r>
              <a:rPr lang="en-US" b="1" smtClean="0"/>
              <a:t>References</a:t>
            </a:r>
          </a:p>
          <a:p>
            <a:pPr eaLnBrk="1" hangingPunct="1">
              <a:tabLst>
                <a:tab pos="454025" algn="l"/>
              </a:tabLst>
            </a:pPr>
            <a:r>
              <a:rPr lang="en-US" smtClean="0"/>
              <a:t>1. Shaha AR, et al. </a:t>
            </a:r>
            <a:r>
              <a:rPr lang="en-US" i="1" smtClean="0"/>
              <a:t>Acta Otolaryngol</a:t>
            </a:r>
            <a:r>
              <a:rPr lang="en-US" smtClean="0"/>
              <a:t>. 2002;122:343-347.</a:t>
            </a:r>
          </a:p>
          <a:p>
            <a:pPr eaLnBrk="1" hangingPunct="1">
              <a:tabLst>
                <a:tab pos="454025" algn="l"/>
              </a:tabLst>
            </a:pPr>
            <a:r>
              <a:rPr lang="en-US" smtClean="0"/>
              <a:t>2. Shaha AR. </a:t>
            </a:r>
            <a:r>
              <a:rPr lang="en-US" i="1" smtClean="0"/>
              <a:t>Cancer Control</a:t>
            </a:r>
            <a:r>
              <a:rPr lang="en-US" smtClean="0"/>
              <a:t>. 2000;7:240-245.</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4/24/2014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947738" y="15240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10138" y="15240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078810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4/24/2014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4/24/2014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4/24/2014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4/24/2014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4/24/2014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4/24/2014</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1D8BD707-D9CF-40AE-B4C6-C98DA3205C09}" type="datetimeFigureOut">
              <a:rPr lang="en-US" smtClean="0"/>
              <a:pPr/>
              <a:t>4/24/2014</a:t>
            </a:fld>
            <a:endParaRPr 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31" r:id="rId1"/>
    <p:sldLayoutId id="2147483832" r:id="rId2"/>
    <p:sldLayoutId id="2147483833" r:id="rId3"/>
    <p:sldLayoutId id="2147483834" r:id="rId4"/>
    <p:sldLayoutId id="2147483835" r:id="rId5"/>
    <p:sldLayoutId id="2147483836" r:id="rId6"/>
    <p:sldLayoutId id="2147483837" r:id="rId7"/>
    <p:sldLayoutId id="2147483838" r:id="rId8"/>
    <p:sldLayoutId id="2147483839" r:id="rId9"/>
    <p:sldLayoutId id="2147483840" r:id="rId10"/>
    <p:sldLayoutId id="2147483841" r:id="rId11"/>
    <p:sldLayoutId id="2147483842" r:id="rId12"/>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en.wikipedia.org/wiki/Iodine" TargetMode="External"/><Relationship Id="rId7" Type="http://schemas.openxmlformats.org/officeDocument/2006/relationships/hyperlink" Target="http://en.wikipedia.org/wiki/Electronvolt" TargetMode="External"/><Relationship Id="rId2" Type="http://schemas.openxmlformats.org/officeDocument/2006/relationships/hyperlink" Target="http://en.wikipedia.org/wiki/Radioisotope" TargetMode="External"/><Relationship Id="rId1" Type="http://schemas.openxmlformats.org/officeDocument/2006/relationships/slideLayout" Target="../slideLayouts/slideLayout6.xml"/><Relationship Id="rId6" Type="http://schemas.openxmlformats.org/officeDocument/2006/relationships/hyperlink" Target="http://en.wikipedia.org/wiki/Excess_energy" TargetMode="External"/><Relationship Id="rId5" Type="http://schemas.openxmlformats.org/officeDocument/2006/relationships/hyperlink" Target="http://en.wikipedia.org/wiki/Half-life" TargetMode="External"/><Relationship Id="rId4" Type="http://schemas.openxmlformats.org/officeDocument/2006/relationships/hyperlink" Target="http://en.wikipedia.org/wiki/Nuclear_fission"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en.wikipedia.org/wiki/Mutation" TargetMode="External"/><Relationship Id="rId2" Type="http://schemas.openxmlformats.org/officeDocument/2006/relationships/hyperlink" Target="http://en.wikipedia.org/wiki/Beta_decay" TargetMode="Externa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828800"/>
            <a:ext cx="7851648" cy="1066800"/>
          </a:xfrm>
        </p:spPr>
        <p:txBody>
          <a:bodyPr>
            <a:normAutofit/>
          </a:bodyPr>
          <a:lstStyle/>
          <a:p>
            <a:r>
              <a:rPr lang="en-US" dirty="0" smtClean="0"/>
              <a:t>DR.HAROON-UR-RASHID</a:t>
            </a:r>
            <a:endParaRPr lang="en-US" dirty="0"/>
          </a:p>
        </p:txBody>
      </p:sp>
      <p:sp>
        <p:nvSpPr>
          <p:cNvPr id="3" name="Subtitle 2"/>
          <p:cNvSpPr>
            <a:spLocks noGrp="1"/>
          </p:cNvSpPr>
          <p:nvPr>
            <p:ph type="subTitle" idx="1"/>
          </p:nvPr>
        </p:nvSpPr>
        <p:spPr>
          <a:xfrm>
            <a:off x="533400" y="3228536"/>
            <a:ext cx="7854696" cy="2562664"/>
          </a:xfrm>
        </p:spPr>
        <p:txBody>
          <a:bodyPr>
            <a:noAutofit/>
          </a:bodyPr>
          <a:lstStyle/>
          <a:p>
            <a:r>
              <a:rPr lang="en-US" sz="2400" b="1" dirty="0" smtClean="0"/>
              <a:t>ASSISTATN PROFESSOR </a:t>
            </a:r>
          </a:p>
          <a:p>
            <a:r>
              <a:rPr lang="en-US" sz="2400" b="1" dirty="0" smtClean="0"/>
              <a:t>RADIOTHERAPY &amp; </a:t>
            </a:r>
            <a:r>
              <a:rPr lang="en-US" sz="2800" b="1" dirty="0" smtClean="0"/>
              <a:t>oncology</a:t>
            </a:r>
            <a:r>
              <a:rPr lang="en-US" sz="2400" b="1" dirty="0" smtClean="0"/>
              <a:t> </a:t>
            </a:r>
          </a:p>
          <a:p>
            <a:r>
              <a:rPr lang="en-US" sz="2400" b="1" dirty="0" smtClean="0"/>
              <a:t>SARGODHA MEDICAL COLLEGE </a:t>
            </a:r>
          </a:p>
          <a:p>
            <a:r>
              <a:rPr lang="en-US" sz="2400" b="1" dirty="0" smtClean="0"/>
              <a:t>DHQ TEACHING HOSPITAL SARGODHA</a:t>
            </a:r>
          </a:p>
          <a:p>
            <a:endParaRPr lang="en-US" sz="2400" dirty="0"/>
          </a:p>
        </p:txBody>
      </p:sp>
    </p:spTree>
    <p:extLst>
      <p:ext uri="{BB962C8B-B14F-4D97-AF65-F5344CB8AC3E}">
        <p14:creationId xmlns:p14="http://schemas.microsoft.com/office/powerpoint/2010/main" val="6313364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r>
              <a:rPr lang="en-US" smtClean="0"/>
              <a:t>Medullary Thyroid Cancer</a:t>
            </a:r>
          </a:p>
        </p:txBody>
      </p:sp>
      <p:sp>
        <p:nvSpPr>
          <p:cNvPr id="48131" name="Rectangle 3"/>
          <p:cNvSpPr>
            <a:spLocks noGrp="1" noChangeArrowheads="1"/>
          </p:cNvSpPr>
          <p:nvPr>
            <p:ph idx="1"/>
          </p:nvPr>
        </p:nvSpPr>
        <p:spPr>
          <a:xfrm>
            <a:off x="533400" y="1752600"/>
            <a:ext cx="4800600" cy="4114800"/>
          </a:xfrm>
        </p:spPr>
        <p:txBody>
          <a:bodyPr/>
          <a:lstStyle/>
          <a:p>
            <a:pPr eaLnBrk="1" hangingPunct="1"/>
            <a:r>
              <a:rPr lang="en-US" sz="2800" b="0" dirty="0" smtClean="0"/>
              <a:t>Tumor arising from the calcitonin-secreting C-cells of the thyroid gland</a:t>
            </a:r>
          </a:p>
          <a:p>
            <a:pPr eaLnBrk="1" hangingPunct="1"/>
            <a:r>
              <a:rPr lang="en-US" sz="2800" b="0" dirty="0" smtClean="0"/>
              <a:t>Mortality rate of 10% to 20% at 10 years</a:t>
            </a:r>
          </a:p>
        </p:txBody>
      </p:sp>
      <p:pic>
        <p:nvPicPr>
          <p:cNvPr id="48132" name="Picture 4" descr="Medullary (C-cell) Carcinom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86400" y="1752600"/>
            <a:ext cx="3429000" cy="2266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8133" name="Text Box 5"/>
          <p:cNvSpPr txBox="1">
            <a:spLocks noChangeArrowheads="1"/>
          </p:cNvSpPr>
          <p:nvPr/>
        </p:nvSpPr>
        <p:spPr bwMode="auto">
          <a:xfrm>
            <a:off x="6019800" y="4038600"/>
            <a:ext cx="27432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spcBef>
                <a:spcPct val="50000"/>
              </a:spcBef>
            </a:pPr>
            <a:r>
              <a:rPr lang="en-US" sz="1600"/>
              <a:t>Medullary (C-cell) Carcinoma</a:t>
            </a:r>
          </a:p>
        </p:txBody>
      </p:sp>
    </p:spTree>
    <p:extLst>
      <p:ext uri="{BB962C8B-B14F-4D97-AF65-F5344CB8AC3E}">
        <p14:creationId xmlns:p14="http://schemas.microsoft.com/office/powerpoint/2010/main" val="2226885245"/>
      </p:ext>
    </p:extLst>
  </p:cSld>
  <p:clrMapOvr>
    <a:masterClrMapping/>
  </p:clrMapOvr>
  <p:transition>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6322" name="Rectangle 2"/>
          <p:cNvSpPr>
            <a:spLocks noChangeArrowheads="1"/>
          </p:cNvSpPr>
          <p:nvPr/>
        </p:nvSpPr>
        <p:spPr bwMode="auto">
          <a:xfrm>
            <a:off x="860816" y="457200"/>
            <a:ext cx="7469994"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3600" dirty="0">
                <a:solidFill>
                  <a:schemeClr val="accent2"/>
                </a:solidFill>
              </a:rPr>
              <a:t>Thyroid Cancer Risk Stratification</a:t>
            </a:r>
          </a:p>
        </p:txBody>
      </p:sp>
      <p:sp>
        <p:nvSpPr>
          <p:cNvPr id="56323" name="Rectangle 3"/>
          <p:cNvSpPr>
            <a:spLocks noChangeArrowheads="1"/>
          </p:cNvSpPr>
          <p:nvPr/>
        </p:nvSpPr>
        <p:spPr bwMode="auto">
          <a:xfrm>
            <a:off x="6808788" y="6510338"/>
            <a:ext cx="213201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6324" name="Rectangle 4"/>
          <p:cNvSpPr>
            <a:spLocks noChangeArrowheads="1"/>
          </p:cNvSpPr>
          <p:nvPr/>
        </p:nvSpPr>
        <p:spPr bwMode="auto">
          <a:xfrm>
            <a:off x="371475" y="2309813"/>
            <a:ext cx="1651000" cy="313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6325" name="Rectangle 5"/>
          <p:cNvSpPr>
            <a:spLocks noChangeArrowheads="1"/>
          </p:cNvSpPr>
          <p:nvPr/>
        </p:nvSpPr>
        <p:spPr bwMode="auto">
          <a:xfrm>
            <a:off x="2457450" y="2309813"/>
            <a:ext cx="1925638" cy="313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6326" name="Rectangle 6"/>
          <p:cNvSpPr>
            <a:spLocks noChangeArrowheads="1"/>
          </p:cNvSpPr>
          <p:nvPr/>
        </p:nvSpPr>
        <p:spPr bwMode="auto">
          <a:xfrm>
            <a:off x="2898775" y="2090738"/>
            <a:ext cx="11207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2000"/>
              <a:t>&lt;45 years</a:t>
            </a:r>
          </a:p>
        </p:txBody>
      </p:sp>
      <p:sp>
        <p:nvSpPr>
          <p:cNvPr id="56327" name="Rectangle 7"/>
          <p:cNvSpPr>
            <a:spLocks noChangeArrowheads="1"/>
          </p:cNvSpPr>
          <p:nvPr/>
        </p:nvSpPr>
        <p:spPr bwMode="auto">
          <a:xfrm>
            <a:off x="3033713" y="2568575"/>
            <a:ext cx="8477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2000"/>
              <a:t>Female</a:t>
            </a:r>
          </a:p>
        </p:txBody>
      </p:sp>
      <p:sp>
        <p:nvSpPr>
          <p:cNvPr id="56328" name="Rectangle 8"/>
          <p:cNvSpPr>
            <a:spLocks noChangeArrowheads="1"/>
          </p:cNvSpPr>
          <p:nvPr/>
        </p:nvSpPr>
        <p:spPr bwMode="auto">
          <a:xfrm>
            <a:off x="3108325" y="3116263"/>
            <a:ext cx="69691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2000"/>
              <a:t>&lt;2 cm</a:t>
            </a:r>
          </a:p>
        </p:txBody>
      </p:sp>
      <p:sp>
        <p:nvSpPr>
          <p:cNvPr id="56329" name="Rectangle 9"/>
          <p:cNvSpPr>
            <a:spLocks noChangeArrowheads="1"/>
          </p:cNvSpPr>
          <p:nvPr/>
        </p:nvSpPr>
        <p:spPr bwMode="auto">
          <a:xfrm>
            <a:off x="2682875" y="3536950"/>
            <a:ext cx="1552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2000"/>
              <a:t>Intraglandular</a:t>
            </a:r>
          </a:p>
        </p:txBody>
      </p:sp>
      <p:sp>
        <p:nvSpPr>
          <p:cNvPr id="56330" name="Rectangle 10"/>
          <p:cNvSpPr>
            <a:spLocks noChangeArrowheads="1"/>
          </p:cNvSpPr>
          <p:nvPr/>
        </p:nvSpPr>
        <p:spPr bwMode="auto">
          <a:xfrm>
            <a:off x="3263900" y="4098925"/>
            <a:ext cx="4667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2000"/>
              <a:t>Low</a:t>
            </a:r>
          </a:p>
        </p:txBody>
      </p:sp>
      <p:sp>
        <p:nvSpPr>
          <p:cNvPr id="56331" name="Rectangle 11"/>
          <p:cNvSpPr>
            <a:spLocks noChangeArrowheads="1"/>
          </p:cNvSpPr>
          <p:nvPr/>
        </p:nvSpPr>
        <p:spPr bwMode="auto">
          <a:xfrm>
            <a:off x="3063875" y="4695825"/>
            <a:ext cx="790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2000"/>
              <a:t>Absent</a:t>
            </a:r>
          </a:p>
        </p:txBody>
      </p:sp>
      <p:sp>
        <p:nvSpPr>
          <p:cNvPr id="56332" name="Rectangle 12"/>
          <p:cNvSpPr>
            <a:spLocks noChangeArrowheads="1"/>
          </p:cNvSpPr>
          <p:nvPr/>
        </p:nvSpPr>
        <p:spPr bwMode="auto">
          <a:xfrm>
            <a:off x="7151688" y="2084388"/>
            <a:ext cx="11207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2000"/>
              <a:t>&gt;45 years</a:t>
            </a:r>
          </a:p>
        </p:txBody>
      </p:sp>
      <p:sp>
        <p:nvSpPr>
          <p:cNvPr id="56333" name="Rectangle 13"/>
          <p:cNvSpPr>
            <a:spLocks noChangeArrowheads="1"/>
          </p:cNvSpPr>
          <p:nvPr/>
        </p:nvSpPr>
        <p:spPr bwMode="auto">
          <a:xfrm>
            <a:off x="7419975" y="2546350"/>
            <a:ext cx="5508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2000"/>
              <a:t>Male</a:t>
            </a:r>
          </a:p>
        </p:txBody>
      </p:sp>
      <p:sp>
        <p:nvSpPr>
          <p:cNvPr id="56334" name="Rectangle 14"/>
          <p:cNvSpPr>
            <a:spLocks noChangeArrowheads="1"/>
          </p:cNvSpPr>
          <p:nvPr/>
        </p:nvSpPr>
        <p:spPr bwMode="auto">
          <a:xfrm>
            <a:off x="7350125" y="3079750"/>
            <a:ext cx="69691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2000"/>
              <a:t>&gt;4 cm</a:t>
            </a:r>
          </a:p>
        </p:txBody>
      </p:sp>
      <p:sp>
        <p:nvSpPr>
          <p:cNvPr id="56335" name="Rectangle 15"/>
          <p:cNvSpPr>
            <a:spLocks noChangeArrowheads="1"/>
          </p:cNvSpPr>
          <p:nvPr/>
        </p:nvSpPr>
        <p:spPr bwMode="auto">
          <a:xfrm>
            <a:off x="6883400" y="3544888"/>
            <a:ext cx="16383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2000"/>
              <a:t>Extraglandular</a:t>
            </a:r>
          </a:p>
        </p:txBody>
      </p:sp>
      <p:sp>
        <p:nvSpPr>
          <p:cNvPr id="56336" name="Rectangle 16"/>
          <p:cNvSpPr>
            <a:spLocks noChangeArrowheads="1"/>
          </p:cNvSpPr>
          <p:nvPr/>
        </p:nvSpPr>
        <p:spPr bwMode="auto">
          <a:xfrm>
            <a:off x="7440613" y="4070350"/>
            <a:ext cx="5238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2000"/>
              <a:t>High</a:t>
            </a:r>
          </a:p>
        </p:txBody>
      </p:sp>
      <p:sp>
        <p:nvSpPr>
          <p:cNvPr id="56337" name="Rectangle 17"/>
          <p:cNvSpPr>
            <a:spLocks noChangeArrowheads="1"/>
          </p:cNvSpPr>
          <p:nvPr/>
        </p:nvSpPr>
        <p:spPr bwMode="auto">
          <a:xfrm>
            <a:off x="7280275" y="4705350"/>
            <a:ext cx="87471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2000"/>
              <a:t>Present</a:t>
            </a:r>
          </a:p>
        </p:txBody>
      </p:sp>
      <p:sp>
        <p:nvSpPr>
          <p:cNvPr id="56338" name="Rectangle 18"/>
          <p:cNvSpPr>
            <a:spLocks noChangeArrowheads="1"/>
          </p:cNvSpPr>
          <p:nvPr/>
        </p:nvSpPr>
        <p:spPr bwMode="auto">
          <a:xfrm>
            <a:off x="3006725" y="1447800"/>
            <a:ext cx="773113"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6339" name="Rectangle 19"/>
          <p:cNvSpPr>
            <a:spLocks noChangeArrowheads="1"/>
          </p:cNvSpPr>
          <p:nvPr/>
        </p:nvSpPr>
        <p:spPr bwMode="auto">
          <a:xfrm>
            <a:off x="2957513" y="1525588"/>
            <a:ext cx="10318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2000"/>
              <a:t>Low Risk</a:t>
            </a:r>
          </a:p>
        </p:txBody>
      </p:sp>
      <p:sp>
        <p:nvSpPr>
          <p:cNvPr id="56340" name="Rectangle 20"/>
          <p:cNvSpPr>
            <a:spLocks noChangeArrowheads="1"/>
          </p:cNvSpPr>
          <p:nvPr/>
        </p:nvSpPr>
        <p:spPr bwMode="auto">
          <a:xfrm>
            <a:off x="7265988" y="1447800"/>
            <a:ext cx="842962"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6341" name="Rectangle 21"/>
          <p:cNvSpPr>
            <a:spLocks noChangeArrowheads="1"/>
          </p:cNvSpPr>
          <p:nvPr/>
        </p:nvSpPr>
        <p:spPr bwMode="auto">
          <a:xfrm>
            <a:off x="7205663" y="1525588"/>
            <a:ext cx="10890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2000"/>
              <a:t>High Risk</a:t>
            </a:r>
          </a:p>
        </p:txBody>
      </p:sp>
      <p:sp>
        <p:nvSpPr>
          <p:cNvPr id="56342" name="Rectangle 22"/>
          <p:cNvSpPr>
            <a:spLocks noChangeArrowheads="1"/>
          </p:cNvSpPr>
          <p:nvPr/>
        </p:nvSpPr>
        <p:spPr bwMode="auto">
          <a:xfrm>
            <a:off x="4532313" y="1447800"/>
            <a:ext cx="1960562"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6343" name="Rectangle 23"/>
          <p:cNvSpPr>
            <a:spLocks noChangeArrowheads="1"/>
          </p:cNvSpPr>
          <p:nvPr/>
        </p:nvSpPr>
        <p:spPr bwMode="auto">
          <a:xfrm>
            <a:off x="4191000" y="1512888"/>
            <a:ext cx="2667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eaLnBrk="0" hangingPunct="0"/>
            <a:r>
              <a:rPr lang="en-US" sz="2000"/>
              <a:t>Intermediate Risk</a:t>
            </a:r>
          </a:p>
        </p:txBody>
      </p:sp>
      <p:sp>
        <p:nvSpPr>
          <p:cNvPr id="56344" name="Rectangle 24"/>
          <p:cNvSpPr>
            <a:spLocks noChangeArrowheads="1"/>
          </p:cNvSpPr>
          <p:nvPr/>
        </p:nvSpPr>
        <p:spPr bwMode="auto">
          <a:xfrm>
            <a:off x="4565650" y="2708275"/>
            <a:ext cx="1824038" cy="1354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6345" name="Rectangle 25"/>
          <p:cNvSpPr>
            <a:spLocks noChangeArrowheads="1"/>
          </p:cNvSpPr>
          <p:nvPr/>
        </p:nvSpPr>
        <p:spPr bwMode="auto">
          <a:xfrm>
            <a:off x="4987925" y="3360738"/>
            <a:ext cx="1112838"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2000"/>
              <a:t>Mixture of</a:t>
            </a:r>
          </a:p>
          <a:p>
            <a:pPr algn="ctr" eaLnBrk="0" hangingPunct="0"/>
            <a:r>
              <a:rPr lang="en-US" sz="2000"/>
              <a:t>Features</a:t>
            </a:r>
          </a:p>
        </p:txBody>
      </p:sp>
      <p:sp>
        <p:nvSpPr>
          <p:cNvPr id="56346" name="Line 26"/>
          <p:cNvSpPr>
            <a:spLocks noChangeShapeType="1"/>
          </p:cNvSpPr>
          <p:nvPr/>
        </p:nvSpPr>
        <p:spPr bwMode="auto">
          <a:xfrm>
            <a:off x="676275" y="1898650"/>
            <a:ext cx="792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56347" name="Line 27"/>
          <p:cNvSpPr>
            <a:spLocks noChangeShapeType="1"/>
          </p:cNvSpPr>
          <p:nvPr/>
        </p:nvSpPr>
        <p:spPr bwMode="auto">
          <a:xfrm>
            <a:off x="2236788" y="1633538"/>
            <a:ext cx="0" cy="4706937"/>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56348" name="Line 28"/>
          <p:cNvSpPr>
            <a:spLocks noChangeShapeType="1"/>
          </p:cNvSpPr>
          <p:nvPr/>
        </p:nvSpPr>
        <p:spPr bwMode="auto">
          <a:xfrm flipV="1">
            <a:off x="5518150" y="2112963"/>
            <a:ext cx="0" cy="1152525"/>
          </a:xfrm>
          <a:prstGeom prst="line">
            <a:avLst/>
          </a:prstGeom>
          <a:noFill/>
          <a:ln w="25400">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6349" name="Line 29"/>
          <p:cNvSpPr>
            <a:spLocks noChangeShapeType="1"/>
          </p:cNvSpPr>
          <p:nvPr/>
        </p:nvSpPr>
        <p:spPr bwMode="auto">
          <a:xfrm>
            <a:off x="5526088" y="4183063"/>
            <a:ext cx="0" cy="1152525"/>
          </a:xfrm>
          <a:prstGeom prst="line">
            <a:avLst/>
          </a:prstGeom>
          <a:noFill/>
          <a:ln w="25400">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6351" name="Rectangle 31"/>
          <p:cNvSpPr>
            <a:spLocks noChangeArrowheads="1"/>
          </p:cNvSpPr>
          <p:nvPr/>
        </p:nvSpPr>
        <p:spPr bwMode="auto">
          <a:xfrm>
            <a:off x="1536700" y="2090738"/>
            <a:ext cx="45243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2000"/>
              <a:t>Age</a:t>
            </a:r>
          </a:p>
        </p:txBody>
      </p:sp>
      <p:sp>
        <p:nvSpPr>
          <p:cNvPr id="56352" name="Rectangle 32"/>
          <p:cNvSpPr>
            <a:spLocks noChangeArrowheads="1"/>
          </p:cNvSpPr>
          <p:nvPr/>
        </p:nvSpPr>
        <p:spPr bwMode="auto">
          <a:xfrm>
            <a:off x="1143000" y="2568575"/>
            <a:ext cx="84613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2000" dirty="0"/>
              <a:t>Gender</a:t>
            </a:r>
          </a:p>
        </p:txBody>
      </p:sp>
      <p:sp>
        <p:nvSpPr>
          <p:cNvPr id="56353" name="Rectangle 33"/>
          <p:cNvSpPr>
            <a:spLocks noChangeArrowheads="1"/>
          </p:cNvSpPr>
          <p:nvPr/>
        </p:nvSpPr>
        <p:spPr bwMode="auto">
          <a:xfrm>
            <a:off x="1501775" y="3086100"/>
            <a:ext cx="4953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2000"/>
              <a:t>Size</a:t>
            </a:r>
          </a:p>
        </p:txBody>
      </p:sp>
      <p:sp>
        <p:nvSpPr>
          <p:cNvPr id="56354" name="Rectangle 34"/>
          <p:cNvSpPr>
            <a:spLocks noChangeArrowheads="1"/>
          </p:cNvSpPr>
          <p:nvPr/>
        </p:nvSpPr>
        <p:spPr bwMode="auto">
          <a:xfrm>
            <a:off x="1249363" y="3556000"/>
            <a:ext cx="71913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2000"/>
              <a:t>Extent</a:t>
            </a:r>
          </a:p>
        </p:txBody>
      </p:sp>
      <p:sp>
        <p:nvSpPr>
          <p:cNvPr id="56355" name="Rectangle 35"/>
          <p:cNvSpPr>
            <a:spLocks noChangeArrowheads="1"/>
          </p:cNvSpPr>
          <p:nvPr/>
        </p:nvSpPr>
        <p:spPr bwMode="auto">
          <a:xfrm>
            <a:off x="1266825" y="4087813"/>
            <a:ext cx="7048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2000"/>
              <a:t>Grade</a:t>
            </a:r>
          </a:p>
        </p:txBody>
      </p:sp>
      <p:sp>
        <p:nvSpPr>
          <p:cNvPr id="56356" name="Rectangle 36"/>
          <p:cNvSpPr>
            <a:spLocks noChangeArrowheads="1"/>
          </p:cNvSpPr>
          <p:nvPr/>
        </p:nvSpPr>
        <p:spPr bwMode="auto">
          <a:xfrm>
            <a:off x="685800" y="4560888"/>
            <a:ext cx="1296988"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2000"/>
              <a:t>Distant</a:t>
            </a:r>
          </a:p>
          <a:p>
            <a:pPr algn="r" eaLnBrk="0" hangingPunct="0"/>
            <a:r>
              <a:rPr lang="en-US" sz="2000"/>
              <a:t>Metastases</a:t>
            </a:r>
          </a:p>
        </p:txBody>
      </p:sp>
      <p:sp>
        <p:nvSpPr>
          <p:cNvPr id="56357" name="Rectangle 37"/>
          <p:cNvSpPr>
            <a:spLocks noChangeArrowheads="1"/>
          </p:cNvSpPr>
          <p:nvPr/>
        </p:nvSpPr>
        <p:spPr bwMode="auto">
          <a:xfrm>
            <a:off x="716230" y="5445125"/>
            <a:ext cx="128560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2000" dirty="0">
                <a:solidFill>
                  <a:schemeClr val="accent3"/>
                </a:solidFill>
              </a:rPr>
              <a:t>Treated, %</a:t>
            </a:r>
          </a:p>
        </p:txBody>
      </p:sp>
      <p:sp>
        <p:nvSpPr>
          <p:cNvPr id="56358" name="Rectangle 38"/>
          <p:cNvSpPr>
            <a:spLocks noChangeArrowheads="1"/>
          </p:cNvSpPr>
          <p:nvPr/>
        </p:nvSpPr>
        <p:spPr bwMode="auto">
          <a:xfrm>
            <a:off x="340848" y="5949950"/>
            <a:ext cx="168956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eaLnBrk="0" hangingPunct="0"/>
            <a:r>
              <a:rPr lang="en-US" sz="2000" dirty="0">
                <a:solidFill>
                  <a:schemeClr val="accent2"/>
                </a:solidFill>
              </a:rPr>
              <a:t>Death Rate, %</a:t>
            </a:r>
          </a:p>
        </p:txBody>
      </p:sp>
      <p:sp>
        <p:nvSpPr>
          <p:cNvPr id="56359" name="Rectangle 39"/>
          <p:cNvSpPr>
            <a:spLocks noChangeArrowheads="1"/>
          </p:cNvSpPr>
          <p:nvPr/>
        </p:nvSpPr>
        <p:spPr bwMode="auto">
          <a:xfrm>
            <a:off x="3335359" y="5445125"/>
            <a:ext cx="32380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2000" dirty="0"/>
              <a:t>39</a:t>
            </a:r>
          </a:p>
        </p:txBody>
      </p:sp>
      <p:sp>
        <p:nvSpPr>
          <p:cNvPr id="56360" name="Rectangle 40"/>
          <p:cNvSpPr>
            <a:spLocks noChangeArrowheads="1"/>
          </p:cNvSpPr>
          <p:nvPr/>
        </p:nvSpPr>
        <p:spPr bwMode="auto">
          <a:xfrm>
            <a:off x="3314520" y="5949950"/>
            <a:ext cx="36548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2000" dirty="0"/>
              <a:t>&lt;1</a:t>
            </a:r>
          </a:p>
        </p:txBody>
      </p:sp>
      <p:sp>
        <p:nvSpPr>
          <p:cNvPr id="56361" name="Rectangle 41"/>
          <p:cNvSpPr>
            <a:spLocks noChangeArrowheads="1"/>
          </p:cNvSpPr>
          <p:nvPr/>
        </p:nvSpPr>
        <p:spPr bwMode="auto">
          <a:xfrm>
            <a:off x="5373709" y="5445125"/>
            <a:ext cx="32380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2000"/>
              <a:t>39</a:t>
            </a:r>
          </a:p>
        </p:txBody>
      </p:sp>
      <p:sp>
        <p:nvSpPr>
          <p:cNvPr id="56362" name="Rectangle 42"/>
          <p:cNvSpPr>
            <a:spLocks noChangeArrowheads="1"/>
          </p:cNvSpPr>
          <p:nvPr/>
        </p:nvSpPr>
        <p:spPr bwMode="auto">
          <a:xfrm>
            <a:off x="5373709" y="5973763"/>
            <a:ext cx="32380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2000" dirty="0"/>
              <a:t>13</a:t>
            </a:r>
          </a:p>
        </p:txBody>
      </p:sp>
      <p:sp>
        <p:nvSpPr>
          <p:cNvPr id="56363" name="Rectangle 43"/>
          <p:cNvSpPr>
            <a:spLocks noChangeArrowheads="1"/>
          </p:cNvSpPr>
          <p:nvPr/>
        </p:nvSpPr>
        <p:spPr bwMode="auto">
          <a:xfrm>
            <a:off x="7566047" y="5449888"/>
            <a:ext cx="32380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2000" dirty="0"/>
              <a:t>22</a:t>
            </a:r>
          </a:p>
        </p:txBody>
      </p:sp>
      <p:sp>
        <p:nvSpPr>
          <p:cNvPr id="56364" name="Rectangle 44"/>
          <p:cNvSpPr>
            <a:spLocks noChangeArrowheads="1"/>
          </p:cNvSpPr>
          <p:nvPr/>
        </p:nvSpPr>
        <p:spPr bwMode="auto">
          <a:xfrm>
            <a:off x="7583509" y="5954713"/>
            <a:ext cx="32380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hangingPunct="0"/>
            <a:r>
              <a:rPr lang="en-US" sz="2000" dirty="0"/>
              <a:t>53</a:t>
            </a:r>
          </a:p>
        </p:txBody>
      </p:sp>
    </p:spTree>
    <p:extLst>
      <p:ext uri="{BB962C8B-B14F-4D97-AF65-F5344CB8AC3E}">
        <p14:creationId xmlns:p14="http://schemas.microsoft.com/office/powerpoint/2010/main" val="3607990272"/>
      </p:ext>
    </p:extLst>
  </p:cSld>
  <p:clrMapOvr>
    <a:masterClrMapping/>
  </p:clrMapOvr>
  <p:transition>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BC\Documents\6612574_f260 (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0" y="1066800"/>
            <a:ext cx="4495800" cy="3886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868414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ABC\Documents\6610853_f26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0" y="1219200"/>
            <a:ext cx="5105400" cy="3581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701871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4600" y="914400"/>
            <a:ext cx="4469130" cy="3505200"/>
          </a:xfrm>
          <a:prstGeom prst="rect">
            <a:avLst/>
          </a:prstGeom>
        </p:spPr>
      </p:pic>
    </p:spTree>
    <p:extLst>
      <p:ext uri="{BB962C8B-B14F-4D97-AF65-F5344CB8AC3E}">
        <p14:creationId xmlns:p14="http://schemas.microsoft.com/office/powerpoint/2010/main" val="33771113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346" name="Text Box 2"/>
          <p:cNvSpPr txBox="1">
            <a:spLocks noChangeArrowheads="1"/>
          </p:cNvSpPr>
          <p:nvPr/>
        </p:nvSpPr>
        <p:spPr bwMode="auto">
          <a:xfrm>
            <a:off x="3741738" y="3267075"/>
            <a:ext cx="14319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2800"/>
              <a:t>Surgery</a:t>
            </a:r>
          </a:p>
        </p:txBody>
      </p:sp>
      <p:sp>
        <p:nvSpPr>
          <p:cNvPr id="57347" name="Text Box 3"/>
          <p:cNvSpPr txBox="1">
            <a:spLocks noChangeArrowheads="1"/>
          </p:cNvSpPr>
          <p:nvPr/>
        </p:nvSpPr>
        <p:spPr bwMode="auto">
          <a:xfrm>
            <a:off x="4953000" y="4921250"/>
            <a:ext cx="3535363"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2800"/>
              <a:t>Total</a:t>
            </a:r>
          </a:p>
          <a:p>
            <a:pPr algn="ctr" eaLnBrk="1" hangingPunct="1"/>
            <a:r>
              <a:rPr lang="en-US" sz="2800"/>
              <a:t>Thyroidectomy</a:t>
            </a:r>
          </a:p>
        </p:txBody>
      </p:sp>
      <p:sp>
        <p:nvSpPr>
          <p:cNvPr id="57348" name="Text Box 4"/>
          <p:cNvSpPr txBox="1">
            <a:spLocks noChangeArrowheads="1"/>
          </p:cNvSpPr>
          <p:nvPr/>
        </p:nvSpPr>
        <p:spPr bwMode="auto">
          <a:xfrm>
            <a:off x="617538" y="4916488"/>
            <a:ext cx="2811462"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indent="233363"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2800"/>
              <a:t>Lobectomy</a:t>
            </a:r>
          </a:p>
          <a:p>
            <a:pPr algn="ctr" eaLnBrk="1" hangingPunct="1"/>
            <a:r>
              <a:rPr lang="en-US" sz="2800"/>
              <a:t>Isthmusectomy</a:t>
            </a:r>
          </a:p>
        </p:txBody>
      </p:sp>
      <p:sp>
        <p:nvSpPr>
          <p:cNvPr id="57349" name="Text Box 5"/>
          <p:cNvSpPr txBox="1">
            <a:spLocks noChangeArrowheads="1"/>
          </p:cNvSpPr>
          <p:nvPr/>
        </p:nvSpPr>
        <p:spPr bwMode="auto">
          <a:xfrm>
            <a:off x="6572250" y="3481388"/>
            <a:ext cx="2401888"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r>
              <a:rPr lang="en-US" sz="2800"/>
              <a:t>Intermediate </a:t>
            </a:r>
          </a:p>
          <a:p>
            <a:pPr algn="ctr"/>
            <a:r>
              <a:rPr lang="en-US" sz="2800"/>
              <a:t>and High Risk</a:t>
            </a:r>
          </a:p>
        </p:txBody>
      </p:sp>
      <p:sp>
        <p:nvSpPr>
          <p:cNvPr id="57350" name="Text Box 6"/>
          <p:cNvSpPr txBox="1">
            <a:spLocks noChangeArrowheads="1"/>
          </p:cNvSpPr>
          <p:nvPr/>
        </p:nvSpPr>
        <p:spPr bwMode="auto">
          <a:xfrm>
            <a:off x="646113" y="3589338"/>
            <a:ext cx="16287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r>
              <a:rPr lang="en-US" sz="2800"/>
              <a:t>Low Risk</a:t>
            </a:r>
          </a:p>
        </p:txBody>
      </p:sp>
      <p:sp>
        <p:nvSpPr>
          <p:cNvPr id="57351" name="Text Box 7"/>
          <p:cNvSpPr txBox="1">
            <a:spLocks noChangeArrowheads="1"/>
          </p:cNvSpPr>
          <p:nvPr/>
        </p:nvSpPr>
        <p:spPr bwMode="auto">
          <a:xfrm>
            <a:off x="2178050" y="1524000"/>
            <a:ext cx="46799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r>
              <a:rPr lang="en-US" sz="2800"/>
              <a:t>Diagnosis of Thyroid Cancer</a:t>
            </a:r>
          </a:p>
        </p:txBody>
      </p:sp>
      <p:sp>
        <p:nvSpPr>
          <p:cNvPr id="57352" name="AutoShape 8"/>
          <p:cNvSpPr>
            <a:spLocks noChangeArrowheads="1"/>
          </p:cNvSpPr>
          <p:nvPr/>
        </p:nvSpPr>
        <p:spPr bwMode="auto">
          <a:xfrm>
            <a:off x="4191000" y="2330450"/>
            <a:ext cx="685800" cy="762000"/>
          </a:xfrm>
          <a:prstGeom prst="downArrow">
            <a:avLst>
              <a:gd name="adj1" fmla="val 50000"/>
              <a:gd name="adj2" fmla="val 27778"/>
            </a:avLst>
          </a:prstGeom>
          <a:solidFill>
            <a:srgbClr val="FF0000"/>
          </a:solidFill>
          <a:ln w="12700">
            <a:solidFill>
              <a:srgbClr val="000000"/>
            </a:solidFill>
            <a:miter lim="800000"/>
            <a:headEnd type="none" w="sm" len="sm"/>
            <a:tailEnd type="none" w="sm" len="sm"/>
          </a:ln>
        </p:spPr>
        <p:txBody>
          <a:bodyPr wrap="none" anchor="ctr"/>
          <a:lstStyle/>
          <a:p>
            <a:endParaRPr lang="en-US"/>
          </a:p>
        </p:txBody>
      </p:sp>
      <p:sp>
        <p:nvSpPr>
          <p:cNvPr id="57353" name="AutoShape 9"/>
          <p:cNvSpPr>
            <a:spLocks noChangeArrowheads="1"/>
          </p:cNvSpPr>
          <p:nvPr/>
        </p:nvSpPr>
        <p:spPr bwMode="auto">
          <a:xfrm rot="-2605905">
            <a:off x="3048000" y="3965575"/>
            <a:ext cx="914400" cy="615950"/>
          </a:xfrm>
          <a:prstGeom prst="leftArrow">
            <a:avLst>
              <a:gd name="adj1" fmla="val 50000"/>
              <a:gd name="adj2" fmla="val 37113"/>
            </a:avLst>
          </a:prstGeom>
          <a:solidFill>
            <a:srgbClr val="FF0000"/>
          </a:solidFill>
          <a:ln w="12700">
            <a:solidFill>
              <a:srgbClr val="000000"/>
            </a:solidFill>
            <a:miter lim="800000"/>
            <a:headEnd type="none" w="sm" len="sm"/>
            <a:tailEnd type="none" w="sm" len="sm"/>
          </a:ln>
        </p:spPr>
        <p:txBody>
          <a:bodyPr wrap="none" anchor="ctr"/>
          <a:lstStyle/>
          <a:p>
            <a:endParaRPr lang="en-US"/>
          </a:p>
        </p:txBody>
      </p:sp>
      <p:sp>
        <p:nvSpPr>
          <p:cNvPr id="57354" name="AutoShape 10"/>
          <p:cNvSpPr>
            <a:spLocks noChangeArrowheads="1"/>
          </p:cNvSpPr>
          <p:nvPr/>
        </p:nvSpPr>
        <p:spPr bwMode="auto">
          <a:xfrm rot="3013661" flipH="1">
            <a:off x="5026025" y="3959225"/>
            <a:ext cx="914400" cy="615950"/>
          </a:xfrm>
          <a:prstGeom prst="leftArrow">
            <a:avLst>
              <a:gd name="adj1" fmla="val 50000"/>
              <a:gd name="adj2" fmla="val 37113"/>
            </a:avLst>
          </a:prstGeom>
          <a:solidFill>
            <a:srgbClr val="FF0000"/>
          </a:solidFill>
          <a:ln w="12700">
            <a:solidFill>
              <a:srgbClr val="000000"/>
            </a:solidFill>
            <a:miter lim="800000"/>
            <a:headEnd type="none" w="sm" len="sm"/>
            <a:tailEnd type="none" w="sm" len="sm"/>
          </a:ln>
        </p:spPr>
        <p:txBody>
          <a:bodyPr wrap="none" anchor="ctr"/>
          <a:lstStyle/>
          <a:p>
            <a:endParaRPr lang="en-US"/>
          </a:p>
        </p:txBody>
      </p:sp>
      <p:sp>
        <p:nvSpPr>
          <p:cNvPr id="57356" name="Rectangle 12"/>
          <p:cNvSpPr>
            <a:spLocks noChangeArrowheads="1"/>
          </p:cNvSpPr>
          <p:nvPr/>
        </p:nvSpPr>
        <p:spPr bwMode="auto">
          <a:xfrm>
            <a:off x="723900" y="381000"/>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p>
            <a:pPr algn="ctr"/>
            <a:r>
              <a:rPr lang="en-US" sz="3600">
                <a:solidFill>
                  <a:schemeClr val="tx2"/>
                </a:solidFill>
              </a:rPr>
              <a:t>Thyroid Cancer </a:t>
            </a:r>
            <a:br>
              <a:rPr lang="en-US" sz="3600">
                <a:solidFill>
                  <a:schemeClr val="tx2"/>
                </a:solidFill>
              </a:rPr>
            </a:br>
            <a:r>
              <a:rPr lang="en-US" sz="3600">
                <a:solidFill>
                  <a:schemeClr val="tx2"/>
                </a:solidFill>
              </a:rPr>
              <a:t>Initial Treatment Strategy</a:t>
            </a:r>
          </a:p>
        </p:txBody>
      </p:sp>
    </p:spTree>
    <p:extLst>
      <p:ext uri="{BB962C8B-B14F-4D97-AF65-F5344CB8AC3E}">
        <p14:creationId xmlns:p14="http://schemas.microsoft.com/office/powerpoint/2010/main" val="3076669661"/>
      </p:ext>
    </p:extLst>
  </p:cSld>
  <p:clrMapOvr>
    <a:masterClrMapping/>
  </p:clrMapOvr>
  <p:transition>
    <p:fade thruBlk="1"/>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370" name="AutoShape 2"/>
          <p:cNvSpPr>
            <a:spLocks noChangeArrowheads="1"/>
          </p:cNvSpPr>
          <p:nvPr/>
        </p:nvSpPr>
        <p:spPr bwMode="auto">
          <a:xfrm>
            <a:off x="6699250" y="4953000"/>
            <a:ext cx="533400" cy="550863"/>
          </a:xfrm>
          <a:prstGeom prst="downArrow">
            <a:avLst>
              <a:gd name="adj1" fmla="val 50000"/>
              <a:gd name="adj2" fmla="val 25818"/>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58371" name="Rectangle 3"/>
          <p:cNvSpPr>
            <a:spLocks noChangeArrowheads="1"/>
          </p:cNvSpPr>
          <p:nvPr/>
        </p:nvSpPr>
        <p:spPr bwMode="auto">
          <a:xfrm>
            <a:off x="5878513" y="5505450"/>
            <a:ext cx="21621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800"/>
              <a:t>RAI Ablation</a:t>
            </a:r>
          </a:p>
        </p:txBody>
      </p:sp>
      <p:sp>
        <p:nvSpPr>
          <p:cNvPr id="58372" name="Text Box 4"/>
          <p:cNvSpPr txBox="1">
            <a:spLocks noChangeArrowheads="1"/>
          </p:cNvSpPr>
          <p:nvPr/>
        </p:nvSpPr>
        <p:spPr bwMode="auto">
          <a:xfrm>
            <a:off x="984250" y="5499100"/>
            <a:ext cx="2517775"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2800"/>
              <a:t>Physical Exam</a:t>
            </a:r>
          </a:p>
          <a:p>
            <a:pPr algn="ctr" eaLnBrk="1" hangingPunct="1"/>
            <a:r>
              <a:rPr lang="en-US" sz="2800"/>
              <a:t>Ultrasound</a:t>
            </a:r>
          </a:p>
        </p:txBody>
      </p:sp>
      <p:sp>
        <p:nvSpPr>
          <p:cNvPr id="58373" name="AutoShape 5"/>
          <p:cNvSpPr>
            <a:spLocks noChangeArrowheads="1"/>
          </p:cNvSpPr>
          <p:nvPr/>
        </p:nvSpPr>
        <p:spPr bwMode="auto">
          <a:xfrm>
            <a:off x="2000250" y="4953000"/>
            <a:ext cx="533400" cy="550863"/>
          </a:xfrm>
          <a:prstGeom prst="downArrow">
            <a:avLst>
              <a:gd name="adj1" fmla="val 50000"/>
              <a:gd name="adj2" fmla="val 25818"/>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58374" name="Rectangle 6"/>
          <p:cNvSpPr>
            <a:spLocks noChangeArrowheads="1"/>
          </p:cNvSpPr>
          <p:nvPr/>
        </p:nvSpPr>
        <p:spPr bwMode="auto">
          <a:xfrm>
            <a:off x="723900" y="381000"/>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p>
            <a:pPr algn="ctr"/>
            <a:r>
              <a:rPr lang="en-US" sz="3600">
                <a:solidFill>
                  <a:schemeClr val="tx2"/>
                </a:solidFill>
              </a:rPr>
              <a:t>Thyroid Cancer </a:t>
            </a:r>
            <a:br>
              <a:rPr lang="en-US" sz="3600">
                <a:solidFill>
                  <a:schemeClr val="tx2"/>
                </a:solidFill>
              </a:rPr>
            </a:br>
            <a:r>
              <a:rPr lang="en-US" sz="3600">
                <a:solidFill>
                  <a:schemeClr val="tx2"/>
                </a:solidFill>
              </a:rPr>
              <a:t>Initial Treatment Strategy</a:t>
            </a:r>
          </a:p>
        </p:txBody>
      </p:sp>
      <p:sp>
        <p:nvSpPr>
          <p:cNvPr id="58375" name="Text Box 7"/>
          <p:cNvSpPr txBox="1">
            <a:spLocks noChangeArrowheads="1"/>
          </p:cNvSpPr>
          <p:nvPr/>
        </p:nvSpPr>
        <p:spPr bwMode="auto">
          <a:xfrm>
            <a:off x="3963988" y="2909888"/>
            <a:ext cx="14319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2800"/>
              <a:t>Surgery</a:t>
            </a:r>
          </a:p>
        </p:txBody>
      </p:sp>
      <p:sp>
        <p:nvSpPr>
          <p:cNvPr id="58376" name="Text Box 8"/>
          <p:cNvSpPr txBox="1">
            <a:spLocks noChangeArrowheads="1"/>
          </p:cNvSpPr>
          <p:nvPr/>
        </p:nvSpPr>
        <p:spPr bwMode="auto">
          <a:xfrm>
            <a:off x="5175250" y="4043363"/>
            <a:ext cx="3535363"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2800"/>
              <a:t>Total</a:t>
            </a:r>
          </a:p>
          <a:p>
            <a:pPr algn="ctr" eaLnBrk="1" hangingPunct="1"/>
            <a:r>
              <a:rPr lang="en-US" sz="2800"/>
              <a:t>Thyroidectomy</a:t>
            </a:r>
          </a:p>
        </p:txBody>
      </p:sp>
      <p:sp>
        <p:nvSpPr>
          <p:cNvPr id="58377" name="Text Box 9"/>
          <p:cNvSpPr txBox="1">
            <a:spLocks noChangeArrowheads="1"/>
          </p:cNvSpPr>
          <p:nvPr/>
        </p:nvSpPr>
        <p:spPr bwMode="auto">
          <a:xfrm>
            <a:off x="822325" y="4038600"/>
            <a:ext cx="2811463"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indent="233363"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2800"/>
              <a:t>Lobectomy</a:t>
            </a:r>
          </a:p>
          <a:p>
            <a:pPr algn="ctr" eaLnBrk="1" hangingPunct="1"/>
            <a:r>
              <a:rPr lang="en-US" sz="2800"/>
              <a:t>Isthmusectomy</a:t>
            </a:r>
          </a:p>
        </p:txBody>
      </p:sp>
      <p:sp>
        <p:nvSpPr>
          <p:cNvPr id="58378" name="Text Box 10"/>
          <p:cNvSpPr txBox="1">
            <a:spLocks noChangeArrowheads="1"/>
          </p:cNvSpPr>
          <p:nvPr/>
        </p:nvSpPr>
        <p:spPr bwMode="auto">
          <a:xfrm>
            <a:off x="6672263" y="2895600"/>
            <a:ext cx="2401887"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r>
              <a:rPr lang="en-US" sz="2800"/>
              <a:t>Intermediate</a:t>
            </a:r>
          </a:p>
          <a:p>
            <a:pPr algn="ctr"/>
            <a:r>
              <a:rPr lang="en-US" sz="2800"/>
              <a:t>and High Risk</a:t>
            </a:r>
          </a:p>
        </p:txBody>
      </p:sp>
      <p:sp>
        <p:nvSpPr>
          <p:cNvPr id="58379" name="Text Box 11"/>
          <p:cNvSpPr txBox="1">
            <a:spLocks noChangeArrowheads="1"/>
          </p:cNvSpPr>
          <p:nvPr/>
        </p:nvSpPr>
        <p:spPr bwMode="auto">
          <a:xfrm>
            <a:off x="533400" y="3124200"/>
            <a:ext cx="16287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r>
              <a:rPr lang="en-US" sz="2800"/>
              <a:t>Low Risk</a:t>
            </a:r>
          </a:p>
        </p:txBody>
      </p:sp>
      <p:sp>
        <p:nvSpPr>
          <p:cNvPr id="58380" name="Text Box 12"/>
          <p:cNvSpPr txBox="1">
            <a:spLocks noChangeArrowheads="1"/>
          </p:cNvSpPr>
          <p:nvPr/>
        </p:nvSpPr>
        <p:spPr bwMode="auto">
          <a:xfrm>
            <a:off x="2339975" y="1524000"/>
            <a:ext cx="46799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r>
              <a:rPr lang="en-US" sz="2800"/>
              <a:t>Diagnosis of Thyroid Cancer</a:t>
            </a:r>
          </a:p>
        </p:txBody>
      </p:sp>
      <p:sp>
        <p:nvSpPr>
          <p:cNvPr id="58381" name="AutoShape 13"/>
          <p:cNvSpPr>
            <a:spLocks noChangeArrowheads="1"/>
          </p:cNvSpPr>
          <p:nvPr/>
        </p:nvSpPr>
        <p:spPr bwMode="auto">
          <a:xfrm>
            <a:off x="4413250" y="2133600"/>
            <a:ext cx="685800" cy="787400"/>
          </a:xfrm>
          <a:prstGeom prst="downArrow">
            <a:avLst>
              <a:gd name="adj1" fmla="val 50000"/>
              <a:gd name="adj2" fmla="val 28704"/>
            </a:avLst>
          </a:prstGeom>
          <a:solidFill>
            <a:srgbClr val="FF0000"/>
          </a:solidFill>
          <a:ln w="12700">
            <a:solidFill>
              <a:srgbClr val="000000"/>
            </a:solidFill>
            <a:miter lim="800000"/>
            <a:headEnd type="none" w="sm" len="sm"/>
            <a:tailEnd type="none" w="sm" len="sm"/>
          </a:ln>
        </p:spPr>
        <p:txBody>
          <a:bodyPr wrap="none" anchor="ctr"/>
          <a:lstStyle/>
          <a:p>
            <a:endParaRPr lang="en-US"/>
          </a:p>
        </p:txBody>
      </p:sp>
      <p:sp>
        <p:nvSpPr>
          <p:cNvPr id="58382" name="AutoShape 14"/>
          <p:cNvSpPr>
            <a:spLocks noChangeArrowheads="1"/>
          </p:cNvSpPr>
          <p:nvPr/>
        </p:nvSpPr>
        <p:spPr bwMode="auto">
          <a:xfrm rot="-2605905">
            <a:off x="3124200" y="3505200"/>
            <a:ext cx="914400" cy="620713"/>
          </a:xfrm>
          <a:prstGeom prst="leftArrow">
            <a:avLst>
              <a:gd name="adj1" fmla="val 50000"/>
              <a:gd name="adj2" fmla="val 36829"/>
            </a:avLst>
          </a:prstGeom>
          <a:solidFill>
            <a:srgbClr val="FF0000"/>
          </a:solidFill>
          <a:ln w="12700">
            <a:solidFill>
              <a:srgbClr val="000000"/>
            </a:solidFill>
            <a:miter lim="800000"/>
            <a:headEnd type="none" w="sm" len="sm"/>
            <a:tailEnd type="none" w="sm" len="sm"/>
          </a:ln>
        </p:spPr>
        <p:txBody>
          <a:bodyPr wrap="none" anchor="ctr"/>
          <a:lstStyle/>
          <a:p>
            <a:endParaRPr lang="en-US"/>
          </a:p>
        </p:txBody>
      </p:sp>
      <p:sp>
        <p:nvSpPr>
          <p:cNvPr id="58383" name="AutoShape 15"/>
          <p:cNvSpPr>
            <a:spLocks noChangeArrowheads="1"/>
          </p:cNvSpPr>
          <p:nvPr/>
        </p:nvSpPr>
        <p:spPr bwMode="auto">
          <a:xfrm rot="2605905" flipH="1">
            <a:off x="5410200" y="3505200"/>
            <a:ext cx="914400" cy="638175"/>
          </a:xfrm>
          <a:prstGeom prst="leftArrow">
            <a:avLst>
              <a:gd name="adj1" fmla="val 50000"/>
              <a:gd name="adj2" fmla="val 35821"/>
            </a:avLst>
          </a:prstGeom>
          <a:solidFill>
            <a:srgbClr val="FF0000"/>
          </a:solidFill>
          <a:ln w="12700">
            <a:solidFill>
              <a:srgbClr val="000000"/>
            </a:solidFill>
            <a:miter lim="800000"/>
            <a:headEnd type="none" w="sm" len="sm"/>
            <a:tailEnd type="none" w="sm" len="sm"/>
          </a:ln>
        </p:spPr>
        <p:txBody>
          <a:bodyPr wrap="none" anchor="ctr"/>
          <a:lstStyle/>
          <a:p>
            <a:endParaRPr lang="en-US"/>
          </a:p>
        </p:txBody>
      </p:sp>
    </p:spTree>
    <p:extLst>
      <p:ext uri="{BB962C8B-B14F-4D97-AF65-F5344CB8AC3E}">
        <p14:creationId xmlns:p14="http://schemas.microsoft.com/office/powerpoint/2010/main" val="4058680052"/>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812800" y="152400"/>
            <a:ext cx="7772400" cy="1143000"/>
          </a:xfrm>
        </p:spPr>
        <p:txBody>
          <a:bodyPr>
            <a:normAutofit/>
          </a:bodyPr>
          <a:lstStyle/>
          <a:p>
            <a:pPr eaLnBrk="1" hangingPunct="1"/>
            <a:r>
              <a:rPr lang="en-US" smtClean="0"/>
              <a:t>Standard Treatment of </a:t>
            </a:r>
            <a:br>
              <a:rPr lang="en-US" smtClean="0"/>
            </a:br>
            <a:r>
              <a:rPr lang="en-US" smtClean="0"/>
              <a:t>Thyroid Cancer</a:t>
            </a:r>
          </a:p>
        </p:txBody>
      </p:sp>
      <p:sp>
        <p:nvSpPr>
          <p:cNvPr id="60419" name="Rectangle 3"/>
          <p:cNvSpPr>
            <a:spLocks noChangeArrowheads="1"/>
          </p:cNvSpPr>
          <p:nvPr/>
        </p:nvSpPr>
        <p:spPr bwMode="auto">
          <a:xfrm>
            <a:off x="6067425" y="5638800"/>
            <a:ext cx="3152775"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p>
            <a:pPr algn="ctr" eaLnBrk="0" hangingPunct="0"/>
            <a:r>
              <a:rPr lang="en-US" sz="2800"/>
              <a:t>Whole Body Scan</a:t>
            </a:r>
          </a:p>
          <a:p>
            <a:pPr algn="ctr" eaLnBrk="0" hangingPunct="0"/>
            <a:r>
              <a:rPr lang="en-US" sz="2800"/>
              <a:t>Tg Assay</a:t>
            </a:r>
          </a:p>
        </p:txBody>
      </p:sp>
      <p:sp>
        <p:nvSpPr>
          <p:cNvPr id="60420" name="Rectangle 4"/>
          <p:cNvSpPr>
            <a:spLocks noChangeArrowheads="1"/>
          </p:cNvSpPr>
          <p:nvPr/>
        </p:nvSpPr>
        <p:spPr bwMode="auto">
          <a:xfrm>
            <a:off x="4267200" y="4083050"/>
            <a:ext cx="216535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p>
            <a:pPr algn="ctr" eaLnBrk="0" hangingPunct="0"/>
            <a:r>
              <a:rPr lang="en-US" sz="2800"/>
              <a:t>Suppression</a:t>
            </a:r>
          </a:p>
          <a:p>
            <a:pPr algn="ctr" eaLnBrk="0" hangingPunct="0"/>
            <a:r>
              <a:rPr lang="en-US" sz="2800"/>
              <a:t>Therapy</a:t>
            </a:r>
          </a:p>
        </p:txBody>
      </p:sp>
      <p:sp>
        <p:nvSpPr>
          <p:cNvPr id="60421" name="Rectangle 5"/>
          <p:cNvSpPr>
            <a:spLocks noChangeArrowheads="1"/>
          </p:cNvSpPr>
          <p:nvPr/>
        </p:nvSpPr>
        <p:spPr bwMode="auto">
          <a:xfrm>
            <a:off x="609600" y="1568450"/>
            <a:ext cx="252095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p>
            <a:pPr algn="ctr" eaLnBrk="0" hangingPunct="0"/>
            <a:r>
              <a:rPr lang="en-US" sz="2800"/>
              <a:t>Total</a:t>
            </a:r>
          </a:p>
          <a:p>
            <a:pPr algn="ctr" eaLnBrk="0" hangingPunct="0"/>
            <a:r>
              <a:rPr lang="en-US" sz="2800"/>
              <a:t>Thyroidectomy</a:t>
            </a:r>
          </a:p>
        </p:txBody>
      </p:sp>
      <p:sp>
        <p:nvSpPr>
          <p:cNvPr id="60422" name="Rectangle 6"/>
          <p:cNvSpPr>
            <a:spLocks noChangeArrowheads="1"/>
          </p:cNvSpPr>
          <p:nvPr/>
        </p:nvSpPr>
        <p:spPr bwMode="auto">
          <a:xfrm>
            <a:off x="5043488" y="5334000"/>
            <a:ext cx="14065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p>
            <a:pPr algn="ctr" eaLnBrk="0" hangingPunct="0"/>
            <a:r>
              <a:rPr lang="en-US" sz="2400">
                <a:solidFill>
                  <a:schemeClr val="tx2"/>
                </a:solidFill>
              </a:rPr>
              <a:t>1 Year</a:t>
            </a:r>
          </a:p>
        </p:txBody>
      </p:sp>
      <p:sp>
        <p:nvSpPr>
          <p:cNvPr id="60423" name="Rectangle 7"/>
          <p:cNvSpPr>
            <a:spLocks noChangeArrowheads="1"/>
          </p:cNvSpPr>
          <p:nvPr/>
        </p:nvSpPr>
        <p:spPr bwMode="auto">
          <a:xfrm>
            <a:off x="2795588" y="2724150"/>
            <a:ext cx="1471612"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p>
            <a:pPr algn="ctr" eaLnBrk="0" hangingPunct="0"/>
            <a:r>
              <a:rPr lang="en-US" sz="2800"/>
              <a:t>RAI</a:t>
            </a:r>
          </a:p>
          <a:p>
            <a:pPr algn="ctr" eaLnBrk="0" hangingPunct="0"/>
            <a:r>
              <a:rPr lang="en-US" sz="2800"/>
              <a:t>Ablation</a:t>
            </a:r>
          </a:p>
        </p:txBody>
      </p:sp>
      <p:sp>
        <p:nvSpPr>
          <p:cNvPr id="60424" name="AutoShape 8"/>
          <p:cNvSpPr>
            <a:spLocks noChangeArrowheads="1"/>
          </p:cNvSpPr>
          <p:nvPr/>
        </p:nvSpPr>
        <p:spPr bwMode="auto">
          <a:xfrm rot="7720043">
            <a:off x="6107907" y="4825206"/>
            <a:ext cx="469900" cy="725487"/>
          </a:xfrm>
          <a:prstGeom prst="upArrow">
            <a:avLst>
              <a:gd name="adj1" fmla="val 50000"/>
              <a:gd name="adj2" fmla="val 38598"/>
            </a:avLst>
          </a:prstGeom>
          <a:solidFill>
            <a:srgbClr val="FF0000"/>
          </a:solidFill>
          <a:ln w="12700">
            <a:solidFill>
              <a:srgbClr val="000000"/>
            </a:solidFill>
            <a:miter lim="800000"/>
            <a:headEnd type="none" w="sm" len="sm"/>
            <a:tailEnd type="none" w="sm" len="sm"/>
          </a:ln>
        </p:spPr>
        <p:txBody>
          <a:bodyPr rot="10800000" vert="eaVert" wrap="none" anchor="ctr"/>
          <a:lstStyle/>
          <a:p>
            <a:pPr algn="ctr" eaLnBrk="0" hangingPunct="0"/>
            <a:endParaRPr lang="en-US" sz="2400" b="1">
              <a:latin typeface="Times New Roman" pitchFamily="18" charset="0"/>
            </a:endParaRPr>
          </a:p>
        </p:txBody>
      </p:sp>
      <p:sp>
        <p:nvSpPr>
          <p:cNvPr id="60425" name="AutoShape 9"/>
          <p:cNvSpPr>
            <a:spLocks noChangeArrowheads="1"/>
          </p:cNvSpPr>
          <p:nvPr/>
        </p:nvSpPr>
        <p:spPr bwMode="auto">
          <a:xfrm rot="7720043">
            <a:off x="4013994" y="3529806"/>
            <a:ext cx="469900" cy="725488"/>
          </a:xfrm>
          <a:prstGeom prst="upArrow">
            <a:avLst>
              <a:gd name="adj1" fmla="val 50000"/>
              <a:gd name="adj2" fmla="val 38598"/>
            </a:avLst>
          </a:prstGeom>
          <a:solidFill>
            <a:srgbClr val="FF0000"/>
          </a:solidFill>
          <a:ln w="12700">
            <a:solidFill>
              <a:srgbClr val="000000"/>
            </a:solidFill>
            <a:miter lim="800000"/>
            <a:headEnd type="none" w="sm" len="sm"/>
            <a:tailEnd type="none" w="sm" len="sm"/>
          </a:ln>
        </p:spPr>
        <p:txBody>
          <a:bodyPr rot="10800000" vert="eaVert" wrap="none" anchor="ctr"/>
          <a:lstStyle/>
          <a:p>
            <a:pPr algn="ctr" eaLnBrk="0" hangingPunct="0"/>
            <a:endParaRPr lang="en-US" sz="2400" b="1">
              <a:latin typeface="Times New Roman" pitchFamily="18" charset="0"/>
            </a:endParaRPr>
          </a:p>
        </p:txBody>
      </p:sp>
      <p:sp>
        <p:nvSpPr>
          <p:cNvPr id="60426" name="AutoShape 10"/>
          <p:cNvSpPr>
            <a:spLocks noChangeArrowheads="1"/>
          </p:cNvSpPr>
          <p:nvPr/>
        </p:nvSpPr>
        <p:spPr bwMode="auto">
          <a:xfrm rot="7720043">
            <a:off x="2602707" y="2463006"/>
            <a:ext cx="469900" cy="725487"/>
          </a:xfrm>
          <a:prstGeom prst="upArrow">
            <a:avLst>
              <a:gd name="adj1" fmla="val 50000"/>
              <a:gd name="adj2" fmla="val 38598"/>
            </a:avLst>
          </a:prstGeom>
          <a:solidFill>
            <a:srgbClr val="FF0000"/>
          </a:solidFill>
          <a:ln w="12700">
            <a:solidFill>
              <a:srgbClr val="000000"/>
            </a:solidFill>
            <a:miter lim="800000"/>
            <a:headEnd type="none" w="sm" len="sm"/>
            <a:tailEnd type="none" w="sm" len="sm"/>
          </a:ln>
        </p:spPr>
        <p:txBody>
          <a:bodyPr rot="10800000" vert="eaVert" wrap="none" anchor="ctr"/>
          <a:lstStyle/>
          <a:p>
            <a:pPr algn="ctr" eaLnBrk="0" hangingPunct="0"/>
            <a:endParaRPr lang="en-US" sz="2400" b="1">
              <a:latin typeface="Times New Roman" pitchFamily="18" charset="0"/>
            </a:endParaRPr>
          </a:p>
        </p:txBody>
      </p:sp>
    </p:spTree>
    <p:extLst>
      <p:ext uri="{BB962C8B-B14F-4D97-AF65-F5344CB8AC3E}">
        <p14:creationId xmlns:p14="http://schemas.microsoft.com/office/powerpoint/2010/main" val="1177100356"/>
      </p:ext>
    </p:extLst>
  </p:cSld>
  <p:clrMapOvr>
    <a:masterClrMapping/>
  </p:clrMapOvr>
  <p:transition>
    <p:push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304800" y="152400"/>
            <a:ext cx="8458200" cy="1143000"/>
          </a:xfrm>
        </p:spPr>
        <p:txBody>
          <a:bodyPr>
            <a:normAutofit/>
          </a:bodyPr>
          <a:lstStyle/>
          <a:p>
            <a:pPr eaLnBrk="1" hangingPunct="1"/>
            <a:r>
              <a:rPr lang="en-US" sz="3200" smtClean="0"/>
              <a:t>Standard Treatment of Thyroid Cancer</a:t>
            </a:r>
            <a:br>
              <a:rPr lang="en-US" sz="3200" smtClean="0"/>
            </a:br>
            <a:r>
              <a:rPr lang="en-US" sz="3200" smtClean="0"/>
              <a:t> Phases of Follow-Up</a:t>
            </a:r>
          </a:p>
        </p:txBody>
      </p:sp>
      <p:sp>
        <p:nvSpPr>
          <p:cNvPr id="61443" name="Rectangle 3"/>
          <p:cNvSpPr>
            <a:spLocks noChangeArrowheads="1"/>
          </p:cNvSpPr>
          <p:nvPr/>
        </p:nvSpPr>
        <p:spPr bwMode="auto">
          <a:xfrm>
            <a:off x="6391275" y="1722438"/>
            <a:ext cx="1998663"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p>
            <a:pPr algn="ctr" eaLnBrk="0" hangingPunct="0"/>
            <a:r>
              <a:rPr lang="en-US" sz="2400">
                <a:solidFill>
                  <a:srgbClr val="FFFF00"/>
                </a:solidFill>
              </a:rPr>
              <a:t>Initial surgery</a:t>
            </a:r>
          </a:p>
          <a:p>
            <a:pPr algn="ctr" eaLnBrk="0" hangingPunct="0"/>
            <a:r>
              <a:rPr lang="en-US" sz="2400">
                <a:solidFill>
                  <a:srgbClr val="FFFF00"/>
                </a:solidFill>
              </a:rPr>
              <a:t>RAI ablation</a:t>
            </a:r>
          </a:p>
        </p:txBody>
      </p:sp>
      <p:sp>
        <p:nvSpPr>
          <p:cNvPr id="61444" name="Rectangle 4"/>
          <p:cNvSpPr>
            <a:spLocks noChangeArrowheads="1"/>
          </p:cNvSpPr>
          <p:nvPr/>
        </p:nvSpPr>
        <p:spPr bwMode="auto">
          <a:xfrm>
            <a:off x="6119813" y="3352800"/>
            <a:ext cx="252412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p>
            <a:pPr algn="ctr" eaLnBrk="0" hangingPunct="0"/>
            <a:r>
              <a:rPr lang="en-US" sz="2400">
                <a:solidFill>
                  <a:srgbClr val="FFFF00"/>
                </a:solidFill>
              </a:rPr>
              <a:t>Whole body scan</a:t>
            </a:r>
          </a:p>
          <a:p>
            <a:pPr algn="ctr" eaLnBrk="0" hangingPunct="0"/>
            <a:r>
              <a:rPr lang="en-US" sz="2400">
                <a:solidFill>
                  <a:srgbClr val="FFFF00"/>
                </a:solidFill>
              </a:rPr>
              <a:t>Stimulated Tg</a:t>
            </a:r>
          </a:p>
        </p:txBody>
      </p:sp>
      <p:sp>
        <p:nvSpPr>
          <p:cNvPr id="61445" name="Rectangle 5"/>
          <p:cNvSpPr>
            <a:spLocks noChangeArrowheads="1"/>
          </p:cNvSpPr>
          <p:nvPr/>
        </p:nvSpPr>
        <p:spPr bwMode="auto">
          <a:xfrm>
            <a:off x="5816600" y="4633913"/>
            <a:ext cx="3133725"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p>
            <a:pPr algn="ctr" eaLnBrk="0" hangingPunct="0"/>
            <a:r>
              <a:rPr lang="en-US" sz="2400">
                <a:solidFill>
                  <a:srgbClr val="FFFF00"/>
                </a:solidFill>
              </a:rPr>
              <a:t>Suppressed Tg assay</a:t>
            </a:r>
          </a:p>
          <a:p>
            <a:pPr algn="ctr" eaLnBrk="0" hangingPunct="0"/>
            <a:r>
              <a:rPr lang="en-US" sz="2400">
                <a:solidFill>
                  <a:srgbClr val="FFFF00"/>
                </a:solidFill>
              </a:rPr>
              <a:t>TSH assay</a:t>
            </a:r>
          </a:p>
          <a:p>
            <a:pPr algn="ctr" eaLnBrk="0" hangingPunct="0"/>
            <a:r>
              <a:rPr lang="en-US" sz="2400">
                <a:solidFill>
                  <a:srgbClr val="FFFF00"/>
                </a:solidFill>
              </a:rPr>
              <a:t>T</a:t>
            </a:r>
            <a:r>
              <a:rPr lang="en-US" sz="2400" baseline="-25000">
                <a:solidFill>
                  <a:srgbClr val="FFFF00"/>
                </a:solidFill>
              </a:rPr>
              <a:t>4 </a:t>
            </a:r>
            <a:r>
              <a:rPr lang="en-US" sz="2400">
                <a:solidFill>
                  <a:srgbClr val="FFFF00"/>
                </a:solidFill>
              </a:rPr>
              <a:t>assay</a:t>
            </a:r>
          </a:p>
          <a:p>
            <a:pPr algn="ctr" eaLnBrk="0" hangingPunct="0"/>
            <a:r>
              <a:rPr lang="en-US" sz="2400">
                <a:solidFill>
                  <a:srgbClr val="FFFF00"/>
                </a:solidFill>
              </a:rPr>
              <a:t>Neck examination</a:t>
            </a:r>
          </a:p>
        </p:txBody>
      </p:sp>
      <p:sp>
        <p:nvSpPr>
          <p:cNvPr id="61446" name="Text Box 6"/>
          <p:cNvSpPr txBox="1">
            <a:spLocks noChangeArrowheads="1"/>
          </p:cNvSpPr>
          <p:nvPr/>
        </p:nvSpPr>
        <p:spPr bwMode="auto">
          <a:xfrm>
            <a:off x="550863" y="1600200"/>
            <a:ext cx="3981450"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lnSpc>
                <a:spcPct val="90000"/>
              </a:lnSpc>
            </a:pPr>
            <a:r>
              <a:rPr lang="en-US" sz="2400">
                <a:solidFill>
                  <a:srgbClr val="FFCC00"/>
                </a:solidFill>
              </a:rPr>
              <a:t>Phase 1</a:t>
            </a:r>
          </a:p>
          <a:p>
            <a:pPr algn="ctr">
              <a:lnSpc>
                <a:spcPct val="90000"/>
              </a:lnSpc>
            </a:pPr>
            <a:r>
              <a:rPr lang="en-US" sz="2400"/>
              <a:t>Determine extent of disease</a:t>
            </a:r>
          </a:p>
          <a:p>
            <a:pPr algn="ctr">
              <a:lnSpc>
                <a:spcPct val="90000"/>
              </a:lnSpc>
            </a:pPr>
            <a:r>
              <a:rPr lang="en-US" sz="2400"/>
              <a:t>Treat detectable disease</a:t>
            </a:r>
          </a:p>
        </p:txBody>
      </p:sp>
      <p:sp>
        <p:nvSpPr>
          <p:cNvPr id="61447" name="Text Box 7"/>
          <p:cNvSpPr txBox="1">
            <a:spLocks noChangeArrowheads="1"/>
          </p:cNvSpPr>
          <p:nvPr/>
        </p:nvSpPr>
        <p:spPr bwMode="auto">
          <a:xfrm>
            <a:off x="939800" y="3200400"/>
            <a:ext cx="3203575"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lnSpc>
                <a:spcPct val="90000"/>
              </a:lnSpc>
            </a:pPr>
            <a:r>
              <a:rPr lang="en-US" sz="2400">
                <a:solidFill>
                  <a:srgbClr val="FFCC00"/>
                </a:solidFill>
              </a:rPr>
              <a:t>Phase 2</a:t>
            </a:r>
          </a:p>
          <a:p>
            <a:pPr algn="ctr">
              <a:lnSpc>
                <a:spcPct val="90000"/>
              </a:lnSpc>
            </a:pPr>
            <a:r>
              <a:rPr lang="en-US" sz="2400"/>
              <a:t>No detectable disease</a:t>
            </a:r>
          </a:p>
          <a:p>
            <a:pPr algn="ctr">
              <a:lnSpc>
                <a:spcPct val="90000"/>
              </a:lnSpc>
            </a:pPr>
            <a:r>
              <a:rPr lang="en-US" sz="2400"/>
              <a:t>At risk for recurrence</a:t>
            </a:r>
          </a:p>
        </p:txBody>
      </p:sp>
      <p:sp>
        <p:nvSpPr>
          <p:cNvPr id="61448" name="Text Box 8"/>
          <p:cNvSpPr txBox="1">
            <a:spLocks noChangeArrowheads="1"/>
          </p:cNvSpPr>
          <p:nvPr/>
        </p:nvSpPr>
        <p:spPr bwMode="auto">
          <a:xfrm>
            <a:off x="296863" y="4876800"/>
            <a:ext cx="4491037"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lnSpc>
                <a:spcPct val="90000"/>
              </a:lnSpc>
            </a:pPr>
            <a:r>
              <a:rPr lang="en-US" sz="2400">
                <a:solidFill>
                  <a:srgbClr val="FFCC00"/>
                </a:solidFill>
              </a:rPr>
              <a:t>Phase 3</a:t>
            </a:r>
          </a:p>
          <a:p>
            <a:pPr algn="ctr">
              <a:lnSpc>
                <a:spcPct val="90000"/>
              </a:lnSpc>
            </a:pPr>
            <a:r>
              <a:rPr lang="en-US" sz="2400"/>
              <a:t>Long-term disease-free survivor</a:t>
            </a:r>
          </a:p>
          <a:p>
            <a:pPr algn="ctr">
              <a:lnSpc>
                <a:spcPct val="90000"/>
              </a:lnSpc>
            </a:pPr>
            <a:r>
              <a:rPr lang="en-US" sz="2400"/>
              <a:t>Low risk for recurrence</a:t>
            </a:r>
          </a:p>
        </p:txBody>
      </p:sp>
      <p:sp>
        <p:nvSpPr>
          <p:cNvPr id="61449" name="AutoShape 9"/>
          <p:cNvSpPr>
            <a:spLocks noChangeArrowheads="1"/>
          </p:cNvSpPr>
          <p:nvPr/>
        </p:nvSpPr>
        <p:spPr bwMode="auto">
          <a:xfrm>
            <a:off x="4795838" y="1981200"/>
            <a:ext cx="1138237" cy="322263"/>
          </a:xfrm>
          <a:prstGeom prst="rightArrow">
            <a:avLst>
              <a:gd name="adj1" fmla="val 50000"/>
              <a:gd name="adj2" fmla="val 88300"/>
            </a:avLst>
          </a:prstGeom>
          <a:solidFill>
            <a:srgbClr val="FF0000"/>
          </a:solidFill>
          <a:ln w="12700">
            <a:solidFill>
              <a:srgbClr val="000000"/>
            </a:solidFill>
            <a:miter lim="800000"/>
            <a:headEnd type="none" w="sm" len="sm"/>
            <a:tailEnd type="none" w="sm" len="sm"/>
          </a:ln>
        </p:spPr>
        <p:txBody>
          <a:bodyPr wrap="none" anchor="ctr"/>
          <a:lstStyle/>
          <a:p>
            <a:endParaRPr lang="en-US"/>
          </a:p>
        </p:txBody>
      </p:sp>
      <p:sp>
        <p:nvSpPr>
          <p:cNvPr id="61450" name="AutoShape 10"/>
          <p:cNvSpPr>
            <a:spLocks noChangeArrowheads="1"/>
          </p:cNvSpPr>
          <p:nvPr/>
        </p:nvSpPr>
        <p:spPr bwMode="auto">
          <a:xfrm>
            <a:off x="4795838" y="3581400"/>
            <a:ext cx="1138237" cy="304800"/>
          </a:xfrm>
          <a:prstGeom prst="rightArrow">
            <a:avLst>
              <a:gd name="adj1" fmla="val 50000"/>
              <a:gd name="adj2" fmla="val 93359"/>
            </a:avLst>
          </a:prstGeom>
          <a:solidFill>
            <a:srgbClr val="FF0000"/>
          </a:solidFill>
          <a:ln w="12700">
            <a:solidFill>
              <a:srgbClr val="000000"/>
            </a:solidFill>
            <a:miter lim="800000"/>
            <a:headEnd type="none" w="sm" len="sm"/>
            <a:tailEnd type="none" w="sm" len="sm"/>
          </a:ln>
        </p:spPr>
        <p:txBody>
          <a:bodyPr wrap="none" anchor="ctr"/>
          <a:lstStyle/>
          <a:p>
            <a:endParaRPr lang="en-US"/>
          </a:p>
        </p:txBody>
      </p:sp>
      <p:sp>
        <p:nvSpPr>
          <p:cNvPr id="61451" name="AutoShape 11"/>
          <p:cNvSpPr>
            <a:spLocks noChangeArrowheads="1"/>
          </p:cNvSpPr>
          <p:nvPr/>
        </p:nvSpPr>
        <p:spPr bwMode="auto">
          <a:xfrm>
            <a:off x="4795838" y="5334000"/>
            <a:ext cx="1138237" cy="304800"/>
          </a:xfrm>
          <a:prstGeom prst="rightArrow">
            <a:avLst>
              <a:gd name="adj1" fmla="val 50000"/>
              <a:gd name="adj2" fmla="val 93359"/>
            </a:avLst>
          </a:prstGeom>
          <a:solidFill>
            <a:srgbClr val="FF0000"/>
          </a:solidFill>
          <a:ln w="12700">
            <a:solidFill>
              <a:srgbClr val="000000"/>
            </a:solidFill>
            <a:miter lim="800000"/>
            <a:headEnd type="none" w="sm" len="sm"/>
            <a:tailEnd type="none" w="sm" len="sm"/>
          </a:ln>
        </p:spPr>
        <p:txBody>
          <a:bodyPr wrap="none" anchor="ctr"/>
          <a:lstStyle/>
          <a:p>
            <a:endParaRPr lang="en-US"/>
          </a:p>
        </p:txBody>
      </p:sp>
    </p:spTree>
    <p:extLst>
      <p:ext uri="{BB962C8B-B14F-4D97-AF65-F5344CB8AC3E}">
        <p14:creationId xmlns:p14="http://schemas.microsoft.com/office/powerpoint/2010/main" val="2054150501"/>
      </p:ext>
    </p:extLst>
  </p:cSld>
  <p:clrMapOvr>
    <a:masterClrMapping/>
  </p:clrMapOvr>
  <p:transition>
    <p:fade thruBlk="1"/>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685800" y="152400"/>
            <a:ext cx="7772400" cy="1143000"/>
          </a:xfrm>
        </p:spPr>
        <p:txBody>
          <a:bodyPr>
            <a:normAutofit/>
          </a:bodyPr>
          <a:lstStyle/>
          <a:p>
            <a:pPr eaLnBrk="1" hangingPunct="1"/>
            <a:r>
              <a:rPr lang="en-US" smtClean="0"/>
              <a:t>Treatment of Thyroid Cancer With Radioactive Iodine</a:t>
            </a:r>
          </a:p>
        </p:txBody>
      </p:sp>
      <p:sp>
        <p:nvSpPr>
          <p:cNvPr id="59395" name="Rectangle 3"/>
          <p:cNvSpPr>
            <a:spLocks noGrp="1" noChangeArrowheads="1"/>
          </p:cNvSpPr>
          <p:nvPr>
            <p:ph idx="1"/>
          </p:nvPr>
        </p:nvSpPr>
        <p:spPr>
          <a:xfrm>
            <a:off x="533400" y="2362200"/>
            <a:ext cx="7653338" cy="2971800"/>
          </a:xfrm>
        </p:spPr>
        <p:txBody>
          <a:bodyPr/>
          <a:lstStyle/>
          <a:p>
            <a:pPr eaLnBrk="1" hangingPunct="1"/>
            <a:r>
              <a:rPr lang="en-US" sz="2800" b="0" smtClean="0"/>
              <a:t>Destroys remnants of normal thyroid tissue</a:t>
            </a:r>
          </a:p>
          <a:p>
            <a:pPr eaLnBrk="1" hangingPunct="1"/>
            <a:r>
              <a:rPr lang="en-US" sz="2800" b="0" smtClean="0"/>
              <a:t>Destroys thyroid cancer cells</a:t>
            </a:r>
          </a:p>
          <a:p>
            <a:pPr eaLnBrk="1" hangingPunct="1"/>
            <a:r>
              <a:rPr lang="en-US" sz="2800" b="0" smtClean="0"/>
              <a:t>Identifies distant metastases</a:t>
            </a:r>
          </a:p>
          <a:p>
            <a:pPr eaLnBrk="1" hangingPunct="1"/>
            <a:r>
              <a:rPr lang="en-US" sz="2800" b="0" smtClean="0"/>
              <a:t>Maximizes sensitivity and specificity of serum thyroglobulin</a:t>
            </a:r>
          </a:p>
        </p:txBody>
      </p:sp>
    </p:spTree>
    <p:extLst>
      <p:ext uri="{BB962C8B-B14F-4D97-AF65-F5344CB8AC3E}">
        <p14:creationId xmlns:p14="http://schemas.microsoft.com/office/powerpoint/2010/main" val="1372779537"/>
      </p:ext>
    </p:extLst>
  </p:cSld>
  <p:clrMapOvr>
    <a:masterClrMapping/>
  </p:clrMapOvr>
  <p:transition>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Treatment of Papillary </a:t>
            </a:r>
            <a:r>
              <a:rPr lang="en-US" dirty="0"/>
              <a:t>Thyroid Cancer</a:t>
            </a:r>
          </a:p>
        </p:txBody>
      </p:sp>
    </p:spTree>
    <p:extLst>
      <p:ext uri="{BB962C8B-B14F-4D97-AF65-F5344CB8AC3E}">
        <p14:creationId xmlns:p14="http://schemas.microsoft.com/office/powerpoint/2010/main" val="98811449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066800" y="1305342"/>
            <a:ext cx="7162800" cy="4893647"/>
          </a:xfrm>
          <a:prstGeom prst="rect">
            <a:avLst/>
          </a:prstGeom>
        </p:spPr>
        <p:txBody>
          <a:bodyPr wrap="square">
            <a:spAutoFit/>
          </a:bodyPr>
          <a:lstStyle/>
          <a:p>
            <a:r>
              <a:rPr lang="en-US" sz="2400" b="1" dirty="0"/>
              <a:t>Iodine-131</a:t>
            </a:r>
            <a:r>
              <a:rPr lang="en-US" sz="2400" dirty="0"/>
              <a:t> (</a:t>
            </a:r>
            <a:r>
              <a:rPr lang="en-US" sz="2400" b="1" baseline="30000" dirty="0"/>
              <a:t>131</a:t>
            </a:r>
            <a:r>
              <a:rPr lang="en-US" sz="2400" b="1" dirty="0"/>
              <a:t>I</a:t>
            </a:r>
            <a:r>
              <a:rPr lang="en-US" sz="2400" dirty="0"/>
              <a:t>), also called </a:t>
            </a:r>
            <a:r>
              <a:rPr lang="en-US" sz="2400" b="1" dirty="0"/>
              <a:t>radioiodine</a:t>
            </a:r>
            <a:r>
              <a:rPr lang="en-US" sz="2400" dirty="0"/>
              <a:t> is an important </a:t>
            </a:r>
            <a:r>
              <a:rPr lang="en-US" sz="2400" u="sng" dirty="0">
                <a:hlinkClick r:id="rId2" tooltip="Radioisotope"/>
              </a:rPr>
              <a:t>radioisotope</a:t>
            </a:r>
            <a:r>
              <a:rPr lang="en-US" sz="2400" dirty="0"/>
              <a:t> of </a:t>
            </a:r>
            <a:r>
              <a:rPr lang="en-US" sz="2400" u="sng" dirty="0">
                <a:hlinkClick r:id="rId3" tooltip="Iodine"/>
              </a:rPr>
              <a:t>iodine</a:t>
            </a:r>
            <a:r>
              <a:rPr lang="en-US" sz="2400" dirty="0"/>
              <a:t>. It has a radioactive decay half-life of about eight days. It is associated with nuclear energy, medical diagnostic and treatment procedures, and natural gas production. It also plays a major role as a radioactive isotope present in </a:t>
            </a:r>
            <a:r>
              <a:rPr lang="en-US" sz="2400" u="sng" dirty="0">
                <a:hlinkClick r:id="rId4" tooltip="Nuclear fission"/>
              </a:rPr>
              <a:t>nuclear fission</a:t>
            </a:r>
            <a:r>
              <a:rPr lang="en-US" sz="2400" dirty="0"/>
              <a:t> products</a:t>
            </a:r>
          </a:p>
          <a:p>
            <a:r>
              <a:rPr lang="en-US" sz="2400" u="sng" dirty="0">
                <a:hlinkClick r:id="rId5" tooltip="Half-life"/>
              </a:rPr>
              <a:t>Half-life</a:t>
            </a:r>
            <a:r>
              <a:rPr lang="en-US" sz="2400" dirty="0"/>
              <a:t> 8.0197 days,</a:t>
            </a:r>
          </a:p>
          <a:p>
            <a:r>
              <a:rPr lang="en-US" sz="2400" u="sng" dirty="0">
                <a:hlinkClick r:id="rId6" tooltip="Excess energy"/>
              </a:rPr>
              <a:t> Excess energy</a:t>
            </a:r>
            <a:r>
              <a:rPr lang="en-US" sz="2400" dirty="0"/>
              <a:t> 971 </a:t>
            </a:r>
            <a:r>
              <a:rPr lang="en-US" sz="2400" u="sng" dirty="0" err="1">
                <a:hlinkClick r:id="rId7" tooltip="Electronvolt"/>
              </a:rPr>
              <a:t>keV</a:t>
            </a:r>
            <a:endParaRPr lang="en-US" sz="2400" dirty="0"/>
          </a:p>
          <a:p>
            <a:endParaRPr lang="en-US" sz="2400" dirty="0"/>
          </a:p>
          <a:p>
            <a:endParaRPr lang="en-US" sz="2400" dirty="0"/>
          </a:p>
          <a:p>
            <a:endParaRPr lang="en-US" sz="2400" dirty="0"/>
          </a:p>
        </p:txBody>
      </p:sp>
    </p:spTree>
    <p:extLst>
      <p:ext uri="{BB962C8B-B14F-4D97-AF65-F5344CB8AC3E}">
        <p14:creationId xmlns:p14="http://schemas.microsoft.com/office/powerpoint/2010/main" val="16679158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3000" y="2551837"/>
            <a:ext cx="7010400" cy="3785652"/>
          </a:xfrm>
          <a:prstGeom prst="rect">
            <a:avLst/>
          </a:prstGeom>
        </p:spPr>
        <p:txBody>
          <a:bodyPr wrap="square">
            <a:spAutoFit/>
          </a:bodyPr>
          <a:lstStyle/>
          <a:p>
            <a:r>
              <a:rPr lang="en-US" sz="2400" dirty="0"/>
              <a:t>131-I emits 1-2mm beta rays which cause cell death.</a:t>
            </a:r>
          </a:p>
          <a:p>
            <a:r>
              <a:rPr lang="en-US" sz="2400" dirty="0"/>
              <a:t>The uptake of 131-I can be seen with scanning to detect gamma radiation emitted by the isotope</a:t>
            </a:r>
            <a:r>
              <a:rPr lang="en-US" sz="2400" dirty="0" smtClean="0"/>
              <a:t>.</a:t>
            </a:r>
            <a:r>
              <a:rPr lang="en-US" sz="2400" dirty="0"/>
              <a:t> its mode of </a:t>
            </a:r>
            <a:r>
              <a:rPr lang="en-US" sz="2400" u="sng" dirty="0">
                <a:hlinkClick r:id="rId2" tooltip="Beta decay"/>
              </a:rPr>
              <a:t>beta decay</a:t>
            </a:r>
            <a:r>
              <a:rPr lang="en-US" sz="2400" dirty="0"/>
              <a:t>, iodine-131 is </a:t>
            </a:r>
            <a:r>
              <a:rPr lang="en-US" sz="2400" dirty="0" smtClean="0"/>
              <a:t>notable for causing</a:t>
            </a:r>
            <a:r>
              <a:rPr lang="en-US" sz="2400" dirty="0"/>
              <a:t> </a:t>
            </a:r>
            <a:r>
              <a:rPr lang="en-US" sz="2400" u="sng" dirty="0">
                <a:hlinkClick r:id="rId3" tooltip="Mutation"/>
              </a:rPr>
              <a:t>mutation</a:t>
            </a:r>
            <a:r>
              <a:rPr lang="en-US" sz="2400" dirty="0"/>
              <a:t> and death in cells.</a:t>
            </a:r>
          </a:p>
          <a:p>
            <a:r>
              <a:rPr lang="en-US" sz="2400" dirty="0"/>
              <a:t>doses of radioiodine (100mCi, 150mCi) are administered according to the thyroid volume.</a:t>
            </a:r>
          </a:p>
          <a:p>
            <a:endParaRPr lang="en-US" sz="2400" dirty="0"/>
          </a:p>
          <a:p>
            <a:endParaRPr lang="en-US" sz="2400" dirty="0"/>
          </a:p>
          <a:p>
            <a:endParaRPr lang="en-US" sz="2400" dirty="0"/>
          </a:p>
        </p:txBody>
      </p:sp>
    </p:spTree>
    <p:extLst>
      <p:ext uri="{BB962C8B-B14F-4D97-AF65-F5344CB8AC3E}">
        <p14:creationId xmlns:p14="http://schemas.microsoft.com/office/powerpoint/2010/main" val="67714900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90600" y="685800"/>
            <a:ext cx="7520940" cy="4876800"/>
          </a:xfrm>
        </p:spPr>
        <p:txBody>
          <a:bodyPr>
            <a:noAutofit/>
          </a:bodyPr>
          <a:lstStyle/>
          <a:p>
            <a:r>
              <a:rPr lang="en-US" sz="2400" b="0" dirty="0"/>
              <a:t>I-131 will be eliminated from the body over the next several weeks after it is given. The majority of I-131 will be eliminated from the human body in 3–5 days, through natural decay, and through excretion in sweat and urine. it is be advised to regularly clean toilets, sinks, bed sheets and clothing used by the person who received the treatment. </a:t>
            </a:r>
            <a:endParaRPr lang="en-US" sz="2400" b="0" i="1" dirty="0"/>
          </a:p>
          <a:p>
            <a:r>
              <a:rPr lang="en-US" sz="2400" b="0" i="1" dirty="0"/>
              <a:t>Patients may also be advised to wear slippers or socks at all times, and themselves physically isolated from others. This minimizes accidental exposure by family members, especially children</a:t>
            </a:r>
            <a:r>
              <a:rPr lang="en-US" sz="2400" b="0" dirty="0"/>
              <a:t>.</a:t>
            </a:r>
          </a:p>
          <a:p>
            <a:endParaRPr lang="en-US" sz="2400" b="0" dirty="0"/>
          </a:p>
        </p:txBody>
      </p:sp>
    </p:spTree>
    <p:extLst>
      <p:ext uri="{BB962C8B-B14F-4D97-AF65-F5344CB8AC3E}">
        <p14:creationId xmlns:p14="http://schemas.microsoft.com/office/powerpoint/2010/main" val="15806040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685800" y="228600"/>
            <a:ext cx="7772400" cy="1143000"/>
          </a:xfrm>
        </p:spPr>
        <p:txBody>
          <a:bodyPr>
            <a:normAutofit/>
          </a:bodyPr>
          <a:lstStyle/>
          <a:p>
            <a:pPr eaLnBrk="1" hangingPunct="1"/>
            <a:r>
              <a:rPr lang="en-US" smtClean="0"/>
              <a:t>Treatment of Thyroid Cancer Summary</a:t>
            </a:r>
          </a:p>
        </p:txBody>
      </p:sp>
      <p:sp>
        <p:nvSpPr>
          <p:cNvPr id="64515" name="Rectangle 3"/>
          <p:cNvSpPr>
            <a:spLocks noGrp="1" noChangeArrowheads="1"/>
          </p:cNvSpPr>
          <p:nvPr>
            <p:ph idx="1"/>
          </p:nvPr>
        </p:nvSpPr>
        <p:spPr>
          <a:xfrm>
            <a:off x="228600" y="1219200"/>
            <a:ext cx="8686800" cy="4724400"/>
          </a:xfrm>
        </p:spPr>
        <p:txBody>
          <a:bodyPr>
            <a:normAutofit/>
          </a:bodyPr>
          <a:lstStyle/>
          <a:p>
            <a:pPr eaLnBrk="1" hangingPunct="1">
              <a:lnSpc>
                <a:spcPct val="90000"/>
              </a:lnSpc>
              <a:spcBef>
                <a:spcPct val="15000"/>
              </a:spcBef>
            </a:pPr>
            <a:r>
              <a:rPr lang="en-US" sz="2400" b="0" dirty="0" smtClean="0">
                <a:solidFill>
                  <a:srgbClr val="FFCC00"/>
                </a:solidFill>
              </a:rPr>
              <a:t>Papillary and follicular thyroid cancer</a:t>
            </a:r>
          </a:p>
          <a:p>
            <a:pPr lvl="1" eaLnBrk="1" hangingPunct="1">
              <a:lnSpc>
                <a:spcPct val="90000"/>
              </a:lnSpc>
              <a:spcBef>
                <a:spcPct val="15000"/>
              </a:spcBef>
            </a:pPr>
            <a:r>
              <a:rPr lang="en-US" sz="2400" b="0" dirty="0" smtClean="0"/>
              <a:t>Generally excellent prognosis</a:t>
            </a:r>
          </a:p>
          <a:p>
            <a:pPr lvl="1" eaLnBrk="1" hangingPunct="1">
              <a:lnSpc>
                <a:spcPct val="90000"/>
              </a:lnSpc>
              <a:spcBef>
                <a:spcPct val="15000"/>
              </a:spcBef>
            </a:pPr>
            <a:r>
              <a:rPr lang="en-US" sz="2400" b="0" dirty="0" smtClean="0"/>
              <a:t>Risk for recurrence for as long as 30 years</a:t>
            </a:r>
          </a:p>
          <a:p>
            <a:pPr eaLnBrk="1" hangingPunct="1">
              <a:lnSpc>
                <a:spcPct val="90000"/>
              </a:lnSpc>
              <a:spcBef>
                <a:spcPct val="15000"/>
              </a:spcBef>
            </a:pPr>
            <a:r>
              <a:rPr lang="en-US" sz="2400" b="0" dirty="0" smtClean="0">
                <a:solidFill>
                  <a:srgbClr val="FFCC00"/>
                </a:solidFill>
              </a:rPr>
              <a:t>Initial management</a:t>
            </a:r>
          </a:p>
          <a:p>
            <a:pPr lvl="1" eaLnBrk="1" hangingPunct="1">
              <a:lnSpc>
                <a:spcPct val="90000"/>
              </a:lnSpc>
              <a:spcBef>
                <a:spcPct val="15000"/>
              </a:spcBef>
            </a:pPr>
            <a:r>
              <a:rPr lang="en-US" sz="2400" b="0" dirty="0" smtClean="0"/>
              <a:t>Surgery and </a:t>
            </a:r>
            <a:r>
              <a:rPr lang="en-US" sz="2400" b="0" smtClean="0"/>
              <a:t>radioactive iodine</a:t>
            </a:r>
            <a:endParaRPr lang="en-US" sz="2400" b="0" dirty="0" smtClean="0"/>
          </a:p>
          <a:p>
            <a:pPr eaLnBrk="1" hangingPunct="1">
              <a:lnSpc>
                <a:spcPct val="90000"/>
              </a:lnSpc>
              <a:spcBef>
                <a:spcPct val="15000"/>
              </a:spcBef>
            </a:pPr>
            <a:r>
              <a:rPr lang="en-US" sz="2400" b="0" dirty="0" smtClean="0">
                <a:solidFill>
                  <a:srgbClr val="FFCC00"/>
                </a:solidFill>
              </a:rPr>
              <a:t>Follow-up</a:t>
            </a:r>
          </a:p>
          <a:p>
            <a:pPr lvl="1" eaLnBrk="1" hangingPunct="1">
              <a:lnSpc>
                <a:spcPct val="90000"/>
              </a:lnSpc>
              <a:spcBef>
                <a:spcPct val="15000"/>
              </a:spcBef>
            </a:pPr>
            <a:r>
              <a:rPr lang="en-US" sz="2400" b="0" dirty="0" smtClean="0"/>
              <a:t>Physical examination</a:t>
            </a:r>
          </a:p>
          <a:p>
            <a:pPr lvl="1" eaLnBrk="1" hangingPunct="1">
              <a:lnSpc>
                <a:spcPct val="90000"/>
              </a:lnSpc>
              <a:spcBef>
                <a:spcPct val="15000"/>
              </a:spcBef>
            </a:pPr>
            <a:r>
              <a:rPr lang="en-US" sz="2400" b="0" dirty="0" smtClean="0"/>
              <a:t>Radioactive iodine scans</a:t>
            </a:r>
          </a:p>
          <a:p>
            <a:pPr lvl="1" eaLnBrk="1" hangingPunct="1">
              <a:lnSpc>
                <a:spcPct val="90000"/>
              </a:lnSpc>
              <a:spcBef>
                <a:spcPct val="15000"/>
              </a:spcBef>
            </a:pPr>
            <a:r>
              <a:rPr lang="en-US" sz="2400" b="0" dirty="0" smtClean="0"/>
              <a:t>Serum </a:t>
            </a:r>
            <a:r>
              <a:rPr lang="en-US" sz="2400" b="0" dirty="0" err="1" smtClean="0"/>
              <a:t>Tg</a:t>
            </a:r>
            <a:endParaRPr lang="en-US" sz="2400" b="0" dirty="0" smtClean="0"/>
          </a:p>
          <a:p>
            <a:pPr lvl="1" eaLnBrk="1" hangingPunct="1">
              <a:lnSpc>
                <a:spcPct val="90000"/>
              </a:lnSpc>
              <a:spcBef>
                <a:spcPct val="15000"/>
              </a:spcBef>
            </a:pPr>
            <a:r>
              <a:rPr lang="en-US" sz="2400" b="0" dirty="0" smtClean="0"/>
              <a:t>TSH and T</a:t>
            </a:r>
            <a:r>
              <a:rPr lang="en-US" sz="2400" b="0" baseline="-25000" dirty="0" smtClean="0"/>
              <a:t>4</a:t>
            </a:r>
          </a:p>
        </p:txBody>
      </p:sp>
    </p:spTree>
    <p:extLst>
      <p:ext uri="{BB962C8B-B14F-4D97-AF65-F5344CB8AC3E}">
        <p14:creationId xmlns:p14="http://schemas.microsoft.com/office/powerpoint/2010/main" val="1778969214"/>
      </p:ext>
    </p:extLst>
  </p:cSld>
  <p:clrMapOvr>
    <a:masterClrMapping/>
  </p:clrMapOvr>
  <p:transition>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en-US" smtClean="0"/>
              <a:t>Types of Thyroid Cancer</a:t>
            </a:r>
          </a:p>
        </p:txBody>
      </p:sp>
      <p:sp>
        <p:nvSpPr>
          <p:cNvPr id="38915" name="Rectangle 3"/>
          <p:cNvSpPr>
            <a:spLocks noGrp="1" noChangeArrowheads="1"/>
          </p:cNvSpPr>
          <p:nvPr>
            <p:ph idx="1"/>
          </p:nvPr>
        </p:nvSpPr>
        <p:spPr>
          <a:xfrm>
            <a:off x="495300" y="1752600"/>
            <a:ext cx="8496300" cy="4572000"/>
          </a:xfrm>
        </p:spPr>
        <p:txBody>
          <a:bodyPr>
            <a:normAutofit/>
          </a:bodyPr>
          <a:lstStyle/>
          <a:p>
            <a:pPr eaLnBrk="1" hangingPunct="1">
              <a:lnSpc>
                <a:spcPct val="110000"/>
              </a:lnSpc>
            </a:pPr>
            <a:r>
              <a:rPr lang="en-US" sz="2400" b="0" dirty="0" smtClean="0">
                <a:solidFill>
                  <a:srgbClr val="FFCC00"/>
                </a:solidFill>
              </a:rPr>
              <a:t>Papillary (80%-85%):</a:t>
            </a:r>
            <a:r>
              <a:rPr lang="en-US" sz="2400" b="0" dirty="0" smtClean="0"/>
              <a:t> develops from thyroid follicle cells in 1 or both lobes; grows slowly but can spread</a:t>
            </a:r>
          </a:p>
          <a:p>
            <a:pPr eaLnBrk="1" hangingPunct="1">
              <a:lnSpc>
                <a:spcPct val="110000"/>
              </a:lnSpc>
            </a:pPr>
            <a:r>
              <a:rPr lang="en-US" sz="2400" b="0" dirty="0" smtClean="0">
                <a:solidFill>
                  <a:srgbClr val="FFCC00"/>
                </a:solidFill>
              </a:rPr>
              <a:t>Follicular (5%-10%):</a:t>
            </a:r>
            <a:r>
              <a:rPr lang="en-US" sz="2400" b="0" dirty="0" smtClean="0"/>
              <a:t> common in countries with insufficient iodine consumption; lymph node metastases are uncommon</a:t>
            </a:r>
          </a:p>
          <a:p>
            <a:pPr eaLnBrk="1" hangingPunct="1">
              <a:lnSpc>
                <a:spcPct val="110000"/>
              </a:lnSpc>
            </a:pPr>
            <a:r>
              <a:rPr lang="en-US" sz="2400" b="0" dirty="0" smtClean="0">
                <a:solidFill>
                  <a:srgbClr val="FFCC00"/>
                </a:solidFill>
              </a:rPr>
              <a:t>Medullary:</a:t>
            </a:r>
            <a:r>
              <a:rPr lang="en-US" sz="2400" b="0" dirty="0" smtClean="0"/>
              <a:t> develops from C-cells, can spread quickly; sporadic and familial types</a:t>
            </a:r>
          </a:p>
          <a:p>
            <a:pPr eaLnBrk="1" hangingPunct="1">
              <a:lnSpc>
                <a:spcPct val="110000"/>
              </a:lnSpc>
            </a:pPr>
            <a:r>
              <a:rPr lang="en-US" sz="2400" b="0" dirty="0" smtClean="0">
                <a:solidFill>
                  <a:srgbClr val="FFCC00"/>
                </a:solidFill>
              </a:rPr>
              <a:t>Anaplastic:</a:t>
            </a:r>
            <a:r>
              <a:rPr lang="en-US" sz="2400" b="0" dirty="0" smtClean="0"/>
              <a:t> develops from existing papillary or follicular cancers; aggressive, usually fatal</a:t>
            </a:r>
          </a:p>
          <a:p>
            <a:pPr eaLnBrk="1" hangingPunct="1">
              <a:lnSpc>
                <a:spcPct val="110000"/>
              </a:lnSpc>
            </a:pPr>
            <a:r>
              <a:rPr lang="en-US" sz="2400" b="0" dirty="0" smtClean="0">
                <a:solidFill>
                  <a:srgbClr val="FFCC00"/>
                </a:solidFill>
              </a:rPr>
              <a:t>Lymphoma:</a:t>
            </a:r>
            <a:r>
              <a:rPr lang="en-US" sz="2400" b="0" dirty="0" smtClean="0"/>
              <a:t> develops from lymphocytes; uncommon</a:t>
            </a:r>
          </a:p>
        </p:txBody>
      </p:sp>
    </p:spTree>
    <p:extLst>
      <p:ext uri="{BB962C8B-B14F-4D97-AF65-F5344CB8AC3E}">
        <p14:creationId xmlns:p14="http://schemas.microsoft.com/office/powerpoint/2010/main" val="3968445500"/>
      </p:ext>
    </p:extLst>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normAutofit fontScale="90000"/>
          </a:bodyPr>
          <a:lstStyle/>
          <a:p>
            <a:pPr eaLnBrk="1" hangingPunct="1"/>
            <a:r>
              <a:rPr lang="en-US" dirty="0" smtClean="0"/>
              <a:t>Papillary Thyroid Cancer</a:t>
            </a:r>
            <a:br>
              <a:rPr lang="en-US" dirty="0" smtClean="0"/>
            </a:br>
            <a:r>
              <a:rPr lang="en-US" dirty="0" smtClean="0"/>
              <a:t>Characteristics</a:t>
            </a:r>
          </a:p>
        </p:txBody>
      </p:sp>
      <p:sp>
        <p:nvSpPr>
          <p:cNvPr id="40963" name="Rectangle 3"/>
          <p:cNvSpPr>
            <a:spLocks noGrp="1" noChangeArrowheads="1"/>
          </p:cNvSpPr>
          <p:nvPr>
            <p:ph idx="1"/>
          </p:nvPr>
        </p:nvSpPr>
        <p:spPr>
          <a:xfrm>
            <a:off x="533400" y="1752600"/>
            <a:ext cx="7772400" cy="4495800"/>
          </a:xfrm>
        </p:spPr>
        <p:txBody>
          <a:bodyPr/>
          <a:lstStyle/>
          <a:p>
            <a:pPr eaLnBrk="1" hangingPunct="1"/>
            <a:r>
              <a:rPr lang="en-US" sz="2400" b="0" smtClean="0"/>
              <a:t>Unencapsulated tumor nodule with ill-defined margins</a:t>
            </a:r>
          </a:p>
          <a:p>
            <a:pPr eaLnBrk="1" hangingPunct="1"/>
            <a:r>
              <a:rPr lang="en-US" sz="2400" b="0" smtClean="0"/>
              <a:t>Tumor typically firm and solid</a:t>
            </a:r>
          </a:p>
          <a:p>
            <a:pPr eaLnBrk="1" hangingPunct="1"/>
            <a:r>
              <a:rPr lang="en-US" sz="2400" b="0" smtClean="0"/>
              <a:t>May present as nodal enlargement</a:t>
            </a:r>
          </a:p>
          <a:p>
            <a:pPr eaLnBrk="1" hangingPunct="1"/>
            <a:r>
              <a:rPr lang="en-US" sz="2400" b="0" smtClean="0"/>
              <a:t>Commonly metastasizes to neck and mediastinal lymph nodes</a:t>
            </a:r>
          </a:p>
          <a:p>
            <a:pPr lvl="1" eaLnBrk="1" hangingPunct="1"/>
            <a:r>
              <a:rPr lang="en-US" sz="2400" b="0" smtClean="0"/>
              <a:t>40% to 60% in adults and 90% in children</a:t>
            </a:r>
          </a:p>
          <a:p>
            <a:pPr eaLnBrk="1" hangingPunct="1"/>
            <a:r>
              <a:rPr lang="en-US" sz="2400" b="0" smtClean="0"/>
              <a:t>&lt;5% of patients have distant metastases at time of diagnosis</a:t>
            </a:r>
          </a:p>
          <a:p>
            <a:pPr lvl="1" eaLnBrk="1" hangingPunct="1"/>
            <a:r>
              <a:rPr lang="en-US" sz="2400" b="0" smtClean="0"/>
              <a:t>Lung is most common site</a:t>
            </a:r>
          </a:p>
        </p:txBody>
      </p:sp>
    </p:spTree>
    <p:extLst>
      <p:ext uri="{BB962C8B-B14F-4D97-AF65-F5344CB8AC3E}">
        <p14:creationId xmlns:p14="http://schemas.microsoft.com/office/powerpoint/2010/main" val="4254980740"/>
      </p:ext>
    </p:extLst>
  </p:cSld>
  <p:clrMapOvr>
    <a:masterClrMapping/>
  </p:clrMapOvr>
  <p:transition>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1066800" y="179388"/>
            <a:ext cx="6934200" cy="1019175"/>
          </a:xfrm>
        </p:spPr>
        <p:txBody>
          <a:bodyPr/>
          <a:lstStyle/>
          <a:p>
            <a:pPr eaLnBrk="1" hangingPunct="1"/>
            <a:r>
              <a:rPr lang="en-US" smtClean="0"/>
              <a:t>Papillary Thyroid Cancer</a:t>
            </a:r>
          </a:p>
        </p:txBody>
      </p:sp>
      <p:sp>
        <p:nvSpPr>
          <p:cNvPr id="39939" name="Rectangle 3"/>
          <p:cNvSpPr>
            <a:spLocks noGrp="1" noChangeArrowheads="1"/>
          </p:cNvSpPr>
          <p:nvPr>
            <p:ph idx="1"/>
          </p:nvPr>
        </p:nvSpPr>
        <p:spPr>
          <a:xfrm>
            <a:off x="533400" y="1752600"/>
            <a:ext cx="5638800" cy="4114800"/>
          </a:xfrm>
        </p:spPr>
        <p:txBody>
          <a:bodyPr/>
          <a:lstStyle/>
          <a:p>
            <a:pPr eaLnBrk="1" hangingPunct="1"/>
            <a:r>
              <a:rPr lang="en-US" sz="2800" b="0" smtClean="0"/>
              <a:t>Most common type</a:t>
            </a:r>
          </a:p>
          <a:p>
            <a:pPr eaLnBrk="1" hangingPunct="1"/>
            <a:r>
              <a:rPr lang="en-US" sz="2800" b="0" smtClean="0"/>
              <a:t>Makes up about 80% of all thyroid carcinomas in the United States</a:t>
            </a:r>
          </a:p>
          <a:p>
            <a:pPr eaLnBrk="1" hangingPunct="1"/>
            <a:r>
              <a:rPr lang="en-US" sz="2800" b="0" smtClean="0"/>
              <a:t>Females outnumber males 3:1</a:t>
            </a:r>
          </a:p>
          <a:p>
            <a:pPr lvl="1" eaLnBrk="1" hangingPunct="1"/>
            <a:r>
              <a:rPr lang="en-US" sz="2400" b="0" smtClean="0"/>
              <a:t>Highest incidence in women in midlife</a:t>
            </a:r>
          </a:p>
        </p:txBody>
      </p:sp>
      <p:pic>
        <p:nvPicPr>
          <p:cNvPr id="39940" name="Picture 4" descr="Papillary Carcinoma of the Thyroi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72200" y="1828800"/>
            <a:ext cx="2713038"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96998609"/>
      </p:ext>
    </p:extLst>
  </p:cSld>
  <p:clrMapOvr>
    <a:masterClrMapping/>
  </p:clrMapOvr>
  <p:transition>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en-US" smtClean="0"/>
              <a:t>Follicular Thyroid Cancer</a:t>
            </a:r>
          </a:p>
        </p:txBody>
      </p:sp>
      <p:sp>
        <p:nvSpPr>
          <p:cNvPr id="41987" name="Rectangle 3"/>
          <p:cNvSpPr>
            <a:spLocks noGrp="1" noChangeArrowheads="1"/>
          </p:cNvSpPr>
          <p:nvPr>
            <p:ph type="body" sz="half" idx="1"/>
          </p:nvPr>
        </p:nvSpPr>
        <p:spPr/>
        <p:txBody>
          <a:bodyPr/>
          <a:lstStyle/>
          <a:p>
            <a:pPr eaLnBrk="1" hangingPunct="1"/>
            <a:r>
              <a:rPr lang="en-US" sz="2000" b="0" smtClean="0"/>
              <a:t>Second most common type of thyroid cancer</a:t>
            </a:r>
          </a:p>
          <a:p>
            <a:pPr eaLnBrk="1" hangingPunct="1"/>
            <a:r>
              <a:rPr lang="en-US" sz="2000" b="0" smtClean="0"/>
              <a:t>Solid invasive tumors, usually solitary and encapsulated</a:t>
            </a:r>
          </a:p>
          <a:p>
            <a:pPr eaLnBrk="1" hangingPunct="1"/>
            <a:r>
              <a:rPr lang="en-US" sz="2000" b="0" smtClean="0"/>
              <a:t>Usually stays in the thyroid gland, but can spread to the bones, lungs, and central nervous system</a:t>
            </a:r>
          </a:p>
          <a:p>
            <a:pPr eaLnBrk="1" hangingPunct="1"/>
            <a:r>
              <a:rPr lang="en-US" sz="2000" b="0" smtClean="0"/>
              <a:t>Usually does not spread to the lymph nodes</a:t>
            </a:r>
          </a:p>
        </p:txBody>
      </p:sp>
      <p:pic>
        <p:nvPicPr>
          <p:cNvPr id="41989" name="Picture 5"/>
          <p:cNvPicPr>
            <a:picLocks noGrp="1" noChangeAspect="1" noChangeArrowheads="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a:xfrm>
            <a:off x="5181600" y="1828800"/>
            <a:ext cx="3505200" cy="2336800"/>
          </a:xfrm>
          <a:noFill/>
          <a:ln w="38100">
            <a:solidFill>
              <a:srgbClr val="000000"/>
            </a:solidFill>
            <a:miter lim="800000"/>
            <a:headEnd/>
            <a:tailEnd/>
          </a:ln>
        </p:spPr>
      </p:pic>
      <p:sp>
        <p:nvSpPr>
          <p:cNvPr id="41990" name="Text Box 6"/>
          <p:cNvSpPr txBox="1">
            <a:spLocks noChangeArrowheads="1"/>
          </p:cNvSpPr>
          <p:nvPr/>
        </p:nvSpPr>
        <p:spPr bwMode="auto">
          <a:xfrm>
            <a:off x="5562600" y="4343400"/>
            <a:ext cx="2862263"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r>
              <a:rPr lang="en-US" sz="2400"/>
              <a:t>Follicular Thyroid Cancer</a:t>
            </a:r>
          </a:p>
        </p:txBody>
      </p:sp>
    </p:spTree>
    <p:extLst>
      <p:ext uri="{BB962C8B-B14F-4D97-AF65-F5344CB8AC3E}">
        <p14:creationId xmlns:p14="http://schemas.microsoft.com/office/powerpoint/2010/main" val="3492157965"/>
      </p:ext>
    </p:extLst>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normAutofit fontScale="90000"/>
          </a:bodyPr>
          <a:lstStyle/>
          <a:p>
            <a:pPr eaLnBrk="1" hangingPunct="1"/>
            <a:r>
              <a:rPr lang="en-US" smtClean="0"/>
              <a:t>Follicular Thyroid Cancer</a:t>
            </a:r>
            <a:br>
              <a:rPr lang="en-US" smtClean="0"/>
            </a:br>
            <a:r>
              <a:rPr lang="en-US" smtClean="0"/>
              <a:t>Diagnosis and Prognosis</a:t>
            </a:r>
          </a:p>
        </p:txBody>
      </p:sp>
      <p:sp>
        <p:nvSpPr>
          <p:cNvPr id="43011" name="Rectangle 3"/>
          <p:cNvSpPr>
            <a:spLocks noGrp="1" noChangeArrowheads="1"/>
          </p:cNvSpPr>
          <p:nvPr>
            <p:ph idx="1"/>
          </p:nvPr>
        </p:nvSpPr>
        <p:spPr>
          <a:xfrm>
            <a:off x="533400" y="1752600"/>
            <a:ext cx="8077200" cy="4114800"/>
          </a:xfrm>
        </p:spPr>
        <p:txBody>
          <a:bodyPr>
            <a:normAutofit/>
          </a:bodyPr>
          <a:lstStyle/>
          <a:p>
            <a:pPr eaLnBrk="1" hangingPunct="1"/>
            <a:r>
              <a:rPr lang="en-US" sz="2800" b="0" dirty="0" smtClean="0"/>
              <a:t>Most FTCs present as an asymptomatic neck mass</a:t>
            </a:r>
          </a:p>
          <a:p>
            <a:pPr eaLnBrk="1" hangingPunct="1"/>
            <a:r>
              <a:rPr lang="en-US" sz="2800" b="0" dirty="0" smtClean="0"/>
              <a:t>If caught early, this type of thyroid cancer is often curable  </a:t>
            </a:r>
          </a:p>
          <a:p>
            <a:pPr lvl="1" eaLnBrk="1" hangingPunct="1"/>
            <a:r>
              <a:rPr lang="en-US" sz="2800" b="0" dirty="0" smtClean="0"/>
              <a:t>Tumors &gt;3 cm have a much higher mortality rate</a:t>
            </a:r>
          </a:p>
        </p:txBody>
      </p:sp>
    </p:spTree>
    <p:extLst>
      <p:ext uri="{BB962C8B-B14F-4D97-AF65-F5344CB8AC3E}">
        <p14:creationId xmlns:p14="http://schemas.microsoft.com/office/powerpoint/2010/main" val="30478724"/>
      </p:ext>
    </p:extLst>
  </p:cSld>
  <p:clrMapOvr>
    <a:masterClrMapping/>
  </p:clrMapOvr>
  <p:transition>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r>
              <a:rPr lang="en-US" smtClean="0"/>
              <a:t>Medullary Thyroid Cancer</a:t>
            </a:r>
          </a:p>
        </p:txBody>
      </p:sp>
      <p:sp>
        <p:nvSpPr>
          <p:cNvPr id="48131" name="Rectangle 3"/>
          <p:cNvSpPr>
            <a:spLocks noGrp="1" noChangeArrowheads="1"/>
          </p:cNvSpPr>
          <p:nvPr>
            <p:ph idx="1"/>
          </p:nvPr>
        </p:nvSpPr>
        <p:spPr>
          <a:xfrm>
            <a:off x="533400" y="1752600"/>
            <a:ext cx="4800600" cy="4114800"/>
          </a:xfrm>
        </p:spPr>
        <p:txBody>
          <a:bodyPr/>
          <a:lstStyle/>
          <a:p>
            <a:pPr eaLnBrk="1" hangingPunct="1"/>
            <a:r>
              <a:rPr lang="en-US" sz="2800" b="0" dirty="0" smtClean="0"/>
              <a:t>Tumor arising from the calcitonin-secreting C-cells of the thyroid gland</a:t>
            </a:r>
          </a:p>
          <a:p>
            <a:pPr eaLnBrk="1" hangingPunct="1"/>
            <a:r>
              <a:rPr lang="en-US" sz="2800" b="0" dirty="0" smtClean="0"/>
              <a:t>Mortality rate of 10% to 20% at 10 years</a:t>
            </a:r>
          </a:p>
        </p:txBody>
      </p:sp>
      <p:pic>
        <p:nvPicPr>
          <p:cNvPr id="48132" name="Picture 4" descr="Medullary (C-cell) Carcinom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86400" y="1752600"/>
            <a:ext cx="3429000" cy="2266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8133" name="Text Box 5"/>
          <p:cNvSpPr txBox="1">
            <a:spLocks noChangeArrowheads="1"/>
          </p:cNvSpPr>
          <p:nvPr/>
        </p:nvSpPr>
        <p:spPr bwMode="auto">
          <a:xfrm>
            <a:off x="6019800" y="4038600"/>
            <a:ext cx="27432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spcBef>
                <a:spcPct val="50000"/>
              </a:spcBef>
            </a:pPr>
            <a:r>
              <a:rPr lang="en-US" sz="1600"/>
              <a:t>Medullary (C-cell) Carcinoma</a:t>
            </a:r>
          </a:p>
        </p:txBody>
      </p:sp>
    </p:spTree>
    <p:extLst>
      <p:ext uri="{BB962C8B-B14F-4D97-AF65-F5344CB8AC3E}">
        <p14:creationId xmlns:p14="http://schemas.microsoft.com/office/powerpoint/2010/main" val="2466555268"/>
      </p:ext>
    </p:extLst>
  </p:cSld>
  <p:clrMapOvr>
    <a:masterClrMapping/>
  </p:clrMapOvr>
  <p:transition>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en-US" smtClean="0"/>
              <a:t>Anaplastic Thyroid Cancer</a:t>
            </a:r>
          </a:p>
        </p:txBody>
      </p:sp>
      <p:sp>
        <p:nvSpPr>
          <p:cNvPr id="46083" name="Rectangle 3"/>
          <p:cNvSpPr>
            <a:spLocks noGrp="1" noChangeArrowheads="1"/>
          </p:cNvSpPr>
          <p:nvPr>
            <p:ph idx="1"/>
          </p:nvPr>
        </p:nvSpPr>
        <p:spPr>
          <a:xfrm>
            <a:off x="533400" y="1752600"/>
            <a:ext cx="4343400" cy="4114800"/>
          </a:xfrm>
        </p:spPr>
        <p:txBody>
          <a:bodyPr/>
          <a:lstStyle/>
          <a:p>
            <a:pPr eaLnBrk="1" hangingPunct="1"/>
            <a:r>
              <a:rPr lang="en-US" sz="2800" b="0" smtClean="0"/>
              <a:t>Extremely aggressive and exceptionally virulent</a:t>
            </a:r>
          </a:p>
          <a:p>
            <a:pPr eaLnBrk="1" hangingPunct="1"/>
            <a:r>
              <a:rPr lang="en-US" sz="2800" b="0" smtClean="0"/>
              <a:t>Composed wholly or in part of undifferentiated cells</a:t>
            </a:r>
          </a:p>
        </p:txBody>
      </p:sp>
      <p:sp>
        <p:nvSpPr>
          <p:cNvPr id="171012" name="Text Box 4"/>
          <p:cNvSpPr txBox="1">
            <a:spLocks noChangeArrowheads="1"/>
          </p:cNvSpPr>
          <p:nvPr/>
        </p:nvSpPr>
        <p:spPr bwMode="auto">
          <a:xfrm>
            <a:off x="838200" y="2286000"/>
            <a:ext cx="4038600" cy="823913"/>
          </a:xfrm>
          <a:prstGeom prst="rect">
            <a:avLst/>
          </a:prstGeom>
          <a:noFill/>
          <a:ln w="9525">
            <a:noFill/>
            <a:miter lim="800000"/>
            <a:headEnd/>
            <a:tailEnd/>
          </a:ln>
          <a:effectLst/>
        </p:spPr>
        <p:txBody>
          <a:bodyPr>
            <a:spAutoFit/>
          </a:bodyPr>
          <a:lstStyle/>
          <a:p>
            <a:pPr>
              <a:spcBef>
                <a:spcPct val="50000"/>
              </a:spcBef>
              <a:defRPr/>
            </a:pPr>
            <a:endParaRPr lang="en-US" sz="4800">
              <a:solidFill>
                <a:srgbClr val="FFFF00"/>
              </a:solidFill>
              <a:effectLst>
                <a:outerShdw blurRad="38100" dist="38100" dir="2700000" algn="tl">
                  <a:srgbClr val="000000"/>
                </a:outerShdw>
              </a:effectLst>
              <a:latin typeface="Arial Unicode MS" pitchFamily="34" charset="-128"/>
            </a:endParaRPr>
          </a:p>
        </p:txBody>
      </p:sp>
      <p:pic>
        <p:nvPicPr>
          <p:cNvPr id="46085" name="Picture 5" descr="An Anaplastic Carcinoma of the Thyroi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57800" y="1905000"/>
            <a:ext cx="3657600" cy="263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26120"/>
      </p:ext>
    </p:extLst>
  </p:cSld>
  <p:clrMapOvr>
    <a:masterClrMapping/>
  </p:clrMapOvr>
  <p:transition>
    <p:wipe di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175</TotalTime>
  <Words>4080</Words>
  <Application>Microsoft Office PowerPoint</Application>
  <PresentationFormat>On-screen Show (4:3)</PresentationFormat>
  <Paragraphs>294</Paragraphs>
  <Slides>23</Slides>
  <Notes>15</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Angles</vt:lpstr>
      <vt:lpstr>DR.HAROON-UR-RASHID</vt:lpstr>
      <vt:lpstr>Treatment of Papillary Thyroid Cancer</vt:lpstr>
      <vt:lpstr>Types of Thyroid Cancer</vt:lpstr>
      <vt:lpstr>Papillary Thyroid Cancer Characteristics</vt:lpstr>
      <vt:lpstr>Papillary Thyroid Cancer</vt:lpstr>
      <vt:lpstr>Follicular Thyroid Cancer</vt:lpstr>
      <vt:lpstr>Follicular Thyroid Cancer Diagnosis and Prognosis</vt:lpstr>
      <vt:lpstr>Medullary Thyroid Cancer</vt:lpstr>
      <vt:lpstr>Anaplastic Thyroid Cancer</vt:lpstr>
      <vt:lpstr>Medullary Thyroid Cancer</vt:lpstr>
      <vt:lpstr>PowerPoint Presentation</vt:lpstr>
      <vt:lpstr>PowerPoint Presentation</vt:lpstr>
      <vt:lpstr>PowerPoint Presentation</vt:lpstr>
      <vt:lpstr>PowerPoint Presentation</vt:lpstr>
      <vt:lpstr>PowerPoint Presentation</vt:lpstr>
      <vt:lpstr>PowerPoint Presentation</vt:lpstr>
      <vt:lpstr>Standard Treatment of  Thyroid Cancer</vt:lpstr>
      <vt:lpstr>Standard Treatment of Thyroid Cancer  Phases of Follow-Up</vt:lpstr>
      <vt:lpstr>Treatment of Thyroid Cancer With Radioactive Iodine</vt:lpstr>
      <vt:lpstr>PowerPoint Presentation</vt:lpstr>
      <vt:lpstr>PowerPoint Presentation</vt:lpstr>
      <vt:lpstr>PowerPoint Presentation</vt:lpstr>
      <vt:lpstr>Treatment of Thyroid Cancer Summary</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ptc</dc:title>
  <dc:creator>ABC</dc:creator>
  <cp:lastModifiedBy>ABC</cp:lastModifiedBy>
  <cp:revision>18</cp:revision>
  <dcterms:created xsi:type="dcterms:W3CDTF">2006-08-16T00:00:00Z</dcterms:created>
  <dcterms:modified xsi:type="dcterms:W3CDTF">2014-04-24T07:09:21Z</dcterms:modified>
</cp:coreProperties>
</file>