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sldIdLst>
    <p:sldId id="294" r:id="rId2"/>
    <p:sldId id="257" r:id="rId3"/>
    <p:sldId id="259" r:id="rId4"/>
    <p:sldId id="260" r:id="rId5"/>
    <p:sldId id="261" r:id="rId6"/>
    <p:sldId id="262" r:id="rId7"/>
    <p:sldId id="263" r:id="rId8"/>
    <p:sldId id="276" r:id="rId9"/>
    <p:sldId id="285" r:id="rId10"/>
    <p:sldId id="286" r:id="rId11"/>
    <p:sldId id="282" r:id="rId12"/>
    <p:sldId id="283" r:id="rId13"/>
    <p:sldId id="284" r:id="rId14"/>
    <p:sldId id="287" r:id="rId15"/>
    <p:sldId id="267" r:id="rId16"/>
    <p:sldId id="268" r:id="rId17"/>
    <p:sldId id="269" r:id="rId18"/>
    <p:sldId id="288" r:id="rId19"/>
    <p:sldId id="289" r:id="rId20"/>
    <p:sldId id="290" r:id="rId21"/>
    <p:sldId id="275" r:id="rId22"/>
    <p:sldId id="278" r:id="rId23"/>
    <p:sldId id="279" r:id="rId24"/>
    <p:sldId id="280" r:id="rId25"/>
    <p:sldId id="281" r:id="rId26"/>
    <p:sldId id="291" r:id="rId27"/>
    <p:sldId id="271" r:id="rId28"/>
    <p:sldId id="272" r:id="rId29"/>
    <p:sldId id="273" r:id="rId30"/>
    <p:sldId id="274"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71" autoAdjust="0"/>
    <p:restoredTop sz="91203" autoAdjust="0"/>
  </p:normalViewPr>
  <p:slideViewPr>
    <p:cSldViewPr snapToGrid="0">
      <p:cViewPr varScale="1">
        <p:scale>
          <a:sx n="66" d="100"/>
          <a:sy n="66" d="100"/>
        </p:scale>
        <p:origin x="-63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80748-EE2B-4F8D-8DB6-1D97C0CAEE74}"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63943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80748-EE2B-4F8D-8DB6-1D97C0CAEE74}"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7350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80748-EE2B-4F8D-8DB6-1D97C0CAEE74}"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74244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80748-EE2B-4F8D-8DB6-1D97C0CAEE74}"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222606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80748-EE2B-4F8D-8DB6-1D97C0CAEE74}" type="datetimeFigureOut">
              <a:rPr lang="en-US" smtClean="0"/>
              <a:pPr/>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332955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80748-EE2B-4F8D-8DB6-1D97C0CAEE74}"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306852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80748-EE2B-4F8D-8DB6-1D97C0CAEE74}" type="datetimeFigureOut">
              <a:rPr lang="en-US" smtClean="0"/>
              <a:pPr/>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48137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80748-EE2B-4F8D-8DB6-1D97C0CAEE74}" type="datetimeFigureOut">
              <a:rPr lang="en-US" smtClean="0"/>
              <a:pPr/>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70542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80748-EE2B-4F8D-8DB6-1D97C0CAEE74}" type="datetimeFigureOut">
              <a:rPr lang="en-US" smtClean="0"/>
              <a:pPr/>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09325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80748-EE2B-4F8D-8DB6-1D97C0CAEE74}"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60333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780748-EE2B-4F8D-8DB6-1D97C0CAEE74}" type="datetimeFigureOut">
              <a:rPr lang="en-US" smtClean="0"/>
              <a:pPr/>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2726121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80748-EE2B-4F8D-8DB6-1D97C0CAEE74}" type="datetimeFigureOut">
              <a:rPr lang="en-US" smtClean="0"/>
              <a:pPr/>
              <a:t>4/27/2021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B701-AD62-4544-B30F-F29CFFEAAC37}" type="slidenum">
              <a:rPr lang="en-US" smtClean="0"/>
              <a:pPr/>
              <a:t>‹#›</a:t>
            </a:fld>
            <a:endParaRPr lang="en-US"/>
          </a:p>
        </p:txBody>
      </p:sp>
    </p:spTree>
    <p:extLst>
      <p:ext uri="{BB962C8B-B14F-4D97-AF65-F5344CB8AC3E}">
        <p14:creationId xmlns:p14="http://schemas.microsoft.com/office/powerpoint/2010/main" xmlns="" val="129123520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Endangered_Species_Act" TargetMode="External"/><Relationship Id="rId2" Type="http://schemas.openxmlformats.org/officeDocument/2006/relationships/hyperlink" Target="https://en.wikipedia.org/wiki/Habitat_Conservation_Pl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an_Bruno_Mountain" TargetMode="External"/><Relationship Id="rId2" Type="http://schemas.openxmlformats.org/officeDocument/2006/relationships/hyperlink" Target="https://en.wikipedia.org/wiki/Habitat_Conservation_Plan" TargetMode="External"/><Relationship Id="rId1" Type="http://schemas.openxmlformats.org/officeDocument/2006/relationships/slideLayout" Target="../slideLayouts/slideLayout2.xml"/><Relationship Id="rId4" Type="http://schemas.openxmlformats.org/officeDocument/2006/relationships/hyperlink" Target="https://en.wikipedia.org/wiki/San_Mateo_County,_Californi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Habitat_Conservation_Pl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Marbled_murrelet" TargetMode="External"/><Relationship Id="rId3" Type="http://schemas.openxmlformats.org/officeDocument/2006/relationships/hyperlink" Target="https://en.wikipedia.org/wiki/Northern_California" TargetMode="External"/><Relationship Id="rId7" Type="http://schemas.openxmlformats.org/officeDocument/2006/relationships/hyperlink" Target="https://en.wikipedia.org/wiki/Northern_spotted_owl" TargetMode="External"/><Relationship Id="rId2" Type="http://schemas.openxmlformats.org/officeDocument/2006/relationships/hyperlink" Target="https://en.wikipedia.org/wiki/Headwaters_Forest" TargetMode="External"/><Relationship Id="rId1" Type="http://schemas.openxmlformats.org/officeDocument/2006/relationships/slideLayout" Target="../slideLayouts/slideLayout2.xml"/><Relationship Id="rId6" Type="http://schemas.openxmlformats.org/officeDocument/2006/relationships/hyperlink" Target="https://en.wikipedia.org/wiki/Redwood" TargetMode="External"/><Relationship Id="rId11" Type="http://schemas.openxmlformats.org/officeDocument/2006/relationships/hyperlink" Target="https://en.wikipedia.org/wiki/Spawning" TargetMode="External"/><Relationship Id="rId5" Type="http://schemas.openxmlformats.org/officeDocument/2006/relationships/hyperlink" Target="https://en.wikipedia.org/wiki/Old-growth_forest" TargetMode="External"/><Relationship Id="rId10" Type="http://schemas.openxmlformats.org/officeDocument/2006/relationships/hyperlink" Target="https://en.wikipedia.org/wiki/Coho_salmon" TargetMode="External"/><Relationship Id="rId4" Type="http://schemas.openxmlformats.org/officeDocument/2006/relationships/hyperlink" Target="https://en.wikipedia.org/wiki/Eureka,_California" TargetMode="External"/><Relationship Id="rId9" Type="http://schemas.openxmlformats.org/officeDocument/2006/relationships/hyperlink" Target="https://en.wikipedia.org/wiki/Nest"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The_Nature_Conservanc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Philippines" TargetMode="External"/><Relationship Id="rId3" Type="http://schemas.openxmlformats.org/officeDocument/2006/relationships/hyperlink" Target="https://en.wikipedia.org/wiki/Madagascar" TargetMode="External"/><Relationship Id="rId7" Type="http://schemas.openxmlformats.org/officeDocument/2006/relationships/hyperlink" Target="https://en.wikipedia.org/wiki/Gabon" TargetMode="External"/><Relationship Id="rId2" Type="http://schemas.openxmlformats.org/officeDocument/2006/relationships/hyperlink" Target="https://en.wikipedia.org/wiki/World_Wildlife_Fund" TargetMode="External"/><Relationship Id="rId1" Type="http://schemas.openxmlformats.org/officeDocument/2006/relationships/slideLayout" Target="../slideLayouts/slideLayout2.xml"/><Relationship Id="rId6" Type="http://schemas.openxmlformats.org/officeDocument/2006/relationships/hyperlink" Target="https://en.wikipedia.org/wiki/Ecuador" TargetMode="External"/><Relationship Id="rId5" Type="http://schemas.openxmlformats.org/officeDocument/2006/relationships/hyperlink" Target="https://en.wikipedia.org/wiki/Costa_Rica" TargetMode="External"/><Relationship Id="rId4" Type="http://schemas.openxmlformats.org/officeDocument/2006/relationships/hyperlink" Target="https://en.wikipedia.org/wiki/Bolivia" TargetMode="External"/><Relationship Id="rId9" Type="http://schemas.openxmlformats.org/officeDocument/2006/relationships/hyperlink" Target="https://en.wikipedia.org/wiki/Zambi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wf.org/Educational-Resources/Wildlife-Guide/Threats-to-Wildlife/Invasive-Species" TargetMode="External"/><Relationship Id="rId2" Type="http://schemas.openxmlformats.org/officeDocument/2006/relationships/hyperlink" Target="https://www.nwf.org/Educational-Resources/Wildlife-Guide/Threats-to-Wildlife/Pollu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environmental-conscience.com/causes-effects-solutions-for-endangered-spec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083212"/>
            <a:ext cx="10515600" cy="2363373"/>
          </a:xfrm>
        </p:spPr>
        <p:txBody>
          <a:bodyPr/>
          <a:lstStyle/>
          <a:p>
            <a:r>
              <a:rPr lang="en-US" dirty="0"/>
              <a:t>       HABITAT CONSERVATION</a:t>
            </a:r>
          </a:p>
        </p:txBody>
      </p:sp>
      <p:sp>
        <p:nvSpPr>
          <p:cNvPr id="3" name="Text Placeholder 2"/>
          <p:cNvSpPr>
            <a:spLocks noGrp="1"/>
          </p:cNvSpPr>
          <p:nvPr>
            <p:ph type="body" idx="1"/>
          </p:nvPr>
        </p:nvSpPr>
        <p:spPr>
          <a:xfrm>
            <a:off x="7695028" y="4923692"/>
            <a:ext cx="3750896" cy="1406770"/>
          </a:xfrm>
        </p:spPr>
        <p:txBody>
          <a:bodyPr/>
          <a:lstStyle/>
          <a:p>
            <a:endParaRPr lang="en-US" b="1" dirty="0">
              <a:solidFill>
                <a:schemeClr val="tx1"/>
              </a:solidFill>
            </a:endParaRPr>
          </a:p>
        </p:txBody>
      </p:sp>
      <p:pic>
        <p:nvPicPr>
          <p:cNvPr id="4" name="Picture 3"/>
          <p:cNvPicPr>
            <a:picLocks noChangeAspect="1"/>
          </p:cNvPicPr>
          <p:nvPr/>
        </p:nvPicPr>
        <p:blipFill>
          <a:blip r:embed="rId2"/>
          <a:stretch>
            <a:fillRect/>
          </a:stretch>
        </p:blipFill>
        <p:spPr>
          <a:xfrm>
            <a:off x="157981" y="74508"/>
            <a:ext cx="12034019" cy="4849184"/>
          </a:xfrm>
          <a:prstGeom prst="rect">
            <a:avLst/>
          </a:prstGeom>
        </p:spPr>
      </p:pic>
    </p:spTree>
    <p:extLst>
      <p:ext uri="{BB962C8B-B14F-4D97-AF65-F5344CB8AC3E}">
        <p14:creationId xmlns:p14="http://schemas.microsoft.com/office/powerpoint/2010/main" xmlns="" val="12165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9483"/>
            <a:ext cx="10515600" cy="5037480"/>
          </a:xfrm>
        </p:spPr>
        <p:txBody>
          <a:bodyPr>
            <a:normAutofit fontScale="92500" lnSpcReduction="10000"/>
          </a:bodyPr>
          <a:lstStyle/>
          <a:p>
            <a:pPr fontAlgn="base"/>
            <a:r>
              <a:rPr lang="en-US" b="1" dirty="0"/>
              <a:t>Destruction of breeding grounds</a:t>
            </a:r>
            <a:endParaRPr lang="en-US" dirty="0"/>
          </a:p>
          <a:p>
            <a:pPr fontAlgn="base"/>
            <a:r>
              <a:rPr lang="en-US" b="1" dirty="0"/>
              <a:t>Floods</a:t>
            </a:r>
            <a:endParaRPr lang="en-US" dirty="0"/>
          </a:p>
          <a:p>
            <a:pPr fontAlgn="base"/>
            <a:r>
              <a:rPr lang="en-US" b="1" dirty="0"/>
              <a:t>Droughts</a:t>
            </a:r>
            <a:endParaRPr lang="en-US" dirty="0"/>
          </a:p>
          <a:p>
            <a:pPr fontAlgn="base"/>
            <a:r>
              <a:rPr lang="en-US" b="1" dirty="0"/>
              <a:t>Erosion</a:t>
            </a:r>
            <a:endParaRPr lang="en-US" dirty="0"/>
          </a:p>
          <a:p>
            <a:pPr fontAlgn="base"/>
            <a:r>
              <a:rPr lang="en-US" b="1" dirty="0"/>
              <a:t>Reduction in crop yields</a:t>
            </a:r>
            <a:endParaRPr lang="en-US" dirty="0"/>
          </a:p>
          <a:p>
            <a:pPr fontAlgn="base"/>
            <a:r>
              <a:rPr lang="en-US" b="1" dirty="0"/>
              <a:t>Spread of pests</a:t>
            </a:r>
            <a:endParaRPr lang="en-US" dirty="0"/>
          </a:p>
          <a:p>
            <a:pPr fontAlgn="base"/>
            <a:r>
              <a:rPr lang="en-US" b="1" dirty="0"/>
              <a:t>Invasive species</a:t>
            </a:r>
            <a:endParaRPr lang="en-US" dirty="0"/>
          </a:p>
          <a:p>
            <a:pPr fontAlgn="base"/>
            <a:r>
              <a:rPr lang="en-US" b="1" dirty="0"/>
              <a:t>Global hunger</a:t>
            </a:r>
            <a:endParaRPr lang="en-US" dirty="0"/>
          </a:p>
          <a:p>
            <a:pPr fontAlgn="base"/>
            <a:r>
              <a:rPr lang="en-US" b="1" dirty="0"/>
              <a:t>Health effects</a:t>
            </a:r>
            <a:endParaRPr lang="en-US" dirty="0"/>
          </a:p>
          <a:p>
            <a:pPr fontAlgn="base"/>
            <a:r>
              <a:rPr lang="en-US" b="1" dirty="0"/>
              <a:t>Higher mortality</a:t>
            </a:r>
            <a:endParaRPr lang="en-US" dirty="0"/>
          </a:p>
          <a:p>
            <a:pPr fontAlgn="base"/>
            <a:r>
              <a:rPr lang="en-US" b="1" dirty="0"/>
              <a:t>Global warming</a:t>
            </a:r>
            <a:endParaRPr lang="en-US" dirty="0"/>
          </a:p>
        </p:txBody>
      </p:sp>
    </p:spTree>
    <p:extLst>
      <p:ext uri="{BB962C8B-B14F-4D97-AF65-F5344CB8AC3E}">
        <p14:creationId xmlns:p14="http://schemas.microsoft.com/office/powerpoint/2010/main" xmlns="" val="95971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of habitat</a:t>
            </a:r>
          </a:p>
        </p:txBody>
      </p:sp>
      <p:sp>
        <p:nvSpPr>
          <p:cNvPr id="3" name="Content Placeholder 2"/>
          <p:cNvSpPr>
            <a:spLocks noGrp="1"/>
          </p:cNvSpPr>
          <p:nvPr>
            <p:ph idx="1"/>
          </p:nvPr>
        </p:nvSpPr>
        <p:spPr/>
        <p:txBody>
          <a:bodyPr>
            <a:normAutofit fontScale="92500"/>
          </a:bodyPr>
          <a:lstStyle/>
          <a:p>
            <a:pPr fontAlgn="base"/>
            <a:r>
              <a:rPr lang="en-US" b="1" dirty="0"/>
              <a:t>Reduction in greenhouse gas emissions</a:t>
            </a:r>
          </a:p>
          <a:p>
            <a:pPr fontAlgn="base"/>
            <a:r>
              <a:rPr lang="en-US" dirty="0"/>
              <a:t>One important step to reduce greenhouse gas emissions is the transition from fossil to renewable energy sources, which is already on the agenda of many industrialized countries.</a:t>
            </a:r>
          </a:p>
          <a:p>
            <a:pPr fontAlgn="base"/>
            <a:r>
              <a:rPr lang="en-US" b="1" dirty="0"/>
              <a:t>Protection of our oceans</a:t>
            </a:r>
          </a:p>
          <a:p>
            <a:pPr fontAlgn="base"/>
            <a:r>
              <a:rPr lang="en-US" dirty="0"/>
              <a:t>In many countries all over the world, plenty of waste is still disposed into our oceans, which leads to serious ocean pollution and to the destruction of habitats of many animals and plants.</a:t>
            </a:r>
          </a:p>
          <a:p>
            <a:pPr fontAlgn="base"/>
            <a:r>
              <a:rPr lang="en-US" dirty="0"/>
              <a:t>Thus, it is crucial that governments around the world pay close attention to this issue and take measures in order to reduce ocean dumping.</a:t>
            </a:r>
          </a:p>
        </p:txBody>
      </p:sp>
    </p:spTree>
    <p:extLst>
      <p:ext uri="{BB962C8B-B14F-4D97-AF65-F5344CB8AC3E}">
        <p14:creationId xmlns:p14="http://schemas.microsoft.com/office/powerpoint/2010/main" xmlns="" val="389146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686"/>
            <a:ext cx="10515600" cy="4995277"/>
          </a:xfrm>
        </p:spPr>
        <p:txBody>
          <a:bodyPr>
            <a:normAutofit lnSpcReduction="10000"/>
          </a:bodyPr>
          <a:lstStyle/>
          <a:p>
            <a:pPr fontAlgn="base"/>
            <a:r>
              <a:rPr lang="en-US" b="1" dirty="0"/>
              <a:t>Reduction of the use of fertilizers and pesticides</a:t>
            </a:r>
          </a:p>
          <a:p>
            <a:pPr fontAlgn="base"/>
            <a:r>
              <a:rPr lang="en-US" dirty="0"/>
              <a:t>Since the excessive use of fertilizers and pesticides implies serious soil pollution, which in turn contributes to the destruction of habitats, farmers should reduce their use of those substances in order to preserve natural habitats and also to protect our soil as well as our groundwater. </a:t>
            </a:r>
          </a:p>
          <a:p>
            <a:pPr fontAlgn="base"/>
            <a:r>
              <a:rPr lang="en-US" b="1" dirty="0"/>
              <a:t>More nature reserves</a:t>
            </a:r>
          </a:p>
          <a:p>
            <a:pPr fontAlgn="base"/>
            <a:r>
              <a:rPr lang="en-US" dirty="0"/>
              <a:t>In order to preserve our natural habitats in the future, governments around the world should create more nature reserves that should protect our animal and plant species from human interventions like mining or other practices that could potentially harm our environment.</a:t>
            </a:r>
          </a:p>
          <a:p>
            <a:pPr fontAlgn="base"/>
            <a:endParaRPr lang="en-US" dirty="0"/>
          </a:p>
        </p:txBody>
      </p:sp>
    </p:spTree>
    <p:extLst>
      <p:ext uri="{BB962C8B-B14F-4D97-AF65-F5344CB8AC3E}">
        <p14:creationId xmlns:p14="http://schemas.microsoft.com/office/powerpoint/2010/main" xmlns="" val="384123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23" y="1023767"/>
            <a:ext cx="10515600" cy="4351338"/>
          </a:xfrm>
        </p:spPr>
        <p:txBody>
          <a:bodyPr>
            <a:normAutofit fontScale="92500" lnSpcReduction="10000"/>
          </a:bodyPr>
          <a:lstStyle/>
          <a:p>
            <a:pPr fontAlgn="base"/>
            <a:r>
              <a:rPr lang="en-US" b="1" dirty="0"/>
              <a:t>Stop deforestation</a:t>
            </a:r>
          </a:p>
          <a:p>
            <a:pPr fontAlgn="base"/>
            <a:r>
              <a:rPr lang="en-US" dirty="0"/>
              <a:t>Since our forests, especially our tropical rainforests, are natural habitats of the majority of all animal and plant species on our planet, it is crucial to stop deforestation and therefore to preserve those precious natural ecosystems. Only then will we be able to sustain biodiversity and ensure the natural balance of our planet.</a:t>
            </a:r>
          </a:p>
          <a:p>
            <a:pPr fontAlgn="base"/>
            <a:r>
              <a:rPr lang="en-US" b="1" dirty="0"/>
              <a:t>Altering of our consumption behavior</a:t>
            </a:r>
            <a:endParaRPr lang="en-US" dirty="0"/>
          </a:p>
          <a:p>
            <a:pPr fontAlgn="base"/>
            <a:r>
              <a:rPr lang="en-US" b="1" dirty="0"/>
              <a:t>Reduction in waste</a:t>
            </a:r>
            <a:endParaRPr lang="en-US" dirty="0"/>
          </a:p>
          <a:p>
            <a:pPr fontAlgn="base"/>
            <a:r>
              <a:rPr lang="en-US" b="1" dirty="0"/>
              <a:t>Population control measures</a:t>
            </a:r>
            <a:endParaRPr lang="en-US" dirty="0"/>
          </a:p>
          <a:p>
            <a:pPr fontAlgn="base"/>
            <a:r>
              <a:rPr lang="en-US" b="1" dirty="0"/>
              <a:t>Education</a:t>
            </a:r>
            <a:endParaRPr lang="en-US" dirty="0"/>
          </a:p>
          <a:p>
            <a:pPr fontAlgn="base"/>
            <a:r>
              <a:rPr lang="en-US" b="1" dirty="0"/>
              <a:t>Raising awareness</a:t>
            </a:r>
            <a:endParaRPr lang="en-US" dirty="0"/>
          </a:p>
          <a:p>
            <a:pPr fontAlgn="base"/>
            <a:endParaRPr lang="en-US" dirty="0"/>
          </a:p>
        </p:txBody>
      </p:sp>
    </p:spTree>
    <p:extLst>
      <p:ext uri="{BB962C8B-B14F-4D97-AF65-F5344CB8AC3E}">
        <p14:creationId xmlns:p14="http://schemas.microsoft.com/office/powerpoint/2010/main" xmlns="" val="399058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Habitat Conservation </a:t>
            </a:r>
            <a:endParaRPr lang="en-US" dirty="0"/>
          </a:p>
        </p:txBody>
      </p:sp>
      <p:sp>
        <p:nvSpPr>
          <p:cNvPr id="3" name="Content Placeholder 2"/>
          <p:cNvSpPr>
            <a:spLocks noGrp="1"/>
          </p:cNvSpPr>
          <p:nvPr>
            <p:ph idx="1"/>
          </p:nvPr>
        </p:nvSpPr>
        <p:spPr/>
        <p:txBody>
          <a:bodyPr>
            <a:normAutofit/>
          </a:bodyPr>
          <a:lstStyle/>
          <a:p>
            <a:r>
              <a:rPr lang="en-US" dirty="0"/>
              <a:t>Habitat conservation is a land management practice that seeks to conserve, protect and restore, habitat areas for wild plants and animals, especially conservation reliant species, and prevent their extinction, fragmentation or reduction in range. (“Habitat Conservation”, 2009). </a:t>
            </a:r>
          </a:p>
          <a:p>
            <a:r>
              <a:rPr lang="en-US" dirty="0"/>
              <a:t>Habitat conservation is important in maintaining biodiversity, an essential part of global food security. There is evidence to support a trend of accelerating erosion of the genetic resources of agricultural plants and animals (Brooks, 2002). </a:t>
            </a:r>
          </a:p>
        </p:txBody>
      </p:sp>
    </p:spTree>
    <p:extLst>
      <p:ext uri="{BB962C8B-B14F-4D97-AF65-F5344CB8AC3E}">
        <p14:creationId xmlns:p14="http://schemas.microsoft.com/office/powerpoint/2010/main" xmlns="" val="76876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4738"/>
            <a:ext cx="10515600" cy="5220361"/>
          </a:xfrm>
        </p:spPr>
        <p:txBody>
          <a:bodyPr/>
          <a:lstStyle/>
          <a:p>
            <a:r>
              <a:rPr lang="en-US" dirty="0"/>
              <a:t>Habitat conservation is vital for protecting species and ecological processes. </a:t>
            </a:r>
          </a:p>
          <a:p>
            <a:r>
              <a:rPr lang="en-US" dirty="0"/>
              <a:t>It is important to conserve and protect the space/ area in which that species occupies.  </a:t>
            </a:r>
          </a:p>
          <a:p>
            <a:r>
              <a:rPr lang="en-US" dirty="0"/>
              <a:t>In the United States of America, a </a:t>
            </a:r>
            <a:r>
              <a:rPr lang="en-US" dirty="0">
                <a:hlinkClick r:id="rId2" tooltip="Habitat Conservation Plan"/>
              </a:rPr>
              <a:t>Habitat Conservation Plan</a:t>
            </a:r>
            <a:r>
              <a:rPr lang="en-US" dirty="0"/>
              <a:t> (HCP) is often developed to conserve the environment in which a specific species inhabits. </a:t>
            </a:r>
          </a:p>
          <a:p>
            <a:r>
              <a:rPr lang="en-US" dirty="0"/>
              <a:t>Under the U.S. </a:t>
            </a:r>
            <a:r>
              <a:rPr lang="en-US" dirty="0">
                <a:hlinkClick r:id="rId3" tooltip="Endangered Species Act"/>
              </a:rPr>
              <a:t>Endangered Species Act</a:t>
            </a:r>
            <a:r>
              <a:rPr lang="en-US" dirty="0"/>
              <a:t> (ESA) the habitat that requires protection in an HCP is referred to as the ‘critical habitat’.</a:t>
            </a:r>
          </a:p>
        </p:txBody>
      </p:sp>
    </p:spTree>
    <p:extLst>
      <p:ext uri="{BB962C8B-B14F-4D97-AF65-F5344CB8AC3E}">
        <p14:creationId xmlns:p14="http://schemas.microsoft.com/office/powerpoint/2010/main" xmlns="" val="214346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hlinkClick r:id="rId2" tooltip="Habitat Conservation Plan"/>
              </a:rPr>
              <a:t>Habitat Conservation Plan</a:t>
            </a:r>
            <a:r>
              <a:rPr lang="en-US" b="1" dirty="0"/>
              <a:t> (HCP)</a:t>
            </a:r>
          </a:p>
        </p:txBody>
      </p:sp>
      <p:sp>
        <p:nvSpPr>
          <p:cNvPr id="3" name="Content Placeholder 2"/>
          <p:cNvSpPr>
            <a:spLocks noGrp="1"/>
          </p:cNvSpPr>
          <p:nvPr>
            <p:ph idx="1"/>
          </p:nvPr>
        </p:nvSpPr>
        <p:spPr/>
        <p:txBody>
          <a:bodyPr>
            <a:normAutofit/>
          </a:bodyPr>
          <a:lstStyle/>
          <a:p>
            <a:r>
              <a:rPr lang="en-US" dirty="0"/>
              <a:t>The number of approved HCPs has grown since the first HCP was created in 1983 for </a:t>
            </a:r>
            <a:r>
              <a:rPr lang="en-US" dirty="0">
                <a:hlinkClick r:id="rId3" tooltip="San Bruno Mountain"/>
              </a:rPr>
              <a:t>San Bruno Mountain</a:t>
            </a:r>
            <a:r>
              <a:rPr lang="en-US" dirty="0"/>
              <a:t> in </a:t>
            </a:r>
            <a:r>
              <a:rPr lang="en-US" dirty="0">
                <a:hlinkClick r:id="rId4" tooltip="San Mateo County, California"/>
              </a:rPr>
              <a:t>San Mateo County, California</a:t>
            </a:r>
            <a:r>
              <a:rPr lang="en-US" dirty="0"/>
              <a:t> </a:t>
            </a:r>
          </a:p>
          <a:p>
            <a:r>
              <a:rPr lang="en-US" dirty="0"/>
              <a:t>HCPs require clearly defined goals and objectives, efficient monitoring programs, as well as successful communication and collaboration with stakeholders and land owners in the area. </a:t>
            </a:r>
          </a:p>
          <a:p>
            <a:r>
              <a:rPr lang="en-US" dirty="0"/>
              <a:t>Reserve design is also important and requires a high level of planning and management in order to achieve the goals of the HCP. </a:t>
            </a:r>
          </a:p>
        </p:txBody>
      </p:sp>
    </p:spTree>
    <p:extLst>
      <p:ext uri="{BB962C8B-B14F-4D97-AF65-F5344CB8AC3E}">
        <p14:creationId xmlns:p14="http://schemas.microsoft.com/office/powerpoint/2010/main" xmlns="" val="83472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5415"/>
            <a:ext cx="10515600" cy="5051548"/>
          </a:xfrm>
        </p:spPr>
        <p:txBody>
          <a:bodyPr/>
          <a:lstStyle/>
          <a:p>
            <a:pPr marL="0" indent="0">
              <a:buNone/>
            </a:pPr>
            <a:r>
              <a:rPr lang="en-US" dirty="0"/>
              <a:t>Successful reserve design often takes the form of a hierarchical system with the most valued habitats requiring high protection being surrounded by buffer habitats that have a lower protection status. </a:t>
            </a:r>
          </a:p>
          <a:p>
            <a:pPr marL="0" indent="0">
              <a:buNone/>
            </a:pPr>
            <a:r>
              <a:rPr lang="en-US" dirty="0"/>
              <a:t>Like HCPs, hierarchical reserve design is a method most often used to protect a single species, and as a result habitat corridors are maintained, edge effects are reduced and a broader suite of species are protected.</a:t>
            </a:r>
          </a:p>
        </p:txBody>
      </p:sp>
    </p:spTree>
    <p:extLst>
      <p:ext uri="{BB962C8B-B14F-4D97-AF65-F5344CB8AC3E}">
        <p14:creationId xmlns:p14="http://schemas.microsoft.com/office/powerpoint/2010/main" xmlns="" val="287774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HCP Development process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  Generate a species list</a:t>
            </a:r>
          </a:p>
          <a:p>
            <a:r>
              <a:rPr lang="en-US" dirty="0"/>
              <a:t>Once the applicant has decided to initiate the development of a HCP, they must identify the species of concern that the HCP will be developed for.  All listed animal species that have the potential to be impacted by the proposed action/project must be included in this list. </a:t>
            </a:r>
          </a:p>
          <a:p>
            <a:r>
              <a:rPr lang="en-US" b="1" dirty="0"/>
              <a:t>Habitat-based approach</a:t>
            </a:r>
          </a:p>
          <a:p>
            <a:r>
              <a:rPr lang="en-US" dirty="0"/>
              <a:t>An alternative method to developing a HCP for target species of concern is to develop a HCP for a particular habitat type.  All species considered within the habitat-based HCP may be included under the Incidental Take Permit. The benefit of developing a habitat-based HCP rather than a species-based HCP is that, if prepared properly, a single HCP would theoretically benefit multiple species or an entire ecosystem rather than only protecting the species listed under the ESA.</a:t>
            </a:r>
            <a:endParaRPr lang="en-US" b="1" dirty="0"/>
          </a:p>
        </p:txBody>
      </p:sp>
    </p:spTree>
    <p:extLst>
      <p:ext uri="{BB962C8B-B14F-4D97-AF65-F5344CB8AC3E}">
        <p14:creationId xmlns:p14="http://schemas.microsoft.com/office/powerpoint/2010/main" xmlns="" val="298808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132" y="1108172"/>
            <a:ext cx="10515600" cy="4351338"/>
          </a:xfrm>
        </p:spPr>
        <p:txBody>
          <a:bodyPr>
            <a:normAutofit fontScale="85000" lnSpcReduction="10000"/>
          </a:bodyPr>
          <a:lstStyle/>
          <a:p>
            <a:r>
              <a:rPr lang="en-US" b="1" dirty="0"/>
              <a:t>Define geographic boundaries</a:t>
            </a:r>
          </a:p>
          <a:p>
            <a:r>
              <a:rPr lang="en-US" dirty="0"/>
              <a:t>Once the target species or habitat type to be considered in the HCP have been identified, the geographic boundaries of the planning area need to be established. It is important to be precise when defining the land area to which the HCP will apply, with regards to impacts associated with the proposed action, to circumvent potential problems in later phases of the development process.</a:t>
            </a:r>
          </a:p>
          <a:p>
            <a:r>
              <a:rPr lang="en-US" b="1" dirty="0"/>
              <a:t>Gather biological data</a:t>
            </a:r>
          </a:p>
          <a:p>
            <a:r>
              <a:rPr lang="en-US" dirty="0"/>
              <a:t>After delineating the boundaries of the HCP area and the species within that area to be included in the HCP, current biological information for each of those species must be obtained. Data pertaining to the species' ecology, geographical distribution, and occurrence is required and may be available from existing sources. If existing information is not available or sufficient for the requirements of the HCP, biological studies must be completed to supplement this requirement. </a:t>
            </a:r>
          </a:p>
        </p:txBody>
      </p:sp>
    </p:spTree>
    <p:extLst>
      <p:ext uri="{BB962C8B-B14F-4D97-AF65-F5344CB8AC3E}">
        <p14:creationId xmlns:p14="http://schemas.microsoft.com/office/powerpoint/2010/main" xmlns="" val="166812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Habitat</a:t>
            </a:r>
          </a:p>
        </p:txBody>
      </p:sp>
      <p:sp>
        <p:nvSpPr>
          <p:cNvPr id="3" name="Content Placeholder 2"/>
          <p:cNvSpPr>
            <a:spLocks noGrp="1"/>
          </p:cNvSpPr>
          <p:nvPr>
            <p:ph idx="1"/>
          </p:nvPr>
        </p:nvSpPr>
        <p:spPr/>
        <p:txBody>
          <a:bodyPr>
            <a:normAutofit/>
          </a:bodyPr>
          <a:lstStyle/>
          <a:p>
            <a:pPr fontAlgn="base"/>
            <a:r>
              <a:rPr lang="en-US" sz="3200" dirty="0">
                <a:latin typeface="Times New Roman" panose="02020603050405020304" pitchFamily="18" charset="0"/>
                <a:cs typeface="Times New Roman" panose="02020603050405020304" pitchFamily="18" charset="0"/>
              </a:rPr>
              <a:t>“</a:t>
            </a:r>
            <a:r>
              <a:rPr lang="en-US" sz="3200" dirty="0">
                <a:cs typeface="Times New Roman" panose="02020603050405020304" pitchFamily="18" charset="0"/>
              </a:rPr>
              <a:t>A habitat is an ecological or environmental area that is inhabited by a particular species of animal, plant, or other type of organism. The term typically refers to the zone in which the organism lives and where it can find food, shelter, protection and mates for reproduction. It is the natural environment in which an organism lives, or the physical environment that surrounds a species population.”</a:t>
            </a:r>
          </a:p>
        </p:txBody>
      </p:sp>
    </p:spTree>
    <p:extLst>
      <p:ext uri="{BB962C8B-B14F-4D97-AF65-F5344CB8AC3E}">
        <p14:creationId xmlns:p14="http://schemas.microsoft.com/office/powerpoint/2010/main" xmlns="" val="1175936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79683"/>
          </a:xfrm>
        </p:spPr>
        <p:txBody>
          <a:bodyPr/>
          <a:lstStyle/>
          <a:p>
            <a:r>
              <a:rPr lang="en-US" b="1" dirty="0"/>
              <a:t>Develop a mitigation program</a:t>
            </a:r>
          </a:p>
          <a:p>
            <a:r>
              <a:rPr lang="en-US" dirty="0"/>
              <a:t>Common mitigation measures often include the following:</a:t>
            </a:r>
            <a:r>
              <a:rPr lang="en-US" baseline="30000" dirty="0">
                <a:hlinkClick r:id="rId2"/>
              </a:rPr>
              <a:t>[3]</a:t>
            </a:r>
            <a:endParaRPr lang="en-US" dirty="0"/>
          </a:p>
          <a:p>
            <a:r>
              <a:rPr lang="en-US" dirty="0"/>
              <a:t>Avoid the impact</a:t>
            </a:r>
          </a:p>
          <a:p>
            <a:r>
              <a:rPr lang="en-US" dirty="0"/>
              <a:t>Minimize the impact</a:t>
            </a:r>
          </a:p>
          <a:p>
            <a:r>
              <a:rPr lang="en-US" dirty="0"/>
              <a:t>Rectify the impact</a:t>
            </a:r>
          </a:p>
          <a:p>
            <a:r>
              <a:rPr lang="en-US" dirty="0"/>
              <a:t>Reduce/eliminate the impact over time</a:t>
            </a:r>
          </a:p>
          <a:p>
            <a:r>
              <a:rPr lang="en-US" dirty="0"/>
              <a:t>Compensate for the impact</a:t>
            </a:r>
          </a:p>
          <a:p>
            <a:endParaRPr lang="en-US" b="1" dirty="0"/>
          </a:p>
        </p:txBody>
      </p:sp>
    </p:spTree>
    <p:extLst>
      <p:ext uri="{BB962C8B-B14F-4D97-AF65-F5344CB8AC3E}">
        <p14:creationId xmlns:p14="http://schemas.microsoft.com/office/powerpoint/2010/main" xmlns="" val="383234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4228"/>
            <a:ext cx="10515600" cy="4882735"/>
          </a:xfrm>
        </p:spPr>
        <p:txBody>
          <a:bodyPr>
            <a:normAutofit fontScale="85000" lnSpcReduction="20000"/>
          </a:bodyPr>
          <a:lstStyle/>
          <a:p>
            <a:r>
              <a:rPr lang="en-US" b="1" dirty="0"/>
              <a:t>Avoidance</a:t>
            </a:r>
          </a:p>
          <a:p>
            <a:r>
              <a:rPr lang="en-US" dirty="0"/>
              <a:t>The avoidance of ecological impacts by not developing the proposed infrastructure may be the only solution to avoid fragmentation of vulnerable habitats. Adapting the alignment of the infrastructure to avoid bisecting vulnerable habitats, reducing the </a:t>
            </a:r>
            <a:r>
              <a:rPr lang="en-US" dirty="0" err="1"/>
              <a:t>landtake</a:t>
            </a:r>
            <a:r>
              <a:rPr lang="en-US" dirty="0"/>
              <a:t> of the road corridor or reducing disturbance to adjacent habitats </a:t>
            </a:r>
            <a:r>
              <a:rPr lang="en-US" dirty="0" err="1"/>
              <a:t>minimise</a:t>
            </a:r>
            <a:r>
              <a:rPr lang="en-US" dirty="0"/>
              <a:t> the impact but do not entirely avoid fragmentation. Avoidance of habitat loss should become the first principle applied in the:</a:t>
            </a:r>
          </a:p>
          <a:p>
            <a:r>
              <a:rPr lang="en-US" dirty="0"/>
              <a:t>Planning, design, construction and maintenance phases of infrastructure as well as the upgrading or closing of existing roads and railways.</a:t>
            </a:r>
          </a:p>
          <a:p>
            <a:r>
              <a:rPr lang="en-US" dirty="0"/>
              <a:t>Wider involvement of interest groups, and collation of relevant data in the scoping stages of the EIA/SEA process.</a:t>
            </a:r>
          </a:p>
          <a:p>
            <a:r>
              <a:rPr lang="en-US" dirty="0"/>
              <a:t>Co-operation between the relevant authorities and </a:t>
            </a:r>
            <a:r>
              <a:rPr lang="en-US" dirty="0" err="1"/>
              <a:t>organisations</a:t>
            </a:r>
            <a:r>
              <a:rPr lang="en-US" dirty="0"/>
              <a:t>.</a:t>
            </a:r>
          </a:p>
          <a:p>
            <a:r>
              <a:rPr lang="en-US" dirty="0"/>
              <a:t>Commitment to an integrated multidisciplinary approach within the planning framework where all affected interests are taken into account in the assessment of  development plans</a:t>
            </a:r>
          </a:p>
          <a:p>
            <a:endParaRPr lang="en-US" dirty="0"/>
          </a:p>
        </p:txBody>
      </p:sp>
    </p:spTree>
    <p:extLst>
      <p:ext uri="{BB962C8B-B14F-4D97-AF65-F5344CB8AC3E}">
        <p14:creationId xmlns:p14="http://schemas.microsoft.com/office/powerpoint/2010/main" xmlns="" val="382469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3212"/>
            <a:ext cx="10515600" cy="5093751"/>
          </a:xfrm>
        </p:spPr>
        <p:txBody>
          <a:bodyPr>
            <a:normAutofit/>
          </a:bodyPr>
          <a:lstStyle/>
          <a:p>
            <a:r>
              <a:rPr lang="en-US" b="1" dirty="0"/>
              <a:t>Mitigation </a:t>
            </a:r>
          </a:p>
          <a:p>
            <a:r>
              <a:rPr lang="en-US" dirty="0"/>
              <a:t>The barrier effect of transport infrastructure can be mitigated by employing different kinds of measures, such as over- and underpasses aimed at maintaining landscape permeability through the use of animal crossing structures or adapting engineering works to act as fauna passages. The key questions related to mitigation measures are: </a:t>
            </a:r>
          </a:p>
          <a:p>
            <a:r>
              <a:rPr lang="en-US" dirty="0"/>
              <a:t>1) what is the problem and where is it located; </a:t>
            </a:r>
          </a:p>
          <a:p>
            <a:r>
              <a:rPr lang="en-US" dirty="0"/>
              <a:t>2) what kind of measures are </a:t>
            </a:r>
            <a:r>
              <a:rPr lang="en-US" dirty="0" err="1"/>
              <a:t>appropiate</a:t>
            </a:r>
            <a:r>
              <a:rPr lang="en-US" dirty="0"/>
              <a:t> to solve it; </a:t>
            </a:r>
          </a:p>
          <a:p>
            <a:r>
              <a:rPr lang="en-US" dirty="0"/>
              <a:t>3) what design is fit for the purpose?</a:t>
            </a:r>
          </a:p>
        </p:txBody>
      </p:sp>
    </p:spTree>
    <p:extLst>
      <p:ext uri="{BB962C8B-B14F-4D97-AF65-F5344CB8AC3E}">
        <p14:creationId xmlns:p14="http://schemas.microsoft.com/office/powerpoint/2010/main" xmlns="" val="161101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996" y="967496"/>
            <a:ext cx="10515600" cy="4351338"/>
          </a:xfrm>
        </p:spPr>
        <p:txBody>
          <a:bodyPr/>
          <a:lstStyle/>
          <a:p>
            <a:r>
              <a:rPr lang="en-US" b="1" dirty="0"/>
              <a:t>Compensation</a:t>
            </a:r>
          </a:p>
          <a:p>
            <a:r>
              <a:rPr lang="en-US" dirty="0"/>
              <a:t>When habitat fragmentation is unavoidable and mitigation measures are unable to compensate for the loss, damage or degradation of habitat, then compensation in the form of habitat creation may be the appropriate response to achieve ‘no net loss’ because of infrastructure development plans </a:t>
            </a:r>
          </a:p>
          <a:p>
            <a:r>
              <a:rPr lang="en-US" dirty="0"/>
              <a:t>The habitat creation scheme aims to provide additional habitat of </a:t>
            </a:r>
            <a:r>
              <a:rPr lang="en-US" dirty="0" err="1"/>
              <a:t>appropiate</a:t>
            </a:r>
            <a:r>
              <a:rPr lang="en-US" dirty="0"/>
              <a:t> quality and type to compensate for that lost or damaged by infrastructure development</a:t>
            </a:r>
          </a:p>
        </p:txBody>
      </p:sp>
    </p:spTree>
    <p:extLst>
      <p:ext uri="{BB962C8B-B14F-4D97-AF65-F5344CB8AC3E}">
        <p14:creationId xmlns:p14="http://schemas.microsoft.com/office/powerpoint/2010/main" xmlns="" val="245218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9145"/>
            <a:ext cx="10515600" cy="5107818"/>
          </a:xfrm>
        </p:spPr>
        <p:txBody>
          <a:bodyPr/>
          <a:lstStyle/>
          <a:p>
            <a:r>
              <a:rPr lang="en-US" b="1" dirty="0"/>
              <a:t>Monitoring</a:t>
            </a:r>
          </a:p>
          <a:p>
            <a:r>
              <a:rPr lang="en-US" dirty="0"/>
              <a:t>For all these approaches (avoidance, mitigation, compensation) adopted measures should be checked to ensure they conform to design and quality standards and that they work</a:t>
            </a:r>
          </a:p>
        </p:txBody>
      </p:sp>
    </p:spTree>
    <p:extLst>
      <p:ext uri="{BB962C8B-B14F-4D97-AF65-F5344CB8AC3E}">
        <p14:creationId xmlns:p14="http://schemas.microsoft.com/office/powerpoint/2010/main" xmlns="" val="355495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handbookwildlifetraffic.info/wp-content/uploads/2018/01/Developing-Integrated-Solutions-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812" y="365125"/>
            <a:ext cx="5838093" cy="56200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handbookwildlifetraffic.info/wp-content/uploads/2018/01/Developing-Integrated-Solutions-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6905" y="365125"/>
            <a:ext cx="5992837" cy="56200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881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686"/>
            <a:ext cx="10515600" cy="4995277"/>
          </a:xfrm>
        </p:spPr>
        <p:txBody>
          <a:bodyPr>
            <a:normAutofit lnSpcReduction="10000"/>
          </a:bodyPr>
          <a:lstStyle/>
          <a:p>
            <a:r>
              <a:rPr lang="en-US" b="1" dirty="0"/>
              <a:t>Example: Small-scale HCP</a:t>
            </a:r>
          </a:p>
          <a:p>
            <a:r>
              <a:rPr lang="en-US" dirty="0"/>
              <a:t>Measures for the 5,856 ft</a:t>
            </a:r>
            <a:r>
              <a:rPr lang="en-US" baseline="30000" dirty="0"/>
              <a:t>2</a:t>
            </a:r>
            <a:r>
              <a:rPr lang="en-US" dirty="0"/>
              <a:t> project included no development on the land where the </a:t>
            </a:r>
            <a:r>
              <a:rPr lang="en-US" dirty="0" err="1"/>
              <a:t>spineflower</a:t>
            </a:r>
            <a:r>
              <a:rPr lang="en-US" dirty="0"/>
              <a:t> is located and elimination of non-native plants growth on the land to prevent competition</a:t>
            </a:r>
          </a:p>
          <a:p>
            <a:r>
              <a:rPr lang="en-US" b="1" dirty="0"/>
              <a:t>Example: Large-scale HCP</a:t>
            </a:r>
          </a:p>
          <a:p>
            <a:r>
              <a:rPr lang="en-US" dirty="0"/>
              <a:t>Alternatively, the large-scale HCP created for 269,769 acres of the </a:t>
            </a:r>
            <a:r>
              <a:rPr lang="en-US" dirty="0">
                <a:hlinkClick r:id="rId2" tooltip="Headwaters Forest"/>
              </a:rPr>
              <a:t>Headwaters Forest</a:t>
            </a:r>
            <a:r>
              <a:rPr lang="en-US" dirty="0"/>
              <a:t> in </a:t>
            </a:r>
            <a:r>
              <a:rPr lang="en-US" dirty="0">
                <a:hlinkClick r:id="rId3" tooltip="Northern California"/>
              </a:rPr>
              <a:t>Northern California</a:t>
            </a:r>
            <a:r>
              <a:rPr lang="en-US" dirty="0"/>
              <a:t> near </a:t>
            </a:r>
            <a:r>
              <a:rPr lang="en-US" dirty="0">
                <a:hlinkClick r:id="rId4" tooltip="Eureka, California"/>
              </a:rPr>
              <a:t>Eureka</a:t>
            </a:r>
            <a:r>
              <a:rPr lang="en-US" dirty="0"/>
              <a:t> dealt with the largest </a:t>
            </a:r>
            <a:r>
              <a:rPr lang="en-US" dirty="0">
                <a:hlinkClick r:id="rId5" tooltip="Old-growth forest"/>
              </a:rPr>
              <a:t>old-growth</a:t>
            </a:r>
            <a:r>
              <a:rPr lang="en-US" dirty="0"/>
              <a:t> </a:t>
            </a:r>
            <a:r>
              <a:rPr lang="en-US" dirty="0">
                <a:hlinkClick r:id="rId6" tooltip="Redwood"/>
              </a:rPr>
              <a:t>redwood</a:t>
            </a:r>
            <a:r>
              <a:rPr lang="en-US" dirty="0"/>
              <a:t> ecosystem in the United States. The threatened </a:t>
            </a:r>
            <a:r>
              <a:rPr lang="en-US" dirty="0">
                <a:hlinkClick r:id="rId7" tooltip="Northern spotted owl"/>
              </a:rPr>
              <a:t>northern spotted owl</a:t>
            </a:r>
            <a:r>
              <a:rPr lang="en-US" dirty="0"/>
              <a:t> (</a:t>
            </a:r>
            <a:r>
              <a:rPr lang="en-US" i="1" dirty="0" err="1"/>
              <a:t>Strix</a:t>
            </a:r>
            <a:r>
              <a:rPr lang="en-US" i="1" dirty="0"/>
              <a:t> </a:t>
            </a:r>
            <a:r>
              <a:rPr lang="en-US" i="1" dirty="0" err="1"/>
              <a:t>occidentalis</a:t>
            </a:r>
            <a:r>
              <a:rPr lang="en-US" i="1" dirty="0"/>
              <a:t> </a:t>
            </a:r>
            <a:r>
              <a:rPr lang="en-US" i="1" dirty="0" err="1"/>
              <a:t>caurina</a:t>
            </a:r>
            <a:r>
              <a:rPr lang="en-US" dirty="0"/>
              <a:t>) and </a:t>
            </a:r>
            <a:r>
              <a:rPr lang="en-US" dirty="0">
                <a:hlinkClick r:id="rId8" tooltip="Marbled murrelet"/>
              </a:rPr>
              <a:t>marbled </a:t>
            </a:r>
            <a:r>
              <a:rPr lang="en-US" dirty="0" err="1">
                <a:hlinkClick r:id="rId8" tooltip="Marbled murrelet"/>
              </a:rPr>
              <a:t>murrelet</a:t>
            </a:r>
            <a:r>
              <a:rPr lang="en-US" dirty="0"/>
              <a:t> (</a:t>
            </a:r>
            <a:r>
              <a:rPr lang="en-US" i="1" dirty="0" err="1"/>
              <a:t>Brachyramphus</a:t>
            </a:r>
            <a:r>
              <a:rPr lang="en-US" i="1" dirty="0"/>
              <a:t> </a:t>
            </a:r>
            <a:r>
              <a:rPr lang="en-US" i="1" dirty="0" err="1"/>
              <a:t>marmoratus</a:t>
            </a:r>
            <a:r>
              <a:rPr lang="en-US" dirty="0"/>
              <a:t>) rely on the large redwoods for </a:t>
            </a:r>
            <a:r>
              <a:rPr lang="en-US" dirty="0">
                <a:hlinkClick r:id="rId9" tooltip="Nest"/>
              </a:rPr>
              <a:t>nesting</a:t>
            </a:r>
            <a:r>
              <a:rPr lang="en-US" dirty="0"/>
              <a:t> as well as the threatened </a:t>
            </a:r>
            <a:r>
              <a:rPr lang="en-US" dirty="0" err="1">
                <a:hlinkClick r:id="rId10" tooltip="Coho salmon"/>
              </a:rPr>
              <a:t>coho</a:t>
            </a:r>
            <a:r>
              <a:rPr lang="en-US" dirty="0">
                <a:hlinkClick r:id="rId10" tooltip="Coho salmon"/>
              </a:rPr>
              <a:t> salmon</a:t>
            </a:r>
            <a:r>
              <a:rPr lang="en-US" dirty="0"/>
              <a:t> (</a:t>
            </a:r>
            <a:r>
              <a:rPr lang="en-US" i="1" dirty="0" err="1"/>
              <a:t>Oncorhynchus</a:t>
            </a:r>
            <a:r>
              <a:rPr lang="en-US" i="1" dirty="0"/>
              <a:t> </a:t>
            </a:r>
            <a:r>
              <a:rPr lang="en-US" i="1" dirty="0" err="1"/>
              <a:t>kisutch</a:t>
            </a:r>
            <a:r>
              <a:rPr lang="en-US" dirty="0"/>
              <a:t>), who are dependent on the habitat's stream for </a:t>
            </a:r>
            <a:r>
              <a:rPr lang="en-US" dirty="0">
                <a:hlinkClick r:id="rId11" tooltip="Spawning"/>
              </a:rPr>
              <a:t>spawning</a:t>
            </a:r>
            <a:endParaRPr lang="en-US" b="1" dirty="0"/>
          </a:p>
        </p:txBody>
      </p:sp>
    </p:spTree>
    <p:extLst>
      <p:ext uri="{BB962C8B-B14F-4D97-AF65-F5344CB8AC3E}">
        <p14:creationId xmlns:p14="http://schemas.microsoft.com/office/powerpoint/2010/main" xmlns="" val="84744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Current conservation organizations</a:t>
            </a:r>
          </a:p>
        </p:txBody>
      </p:sp>
      <p:sp>
        <p:nvSpPr>
          <p:cNvPr id="3" name="Content Placeholder 2"/>
          <p:cNvSpPr>
            <a:spLocks noGrp="1"/>
          </p:cNvSpPr>
          <p:nvPr>
            <p:ph idx="1"/>
          </p:nvPr>
        </p:nvSpPr>
        <p:spPr/>
        <p:txBody>
          <a:bodyPr>
            <a:normAutofit fontScale="92500"/>
          </a:bodyPr>
          <a:lstStyle/>
          <a:p>
            <a:r>
              <a:rPr lang="en-US" b="1" dirty="0"/>
              <a:t>The Nature Conservancy</a:t>
            </a:r>
          </a:p>
          <a:p>
            <a:r>
              <a:rPr lang="en-US" dirty="0"/>
              <a:t>Since its formation in 1951 </a:t>
            </a:r>
            <a:r>
              <a:rPr lang="en-US" dirty="0">
                <a:hlinkClick r:id="rId2" tooltip="The Nature Conservancy"/>
              </a:rPr>
              <a:t>The Nature Conservancy</a:t>
            </a:r>
            <a:r>
              <a:rPr lang="en-US" dirty="0"/>
              <a:t> has slowly developed into one of the world's largest conservation organizations. Currently operating in over 30 countries, across five continents worldwide, The Nature Conservancy aims to protect nature and its assets for future generations.</a:t>
            </a:r>
          </a:p>
          <a:p>
            <a:r>
              <a:rPr lang="en-US" dirty="0"/>
              <a:t>The Nature Conservancy currently has a large number of diverse projects in operation. They work with countries around the world to protect forests, river systems, oceans, deserts and grasslands. In all cases the aim is to provide a sustainable environment for both the plant and animal life forms that depend on them as well as all future generations to </a:t>
            </a:r>
            <a:r>
              <a:rPr lang="en-US" dirty="0" err="1"/>
              <a:t>come.turtles</a:t>
            </a:r>
            <a:endParaRPr lang="en-US" b="1" dirty="0"/>
          </a:p>
        </p:txBody>
      </p:sp>
    </p:spTree>
    <p:extLst>
      <p:ext uri="{BB962C8B-B14F-4D97-AF65-F5344CB8AC3E}">
        <p14:creationId xmlns:p14="http://schemas.microsoft.com/office/powerpoint/2010/main" xmlns="" val="102397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World Wildlife Fund (WWF)</a:t>
            </a:r>
          </a:p>
        </p:txBody>
      </p:sp>
      <p:sp>
        <p:nvSpPr>
          <p:cNvPr id="3" name="Content Placeholder 2"/>
          <p:cNvSpPr>
            <a:spLocks noGrp="1"/>
          </p:cNvSpPr>
          <p:nvPr>
            <p:ph idx="1"/>
          </p:nvPr>
        </p:nvSpPr>
        <p:spPr/>
        <p:txBody>
          <a:bodyPr>
            <a:normAutofit lnSpcReduction="10000"/>
          </a:bodyPr>
          <a:lstStyle/>
          <a:p>
            <a:r>
              <a:rPr lang="en-US" dirty="0"/>
              <a:t>The </a:t>
            </a:r>
            <a:r>
              <a:rPr lang="en-US" dirty="0">
                <a:hlinkClick r:id="rId2" tooltip="World Wildlife Fund"/>
              </a:rPr>
              <a:t>World Wildlife Fund</a:t>
            </a:r>
            <a:r>
              <a:rPr lang="en-US" dirty="0"/>
              <a:t> (WWF) was first formed in after a group of passionate conservationists signed what is now referred to as the </a:t>
            </a:r>
            <a:r>
              <a:rPr lang="en-US" dirty="0" err="1"/>
              <a:t>Morges</a:t>
            </a:r>
            <a:r>
              <a:rPr lang="en-US" dirty="0"/>
              <a:t> Manifesto.</a:t>
            </a:r>
            <a:r>
              <a:rPr lang="en-US" baseline="30000" dirty="0"/>
              <a:t> </a:t>
            </a:r>
            <a:r>
              <a:rPr lang="en-US" dirty="0"/>
              <a:t>WWF is currently operating in over 100 countries across 5 continents with a current listing of over 5 million supporters. One of the first projects of WWF was assisting in the creation of the Charles Darwin Research Foundation which aided in the protection of diverse range of unique species existing on the Galápagos’ Islands, Ecuador. </a:t>
            </a:r>
          </a:p>
          <a:p>
            <a:r>
              <a:rPr lang="en-US" dirty="0"/>
              <a:t> Countries currently participating include </a:t>
            </a:r>
            <a:r>
              <a:rPr lang="en-US" dirty="0">
                <a:hlinkClick r:id="rId3" tooltip="Madagascar"/>
              </a:rPr>
              <a:t>Madagascar</a:t>
            </a:r>
            <a:r>
              <a:rPr lang="en-US" dirty="0"/>
              <a:t>, the first country to participate which since 1989 has generated over $US50 million towards preservation, </a:t>
            </a:r>
            <a:r>
              <a:rPr lang="en-US" dirty="0">
                <a:hlinkClick r:id="rId4" tooltip="Bolivia"/>
              </a:rPr>
              <a:t>Bolivia</a:t>
            </a:r>
            <a:r>
              <a:rPr lang="en-US" dirty="0"/>
              <a:t>, </a:t>
            </a:r>
            <a:r>
              <a:rPr lang="en-US" dirty="0">
                <a:hlinkClick r:id="rId5" tooltip="Costa Rica"/>
              </a:rPr>
              <a:t>Costa Rica</a:t>
            </a:r>
            <a:r>
              <a:rPr lang="en-US" dirty="0"/>
              <a:t>, </a:t>
            </a:r>
            <a:r>
              <a:rPr lang="en-US" dirty="0">
                <a:hlinkClick r:id="rId6" tooltip="Ecuador"/>
              </a:rPr>
              <a:t>Ecuador</a:t>
            </a:r>
            <a:r>
              <a:rPr lang="en-US" dirty="0"/>
              <a:t>, </a:t>
            </a:r>
            <a:r>
              <a:rPr lang="en-US" dirty="0">
                <a:hlinkClick r:id="rId7" tooltip="Gabon"/>
              </a:rPr>
              <a:t>Gabon</a:t>
            </a:r>
            <a:r>
              <a:rPr lang="en-US" dirty="0"/>
              <a:t>, the </a:t>
            </a:r>
            <a:r>
              <a:rPr lang="en-US" dirty="0">
                <a:hlinkClick r:id="rId8" tooltip="Philippines"/>
              </a:rPr>
              <a:t>Philippines</a:t>
            </a:r>
            <a:r>
              <a:rPr lang="en-US" dirty="0"/>
              <a:t> and </a:t>
            </a:r>
            <a:r>
              <a:rPr lang="en-US" dirty="0">
                <a:hlinkClick r:id="rId9" tooltip="Zambia"/>
              </a:rPr>
              <a:t>Zambia</a:t>
            </a:r>
            <a:r>
              <a:rPr lang="en-US" dirty="0"/>
              <a:t>.</a:t>
            </a:r>
          </a:p>
        </p:txBody>
      </p:sp>
    </p:spTree>
    <p:extLst>
      <p:ext uri="{BB962C8B-B14F-4D97-AF65-F5344CB8AC3E}">
        <p14:creationId xmlns:p14="http://schemas.microsoft.com/office/powerpoint/2010/main" xmlns="" val="202766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Rare Conservation</a:t>
            </a:r>
          </a:p>
        </p:txBody>
      </p:sp>
      <p:sp>
        <p:nvSpPr>
          <p:cNvPr id="3" name="Content Placeholder 2"/>
          <p:cNvSpPr>
            <a:spLocks noGrp="1"/>
          </p:cNvSpPr>
          <p:nvPr>
            <p:ph idx="1"/>
          </p:nvPr>
        </p:nvSpPr>
        <p:spPr/>
        <p:txBody>
          <a:bodyPr>
            <a:normAutofit/>
          </a:bodyPr>
          <a:lstStyle/>
          <a:p>
            <a:r>
              <a:rPr lang="en-US" dirty="0"/>
              <a:t>Rare has been in operation since 1973 with current global partners in over 50 countries and offices in the United States of America, Mexico, the Philippines, China and Indonesia. Rare focuses on the human activity that threatens biodiversity and habitats such as overfishing and unsustainable agriculture. </a:t>
            </a:r>
          </a:p>
          <a:p>
            <a:r>
              <a:rPr lang="en-US" dirty="0"/>
              <a:t>In the Southeast Asia's "coral triangle" Rare is training fishers in local communities to better manage the areas around the coral reefs in order to lessen human impact. Such programs last for three years with the aim of changing community attitudes so as to conserve fragile habitats and provide ecological protection for years to come.</a:t>
            </a:r>
          </a:p>
        </p:txBody>
      </p:sp>
    </p:spTree>
    <p:extLst>
      <p:ext uri="{BB962C8B-B14F-4D97-AF65-F5344CB8AC3E}">
        <p14:creationId xmlns:p14="http://schemas.microsoft.com/office/powerpoint/2010/main" xmlns="" val="361616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bitat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866" y="1"/>
            <a:ext cx="11939443" cy="67333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5534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WWF Netherlands</a:t>
            </a:r>
          </a:p>
        </p:txBody>
      </p:sp>
      <p:sp>
        <p:nvSpPr>
          <p:cNvPr id="3" name="Content Placeholder 2"/>
          <p:cNvSpPr>
            <a:spLocks noGrp="1"/>
          </p:cNvSpPr>
          <p:nvPr>
            <p:ph idx="1"/>
          </p:nvPr>
        </p:nvSpPr>
        <p:spPr/>
        <p:txBody>
          <a:bodyPr/>
          <a:lstStyle/>
          <a:p>
            <a:r>
              <a:rPr lang="en-US" dirty="0"/>
              <a:t>WWF Netherlands, along with ARK Nature, Wild Wonders of Europe and Conservation Capital have started the </a:t>
            </a:r>
            <a:r>
              <a:rPr lang="en-US" dirty="0" err="1"/>
              <a:t>Rewilding</a:t>
            </a:r>
            <a:r>
              <a:rPr lang="en-US" dirty="0"/>
              <a:t> Europe project. This project intents to </a:t>
            </a:r>
            <a:r>
              <a:rPr lang="en-US" dirty="0" err="1"/>
              <a:t>rewild</a:t>
            </a:r>
            <a:r>
              <a:rPr lang="en-US" dirty="0"/>
              <a:t> several areas in Europe</a:t>
            </a:r>
          </a:p>
        </p:txBody>
      </p:sp>
    </p:spTree>
    <p:extLst>
      <p:ext uri="{BB962C8B-B14F-4D97-AF65-F5344CB8AC3E}">
        <p14:creationId xmlns:p14="http://schemas.microsoft.com/office/powerpoint/2010/main" xmlns="" val="1932812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5403"/>
            <a:ext cx="10515600" cy="3391559"/>
          </a:xfrm>
        </p:spPr>
        <p:txBody>
          <a:bodyPr>
            <a:normAutofit/>
          </a:bodyPr>
          <a:lstStyle/>
          <a:p>
            <a:pPr marL="0" indent="0">
              <a:buNone/>
            </a:pPr>
            <a:r>
              <a:rPr lang="en-US" sz="8800" dirty="0"/>
              <a:t>       Thank You</a:t>
            </a:r>
          </a:p>
        </p:txBody>
      </p:sp>
    </p:spTree>
    <p:extLst>
      <p:ext uri="{BB962C8B-B14F-4D97-AF65-F5344CB8AC3E}">
        <p14:creationId xmlns:p14="http://schemas.microsoft.com/office/powerpoint/2010/main" xmlns="" val="392809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b="1" dirty="0"/>
              <a:t>Kinds of Habitat Loss </a:t>
            </a:r>
            <a:br>
              <a:rPr lang="en-US" b="1" dirty="0"/>
            </a:br>
            <a:r>
              <a:rPr lang="en-US" b="1" dirty="0"/>
              <a:t>Habitat destruction:</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endParaRPr lang="en-US" dirty="0"/>
          </a:p>
          <a:p>
            <a:r>
              <a:rPr lang="en-US" dirty="0"/>
              <a:t>A bulldozer pushing down trees is the iconic image of habitat destruction. Other ways people directly destroy habitat include filling in wetlands, dredging rivers, mowing fields, and cutting down trees.</a:t>
            </a:r>
          </a:p>
          <a:p>
            <a:endParaRPr lang="en-US" dirty="0"/>
          </a:p>
        </p:txBody>
      </p:sp>
    </p:spTree>
    <p:extLst>
      <p:ext uri="{BB962C8B-B14F-4D97-AF65-F5344CB8AC3E}">
        <p14:creationId xmlns:p14="http://schemas.microsoft.com/office/powerpoint/2010/main" xmlns="" val="145016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Habitat fragmentation:</a:t>
            </a:r>
            <a:endParaRPr lang="en-US" dirty="0"/>
          </a:p>
        </p:txBody>
      </p:sp>
      <p:sp>
        <p:nvSpPr>
          <p:cNvPr id="3" name="Content Placeholder 2"/>
          <p:cNvSpPr>
            <a:spLocks noGrp="1"/>
          </p:cNvSpPr>
          <p:nvPr>
            <p:ph idx="1"/>
          </p:nvPr>
        </p:nvSpPr>
        <p:spPr/>
        <p:txBody>
          <a:bodyPr/>
          <a:lstStyle/>
          <a:p>
            <a:r>
              <a:rPr lang="en-US" dirty="0"/>
              <a:t> Much of the remaining terrestrial wildlife habitat in the U.S. has been cut up into fragments by roads and development. </a:t>
            </a:r>
          </a:p>
          <a:p>
            <a:r>
              <a:rPr lang="en-US" dirty="0"/>
              <a:t>Aquatic species’ habitats have been fragmented by dams and water diversions. These fragments of habitat may not be large or connected enough to support species that need a large territory where they can find mates and food. </a:t>
            </a:r>
          </a:p>
          <a:p>
            <a:r>
              <a:rPr lang="en-US" dirty="0"/>
              <a:t>The loss and fragmentation of habitats makes it difficult for migratory species to find places to rest and feed along their migration routes.</a:t>
            </a:r>
          </a:p>
        </p:txBody>
      </p:sp>
    </p:spTree>
    <p:extLst>
      <p:ext uri="{BB962C8B-B14F-4D97-AF65-F5344CB8AC3E}">
        <p14:creationId xmlns:p14="http://schemas.microsoft.com/office/powerpoint/2010/main" xmlns="" val="206900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Habitat degradation:</a:t>
            </a:r>
            <a:endParaRPr lang="en-US" dirty="0"/>
          </a:p>
        </p:txBody>
      </p:sp>
      <p:sp>
        <p:nvSpPr>
          <p:cNvPr id="3" name="Content Placeholder 2"/>
          <p:cNvSpPr>
            <a:spLocks noGrp="1"/>
          </p:cNvSpPr>
          <p:nvPr>
            <p:ph idx="1"/>
          </p:nvPr>
        </p:nvSpPr>
        <p:spPr/>
        <p:txBody>
          <a:bodyPr/>
          <a:lstStyle/>
          <a:p>
            <a:r>
              <a:rPr lang="en-US" dirty="0"/>
              <a:t> </a:t>
            </a:r>
            <a:r>
              <a:rPr lang="en-US" dirty="0">
                <a:hlinkClick r:id="rId2"/>
              </a:rPr>
              <a:t>Pollution</a:t>
            </a:r>
            <a:r>
              <a:rPr lang="en-US" dirty="0"/>
              <a:t>, </a:t>
            </a:r>
            <a:r>
              <a:rPr lang="en-US" dirty="0">
                <a:hlinkClick r:id="rId3"/>
              </a:rPr>
              <a:t>invasive species</a:t>
            </a:r>
            <a:r>
              <a:rPr lang="en-US" dirty="0"/>
              <a:t>, and disruption of ecosystem processes (such as changing the intensity of fires in an ecosystem) are some of the ways habitats can become so degraded, they no longer support native wildlife.</a:t>
            </a:r>
          </a:p>
        </p:txBody>
      </p:sp>
    </p:spTree>
    <p:extLst>
      <p:ext uri="{BB962C8B-B14F-4D97-AF65-F5344CB8AC3E}">
        <p14:creationId xmlns:p14="http://schemas.microsoft.com/office/powerpoint/2010/main" xmlns="" val="30724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bitat Destruction ( Read ) | Biology | CK-12 Found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0266" y="894628"/>
            <a:ext cx="5497080" cy="445322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a:stretch>
            <a:fillRect/>
          </a:stretch>
        </p:blipFill>
        <p:spPr>
          <a:xfrm>
            <a:off x="5902037" y="894628"/>
            <a:ext cx="5818909" cy="4453227"/>
          </a:xfrm>
          <a:prstGeom prst="rect">
            <a:avLst/>
          </a:prstGeom>
        </p:spPr>
      </p:pic>
    </p:spTree>
    <p:extLst>
      <p:ext uri="{BB962C8B-B14F-4D97-AF65-F5344CB8AC3E}">
        <p14:creationId xmlns:p14="http://schemas.microsoft.com/office/powerpoint/2010/main" xmlns="" val="324921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Effects of Habitat Loss on Biodiversity</a:t>
            </a:r>
          </a:p>
        </p:txBody>
      </p:sp>
      <p:sp>
        <p:nvSpPr>
          <p:cNvPr id="3" name="Content Placeholder 2"/>
          <p:cNvSpPr>
            <a:spLocks noGrp="1"/>
          </p:cNvSpPr>
          <p:nvPr>
            <p:ph idx="1"/>
          </p:nvPr>
        </p:nvSpPr>
        <p:spPr/>
        <p:txBody>
          <a:bodyPr>
            <a:normAutofit/>
          </a:bodyPr>
          <a:lstStyle/>
          <a:p>
            <a:pPr fontAlgn="base"/>
            <a:r>
              <a:rPr lang="en-US" dirty="0"/>
              <a:t>Habitat loss is a process of environmental change in which a natural habitat is rendered functionally unable to support the species present. This process may be natural or unnatural, and may be caused by habitat fragmentation, geological processes, climate change, or human activities such as the introduction of invasive species or ecosystem nutrient depletion.</a:t>
            </a:r>
          </a:p>
          <a:p>
            <a:pPr fontAlgn="base"/>
            <a:r>
              <a:rPr lang="en-US" dirty="0"/>
              <a:t> In the process of habitat destruction, the organisms that previously used the site are displaced or destroyed, reducing biodiversity.</a:t>
            </a:r>
          </a:p>
          <a:p>
            <a:pPr marL="0" indent="0">
              <a:buNone/>
            </a:pPr>
            <a:r>
              <a:rPr lang="en-US" dirty="0"/>
              <a:t/>
            </a:r>
            <a:br>
              <a:rPr lang="en-US" dirty="0"/>
            </a:br>
            <a:endParaRPr lang="en-US" dirty="0"/>
          </a:p>
        </p:txBody>
      </p:sp>
    </p:spTree>
    <p:extLst>
      <p:ext uri="{BB962C8B-B14F-4D97-AF65-F5344CB8AC3E}">
        <p14:creationId xmlns:p14="http://schemas.microsoft.com/office/powerpoint/2010/main" xmlns="" val="307481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1348"/>
            <a:ext cx="10515600" cy="5065615"/>
          </a:xfrm>
        </p:spPr>
        <p:txBody>
          <a:bodyPr/>
          <a:lstStyle/>
          <a:p>
            <a:pPr fontAlgn="base"/>
            <a:r>
              <a:rPr lang="en-US" b="1" dirty="0"/>
              <a:t>Endangerment &amp; extinction of species</a:t>
            </a:r>
          </a:p>
          <a:p>
            <a:pPr fontAlgn="base"/>
            <a:r>
              <a:rPr lang="en-US" dirty="0"/>
              <a:t>In extreme cases, the destruction of habitats may also </a:t>
            </a:r>
            <a:r>
              <a:rPr lang="en-US" dirty="0">
                <a:hlinkClick r:id="rId2"/>
              </a:rPr>
              <a:t>lead to the endangerment or even to the extinction of species</a:t>
            </a:r>
            <a:r>
              <a:rPr lang="en-US" dirty="0"/>
              <a:t>. Especially for species that only live in a few different places on our planet, if those areas get destroyed, chances are that those species may become extinct sooner or later.</a:t>
            </a:r>
          </a:p>
          <a:p>
            <a:pPr fontAlgn="base"/>
            <a:r>
              <a:rPr lang="en-US" b="1" dirty="0"/>
              <a:t>Ecological imbalance</a:t>
            </a:r>
          </a:p>
          <a:p>
            <a:pPr fontAlgn="base"/>
            <a:r>
              <a:rPr lang="en-US" dirty="0"/>
              <a:t>Ecosystems are quite complex organisms with myriads of interdependencies. If one species becomes extinct, there could be several adverse effects on other predator or prey species.</a:t>
            </a:r>
          </a:p>
          <a:p>
            <a:pPr fontAlgn="base"/>
            <a:endParaRPr lang="en-US" dirty="0"/>
          </a:p>
        </p:txBody>
      </p:sp>
    </p:spTree>
    <p:extLst>
      <p:ext uri="{BB962C8B-B14F-4D97-AF65-F5344CB8AC3E}">
        <p14:creationId xmlns:p14="http://schemas.microsoft.com/office/powerpoint/2010/main" xmlns="" val="340330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TotalTime>
  <Words>1379</Words>
  <Application>Microsoft Office PowerPoint</Application>
  <PresentationFormat>Custom</PresentationFormat>
  <Paragraphs>110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HABITAT CONSERVATION</vt:lpstr>
      <vt:lpstr>Habitat</vt:lpstr>
      <vt:lpstr>Slide 3</vt:lpstr>
      <vt:lpstr>                  Kinds of Habitat Loss  Habitat destruction:</vt:lpstr>
      <vt:lpstr>Habitat fragmentation:</vt:lpstr>
      <vt:lpstr>Habitat degradation:</vt:lpstr>
      <vt:lpstr>Slide 7</vt:lpstr>
      <vt:lpstr>Effects of Habitat Loss on Biodiversity</vt:lpstr>
      <vt:lpstr>Slide 9</vt:lpstr>
      <vt:lpstr>Slide 10</vt:lpstr>
      <vt:lpstr>Conservation of habitat</vt:lpstr>
      <vt:lpstr>Slide 12</vt:lpstr>
      <vt:lpstr>Slide 13</vt:lpstr>
      <vt:lpstr>Habitat Conservation </vt:lpstr>
      <vt:lpstr>Slide 15</vt:lpstr>
      <vt:lpstr>Habitat Conservation Plan (HCP)</vt:lpstr>
      <vt:lpstr>Slide 17</vt:lpstr>
      <vt:lpstr>HCP Development process</vt:lpstr>
      <vt:lpstr>Slide 19</vt:lpstr>
      <vt:lpstr>Slide 20</vt:lpstr>
      <vt:lpstr>Slide 21</vt:lpstr>
      <vt:lpstr>Slide 22</vt:lpstr>
      <vt:lpstr>Slide 23</vt:lpstr>
      <vt:lpstr>Slide 24</vt:lpstr>
      <vt:lpstr>Slide 25</vt:lpstr>
      <vt:lpstr>Slide 26</vt:lpstr>
      <vt:lpstr>Current conservation organizations</vt:lpstr>
      <vt:lpstr>World Wildlife Fund (WWF)</vt:lpstr>
      <vt:lpstr>Rare Conservation</vt:lpstr>
      <vt:lpstr>WWF Netherlands</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Waqas</dc:creator>
  <cp:lastModifiedBy>KAWISH COMPUTERS</cp:lastModifiedBy>
  <cp:revision>22</cp:revision>
  <dcterms:created xsi:type="dcterms:W3CDTF">2021-04-03T09:53:40Z</dcterms:created>
  <dcterms:modified xsi:type="dcterms:W3CDTF">2021-04-27T07:26:25Z</dcterms:modified>
</cp:coreProperties>
</file>