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D67D0F-3F01-432A-A9F7-433296E8BB7F}" type="datetimeFigureOut">
              <a:rPr lang="en-US" smtClean="0"/>
              <a:t>3/18/2020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9E7B7-1BB7-4439-BEE3-24C3CADA0B6D}" type="slidenum">
              <a:rPr lang="en-US" smtClean="0"/>
              <a:t>‹#›</a:t>
            </a:fld>
            <a:endParaRPr lang="en-US"/>
          </a:p>
        </p:txBody>
      </p:sp>
    </p:spTree>
    <p:extLst>
      <p:ext uri="{BB962C8B-B14F-4D97-AF65-F5344CB8AC3E}">
        <p14:creationId xmlns:p14="http://schemas.microsoft.com/office/powerpoint/2010/main" val="1588255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r>
              <a:rPr lang="en-US" altLang="en-US" smtClean="0">
                <a:latin typeface="Times New Roman" panose="02020603050405020304" pitchFamily="18" charset="0"/>
              </a:rPr>
              <a:t>Sensation &amp; Perception</a:t>
            </a:r>
          </a:p>
        </p:txBody>
      </p:sp>
      <p:sp>
        <p:nvSpPr>
          <p:cNvPr id="43011" name="Rectangle 1027"/>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D77074FB-1335-4EF6-B4A1-46073507E08B}" type="datetime1">
              <a:rPr lang="en-US" altLang="en-US" smtClean="0">
                <a:latin typeface="Times New Roman" panose="02020603050405020304" pitchFamily="18" charset="0"/>
              </a:rPr>
              <a:pPr fontAlgn="base">
                <a:spcBef>
                  <a:spcPct val="0"/>
                </a:spcBef>
                <a:spcAft>
                  <a:spcPct val="0"/>
                </a:spcAft>
              </a:pPr>
              <a:t>3/18/2020</a:t>
            </a:fld>
            <a:endParaRPr lang="en-US" altLang="en-US" smtClean="0">
              <a:latin typeface="Times New Roman" panose="02020603050405020304" pitchFamily="18" charset="0"/>
            </a:endParaRPr>
          </a:p>
        </p:txBody>
      </p:sp>
      <p:sp>
        <p:nvSpPr>
          <p:cNvPr id="43012" name="Rectangle 1030"/>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r>
              <a:rPr lang="en-US" altLang="en-US" smtClean="0">
                <a:latin typeface="Times New Roman" panose="02020603050405020304" pitchFamily="18" charset="0"/>
              </a:rPr>
              <a:t>©1999 Prentice Hall </a:t>
            </a:r>
          </a:p>
        </p:txBody>
      </p:sp>
      <p:sp>
        <p:nvSpPr>
          <p:cNvPr id="43013"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BE8EE0C0-285A-4B07-9A8A-A2791C6546BE}" type="slidenum">
              <a:rPr lang="en-US" altLang="en-US" smtClean="0">
                <a:latin typeface="Times New Roman" panose="02020603050405020304" pitchFamily="18" charset="0"/>
              </a:rPr>
              <a:pPr fontAlgn="base">
                <a:spcBef>
                  <a:spcPct val="0"/>
                </a:spcBef>
                <a:spcAft>
                  <a:spcPct val="0"/>
                </a:spcAft>
              </a:pPr>
              <a:t>2</a:t>
            </a:fld>
            <a:endParaRPr lang="en-US" altLang="en-US" smtClean="0">
              <a:latin typeface="Times New Roman" panose="02020603050405020304" pitchFamily="18" charset="0"/>
            </a:endParaRPr>
          </a:p>
        </p:txBody>
      </p:sp>
      <p:sp>
        <p:nvSpPr>
          <p:cNvPr id="43014" name="Rectangle 1026"/>
          <p:cNvSpPr>
            <a:spLocks noChangeArrowheads="1" noTextEdit="1"/>
          </p:cNvSpPr>
          <p:nvPr>
            <p:ph type="sldImg"/>
          </p:nvPr>
        </p:nvSpPr>
        <p:spPr>
          <a:ln/>
        </p:spPr>
      </p:sp>
      <p:sp>
        <p:nvSpPr>
          <p:cNvPr id="43015" name="Rectangle 1027"/>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37342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r>
              <a:rPr lang="en-US" altLang="en-US" smtClean="0">
                <a:latin typeface="Times New Roman" panose="02020603050405020304" pitchFamily="18" charset="0"/>
              </a:rPr>
              <a:t>Sensation &amp; Perception</a:t>
            </a:r>
          </a:p>
        </p:txBody>
      </p:sp>
      <p:sp>
        <p:nvSpPr>
          <p:cNvPr id="61443" name="Rectangle 1027"/>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EFEB9D98-114B-422E-93E1-81C1F2EF8C18}" type="datetime1">
              <a:rPr lang="en-US" altLang="en-US" smtClean="0">
                <a:latin typeface="Times New Roman" panose="02020603050405020304" pitchFamily="18" charset="0"/>
              </a:rPr>
              <a:pPr fontAlgn="base">
                <a:spcBef>
                  <a:spcPct val="0"/>
                </a:spcBef>
                <a:spcAft>
                  <a:spcPct val="0"/>
                </a:spcAft>
              </a:pPr>
              <a:t>3/18/2020</a:t>
            </a:fld>
            <a:endParaRPr lang="en-US" altLang="en-US" smtClean="0">
              <a:latin typeface="Times New Roman" panose="02020603050405020304" pitchFamily="18" charset="0"/>
            </a:endParaRPr>
          </a:p>
        </p:txBody>
      </p:sp>
      <p:sp>
        <p:nvSpPr>
          <p:cNvPr id="61444" name="Rectangle 1030"/>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r>
              <a:rPr lang="en-US" altLang="en-US" smtClean="0">
                <a:latin typeface="Times New Roman" panose="02020603050405020304" pitchFamily="18" charset="0"/>
              </a:rPr>
              <a:t>©1999 Prentice Hall </a:t>
            </a:r>
          </a:p>
        </p:txBody>
      </p:sp>
      <p:sp>
        <p:nvSpPr>
          <p:cNvPr id="61445"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9B4B3801-6D6F-4F2F-A53D-F0D7FACD9E36}" type="slidenum">
              <a:rPr lang="en-US" altLang="en-US" smtClean="0">
                <a:latin typeface="Times New Roman" panose="02020603050405020304" pitchFamily="18" charset="0"/>
              </a:rPr>
              <a:pPr fontAlgn="base">
                <a:spcBef>
                  <a:spcPct val="0"/>
                </a:spcBef>
                <a:spcAft>
                  <a:spcPct val="0"/>
                </a:spcAft>
              </a:pPr>
              <a:t>11</a:t>
            </a:fld>
            <a:endParaRPr lang="en-US" altLang="en-US" smtClean="0">
              <a:latin typeface="Times New Roman" panose="02020603050405020304" pitchFamily="18" charset="0"/>
            </a:endParaRPr>
          </a:p>
        </p:txBody>
      </p:sp>
      <p:sp>
        <p:nvSpPr>
          <p:cNvPr id="61446" name="Rectangle 2"/>
          <p:cNvSpPr>
            <a:spLocks noChangeArrowheads="1" noTextEdit="1"/>
          </p:cNvSpPr>
          <p:nvPr>
            <p:ph type="sldImg"/>
          </p:nvPr>
        </p:nvSpPr>
        <p:spPr>
          <a:ln/>
        </p:spPr>
      </p:sp>
      <p:sp>
        <p:nvSpPr>
          <p:cNvPr id="61447"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mtClean="0"/>
              <a:t>Figure 3.18 from:</a:t>
            </a:r>
          </a:p>
          <a:p>
            <a:r>
              <a:rPr lang="en-US" altLang="en-US" smtClean="0"/>
              <a:t>Kassin, S. (1998). </a:t>
            </a:r>
            <a:r>
              <a:rPr lang="en-US" altLang="en-US" i="1" smtClean="0"/>
              <a:t>Psychology</a:t>
            </a:r>
            <a:r>
              <a:rPr lang="en-US" altLang="en-US" smtClean="0"/>
              <a:t>, second edition. Upper Saddle River, NJ: Prentice Hall.</a:t>
            </a:r>
          </a:p>
          <a:p>
            <a:endParaRPr lang="en-US" altLang="en-US" smtClean="0"/>
          </a:p>
          <a:p>
            <a:endParaRPr lang="en-US" altLang="en-US" smtClean="0"/>
          </a:p>
        </p:txBody>
      </p:sp>
    </p:spTree>
    <p:extLst>
      <p:ext uri="{BB962C8B-B14F-4D97-AF65-F5344CB8AC3E}">
        <p14:creationId xmlns:p14="http://schemas.microsoft.com/office/powerpoint/2010/main" val="151430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r>
              <a:rPr lang="en-US" altLang="en-US" smtClean="0">
                <a:latin typeface="Times New Roman" panose="02020603050405020304" pitchFamily="18" charset="0"/>
              </a:rPr>
              <a:t>Sensation &amp; Perception</a:t>
            </a:r>
          </a:p>
        </p:txBody>
      </p:sp>
      <p:sp>
        <p:nvSpPr>
          <p:cNvPr id="45059" name="Rectangle 1027"/>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5F9A69BA-3177-4C89-9516-946D8AFA70F5}" type="datetime1">
              <a:rPr lang="en-US" altLang="en-US" smtClean="0">
                <a:latin typeface="Times New Roman" panose="02020603050405020304" pitchFamily="18" charset="0"/>
              </a:rPr>
              <a:pPr fontAlgn="base">
                <a:spcBef>
                  <a:spcPct val="0"/>
                </a:spcBef>
                <a:spcAft>
                  <a:spcPct val="0"/>
                </a:spcAft>
              </a:pPr>
              <a:t>3/18/2020</a:t>
            </a:fld>
            <a:endParaRPr lang="en-US" altLang="en-US" smtClean="0">
              <a:latin typeface="Times New Roman" panose="02020603050405020304" pitchFamily="18" charset="0"/>
            </a:endParaRPr>
          </a:p>
        </p:txBody>
      </p:sp>
      <p:sp>
        <p:nvSpPr>
          <p:cNvPr id="45060" name="Rectangle 1030"/>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r>
              <a:rPr lang="en-US" altLang="en-US" smtClean="0">
                <a:latin typeface="Times New Roman" panose="02020603050405020304" pitchFamily="18" charset="0"/>
              </a:rPr>
              <a:t>©1999 Prentice Hall </a:t>
            </a:r>
          </a:p>
        </p:txBody>
      </p:sp>
      <p:sp>
        <p:nvSpPr>
          <p:cNvPr id="45061"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F20EABA5-D1A8-4960-8DFC-009962806655}" type="slidenum">
              <a:rPr lang="en-US" altLang="en-US" smtClean="0">
                <a:latin typeface="Times New Roman" panose="02020603050405020304" pitchFamily="18" charset="0"/>
              </a:rPr>
              <a:pPr fontAlgn="base">
                <a:spcBef>
                  <a:spcPct val="0"/>
                </a:spcBef>
                <a:spcAft>
                  <a:spcPct val="0"/>
                </a:spcAft>
              </a:pPr>
              <a:t>3</a:t>
            </a:fld>
            <a:endParaRPr lang="en-US" altLang="en-US" smtClean="0">
              <a:latin typeface="Times New Roman" panose="02020603050405020304" pitchFamily="18" charset="0"/>
            </a:endParaRPr>
          </a:p>
        </p:txBody>
      </p:sp>
      <p:sp>
        <p:nvSpPr>
          <p:cNvPr id="45062" name="Rectangle 2"/>
          <p:cNvSpPr>
            <a:spLocks noChangeArrowheads="1" noTextEdit="1"/>
          </p:cNvSpPr>
          <p:nvPr>
            <p:ph type="sldImg"/>
          </p:nvPr>
        </p:nvSpPr>
        <p:spPr>
          <a:ln/>
        </p:spPr>
      </p:sp>
      <p:sp>
        <p:nvSpPr>
          <p:cNvPr id="4506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mtClean="0"/>
              <a:t>Figure 3.Davis 2 from:</a:t>
            </a:r>
          </a:p>
          <a:p>
            <a:r>
              <a:rPr lang="en-US" altLang="en-US" smtClean="0"/>
              <a:t>Kassin, S. (1998). </a:t>
            </a:r>
            <a:r>
              <a:rPr lang="en-US" altLang="en-US" i="1" smtClean="0"/>
              <a:t>Psychology</a:t>
            </a:r>
            <a:r>
              <a:rPr lang="en-US" altLang="en-US" smtClean="0"/>
              <a:t>, second edition. Upper Saddle River, NJ: Prentice Hall.</a:t>
            </a:r>
          </a:p>
          <a:p>
            <a:endParaRPr lang="en-US" altLang="en-US" smtClean="0"/>
          </a:p>
          <a:p>
            <a:endParaRPr lang="en-US" altLang="en-US" smtClean="0"/>
          </a:p>
        </p:txBody>
      </p:sp>
    </p:spTree>
    <p:extLst>
      <p:ext uri="{BB962C8B-B14F-4D97-AF65-F5344CB8AC3E}">
        <p14:creationId xmlns:p14="http://schemas.microsoft.com/office/powerpoint/2010/main" val="1987306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r>
              <a:rPr lang="en-US" altLang="en-US" smtClean="0">
                <a:latin typeface="Times New Roman" panose="02020603050405020304" pitchFamily="18" charset="0"/>
              </a:rPr>
              <a:t>Sensation &amp; Perception</a:t>
            </a:r>
          </a:p>
        </p:txBody>
      </p:sp>
      <p:sp>
        <p:nvSpPr>
          <p:cNvPr id="47107" name="Rectangle 1027"/>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9CBE207-2937-44C8-8500-F3EEAA9ED3ED}" type="datetime1">
              <a:rPr lang="en-US" altLang="en-US" smtClean="0">
                <a:latin typeface="Times New Roman" panose="02020603050405020304" pitchFamily="18" charset="0"/>
              </a:rPr>
              <a:pPr fontAlgn="base">
                <a:spcBef>
                  <a:spcPct val="0"/>
                </a:spcBef>
                <a:spcAft>
                  <a:spcPct val="0"/>
                </a:spcAft>
              </a:pPr>
              <a:t>3/18/2020</a:t>
            </a:fld>
            <a:endParaRPr lang="en-US" altLang="en-US" smtClean="0">
              <a:latin typeface="Times New Roman" panose="02020603050405020304" pitchFamily="18" charset="0"/>
            </a:endParaRPr>
          </a:p>
        </p:txBody>
      </p:sp>
      <p:sp>
        <p:nvSpPr>
          <p:cNvPr id="47108" name="Rectangle 1030"/>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r>
              <a:rPr lang="en-US" altLang="en-US" smtClean="0">
                <a:latin typeface="Times New Roman" panose="02020603050405020304" pitchFamily="18" charset="0"/>
              </a:rPr>
              <a:t>©1999 Prentice Hall </a:t>
            </a:r>
          </a:p>
        </p:txBody>
      </p:sp>
      <p:sp>
        <p:nvSpPr>
          <p:cNvPr id="47109"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F4AFEC1D-1431-4ADF-B55E-9E3F69AF5674}" type="slidenum">
              <a:rPr lang="en-US" altLang="en-US" smtClean="0">
                <a:latin typeface="Times New Roman" panose="02020603050405020304" pitchFamily="18" charset="0"/>
              </a:rPr>
              <a:pPr fontAlgn="base">
                <a:spcBef>
                  <a:spcPct val="0"/>
                </a:spcBef>
                <a:spcAft>
                  <a:spcPct val="0"/>
                </a:spcAft>
              </a:pPr>
              <a:t>4</a:t>
            </a:fld>
            <a:endParaRPr lang="en-US" altLang="en-US" smtClean="0">
              <a:latin typeface="Times New Roman" panose="02020603050405020304" pitchFamily="18" charset="0"/>
            </a:endParaRPr>
          </a:p>
        </p:txBody>
      </p:sp>
      <p:sp>
        <p:nvSpPr>
          <p:cNvPr id="47110" name="Rectangle 2"/>
          <p:cNvSpPr>
            <a:spLocks noChangeArrowheads="1" noTextEdit="1"/>
          </p:cNvSpPr>
          <p:nvPr>
            <p:ph type="sldImg"/>
          </p:nvPr>
        </p:nvSpPr>
        <p:spPr>
          <a:ln/>
        </p:spPr>
      </p:sp>
      <p:sp>
        <p:nvSpPr>
          <p:cNvPr id="4711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2354473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r>
              <a:rPr lang="en-US" altLang="en-US" smtClean="0">
                <a:latin typeface="Times New Roman" panose="02020603050405020304" pitchFamily="18" charset="0"/>
              </a:rPr>
              <a:t>Sensation &amp; Perception</a:t>
            </a:r>
          </a:p>
        </p:txBody>
      </p:sp>
      <p:sp>
        <p:nvSpPr>
          <p:cNvPr id="49155" name="Rectangle 1027"/>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30245036-BE29-45D5-A4FF-386BAAE26F44}" type="datetime1">
              <a:rPr lang="en-US" altLang="en-US" smtClean="0">
                <a:latin typeface="Times New Roman" panose="02020603050405020304" pitchFamily="18" charset="0"/>
              </a:rPr>
              <a:pPr fontAlgn="base">
                <a:spcBef>
                  <a:spcPct val="0"/>
                </a:spcBef>
                <a:spcAft>
                  <a:spcPct val="0"/>
                </a:spcAft>
              </a:pPr>
              <a:t>3/18/2020</a:t>
            </a:fld>
            <a:endParaRPr lang="en-US" altLang="en-US" smtClean="0">
              <a:latin typeface="Times New Roman" panose="02020603050405020304" pitchFamily="18" charset="0"/>
            </a:endParaRPr>
          </a:p>
        </p:txBody>
      </p:sp>
      <p:sp>
        <p:nvSpPr>
          <p:cNvPr id="49156" name="Rectangle 1030"/>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r>
              <a:rPr lang="en-US" altLang="en-US" smtClean="0">
                <a:latin typeface="Times New Roman" panose="02020603050405020304" pitchFamily="18" charset="0"/>
              </a:rPr>
              <a:t>©1999 Prentice Hall </a:t>
            </a:r>
          </a:p>
        </p:txBody>
      </p:sp>
      <p:sp>
        <p:nvSpPr>
          <p:cNvPr id="49157"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F03C7733-7A6E-4E80-AF30-4B781E02D100}" type="slidenum">
              <a:rPr lang="en-US" altLang="en-US" smtClean="0">
                <a:latin typeface="Times New Roman" panose="02020603050405020304" pitchFamily="18" charset="0"/>
              </a:rPr>
              <a:pPr fontAlgn="base">
                <a:spcBef>
                  <a:spcPct val="0"/>
                </a:spcBef>
                <a:spcAft>
                  <a:spcPct val="0"/>
                </a:spcAft>
              </a:pPr>
              <a:t>5</a:t>
            </a:fld>
            <a:endParaRPr lang="en-US" altLang="en-US" smtClean="0">
              <a:latin typeface="Times New Roman" panose="02020603050405020304" pitchFamily="18" charset="0"/>
            </a:endParaRPr>
          </a:p>
        </p:txBody>
      </p:sp>
      <p:sp>
        <p:nvSpPr>
          <p:cNvPr id="49158" name="Rectangle 2"/>
          <p:cNvSpPr>
            <a:spLocks noChangeArrowheads="1" noTextEdit="1"/>
          </p:cNvSpPr>
          <p:nvPr>
            <p:ph type="sldImg"/>
          </p:nvPr>
        </p:nvSpPr>
        <p:spPr>
          <a:ln/>
        </p:spPr>
      </p:sp>
      <p:sp>
        <p:nvSpPr>
          <p:cNvPr id="49159"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526705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r>
              <a:rPr lang="en-US" altLang="en-US" smtClean="0">
                <a:latin typeface="Times New Roman" panose="02020603050405020304" pitchFamily="18" charset="0"/>
              </a:rPr>
              <a:t>Sensation &amp; Perception</a:t>
            </a:r>
          </a:p>
        </p:txBody>
      </p:sp>
      <p:sp>
        <p:nvSpPr>
          <p:cNvPr id="51203" name="Rectangle 1027"/>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BA35D05A-974E-4A72-833A-41CD491F16E2}" type="datetime1">
              <a:rPr lang="en-US" altLang="en-US" smtClean="0">
                <a:latin typeface="Times New Roman" panose="02020603050405020304" pitchFamily="18" charset="0"/>
              </a:rPr>
              <a:pPr fontAlgn="base">
                <a:spcBef>
                  <a:spcPct val="0"/>
                </a:spcBef>
                <a:spcAft>
                  <a:spcPct val="0"/>
                </a:spcAft>
              </a:pPr>
              <a:t>3/18/2020</a:t>
            </a:fld>
            <a:endParaRPr lang="en-US" altLang="en-US" smtClean="0">
              <a:latin typeface="Times New Roman" panose="02020603050405020304" pitchFamily="18" charset="0"/>
            </a:endParaRPr>
          </a:p>
        </p:txBody>
      </p:sp>
      <p:sp>
        <p:nvSpPr>
          <p:cNvPr id="51204" name="Rectangle 1030"/>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r>
              <a:rPr lang="en-US" altLang="en-US" smtClean="0">
                <a:latin typeface="Times New Roman" panose="02020603050405020304" pitchFamily="18" charset="0"/>
              </a:rPr>
              <a:t>©1999 Prentice Hall </a:t>
            </a:r>
          </a:p>
        </p:txBody>
      </p:sp>
      <p:sp>
        <p:nvSpPr>
          <p:cNvPr id="51205"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ABF00A88-49D1-400F-8FA5-D12DD5D1CFF5}" type="slidenum">
              <a:rPr lang="en-US" altLang="en-US" smtClean="0">
                <a:latin typeface="Times New Roman" panose="02020603050405020304" pitchFamily="18" charset="0"/>
              </a:rPr>
              <a:pPr fontAlgn="base">
                <a:spcBef>
                  <a:spcPct val="0"/>
                </a:spcBef>
                <a:spcAft>
                  <a:spcPct val="0"/>
                </a:spcAft>
              </a:pPr>
              <a:t>6</a:t>
            </a:fld>
            <a:endParaRPr lang="en-US" altLang="en-US" smtClean="0">
              <a:latin typeface="Times New Roman" panose="02020603050405020304" pitchFamily="18" charset="0"/>
            </a:endParaRPr>
          </a:p>
        </p:txBody>
      </p:sp>
      <p:sp>
        <p:nvSpPr>
          <p:cNvPr id="51206" name="Rectangle 2"/>
          <p:cNvSpPr>
            <a:spLocks noChangeArrowheads="1" noTextEdit="1"/>
          </p:cNvSpPr>
          <p:nvPr>
            <p:ph type="sldImg"/>
          </p:nvPr>
        </p:nvSpPr>
        <p:spPr>
          <a:ln/>
        </p:spPr>
      </p:sp>
      <p:sp>
        <p:nvSpPr>
          <p:cNvPr id="51207"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215224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r>
              <a:rPr lang="en-US" altLang="en-US" smtClean="0">
                <a:latin typeface="Times New Roman" panose="02020603050405020304" pitchFamily="18" charset="0"/>
              </a:rPr>
              <a:t>Sensation &amp; Perception</a:t>
            </a:r>
          </a:p>
        </p:txBody>
      </p:sp>
      <p:sp>
        <p:nvSpPr>
          <p:cNvPr id="53251" name="Rectangle 1027"/>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95C2D099-42E9-47B5-A2B4-DA8C22E1E229}" type="datetime1">
              <a:rPr lang="en-US" altLang="en-US" smtClean="0">
                <a:latin typeface="Times New Roman" panose="02020603050405020304" pitchFamily="18" charset="0"/>
              </a:rPr>
              <a:pPr fontAlgn="base">
                <a:spcBef>
                  <a:spcPct val="0"/>
                </a:spcBef>
                <a:spcAft>
                  <a:spcPct val="0"/>
                </a:spcAft>
              </a:pPr>
              <a:t>3/18/2020</a:t>
            </a:fld>
            <a:endParaRPr lang="en-US" altLang="en-US" smtClean="0">
              <a:latin typeface="Times New Roman" panose="02020603050405020304" pitchFamily="18" charset="0"/>
            </a:endParaRPr>
          </a:p>
        </p:txBody>
      </p:sp>
      <p:sp>
        <p:nvSpPr>
          <p:cNvPr id="53252" name="Rectangle 1030"/>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r>
              <a:rPr lang="en-US" altLang="en-US" smtClean="0">
                <a:latin typeface="Times New Roman" panose="02020603050405020304" pitchFamily="18" charset="0"/>
              </a:rPr>
              <a:t>©1999 Prentice Hall </a:t>
            </a:r>
          </a:p>
        </p:txBody>
      </p:sp>
      <p:sp>
        <p:nvSpPr>
          <p:cNvPr id="53253"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C6253D81-D086-4A71-AFC5-CFE0C6BAF6B9}" type="slidenum">
              <a:rPr lang="en-US" altLang="en-US" smtClean="0">
                <a:latin typeface="Times New Roman" panose="02020603050405020304" pitchFamily="18" charset="0"/>
              </a:rPr>
              <a:pPr fontAlgn="base">
                <a:spcBef>
                  <a:spcPct val="0"/>
                </a:spcBef>
                <a:spcAft>
                  <a:spcPct val="0"/>
                </a:spcAft>
              </a:pPr>
              <a:t>7</a:t>
            </a:fld>
            <a:endParaRPr lang="en-US" altLang="en-US" smtClean="0">
              <a:latin typeface="Times New Roman" panose="02020603050405020304" pitchFamily="18" charset="0"/>
            </a:endParaRPr>
          </a:p>
        </p:txBody>
      </p:sp>
      <p:sp>
        <p:nvSpPr>
          <p:cNvPr id="53254" name="Rectangle 2"/>
          <p:cNvSpPr>
            <a:spLocks noChangeArrowheads="1" noTextEdit="1"/>
          </p:cNvSpPr>
          <p:nvPr>
            <p:ph type="sldImg"/>
          </p:nvPr>
        </p:nvSpPr>
        <p:spPr>
          <a:solidFill>
            <a:srgbClr val="FFFFFF"/>
          </a:solidFill>
          <a:ln/>
        </p:spPr>
      </p:sp>
      <p:sp>
        <p:nvSpPr>
          <p:cNvPr id="53255" name="Rectangle 3"/>
          <p:cNvSpPr>
            <a:spLocks noChangeArrowheads="1"/>
          </p:cNvSpPr>
          <p:nvPr>
            <p:ph type="body" idx="1"/>
          </p:nvPr>
        </p:nvSpPr>
        <p:spPr>
          <a:solidFill>
            <a:srgbClr val="FFFFFF"/>
          </a:solidFill>
          <a:ln w="12700" cap="sq">
            <a:solidFill>
              <a:srgbClr val="000000"/>
            </a:solidFill>
            <a:miter lim="800000"/>
            <a:headEnd type="none" w="sm" len="sm"/>
            <a:tailEnd type="none" w="sm" len="sm"/>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1661149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r>
              <a:rPr lang="en-US" altLang="en-US" smtClean="0">
                <a:latin typeface="Times New Roman" panose="02020603050405020304" pitchFamily="18" charset="0"/>
              </a:rPr>
              <a:t>Sensation &amp; Perception</a:t>
            </a:r>
          </a:p>
        </p:txBody>
      </p:sp>
      <p:sp>
        <p:nvSpPr>
          <p:cNvPr id="55299" name="Rectangle 1027"/>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26D027F5-BB01-43ED-AFDE-EEC8A9FF0D26}" type="datetime1">
              <a:rPr lang="en-US" altLang="en-US" smtClean="0">
                <a:latin typeface="Times New Roman" panose="02020603050405020304" pitchFamily="18" charset="0"/>
              </a:rPr>
              <a:pPr fontAlgn="base">
                <a:spcBef>
                  <a:spcPct val="0"/>
                </a:spcBef>
                <a:spcAft>
                  <a:spcPct val="0"/>
                </a:spcAft>
              </a:pPr>
              <a:t>3/18/2020</a:t>
            </a:fld>
            <a:endParaRPr lang="en-US" altLang="en-US" smtClean="0">
              <a:latin typeface="Times New Roman" panose="02020603050405020304" pitchFamily="18" charset="0"/>
            </a:endParaRPr>
          </a:p>
        </p:txBody>
      </p:sp>
      <p:sp>
        <p:nvSpPr>
          <p:cNvPr id="55300" name="Rectangle 1030"/>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r>
              <a:rPr lang="en-US" altLang="en-US" smtClean="0">
                <a:latin typeface="Times New Roman" panose="02020603050405020304" pitchFamily="18" charset="0"/>
              </a:rPr>
              <a:t>©1999 Prentice Hall </a:t>
            </a:r>
          </a:p>
        </p:txBody>
      </p:sp>
      <p:sp>
        <p:nvSpPr>
          <p:cNvPr id="55301"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7FC4137A-CA37-4AB3-ADDF-6DDD427BE3FE}" type="slidenum">
              <a:rPr lang="en-US" altLang="en-US" smtClean="0">
                <a:latin typeface="Times New Roman" panose="02020603050405020304" pitchFamily="18" charset="0"/>
              </a:rPr>
              <a:pPr fontAlgn="base">
                <a:spcBef>
                  <a:spcPct val="0"/>
                </a:spcBef>
                <a:spcAft>
                  <a:spcPct val="0"/>
                </a:spcAft>
              </a:pPr>
              <a:t>8</a:t>
            </a:fld>
            <a:endParaRPr lang="en-US" altLang="en-US" smtClean="0">
              <a:latin typeface="Times New Roman" panose="02020603050405020304" pitchFamily="18" charset="0"/>
            </a:endParaRPr>
          </a:p>
        </p:txBody>
      </p:sp>
      <p:sp>
        <p:nvSpPr>
          <p:cNvPr id="55302" name="Rectangle 2"/>
          <p:cNvSpPr>
            <a:spLocks noChangeArrowheads="1" noTextEdit="1"/>
          </p:cNvSpPr>
          <p:nvPr>
            <p:ph type="sldImg"/>
          </p:nvPr>
        </p:nvSpPr>
        <p:spPr>
          <a:solidFill>
            <a:srgbClr val="FFFFFF"/>
          </a:solidFill>
          <a:ln/>
        </p:spPr>
      </p:sp>
      <p:sp>
        <p:nvSpPr>
          <p:cNvPr id="55303" name="Rectangle 3"/>
          <p:cNvSpPr>
            <a:spLocks noChangeArrowheads="1"/>
          </p:cNvSpPr>
          <p:nvPr>
            <p:ph type="body" idx="1"/>
          </p:nvPr>
        </p:nvSpPr>
        <p:spPr>
          <a:solidFill>
            <a:srgbClr val="FFFFFF"/>
          </a:solidFill>
          <a:ln w="12700" cap="sq">
            <a:solidFill>
              <a:srgbClr val="000000"/>
            </a:solidFill>
            <a:miter lim="800000"/>
            <a:headEnd type="none" w="sm" len="sm"/>
            <a:tailEnd type="none" w="sm" len="sm"/>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1063855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r>
              <a:rPr lang="en-US" altLang="en-US" smtClean="0">
                <a:latin typeface="Times New Roman" panose="02020603050405020304" pitchFamily="18" charset="0"/>
              </a:rPr>
              <a:t>Sensation &amp; Perception</a:t>
            </a:r>
          </a:p>
        </p:txBody>
      </p:sp>
      <p:sp>
        <p:nvSpPr>
          <p:cNvPr id="57347" name="Rectangle 1027"/>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94C4408A-DBF0-4177-B61E-210A7566CA66}" type="datetime1">
              <a:rPr lang="en-US" altLang="en-US" smtClean="0">
                <a:latin typeface="Times New Roman" panose="02020603050405020304" pitchFamily="18" charset="0"/>
              </a:rPr>
              <a:pPr fontAlgn="base">
                <a:spcBef>
                  <a:spcPct val="0"/>
                </a:spcBef>
                <a:spcAft>
                  <a:spcPct val="0"/>
                </a:spcAft>
              </a:pPr>
              <a:t>3/18/2020</a:t>
            </a:fld>
            <a:endParaRPr lang="en-US" altLang="en-US" smtClean="0">
              <a:latin typeface="Times New Roman" panose="02020603050405020304" pitchFamily="18" charset="0"/>
            </a:endParaRPr>
          </a:p>
        </p:txBody>
      </p:sp>
      <p:sp>
        <p:nvSpPr>
          <p:cNvPr id="57348" name="Rectangle 1030"/>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r>
              <a:rPr lang="en-US" altLang="en-US" smtClean="0">
                <a:latin typeface="Times New Roman" panose="02020603050405020304" pitchFamily="18" charset="0"/>
              </a:rPr>
              <a:t>©1999 Prentice Hall </a:t>
            </a:r>
          </a:p>
        </p:txBody>
      </p:sp>
      <p:sp>
        <p:nvSpPr>
          <p:cNvPr id="57349"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DB4E7984-E134-4209-A520-D8B63CFCF0F1}" type="slidenum">
              <a:rPr lang="en-US" altLang="en-US" smtClean="0">
                <a:latin typeface="Times New Roman" panose="02020603050405020304" pitchFamily="18" charset="0"/>
              </a:rPr>
              <a:pPr fontAlgn="base">
                <a:spcBef>
                  <a:spcPct val="0"/>
                </a:spcBef>
                <a:spcAft>
                  <a:spcPct val="0"/>
                </a:spcAft>
              </a:pPr>
              <a:t>9</a:t>
            </a:fld>
            <a:endParaRPr lang="en-US" altLang="en-US" smtClean="0">
              <a:latin typeface="Times New Roman" panose="02020603050405020304" pitchFamily="18" charset="0"/>
            </a:endParaRPr>
          </a:p>
        </p:txBody>
      </p:sp>
      <p:sp>
        <p:nvSpPr>
          <p:cNvPr id="57350" name="Rectangle 2"/>
          <p:cNvSpPr>
            <a:spLocks noChangeArrowheads="1" noTextEdit="1"/>
          </p:cNvSpPr>
          <p:nvPr>
            <p:ph type="sldImg"/>
          </p:nvPr>
        </p:nvSpPr>
        <p:spPr>
          <a:solidFill>
            <a:srgbClr val="FFFFFF"/>
          </a:solidFill>
          <a:ln/>
        </p:spPr>
      </p:sp>
      <p:sp>
        <p:nvSpPr>
          <p:cNvPr id="57351" name="Rectangle 3"/>
          <p:cNvSpPr>
            <a:spLocks noChangeArrowheads="1"/>
          </p:cNvSpPr>
          <p:nvPr>
            <p:ph type="body" idx="1"/>
          </p:nvPr>
        </p:nvSpPr>
        <p:spPr>
          <a:solidFill>
            <a:srgbClr val="FFFFFF"/>
          </a:solidFill>
          <a:ln w="12700" cap="sq">
            <a:solidFill>
              <a:srgbClr val="000000"/>
            </a:solidFill>
            <a:miter lim="800000"/>
            <a:headEnd type="none" w="sm" len="sm"/>
            <a:tailEnd type="none" w="sm" len="sm"/>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592918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r>
              <a:rPr lang="en-US" altLang="en-US" smtClean="0">
                <a:latin typeface="Times New Roman" panose="02020603050405020304" pitchFamily="18" charset="0"/>
              </a:rPr>
              <a:t>Sensation &amp; Perception</a:t>
            </a:r>
          </a:p>
        </p:txBody>
      </p:sp>
      <p:sp>
        <p:nvSpPr>
          <p:cNvPr id="59395" name="Rectangle 1027"/>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C2009ED0-02BF-46E0-8C93-9AE4C966B951}" type="datetime1">
              <a:rPr lang="en-US" altLang="en-US" smtClean="0">
                <a:latin typeface="Times New Roman" panose="02020603050405020304" pitchFamily="18" charset="0"/>
              </a:rPr>
              <a:pPr fontAlgn="base">
                <a:spcBef>
                  <a:spcPct val="0"/>
                </a:spcBef>
                <a:spcAft>
                  <a:spcPct val="0"/>
                </a:spcAft>
              </a:pPr>
              <a:t>3/18/2020</a:t>
            </a:fld>
            <a:endParaRPr lang="en-US" altLang="en-US" smtClean="0">
              <a:latin typeface="Times New Roman" panose="02020603050405020304" pitchFamily="18" charset="0"/>
            </a:endParaRPr>
          </a:p>
        </p:txBody>
      </p:sp>
      <p:sp>
        <p:nvSpPr>
          <p:cNvPr id="59396" name="Rectangle 1030"/>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r>
              <a:rPr lang="en-US" altLang="en-US" smtClean="0">
                <a:latin typeface="Times New Roman" panose="02020603050405020304" pitchFamily="18" charset="0"/>
              </a:rPr>
              <a:t>©1999 Prentice Hall </a:t>
            </a:r>
          </a:p>
        </p:txBody>
      </p:sp>
      <p:sp>
        <p:nvSpPr>
          <p:cNvPr id="59397"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9638">
              <a:defRPr>
                <a:solidFill>
                  <a:schemeClr val="tx1"/>
                </a:solidFill>
                <a:latin typeface="Tw Cen MT" panose="020B0602020104020603" pitchFamily="34" charset="0"/>
              </a:defRPr>
            </a:lvl1pPr>
            <a:lvl2pPr marL="742950" indent="-285750" defTabSz="909638">
              <a:defRPr>
                <a:solidFill>
                  <a:schemeClr val="tx1"/>
                </a:solidFill>
                <a:latin typeface="Tw Cen MT" panose="020B0602020104020603" pitchFamily="34" charset="0"/>
              </a:defRPr>
            </a:lvl2pPr>
            <a:lvl3pPr marL="1143000" indent="-228600" defTabSz="909638">
              <a:defRPr>
                <a:solidFill>
                  <a:schemeClr val="tx1"/>
                </a:solidFill>
                <a:latin typeface="Tw Cen MT" panose="020B0602020104020603" pitchFamily="34" charset="0"/>
              </a:defRPr>
            </a:lvl3pPr>
            <a:lvl4pPr marL="1600200" indent="-228600" defTabSz="909638">
              <a:defRPr>
                <a:solidFill>
                  <a:schemeClr val="tx1"/>
                </a:solidFill>
                <a:latin typeface="Tw Cen MT" panose="020B0602020104020603" pitchFamily="34" charset="0"/>
              </a:defRPr>
            </a:lvl4pPr>
            <a:lvl5pPr marL="2057400" indent="-228600" defTabSz="909638">
              <a:defRPr>
                <a:solidFill>
                  <a:schemeClr val="tx1"/>
                </a:solidFill>
                <a:latin typeface="Tw Cen MT" panose="020B0602020104020603" pitchFamily="34" charset="0"/>
              </a:defRPr>
            </a:lvl5pPr>
            <a:lvl6pPr marL="2514600" indent="-228600" defTabSz="909638" eaLnBrk="0" fontAlgn="base" hangingPunct="0">
              <a:spcBef>
                <a:spcPct val="0"/>
              </a:spcBef>
              <a:spcAft>
                <a:spcPct val="0"/>
              </a:spcAft>
              <a:defRPr>
                <a:solidFill>
                  <a:schemeClr val="tx1"/>
                </a:solidFill>
                <a:latin typeface="Tw Cen MT" panose="020B0602020104020603" pitchFamily="34" charset="0"/>
              </a:defRPr>
            </a:lvl6pPr>
            <a:lvl7pPr marL="2971800" indent="-228600" defTabSz="909638" eaLnBrk="0" fontAlgn="base" hangingPunct="0">
              <a:spcBef>
                <a:spcPct val="0"/>
              </a:spcBef>
              <a:spcAft>
                <a:spcPct val="0"/>
              </a:spcAft>
              <a:defRPr>
                <a:solidFill>
                  <a:schemeClr val="tx1"/>
                </a:solidFill>
                <a:latin typeface="Tw Cen MT" panose="020B0602020104020603" pitchFamily="34" charset="0"/>
              </a:defRPr>
            </a:lvl7pPr>
            <a:lvl8pPr marL="3429000" indent="-228600" defTabSz="909638" eaLnBrk="0" fontAlgn="base" hangingPunct="0">
              <a:spcBef>
                <a:spcPct val="0"/>
              </a:spcBef>
              <a:spcAft>
                <a:spcPct val="0"/>
              </a:spcAft>
              <a:defRPr>
                <a:solidFill>
                  <a:schemeClr val="tx1"/>
                </a:solidFill>
                <a:latin typeface="Tw Cen MT" panose="020B0602020104020603" pitchFamily="34" charset="0"/>
              </a:defRPr>
            </a:lvl8pPr>
            <a:lvl9pPr marL="3886200" indent="-228600" defTabSz="909638"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5219D6F2-A79D-46FD-A2D4-9E7CE8298A71}" type="slidenum">
              <a:rPr lang="en-US" altLang="en-US" smtClean="0">
                <a:latin typeface="Times New Roman" panose="02020603050405020304" pitchFamily="18" charset="0"/>
              </a:rPr>
              <a:pPr fontAlgn="base">
                <a:spcBef>
                  <a:spcPct val="0"/>
                </a:spcBef>
                <a:spcAft>
                  <a:spcPct val="0"/>
                </a:spcAft>
              </a:pPr>
              <a:t>10</a:t>
            </a:fld>
            <a:endParaRPr lang="en-US" altLang="en-US" smtClean="0">
              <a:latin typeface="Times New Roman" panose="02020603050405020304" pitchFamily="18" charset="0"/>
            </a:endParaRPr>
          </a:p>
        </p:txBody>
      </p:sp>
      <p:sp>
        <p:nvSpPr>
          <p:cNvPr id="59398" name="Rectangle 2"/>
          <p:cNvSpPr>
            <a:spLocks noChangeArrowheads="1" noTextEdit="1"/>
          </p:cNvSpPr>
          <p:nvPr>
            <p:ph type="sldImg"/>
          </p:nvPr>
        </p:nvSpPr>
        <p:spPr>
          <a:solidFill>
            <a:srgbClr val="FFFFFF"/>
          </a:solidFill>
          <a:ln/>
        </p:spPr>
      </p:sp>
      <p:sp>
        <p:nvSpPr>
          <p:cNvPr id="59399" name="Rectangle 3"/>
          <p:cNvSpPr>
            <a:spLocks noChangeArrowheads="1"/>
          </p:cNvSpPr>
          <p:nvPr>
            <p:ph type="body" idx="1"/>
          </p:nvPr>
        </p:nvSpPr>
        <p:spPr>
          <a:solidFill>
            <a:srgbClr val="FFFFFF"/>
          </a:solidFill>
          <a:ln w="12700" cap="sq">
            <a:solidFill>
              <a:srgbClr val="000000"/>
            </a:solidFill>
            <a:miter lim="800000"/>
            <a:headEnd type="none" w="sm" len="sm"/>
            <a:tailEnd type="none" w="sm" len="sm"/>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2460300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18F417-4774-4DC1-B6F9-8F5FB0E2AC70}"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31649-C0D6-4CC9-959A-D6222F56593E}" type="slidenum">
              <a:rPr lang="en-US" smtClean="0"/>
              <a:t>‹#›</a:t>
            </a:fld>
            <a:endParaRPr lang="en-US"/>
          </a:p>
        </p:txBody>
      </p:sp>
    </p:spTree>
    <p:extLst>
      <p:ext uri="{BB962C8B-B14F-4D97-AF65-F5344CB8AC3E}">
        <p14:creationId xmlns:p14="http://schemas.microsoft.com/office/powerpoint/2010/main" val="2077086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18F417-4774-4DC1-B6F9-8F5FB0E2AC70}"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31649-C0D6-4CC9-959A-D6222F56593E}" type="slidenum">
              <a:rPr lang="en-US" smtClean="0"/>
              <a:t>‹#›</a:t>
            </a:fld>
            <a:endParaRPr lang="en-US"/>
          </a:p>
        </p:txBody>
      </p:sp>
    </p:spTree>
    <p:extLst>
      <p:ext uri="{BB962C8B-B14F-4D97-AF65-F5344CB8AC3E}">
        <p14:creationId xmlns:p14="http://schemas.microsoft.com/office/powerpoint/2010/main" val="1021283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18F417-4774-4DC1-B6F9-8F5FB0E2AC70}"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31649-C0D6-4CC9-959A-D6222F56593E}" type="slidenum">
              <a:rPr lang="en-US" smtClean="0"/>
              <a:t>‹#›</a:t>
            </a:fld>
            <a:endParaRPr lang="en-US"/>
          </a:p>
        </p:txBody>
      </p:sp>
    </p:spTree>
    <p:extLst>
      <p:ext uri="{BB962C8B-B14F-4D97-AF65-F5344CB8AC3E}">
        <p14:creationId xmlns:p14="http://schemas.microsoft.com/office/powerpoint/2010/main" val="1686543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422400" y="838200"/>
            <a:ext cx="10363200" cy="1143000"/>
          </a:xfrm>
        </p:spPr>
        <p:txBody>
          <a:bodyPr/>
          <a:lstStyle/>
          <a:p>
            <a:r>
              <a:rPr lang="en-US"/>
              <a:t>Click to edit Master title style</a:t>
            </a:r>
          </a:p>
        </p:txBody>
      </p:sp>
      <p:sp>
        <p:nvSpPr>
          <p:cNvPr id="3" name="Content Placeholder 2"/>
          <p:cNvSpPr>
            <a:spLocks noGrp="1"/>
          </p:cNvSpPr>
          <p:nvPr>
            <p:ph sz="half" idx="1"/>
          </p:nvPr>
        </p:nvSpPr>
        <p:spPr>
          <a:xfrm>
            <a:off x="1422400" y="2101850"/>
            <a:ext cx="103632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22400" y="4235450"/>
            <a:ext cx="103632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noChangeArrowheads="1"/>
          </p:cNvSpPr>
          <p:nvPr>
            <p:ph type="dt" sz="half" idx="10"/>
          </p:nvPr>
        </p:nvSpPr>
        <p:spPr/>
        <p:txBody>
          <a:bodyPr/>
          <a:lstStyle>
            <a:lvl1pPr>
              <a:defRPr/>
            </a:lvl1pPr>
          </a:lstStyle>
          <a:p>
            <a:pPr>
              <a:defRPr/>
            </a:pPr>
            <a:endParaRPr lang="en-US" altLang="en-US"/>
          </a:p>
        </p:txBody>
      </p:sp>
      <p:sp>
        <p:nvSpPr>
          <p:cNvPr id="6" name="Footer Placeholder 8"/>
          <p:cNvSpPr>
            <a:spLocks noGrp="1" noChangeArrowheads="1"/>
          </p:cNvSpPr>
          <p:nvPr>
            <p:ph type="ftr" sz="quarter" idx="11"/>
          </p:nvPr>
        </p:nvSpPr>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p:txBody>
          <a:bodyPr/>
          <a:lstStyle>
            <a:lvl1pPr>
              <a:defRPr/>
            </a:lvl1pPr>
          </a:lstStyle>
          <a:p>
            <a:pPr>
              <a:defRPr/>
            </a:pPr>
            <a:fld id="{888570C8-F5DA-4C73-BFC8-C1C40A4D62F0}" type="slidenum">
              <a:rPr lang="en-US" altLang="en-US"/>
              <a:pPr>
                <a:defRPr/>
              </a:pPr>
              <a:t>‹#›</a:t>
            </a:fld>
            <a:endParaRPr lang="en-US" altLang="en-US" sz="1400"/>
          </a:p>
        </p:txBody>
      </p:sp>
    </p:spTree>
    <p:extLst>
      <p:ext uri="{BB962C8B-B14F-4D97-AF65-F5344CB8AC3E}">
        <p14:creationId xmlns:p14="http://schemas.microsoft.com/office/powerpoint/2010/main" val="1594355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18F417-4774-4DC1-B6F9-8F5FB0E2AC70}"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31649-C0D6-4CC9-959A-D6222F56593E}" type="slidenum">
              <a:rPr lang="en-US" smtClean="0"/>
              <a:t>‹#›</a:t>
            </a:fld>
            <a:endParaRPr lang="en-US"/>
          </a:p>
        </p:txBody>
      </p:sp>
    </p:spTree>
    <p:extLst>
      <p:ext uri="{BB962C8B-B14F-4D97-AF65-F5344CB8AC3E}">
        <p14:creationId xmlns:p14="http://schemas.microsoft.com/office/powerpoint/2010/main" val="3708041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18F417-4774-4DC1-B6F9-8F5FB0E2AC70}"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31649-C0D6-4CC9-959A-D6222F56593E}" type="slidenum">
              <a:rPr lang="en-US" smtClean="0"/>
              <a:t>‹#›</a:t>
            </a:fld>
            <a:endParaRPr lang="en-US"/>
          </a:p>
        </p:txBody>
      </p:sp>
    </p:spTree>
    <p:extLst>
      <p:ext uri="{BB962C8B-B14F-4D97-AF65-F5344CB8AC3E}">
        <p14:creationId xmlns:p14="http://schemas.microsoft.com/office/powerpoint/2010/main" val="768709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18F417-4774-4DC1-B6F9-8F5FB0E2AC70}"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31649-C0D6-4CC9-959A-D6222F56593E}" type="slidenum">
              <a:rPr lang="en-US" smtClean="0"/>
              <a:t>‹#›</a:t>
            </a:fld>
            <a:endParaRPr lang="en-US"/>
          </a:p>
        </p:txBody>
      </p:sp>
    </p:spTree>
    <p:extLst>
      <p:ext uri="{BB962C8B-B14F-4D97-AF65-F5344CB8AC3E}">
        <p14:creationId xmlns:p14="http://schemas.microsoft.com/office/powerpoint/2010/main" val="3225692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18F417-4774-4DC1-B6F9-8F5FB0E2AC70}" type="datetimeFigureOut">
              <a:rPr lang="en-US" smtClean="0"/>
              <a:t>3/18/2020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431649-C0D6-4CC9-959A-D6222F56593E}" type="slidenum">
              <a:rPr lang="en-US" smtClean="0"/>
              <a:t>‹#›</a:t>
            </a:fld>
            <a:endParaRPr lang="en-US"/>
          </a:p>
        </p:txBody>
      </p:sp>
    </p:spTree>
    <p:extLst>
      <p:ext uri="{BB962C8B-B14F-4D97-AF65-F5344CB8AC3E}">
        <p14:creationId xmlns:p14="http://schemas.microsoft.com/office/powerpoint/2010/main" val="2827358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18F417-4774-4DC1-B6F9-8F5FB0E2AC70}" type="datetimeFigureOut">
              <a:rPr lang="en-US" smtClean="0"/>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431649-C0D6-4CC9-959A-D6222F56593E}" type="slidenum">
              <a:rPr lang="en-US" smtClean="0"/>
              <a:t>‹#›</a:t>
            </a:fld>
            <a:endParaRPr lang="en-US"/>
          </a:p>
        </p:txBody>
      </p:sp>
    </p:spTree>
    <p:extLst>
      <p:ext uri="{BB962C8B-B14F-4D97-AF65-F5344CB8AC3E}">
        <p14:creationId xmlns:p14="http://schemas.microsoft.com/office/powerpoint/2010/main" val="4036017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8F417-4774-4DC1-B6F9-8F5FB0E2AC70}" type="datetimeFigureOut">
              <a:rPr lang="en-US" smtClean="0"/>
              <a:t>3/18/2020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431649-C0D6-4CC9-959A-D6222F56593E}" type="slidenum">
              <a:rPr lang="en-US" smtClean="0"/>
              <a:t>‹#›</a:t>
            </a:fld>
            <a:endParaRPr lang="en-US"/>
          </a:p>
        </p:txBody>
      </p:sp>
    </p:spTree>
    <p:extLst>
      <p:ext uri="{BB962C8B-B14F-4D97-AF65-F5344CB8AC3E}">
        <p14:creationId xmlns:p14="http://schemas.microsoft.com/office/powerpoint/2010/main" val="4019009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318F417-4774-4DC1-B6F9-8F5FB0E2AC70}"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31649-C0D6-4CC9-959A-D6222F56593E}" type="slidenum">
              <a:rPr lang="en-US" smtClean="0"/>
              <a:t>‹#›</a:t>
            </a:fld>
            <a:endParaRPr lang="en-US"/>
          </a:p>
        </p:txBody>
      </p:sp>
    </p:spTree>
    <p:extLst>
      <p:ext uri="{BB962C8B-B14F-4D97-AF65-F5344CB8AC3E}">
        <p14:creationId xmlns:p14="http://schemas.microsoft.com/office/powerpoint/2010/main" val="2692691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318F417-4774-4DC1-B6F9-8F5FB0E2AC70}"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31649-C0D6-4CC9-959A-D6222F56593E}" type="slidenum">
              <a:rPr lang="en-US" smtClean="0"/>
              <a:t>‹#›</a:t>
            </a:fld>
            <a:endParaRPr lang="en-US"/>
          </a:p>
        </p:txBody>
      </p:sp>
    </p:spTree>
    <p:extLst>
      <p:ext uri="{BB962C8B-B14F-4D97-AF65-F5344CB8AC3E}">
        <p14:creationId xmlns:p14="http://schemas.microsoft.com/office/powerpoint/2010/main" val="2731993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8F417-4774-4DC1-B6F9-8F5FB0E2AC70}" type="datetimeFigureOut">
              <a:rPr lang="en-US" smtClean="0"/>
              <a:t>3/18/2020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31649-C0D6-4CC9-959A-D6222F56593E}" type="slidenum">
              <a:rPr lang="en-US" smtClean="0"/>
              <a:t>‹#›</a:t>
            </a:fld>
            <a:endParaRPr lang="en-US"/>
          </a:p>
        </p:txBody>
      </p:sp>
    </p:spTree>
    <p:extLst>
      <p:ext uri="{BB962C8B-B14F-4D97-AF65-F5344CB8AC3E}">
        <p14:creationId xmlns:p14="http://schemas.microsoft.com/office/powerpoint/2010/main" val="3624858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Sensation </a:t>
            </a:r>
            <a:r>
              <a:rPr lang="en-US" smtClean="0"/>
              <a:t>and Perception</a:t>
            </a:r>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01513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09800" y="457200"/>
            <a:ext cx="7772400" cy="1143000"/>
          </a:xfrm>
        </p:spPr>
        <p:txBody>
          <a:bodyPr/>
          <a:lstStyle/>
          <a:p>
            <a:pPr eaLnBrk="1" hangingPunct="1">
              <a:defRPr/>
            </a:pPr>
            <a:r>
              <a:rPr lang="en-US" altLang="en-US" sz="2800" b="1" dirty="0">
                <a:latin typeface="Times New Roman" panose="02020603050405020304" pitchFamily="18" charset="0"/>
                <a:cs typeface="Times New Roman" panose="02020603050405020304" pitchFamily="18" charset="0"/>
              </a:rPr>
              <a:t>Smell: The Sense of Scents</a:t>
            </a:r>
          </a:p>
        </p:txBody>
      </p:sp>
      <p:sp>
        <p:nvSpPr>
          <p:cNvPr id="58371" name="Rectangle 4"/>
          <p:cNvSpPr>
            <a:spLocks noGrp="1" noChangeArrowheads="1"/>
          </p:cNvSpPr>
          <p:nvPr>
            <p:ph type="body" sz="half" idx="2"/>
          </p:nvPr>
        </p:nvSpPr>
        <p:spPr bwMode="auto">
          <a:xfrm>
            <a:off x="2209800" y="4572000"/>
            <a:ext cx="8153400" cy="1828800"/>
          </a:xfrm>
        </p:spPr>
        <p:txBody>
          <a:bodyPr wrap="square" numCol="1" anchor="t" anchorCtr="0" compatLnSpc="1">
            <a:prstTxWarp prst="textNoShape">
              <a:avLst/>
            </a:prstTxWarp>
          </a:bodyPr>
          <a:lstStyle/>
          <a:p>
            <a:pPr marL="342900" indent="-342900"/>
            <a:r>
              <a:rPr lang="en-US" altLang="en-US">
                <a:latin typeface="Times New Roman" panose="02020603050405020304" pitchFamily="18" charset="0"/>
                <a:cs typeface="Times New Roman" panose="02020603050405020304" pitchFamily="18" charset="0"/>
              </a:rPr>
              <a:t>Airborne chemical molecules enter the nose and circulate through the nasal cavity.</a:t>
            </a:r>
          </a:p>
          <a:p>
            <a:pPr marL="342900" indent="-342900"/>
            <a:r>
              <a:rPr lang="en-US" altLang="en-US">
                <a:latin typeface="Times New Roman" panose="02020603050405020304" pitchFamily="18" charset="0"/>
                <a:cs typeface="Times New Roman" panose="02020603050405020304" pitchFamily="18" charset="0"/>
              </a:rPr>
              <a:t>Receptors at the top of the nasal cavity detect these molecules.</a:t>
            </a:r>
          </a:p>
        </p:txBody>
      </p:sp>
      <p:graphicFrame>
        <p:nvGraphicFramePr>
          <p:cNvPr id="58372" name="Object 5"/>
          <p:cNvGraphicFramePr>
            <a:graphicFrameLocks noChangeAspect="1"/>
          </p:cNvGraphicFramePr>
          <p:nvPr>
            <p:ph sz="half" idx="1"/>
          </p:nvPr>
        </p:nvGraphicFramePr>
        <p:xfrm>
          <a:off x="2895600" y="1905000"/>
          <a:ext cx="6629400" cy="2438400"/>
        </p:xfrm>
        <a:graphic>
          <a:graphicData uri="http://schemas.openxmlformats.org/presentationml/2006/ole">
            <mc:AlternateContent xmlns:mc="http://schemas.openxmlformats.org/markup-compatibility/2006">
              <mc:Choice xmlns:v="urn:schemas-microsoft-com:vml" Requires="v">
                <p:oleObj spid="_x0000_s1026" name="Photo Editor Photo" r:id="rId4" imgW="13523810" imgH="6106377" progId="MSPhotoEd.3">
                  <p:embed/>
                </p:oleObj>
              </mc:Choice>
              <mc:Fallback>
                <p:oleObj name="Photo Editor Photo" r:id="rId4" imgW="13523810" imgH="6106377" progId="MSPhotoEd.3">
                  <p:embed/>
                  <p:pic>
                    <p:nvPicPr>
                      <p:cNvPr id="58372"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905000"/>
                        <a:ext cx="6629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0421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title"/>
          </p:nvPr>
        </p:nvSpPr>
        <p:spPr>
          <a:xfrm>
            <a:off x="2209800" y="1295400"/>
            <a:ext cx="7772400" cy="762000"/>
          </a:xfrm>
        </p:spPr>
        <p:txBody>
          <a:bodyPr/>
          <a:lstStyle/>
          <a:p>
            <a:pPr eaLnBrk="1" hangingPunct="1">
              <a:defRPr/>
            </a:pPr>
            <a:r>
              <a:rPr lang="en-US" altLang="en-US" sz="2800" b="1" dirty="0">
                <a:latin typeface="Times New Roman" panose="02020603050405020304" pitchFamily="18" charset="0"/>
                <a:cs typeface="Times New Roman" panose="02020603050405020304" pitchFamily="18" charset="0"/>
              </a:rPr>
              <a:t>Sensitivity to Touch</a:t>
            </a:r>
          </a:p>
        </p:txBody>
      </p:sp>
      <p:sp>
        <p:nvSpPr>
          <p:cNvPr id="3" name="Content Placeholder 2"/>
          <p:cNvSpPr>
            <a:spLocks noGrp="1"/>
          </p:cNvSpPr>
          <p:nvPr>
            <p:ph idx="1"/>
          </p:nvPr>
        </p:nvSpPr>
        <p:spPr>
          <a:xfrm>
            <a:off x="2209800" y="2286000"/>
            <a:ext cx="7772400" cy="4198938"/>
          </a:xfrm>
        </p:spPr>
        <p:txBody>
          <a:bodyPr/>
          <a:lstStyle/>
          <a:p>
            <a:pPr>
              <a:defRPr/>
            </a:pPr>
            <a:r>
              <a:rPr kumimoji="1" lang="en-US" altLang="en-US" dirty="0">
                <a:latin typeface="Times New Roman" panose="02020603050405020304" pitchFamily="18" charset="0"/>
                <a:cs typeface="Times New Roman" panose="02020603050405020304" pitchFamily="18" charset="0"/>
              </a:rPr>
              <a:t>Vestibular sense (sense of balance) results from receptors in inner ear</a:t>
            </a:r>
          </a:p>
          <a:p>
            <a:pPr>
              <a:defRPr/>
            </a:pPr>
            <a:r>
              <a:rPr kumimoji="1" lang="en-US" altLang="en-US" dirty="0">
                <a:latin typeface="Times New Roman" panose="02020603050405020304" pitchFamily="18" charset="0"/>
                <a:cs typeface="Times New Roman" panose="02020603050405020304" pitchFamily="18" charset="0"/>
              </a:rPr>
              <a:t>Kinesthesis - (body posture, orientation, and body movement) results from receptors in muscles, joint and tendons</a:t>
            </a:r>
          </a:p>
          <a:p>
            <a:pPr>
              <a:defRPr/>
            </a:pPr>
            <a:r>
              <a:rPr kumimoji="1" lang="en-US" altLang="en-US" dirty="0">
                <a:latin typeface="Times New Roman" panose="02020603050405020304" pitchFamily="18" charset="0"/>
                <a:cs typeface="Times New Roman" panose="02020603050405020304" pitchFamily="18" charset="0"/>
              </a:rPr>
              <a:t>Skin senses detect touch (pressure, temperature and pain)</a:t>
            </a:r>
          </a:p>
          <a:p>
            <a:pPr marL="0" indent="0">
              <a:buNone/>
              <a:defRP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1968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a:xfrm>
            <a:off x="1981200" y="838200"/>
            <a:ext cx="8382000" cy="838200"/>
          </a:xfrm>
        </p:spPr>
        <p:txBody>
          <a:bodyPr/>
          <a:lstStyle/>
          <a:p>
            <a:pPr>
              <a:defRPr/>
            </a:pPr>
            <a:r>
              <a:rPr lang="en-US" altLang="en-US" b="1" dirty="0">
                <a:latin typeface="Times New Roman" panose="02020603050405020304" pitchFamily="18" charset="0"/>
                <a:cs typeface="Times New Roman" panose="02020603050405020304" pitchFamily="18" charset="0"/>
              </a:rPr>
              <a:t>Perception</a:t>
            </a:r>
          </a:p>
        </p:txBody>
      </p:sp>
      <p:sp>
        <p:nvSpPr>
          <p:cNvPr id="3" name="Content Placeholder 2"/>
          <p:cNvSpPr>
            <a:spLocks noGrp="1"/>
          </p:cNvSpPr>
          <p:nvPr>
            <p:ph idx="1"/>
          </p:nvPr>
        </p:nvSpPr>
        <p:spPr>
          <a:xfrm>
            <a:off x="1981200" y="2101850"/>
            <a:ext cx="8382000" cy="4298950"/>
          </a:xfrm>
        </p:spPr>
        <p:txBody>
          <a:bodyPr/>
          <a:lstStyle/>
          <a:p>
            <a:pPr algn="just">
              <a:defRPr/>
            </a:pPr>
            <a:r>
              <a:rPr lang="en-US" dirty="0">
                <a:latin typeface="Times New Roman" panose="02020603050405020304" pitchFamily="18" charset="0"/>
                <a:cs typeface="Times New Roman" panose="02020603050405020304" pitchFamily="18" charset="0"/>
              </a:rPr>
              <a:t>Perception refers to interpretation of what we take in through our senses. The way we perceive our environment is what makes us different from other animals and different from each other</a:t>
            </a:r>
          </a:p>
          <a:p>
            <a:pPr marL="0" indent="0" algn="just">
              <a:buNone/>
              <a:defRPr/>
            </a:pPr>
            <a:r>
              <a:rPr lang="en-US" dirty="0">
                <a:latin typeface="Times New Roman" panose="02020603050405020304" pitchFamily="18" charset="0"/>
                <a:cs typeface="Times New Roman" panose="02020603050405020304" pitchFamily="18" charset="0"/>
              </a:rPr>
              <a:t>I.E. How perception is influenced by a person's experiences, motives, expectations, and goals.</a:t>
            </a:r>
          </a:p>
        </p:txBody>
      </p:sp>
    </p:spTree>
    <p:extLst>
      <p:ext uri="{BB962C8B-B14F-4D97-AF65-F5344CB8AC3E}">
        <p14:creationId xmlns:p14="http://schemas.microsoft.com/office/powerpoint/2010/main" val="1547116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a:xfrm>
            <a:off x="2003425" y="1066800"/>
            <a:ext cx="8153400" cy="1524000"/>
          </a:xfrm>
        </p:spPr>
        <p:txBody>
          <a:bodyPr/>
          <a:lstStyle/>
          <a:p>
            <a:pPr>
              <a:defRPr/>
            </a:pPr>
            <a:r>
              <a:rPr lang="en-US" altLang="en-US" sz="2800" b="1" dirty="0">
                <a:latin typeface="Times New Roman" panose="02020603050405020304" pitchFamily="18" charset="0"/>
                <a:cs typeface="Times New Roman" panose="02020603050405020304" pitchFamily="18" charset="0"/>
              </a:rPr>
              <a:t>Principles of perception</a:t>
            </a:r>
            <a:r>
              <a:rPr lang="en-US" altLang="en-US" sz="2800" dirty="0">
                <a:latin typeface="Times New Roman" panose="02020603050405020304" pitchFamily="18" charset="0"/>
                <a:cs typeface="Times New Roman" panose="02020603050405020304" pitchFamily="18" charset="0"/>
              </a:rPr>
              <a:t/>
            </a:r>
            <a:br>
              <a:rPr lang="en-US" altLang="en-US" sz="2800" dirty="0">
                <a:latin typeface="Times New Roman" panose="02020603050405020304" pitchFamily="18" charset="0"/>
                <a:cs typeface="Times New Roman" panose="02020603050405020304" pitchFamily="18" charset="0"/>
              </a:rPr>
            </a:br>
            <a:endParaRPr lang="en-US" altLang="en-US" sz="2800" dirty="0">
              <a:latin typeface="Times New Roman" panose="02020603050405020304" pitchFamily="18" charset="0"/>
              <a:cs typeface="Times New Roman" panose="02020603050405020304" pitchFamily="18" charset="0"/>
            </a:endParaRPr>
          </a:p>
        </p:txBody>
      </p:sp>
      <p:sp>
        <p:nvSpPr>
          <p:cNvPr id="63491" name="Content Placeholder 2"/>
          <p:cNvSpPr>
            <a:spLocks noGrp="1" noChangeArrowheads="1"/>
          </p:cNvSpPr>
          <p:nvPr>
            <p:ph idx="1"/>
          </p:nvPr>
        </p:nvSpPr>
        <p:spPr bwMode="auto">
          <a:xfrm>
            <a:off x="2057400" y="1989138"/>
            <a:ext cx="8305800" cy="4640262"/>
          </a:xfrm>
        </p:spPr>
        <p:txBody>
          <a:bodyPr wrap="square" numCol="1" anchorCtr="0" compatLnSpc="1">
            <a:prstTxWarp prst="textNoShape">
              <a:avLst/>
            </a:prstTxWarp>
            <a:normAutofit/>
          </a:bodyPr>
          <a:lstStyle/>
          <a:p>
            <a:pPr>
              <a:defRPr/>
            </a:pPr>
            <a:r>
              <a:rPr lang="en-US" altLang="en-US">
                <a:latin typeface="Times New Roman" panose="02020603050405020304" pitchFamily="18" charset="0"/>
                <a:cs typeface="Times New Roman" panose="02020603050405020304" pitchFamily="18" charset="0"/>
              </a:rPr>
              <a:t>Gestalt psychologist believed that the whole is different from the sum of its parts. In other words, the brain creates a perception that is more than simply the sum of available sensory inputs, and it does so in predictable ways. Gestalt psychologists translated these predictable ways into principles by which we organize sensory information. As a result, gestalt psychology has been extremely influential in the area of sensation and perception. </a:t>
            </a:r>
          </a:p>
        </p:txBody>
      </p:sp>
    </p:spTree>
    <p:extLst>
      <p:ext uri="{BB962C8B-B14F-4D97-AF65-F5344CB8AC3E}">
        <p14:creationId xmlns:p14="http://schemas.microsoft.com/office/powerpoint/2010/main" val="839169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normAutofit/>
          </a:bodyPr>
          <a:lstStyle/>
          <a:p>
            <a:pPr>
              <a:defRPr/>
            </a:pPr>
            <a:r>
              <a:rPr lang="en-US" altLang="en-US" dirty="0">
                <a:latin typeface="Times New Roman" panose="02020603050405020304" pitchFamily="18" charset="0"/>
                <a:cs typeface="Times New Roman" panose="02020603050405020304" pitchFamily="18" charset="0"/>
              </a:rPr>
              <a:t>Gestalt principles such as figure-ground relationship, grouping by proximity or similarity, the law of good continuation, and closure are all used to help explain how we organize sensory information. Our perceptions are not infallible, and they can be influenced by bias, prejudice, and other factors</a:t>
            </a:r>
          </a:p>
          <a:p>
            <a:pPr>
              <a:defRPr/>
            </a:pPr>
            <a:endParaRPr lang="en-US" dirty="0"/>
          </a:p>
        </p:txBody>
      </p:sp>
    </p:spTree>
    <p:extLst>
      <p:ext uri="{BB962C8B-B14F-4D97-AF65-F5344CB8AC3E}">
        <p14:creationId xmlns:p14="http://schemas.microsoft.com/office/powerpoint/2010/main" val="969908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a:xfrm>
            <a:off x="2209800" y="762000"/>
            <a:ext cx="7772400" cy="1143000"/>
          </a:xfrm>
        </p:spPr>
        <p:txBody>
          <a:bodyPr/>
          <a:lstStyle/>
          <a:p>
            <a:pPr>
              <a:defRPr/>
            </a:pPr>
            <a:r>
              <a:rPr lang="en-US" altLang="en-US" sz="2800" b="1" dirty="0">
                <a:latin typeface="Times New Roman" panose="02020603050405020304" pitchFamily="18" charset="0"/>
                <a:cs typeface="Times New Roman" panose="02020603050405020304" pitchFamily="18" charset="0"/>
              </a:rPr>
              <a:t>Figure-ground relationship</a:t>
            </a:r>
            <a:r>
              <a:rPr lang="en-US" altLang="en-US" sz="2800" dirty="0">
                <a:latin typeface="Times New Roman" panose="02020603050405020304" pitchFamily="18" charset="0"/>
                <a:cs typeface="Times New Roman" panose="02020603050405020304" pitchFamily="18" charset="0"/>
              </a:rPr>
              <a:t>.</a:t>
            </a:r>
          </a:p>
        </p:txBody>
      </p:sp>
      <p:sp>
        <p:nvSpPr>
          <p:cNvPr id="65539" name="Content Placeholder 2"/>
          <p:cNvSpPr>
            <a:spLocks noGrp="1" noChangeArrowheads="1"/>
          </p:cNvSpPr>
          <p:nvPr>
            <p:ph idx="1"/>
          </p:nvPr>
        </p:nvSpPr>
        <p:spPr bwMode="auto">
          <a:xfrm>
            <a:off x="2057400" y="1700214"/>
            <a:ext cx="8305800" cy="4516437"/>
          </a:xfrm>
        </p:spPr>
        <p:txBody>
          <a:bodyPr wrap="square" numCol="1" anchorCtr="0" compatLnSpc="1">
            <a:prstTxWarp prst="textNoShape">
              <a:avLst/>
            </a:prstTxWarp>
          </a:bodyPr>
          <a:lstStyle/>
          <a:p>
            <a:r>
              <a:rPr lang="en-US" altLang="en-US">
                <a:latin typeface="Times New Roman" panose="02020603050405020304" pitchFamily="18" charset="0"/>
                <a:cs typeface="Times New Roman" panose="02020603050405020304" pitchFamily="18" charset="0"/>
              </a:rPr>
              <a:t>According to this principle, we tend to segment our visual world into figure and ground. Figure is the object or person that is the focus of the visual field, while the ground is the background</a:t>
            </a:r>
          </a:p>
        </p:txBody>
      </p:sp>
      <p:pic>
        <p:nvPicPr>
          <p:cNvPr id="655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860800"/>
            <a:ext cx="56388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97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noChangeArrowheads="1"/>
          </p:cNvSpPr>
          <p:nvPr>
            <p:ph type="title"/>
          </p:nvPr>
        </p:nvSpPr>
        <p:spPr/>
        <p:txBody>
          <a:bodyPr/>
          <a:lstStyle/>
          <a:p>
            <a:pPr>
              <a:defRPr/>
            </a:pPr>
            <a:r>
              <a:rPr lang="en-US" altLang="en-US" b="1" dirty="0">
                <a:latin typeface="Times New Roman" panose="02020603050405020304" pitchFamily="18" charset="0"/>
                <a:cs typeface="Times New Roman" panose="02020603050405020304" pitchFamily="18" charset="0"/>
              </a:rPr>
              <a:t>Proximity</a:t>
            </a:r>
            <a:endParaRPr lang="en-US" altLang="en-US" dirty="0">
              <a:latin typeface="Times New Roman" panose="02020603050405020304" pitchFamily="18" charset="0"/>
              <a:cs typeface="Times New Roman" panose="02020603050405020304" pitchFamily="18" charset="0"/>
            </a:endParaRPr>
          </a:p>
        </p:txBody>
      </p:sp>
      <p:sp>
        <p:nvSpPr>
          <p:cNvPr id="66563" name="Content Placeholder 2"/>
          <p:cNvSpPr>
            <a:spLocks noGrp="1" noChangeArrowheads="1"/>
          </p:cNvSpPr>
          <p:nvPr>
            <p:ph idx="1"/>
          </p:nvPr>
        </p:nvSpPr>
        <p:spPr bwMode="auto">
          <a:xfrm>
            <a:off x="1981200" y="2101850"/>
            <a:ext cx="8382000" cy="4527550"/>
          </a:xfrm>
        </p:spPr>
        <p:txBody>
          <a:bodyPr wrap="square" numCol="1" anchorCtr="0" compatLnSpc="1">
            <a:prstTxWarp prst="textNoShape">
              <a:avLst/>
            </a:prstTxWarp>
          </a:bodyPr>
          <a:lstStyle/>
          <a:p>
            <a:r>
              <a:rPr lang="en-US" altLang="en-US" sz="2400">
                <a:latin typeface="Times New Roman" panose="02020603050405020304" pitchFamily="18" charset="0"/>
                <a:cs typeface="Times New Roman" panose="02020603050405020304" pitchFamily="18" charset="0"/>
              </a:rPr>
              <a:t>Another gestalt principle for organizing sensory stimuli into meaningful perception is </a:t>
            </a:r>
            <a:r>
              <a:rPr lang="en-US" altLang="en-US" sz="2400" b="1">
                <a:latin typeface="Times New Roman" panose="02020603050405020304" pitchFamily="18" charset="0"/>
                <a:cs typeface="Times New Roman" panose="02020603050405020304" pitchFamily="18" charset="0"/>
              </a:rPr>
              <a:t>proximity</a:t>
            </a:r>
            <a:r>
              <a:rPr lang="en-US" altLang="en-US" sz="2400">
                <a:latin typeface="Times New Roman" panose="02020603050405020304" pitchFamily="18" charset="0"/>
                <a:cs typeface="Times New Roman" panose="02020603050405020304" pitchFamily="18" charset="0"/>
              </a:rPr>
              <a:t>. This principle asserts that things that are close to one another tend to be grouped together</a:t>
            </a:r>
          </a:p>
        </p:txBody>
      </p:sp>
      <p:pic>
        <p:nvPicPr>
          <p:cNvPr id="6656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3733800"/>
            <a:ext cx="708660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7006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noChangeArrowheads="1"/>
          </p:cNvSpPr>
          <p:nvPr>
            <p:ph type="title"/>
          </p:nvPr>
        </p:nvSpPr>
        <p:spPr>
          <a:xfrm>
            <a:off x="2209800" y="922338"/>
            <a:ext cx="7772400" cy="1143000"/>
          </a:xfrm>
        </p:spPr>
        <p:txBody>
          <a:bodyPr/>
          <a:lstStyle/>
          <a:p>
            <a:pPr>
              <a:defRPr/>
            </a:pPr>
            <a:r>
              <a:rPr lang="en-US" altLang="en-US" b="1" dirty="0">
                <a:latin typeface="Times New Roman" panose="02020603050405020304" pitchFamily="18" charset="0"/>
                <a:cs typeface="Times New Roman" panose="02020603050405020304" pitchFamily="18" charset="0"/>
              </a:rPr>
              <a:t>Similarity</a:t>
            </a:r>
            <a:endParaRPr lang="en-US" altLang="en-US" dirty="0">
              <a:latin typeface="Times New Roman" panose="02020603050405020304" pitchFamily="18" charset="0"/>
              <a:cs typeface="Times New Roman" panose="02020603050405020304" pitchFamily="18" charset="0"/>
            </a:endParaRPr>
          </a:p>
        </p:txBody>
      </p:sp>
      <p:sp>
        <p:nvSpPr>
          <p:cNvPr id="67587" name="Content Placeholder 2"/>
          <p:cNvSpPr>
            <a:spLocks noGrp="1" noChangeArrowheads="1"/>
          </p:cNvSpPr>
          <p:nvPr>
            <p:ph idx="1"/>
          </p:nvPr>
        </p:nvSpPr>
        <p:spPr bwMode="auto">
          <a:xfrm>
            <a:off x="2209800" y="1916114"/>
            <a:ext cx="7772400" cy="3875087"/>
          </a:xfrm>
        </p:spPr>
        <p:txBody>
          <a:bodyPr wrap="square" numCol="1" anchorCtr="0" compatLnSpc="1">
            <a:prstTxWarp prst="textNoShape">
              <a:avLst/>
            </a:prstTxWarp>
            <a:normAutofit lnSpcReduction="10000"/>
          </a:bodyPr>
          <a:lstStyle/>
          <a:p>
            <a:r>
              <a:rPr lang="en-US" altLang="en-US" cap="none" smtClean="0">
                <a:latin typeface="Times New Roman" panose="02020603050405020304" pitchFamily="18" charset="0"/>
                <a:cs typeface="Times New Roman" panose="02020603050405020304" pitchFamily="18" charset="0"/>
              </a:rPr>
              <a:t>According to this principle, things that are alike tend to be grouped together is similarity. For example, when watching a football game, we tend to group individuals based on the colors of their uniforms. We can get a sense of the two teams simply by grouping along this dimension.</a:t>
            </a:r>
          </a:p>
          <a:p>
            <a:r>
              <a:rPr lang="en-US" altLang="en-US" cap="none" smtClean="0">
                <a:latin typeface="Times New Roman" panose="02020603050405020304" pitchFamily="18" charset="0"/>
                <a:cs typeface="Times New Roman" panose="02020603050405020304" pitchFamily="18" charset="0"/>
              </a:rPr>
              <a:t>When looking at this array of dots, we likely perceive alternating rows of colors. We are grouping these dots according to the principle of similarity.</a:t>
            </a:r>
          </a:p>
          <a:p>
            <a:endParaRPr lang="en-US" altLang="en-US" cap="none" smtClean="0">
              <a:latin typeface="Times New Roman" panose="02020603050405020304" pitchFamily="18" charset="0"/>
              <a:cs typeface="Times New Roman" panose="02020603050405020304" pitchFamily="18" charset="0"/>
            </a:endParaRPr>
          </a:p>
        </p:txBody>
      </p:sp>
      <p:pic>
        <p:nvPicPr>
          <p:cNvPr id="675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508500"/>
            <a:ext cx="47244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44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a:xfrm>
            <a:off x="2057400" y="958850"/>
            <a:ext cx="7772400" cy="1143000"/>
          </a:xfrm>
        </p:spPr>
        <p:txBody>
          <a:bodyPr/>
          <a:lstStyle/>
          <a:p>
            <a:pPr>
              <a:defRPr/>
            </a:pPr>
            <a:r>
              <a:rPr lang="en-US" altLang="en-US" b="1" dirty="0">
                <a:latin typeface="Times New Roman" panose="02020603050405020304" pitchFamily="18" charset="0"/>
                <a:cs typeface="Times New Roman" panose="02020603050405020304" pitchFamily="18" charset="0"/>
              </a:rPr>
              <a:t>Law of continuity</a:t>
            </a:r>
          </a:p>
        </p:txBody>
      </p:sp>
      <p:sp>
        <p:nvSpPr>
          <p:cNvPr id="68611" name="Content Placeholder 2"/>
          <p:cNvSpPr>
            <a:spLocks noGrp="1" noChangeArrowheads="1"/>
          </p:cNvSpPr>
          <p:nvPr>
            <p:ph idx="1"/>
          </p:nvPr>
        </p:nvSpPr>
        <p:spPr bwMode="auto"/>
        <p:txBody>
          <a:bodyPr wrap="square" numCol="1" anchorCtr="0" compatLnSpc="1">
            <a:prstTxWarp prst="textNoShape">
              <a:avLst/>
            </a:prstTxWarp>
          </a:bodyPr>
          <a:lstStyle/>
          <a:p>
            <a:r>
              <a:rPr lang="en-US" altLang="en-US" sz="2400">
                <a:latin typeface="Times New Roman" panose="02020603050405020304" pitchFamily="18" charset="0"/>
                <a:cs typeface="Times New Roman" panose="02020603050405020304" pitchFamily="18" charset="0"/>
              </a:rPr>
              <a:t>The law of continuity suggests that we are more likely to perceive continuous, smooth flowing lines rather than jagged, broken lines</a:t>
            </a:r>
          </a:p>
        </p:txBody>
      </p:sp>
      <p:pic>
        <p:nvPicPr>
          <p:cNvPr id="686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573464"/>
            <a:ext cx="3733800"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705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noChangeArrowheads="1"/>
          </p:cNvSpPr>
          <p:nvPr>
            <p:ph type="title"/>
          </p:nvPr>
        </p:nvSpPr>
        <p:spPr>
          <a:xfrm>
            <a:off x="1981200" y="762000"/>
            <a:ext cx="7772400" cy="1143000"/>
          </a:xfrm>
        </p:spPr>
        <p:txBody>
          <a:bodyPr/>
          <a:lstStyle/>
          <a:p>
            <a:pPr>
              <a:defRPr/>
            </a:pPr>
            <a:r>
              <a:rPr lang="en-US" altLang="en-US" sz="2800" b="1" dirty="0">
                <a:latin typeface="Times New Roman" panose="02020603050405020304" pitchFamily="18" charset="0"/>
                <a:cs typeface="Times New Roman" panose="02020603050405020304" pitchFamily="18" charset="0"/>
              </a:rPr>
              <a:t>Principle of closure</a:t>
            </a:r>
            <a:endParaRPr lang="en-US" altLang="en-US" sz="2800" dirty="0">
              <a:latin typeface="Times New Roman" panose="02020603050405020304" pitchFamily="18" charset="0"/>
              <a:cs typeface="Times New Roman" panose="02020603050405020304" pitchFamily="18" charset="0"/>
            </a:endParaRPr>
          </a:p>
        </p:txBody>
      </p:sp>
      <p:sp>
        <p:nvSpPr>
          <p:cNvPr id="69635" name="Content Placeholder 2"/>
          <p:cNvSpPr>
            <a:spLocks noGrp="1" noChangeArrowheads="1"/>
          </p:cNvSpPr>
          <p:nvPr>
            <p:ph idx="1"/>
          </p:nvPr>
        </p:nvSpPr>
        <p:spPr bwMode="auto">
          <a:xfrm>
            <a:off x="2286000" y="2101850"/>
            <a:ext cx="7620000" cy="4451350"/>
          </a:xfrm>
        </p:spPr>
        <p:txBody>
          <a:bodyPr wrap="square" numCol="1" anchorCtr="0" compatLnSpc="1">
            <a:prstTxWarp prst="textNoShape">
              <a:avLst/>
            </a:prstTxWarp>
          </a:bodyPr>
          <a:lstStyle/>
          <a:p>
            <a:r>
              <a:rPr lang="en-US" altLang="en-US">
                <a:latin typeface="Times New Roman" panose="02020603050405020304" pitchFamily="18" charset="0"/>
                <a:cs typeface="Times New Roman" panose="02020603050405020304" pitchFamily="18" charset="0"/>
              </a:rPr>
              <a:t>The </a:t>
            </a:r>
            <a:r>
              <a:rPr lang="en-US" altLang="en-US" b="1">
                <a:latin typeface="Times New Roman" panose="02020603050405020304" pitchFamily="18" charset="0"/>
                <a:cs typeface="Times New Roman" panose="02020603050405020304" pitchFamily="18" charset="0"/>
              </a:rPr>
              <a:t>principle of closure</a:t>
            </a:r>
            <a:r>
              <a:rPr lang="en-US" altLang="en-US">
                <a:latin typeface="Times New Roman" panose="02020603050405020304" pitchFamily="18" charset="0"/>
                <a:cs typeface="Times New Roman" panose="02020603050405020304" pitchFamily="18" charset="0"/>
              </a:rPr>
              <a:t> states that we organize our perceptions into complete objects rather than as a series of parts</a:t>
            </a:r>
          </a:p>
        </p:txBody>
      </p:sp>
      <p:pic>
        <p:nvPicPr>
          <p:cNvPr id="696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886200"/>
            <a:ext cx="65532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9912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0" y="533400"/>
            <a:ext cx="8382000" cy="1143000"/>
          </a:xfrm>
        </p:spPr>
        <p:txBody>
          <a:bodyPr/>
          <a:lstStyle/>
          <a:p>
            <a:pPr eaLnBrk="1" hangingPunct="1">
              <a:defRPr/>
            </a:pPr>
            <a:r>
              <a:rPr lang="en-US" altLang="en-US" sz="2800" b="1" dirty="0">
                <a:latin typeface="Times New Roman" panose="02020603050405020304" pitchFamily="18" charset="0"/>
                <a:cs typeface="Times New Roman" panose="02020603050405020304" pitchFamily="18" charset="0"/>
              </a:rPr>
              <a:t>Defining Sensation and Perception</a:t>
            </a:r>
          </a:p>
        </p:txBody>
      </p:sp>
      <p:sp>
        <p:nvSpPr>
          <p:cNvPr id="7171" name="Rectangle 3"/>
          <p:cNvSpPr>
            <a:spLocks noGrp="1" noChangeArrowheads="1"/>
          </p:cNvSpPr>
          <p:nvPr>
            <p:ph type="body" idx="1"/>
          </p:nvPr>
        </p:nvSpPr>
        <p:spPr>
          <a:xfrm>
            <a:off x="1981200" y="1828800"/>
            <a:ext cx="8534400" cy="3760788"/>
          </a:xfrm>
        </p:spPr>
        <p:txBody>
          <a:bodyPr/>
          <a:lstStyle/>
          <a:p>
            <a:pPr eaLnBrk="1" hangingPunct="1">
              <a:lnSpc>
                <a:spcPct val="90000"/>
              </a:lnSpc>
              <a:defRPr/>
            </a:pPr>
            <a:r>
              <a:rPr lang="en-US" altLang="en-US" sz="2400" b="1" dirty="0">
                <a:latin typeface="Times New Roman" panose="02020603050405020304" pitchFamily="18" charset="0"/>
                <a:cs typeface="Times New Roman" panose="02020603050405020304" pitchFamily="18" charset="0"/>
              </a:rPr>
              <a:t>Sensation</a:t>
            </a:r>
          </a:p>
          <a:p>
            <a:pPr lvl="1" eaLnBrk="1" hangingPunct="1">
              <a:lnSpc>
                <a:spcPct val="90000"/>
              </a:lnSpc>
              <a:defRPr/>
            </a:pPr>
            <a:r>
              <a:rPr kumimoji="1" lang="en-US" altLang="en-US" dirty="0">
                <a:latin typeface="Times New Roman" panose="02020603050405020304" pitchFamily="18" charset="0"/>
                <a:cs typeface="Times New Roman" panose="02020603050405020304" pitchFamily="18" charset="0"/>
              </a:rPr>
              <a:t>Input of sensory information</a:t>
            </a:r>
            <a:endParaRPr lang="en-US" altLang="en-US" dirty="0">
              <a:latin typeface="Times New Roman" panose="02020603050405020304" pitchFamily="18" charset="0"/>
              <a:cs typeface="Times New Roman" panose="02020603050405020304" pitchFamily="18" charset="0"/>
            </a:endParaRPr>
          </a:p>
          <a:p>
            <a:pPr lvl="1" eaLnBrk="1" hangingPunct="1">
              <a:lnSpc>
                <a:spcPct val="90000"/>
              </a:lnSpc>
              <a:defRPr/>
            </a:pPr>
            <a:r>
              <a:rPr kumimoji="1" lang="en-US" altLang="en-US" dirty="0">
                <a:latin typeface="Times New Roman" panose="02020603050405020304" pitchFamily="18" charset="0"/>
                <a:cs typeface="Times New Roman" panose="02020603050405020304" pitchFamily="18" charset="0"/>
              </a:rPr>
              <a:t>Process of receiving, converting, and transmitting information from the outside world</a:t>
            </a:r>
          </a:p>
          <a:p>
            <a:pPr lvl="1" eaLnBrk="1" hangingPunct="1">
              <a:lnSpc>
                <a:spcPct val="90000"/>
              </a:lnSpc>
              <a:defRPr/>
            </a:pPr>
            <a:r>
              <a:rPr lang="en-US" altLang="en-US" dirty="0">
                <a:latin typeface="Times New Roman" panose="02020603050405020304" pitchFamily="18" charset="0"/>
                <a:cs typeface="Times New Roman" panose="02020603050405020304" pitchFamily="18" charset="0"/>
              </a:rPr>
              <a:t>It occurs when energy in the external environment or the body stimulates receptors in the sense organs.</a:t>
            </a:r>
            <a:endParaRPr kumimoji="1" lang="en-US" altLang="en-US" dirty="0">
              <a:latin typeface="Times New Roman" panose="02020603050405020304" pitchFamily="18" charset="0"/>
              <a:cs typeface="Times New Roman" panose="02020603050405020304" pitchFamily="18" charset="0"/>
            </a:endParaRPr>
          </a:p>
          <a:p>
            <a:pPr eaLnBrk="1" hangingPunct="1">
              <a:lnSpc>
                <a:spcPct val="90000"/>
              </a:lnSpc>
              <a:defRPr/>
            </a:pPr>
            <a:r>
              <a:rPr lang="en-US" altLang="en-US" sz="2400" b="1" dirty="0">
                <a:latin typeface="Times New Roman" panose="02020603050405020304" pitchFamily="18" charset="0"/>
                <a:cs typeface="Times New Roman" panose="02020603050405020304" pitchFamily="18" charset="0"/>
              </a:rPr>
              <a:t>Perception</a:t>
            </a:r>
          </a:p>
          <a:p>
            <a:pPr lvl="1" eaLnBrk="1" hangingPunct="1">
              <a:lnSpc>
                <a:spcPct val="90000"/>
              </a:lnSpc>
              <a:defRPr/>
            </a:pPr>
            <a:r>
              <a:rPr lang="en-US" altLang="en-US" dirty="0">
                <a:latin typeface="Times New Roman" panose="02020603050405020304" pitchFamily="18" charset="0"/>
                <a:cs typeface="Times New Roman" panose="02020603050405020304" pitchFamily="18" charset="0"/>
              </a:rPr>
              <a:t>The process by which the brain organizes and interprets sensory information.</a:t>
            </a:r>
          </a:p>
          <a:p>
            <a:pPr lvl="1" eaLnBrk="1" hangingPunct="1">
              <a:lnSpc>
                <a:spcPct val="90000"/>
              </a:lnSpc>
              <a:defRPr/>
            </a:pPr>
            <a:endParaRPr lang="en-US" altLang="en-US" dirty="0">
              <a:latin typeface="Times New Roman" panose="02020603050405020304" pitchFamily="18" charset="0"/>
              <a:cs typeface="Times New Roman" panose="02020603050405020304" pitchFamily="18" charset="0"/>
            </a:endParaRPr>
          </a:p>
          <a:p>
            <a:pPr lvl="1" eaLnBrk="1" hangingPunct="1">
              <a:lnSpc>
                <a:spcPct val="90000"/>
              </a:lnSpc>
              <a:defRPr/>
            </a:pPr>
            <a:endParaRPr lang="en-US" altLang="en-US" dirty="0"/>
          </a:p>
        </p:txBody>
      </p:sp>
    </p:spTree>
    <p:extLst>
      <p:ext uri="{BB962C8B-B14F-4D97-AF65-F5344CB8AC3E}">
        <p14:creationId xmlns:p14="http://schemas.microsoft.com/office/powerpoint/2010/main" val="4157096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ChangeArrowheads="1"/>
          </p:cNvSpPr>
          <p:nvPr/>
        </p:nvSpPr>
        <p:spPr bwMode="auto">
          <a:xfrm>
            <a:off x="2095500" y="1524000"/>
            <a:ext cx="8001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 typeface="Wingdings" panose="05000000000000000000" pitchFamily="2" charset="2"/>
              <a:buChar char="q"/>
            </a:pPr>
            <a:r>
              <a:rPr lang="en-US" altLang="en-US" sz="2800">
                <a:latin typeface="Times New Roman" panose="02020603050405020304" pitchFamily="18" charset="0"/>
              </a:rPr>
              <a:t>According to Gestalt theorists, </a:t>
            </a:r>
            <a:r>
              <a:rPr lang="en-US" altLang="en-US" sz="2800" b="1">
                <a:latin typeface="Times New Roman" panose="02020603050405020304" pitchFamily="18" charset="0"/>
              </a:rPr>
              <a:t>pattern perception</a:t>
            </a:r>
            <a:r>
              <a:rPr lang="en-US" altLang="en-US" sz="2800">
                <a:latin typeface="Times New Roman" panose="02020603050405020304" pitchFamily="18" charset="0"/>
              </a:rPr>
              <a:t>, or our ability to discriminate among different figures and shapes, occurs by following the principles described above. You probably feel fairly certain that your perception accurately matches the real world, </a:t>
            </a:r>
          </a:p>
          <a:p>
            <a:pPr>
              <a:lnSpc>
                <a:spcPct val="100000"/>
              </a:lnSpc>
              <a:spcBef>
                <a:spcPct val="0"/>
              </a:spcBef>
              <a:buClrTx/>
              <a:buFont typeface="Wingdings" panose="05000000000000000000" pitchFamily="2" charset="2"/>
              <a:buChar char="q"/>
            </a:pPr>
            <a:r>
              <a:rPr lang="en-US" altLang="en-US" sz="2800">
                <a:latin typeface="Times New Roman" panose="02020603050405020304" pitchFamily="18" charset="0"/>
              </a:rPr>
              <a:t>Perception is a complex process. Built from sensations, but influenced by our own experiences, biases, prejudices, and </a:t>
            </a:r>
            <a:r>
              <a:rPr lang="en-US" altLang="en-US" sz="2800" b="1">
                <a:latin typeface="Times New Roman" panose="02020603050405020304" pitchFamily="18" charset="0"/>
              </a:rPr>
              <a:t>cultures</a:t>
            </a:r>
            <a:r>
              <a:rPr lang="en-US" altLang="en-US" sz="2800">
                <a:latin typeface="Times New Roman" panose="02020603050405020304" pitchFamily="18" charset="0"/>
              </a:rPr>
              <a:t>, perceptions can be very different from person to person</a:t>
            </a:r>
          </a:p>
        </p:txBody>
      </p:sp>
    </p:spTree>
    <p:extLst>
      <p:ext uri="{BB962C8B-B14F-4D97-AF65-F5344CB8AC3E}">
        <p14:creationId xmlns:p14="http://schemas.microsoft.com/office/powerpoint/2010/main" val="3483976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noChangeArrowheads="1"/>
          </p:cNvSpPr>
          <p:nvPr>
            <p:ph type="title"/>
          </p:nvPr>
        </p:nvSpPr>
        <p:spPr>
          <a:xfrm>
            <a:off x="2095500" y="1143000"/>
            <a:ext cx="8153400" cy="1828800"/>
          </a:xfrm>
        </p:spPr>
        <p:txBody>
          <a:bodyPr/>
          <a:lstStyle/>
          <a:p>
            <a:pPr>
              <a:defRPr/>
            </a:pPr>
            <a:r>
              <a:rPr lang="en-US" altLang="en-US" sz="2800" b="1" dirty="0">
                <a:latin typeface="Times New Roman" panose="02020603050405020304" pitchFamily="18" charset="0"/>
                <a:cs typeface="Times New Roman" panose="02020603050405020304" pitchFamily="18" charset="0"/>
              </a:rPr>
              <a:t>Role of perception in human cognition</a:t>
            </a:r>
            <a:r>
              <a:rPr lang="en-US" altLang="en-US" sz="2800" dirty="0">
                <a:latin typeface="Times New Roman" panose="02020603050405020304" pitchFamily="18" charset="0"/>
                <a:cs typeface="Times New Roman" panose="02020603050405020304" pitchFamily="18" charset="0"/>
              </a:rPr>
              <a:t/>
            </a:r>
            <a:br>
              <a:rPr lang="en-US" altLang="en-US" sz="2800" dirty="0">
                <a:latin typeface="Times New Roman" panose="02020603050405020304" pitchFamily="18" charset="0"/>
                <a:cs typeface="Times New Roman" panose="02020603050405020304" pitchFamily="18" charset="0"/>
              </a:rPr>
            </a:br>
            <a:endParaRPr lang="en-US" altLang="en-US" sz="2800" dirty="0">
              <a:latin typeface="Times New Roman" panose="02020603050405020304" pitchFamily="18" charset="0"/>
              <a:cs typeface="Times New Roman" panose="02020603050405020304" pitchFamily="18" charset="0"/>
            </a:endParaRPr>
          </a:p>
        </p:txBody>
      </p:sp>
      <p:sp>
        <p:nvSpPr>
          <p:cNvPr id="71683" name="Content Placeholder 2"/>
          <p:cNvSpPr>
            <a:spLocks noGrp="1" noChangeArrowheads="1"/>
          </p:cNvSpPr>
          <p:nvPr>
            <p:ph idx="1"/>
          </p:nvPr>
        </p:nvSpPr>
        <p:spPr bwMode="auto">
          <a:xfrm>
            <a:off x="2057400" y="2362200"/>
            <a:ext cx="8229600" cy="3854450"/>
          </a:xfrm>
        </p:spPr>
        <p:txBody>
          <a:bodyPr wrap="square" numCol="1" anchorCtr="0" compatLnSpc="1">
            <a:prstTxWarp prst="textNoShape">
              <a:avLst/>
            </a:prstTxWarp>
          </a:bodyPr>
          <a:lstStyle/>
          <a:p>
            <a:pPr algn="just"/>
            <a:r>
              <a:rPr lang="en-US" altLang="en-US">
                <a:latin typeface="Times New Roman" panose="02020603050405020304" pitchFamily="18" charset="0"/>
                <a:cs typeface="Times New Roman" panose="02020603050405020304" pitchFamily="18" charset="0"/>
              </a:rPr>
              <a:t>Perception refers to the ability of the mind to apprehend objects through the sensory modalities of sight, hearing, smell touch and taste while cognition is the thinking about  the perceptions in terms of individual previous experience. Hence cognitive process may entail the recall of previous experience or the evaluation of the objects perceived</a:t>
            </a:r>
          </a:p>
        </p:txBody>
      </p:sp>
    </p:spTree>
    <p:extLst>
      <p:ext uri="{BB962C8B-B14F-4D97-AF65-F5344CB8AC3E}">
        <p14:creationId xmlns:p14="http://schemas.microsoft.com/office/powerpoint/2010/main" val="3850893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altLang="en-US" sz="2800" dirty="0">
                <a:latin typeface="Times New Roman" panose="02020603050405020304" pitchFamily="18" charset="0"/>
                <a:cs typeface="Times New Roman" panose="02020603050405020304" pitchFamily="18" charset="0"/>
              </a:rPr>
              <a:t>     Sensation &amp; Perception Processes</a:t>
            </a:r>
          </a:p>
        </p:txBody>
      </p:sp>
      <p:pic>
        <p:nvPicPr>
          <p:cNvPr id="44035" name="Picture 10"/>
          <p:cNvPicPr>
            <a:picLocks noChangeAspect="1" noChangeArrowheads="1"/>
          </p:cNvPicPr>
          <p:nvPr>
            <p:ph idx="1"/>
          </p:nvPr>
        </p:nvPicPr>
        <p:blipFill>
          <a:blip r:embed="rId3">
            <a:extLst>
              <a:ext uri="{28A0092B-C50C-407E-A947-70E740481C1C}">
                <a14:useLocalDpi xmlns:a14="http://schemas.microsoft.com/office/drawing/2010/main" val="0"/>
              </a:ext>
            </a:extLst>
          </a:blip>
          <a:srcRect t="14400" b="14400"/>
          <a:stretch>
            <a:fillRect/>
          </a:stretch>
        </p:blipFill>
        <p:spPr bwMode="auto">
          <a:xfrm>
            <a:off x="2514600" y="2057401"/>
            <a:ext cx="7772400" cy="368776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092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050"/>
          <p:cNvSpPr>
            <a:spLocks noGrp="1" noChangeArrowheads="1"/>
          </p:cNvSpPr>
          <p:nvPr>
            <p:ph type="title"/>
          </p:nvPr>
        </p:nvSpPr>
        <p:spPr/>
        <p:txBody>
          <a:bodyPr/>
          <a:lstStyle/>
          <a:p>
            <a:pPr eaLnBrk="1" hangingPunct="1">
              <a:defRPr/>
            </a:pPr>
            <a:r>
              <a:rPr lang="en-US" altLang="en-US" sz="2800" b="1" dirty="0">
                <a:latin typeface="Times New Roman" panose="02020603050405020304" pitchFamily="18" charset="0"/>
                <a:cs typeface="Times New Roman" panose="02020603050405020304" pitchFamily="18" charset="0"/>
              </a:rPr>
              <a:t>Absolute Threshold</a:t>
            </a:r>
          </a:p>
        </p:txBody>
      </p:sp>
      <p:sp>
        <p:nvSpPr>
          <p:cNvPr id="21507" name="Rectangle 2051"/>
          <p:cNvSpPr>
            <a:spLocks noGrp="1" noChangeArrowheads="1"/>
          </p:cNvSpPr>
          <p:nvPr>
            <p:ph type="body" idx="1"/>
          </p:nvPr>
        </p:nvSpPr>
        <p:spPr>
          <a:xfrm>
            <a:off x="2590800" y="2133600"/>
            <a:ext cx="7772400" cy="3887788"/>
          </a:xfrm>
        </p:spPr>
        <p:txBody>
          <a:bodyPr>
            <a:noAutofit/>
          </a:bodyPr>
          <a:lstStyle/>
          <a:p>
            <a:pPr eaLnBrk="1" hangingPunct="1">
              <a:defRPr/>
            </a:pPr>
            <a:r>
              <a:rPr lang="en-US" altLang="en-US" dirty="0">
                <a:latin typeface="Times New Roman" panose="02020603050405020304" pitchFamily="18" charset="0"/>
                <a:cs typeface="Times New Roman" panose="02020603050405020304" pitchFamily="18" charset="0"/>
              </a:rPr>
              <a:t>The smallest quantity of physical energy that can be reliably detected by an observer.</a:t>
            </a:r>
          </a:p>
          <a:p>
            <a:pPr marL="0" indent="0">
              <a:buNone/>
              <a:defRPr/>
            </a:pPr>
            <a:r>
              <a:rPr lang="en-US" altLang="en-US" b="1" dirty="0">
                <a:solidFill>
                  <a:schemeClr val="accent5">
                    <a:lumMod val="25000"/>
                  </a:schemeClr>
                </a:solidFill>
                <a:latin typeface="Times New Roman" panose="02020603050405020304" pitchFamily="18" charset="0"/>
                <a:cs typeface="Times New Roman" panose="02020603050405020304" pitchFamily="18" charset="0"/>
              </a:rPr>
              <a:t>Difference threshold</a:t>
            </a:r>
            <a:endParaRPr lang="en-US" altLang="en-US" dirty="0">
              <a:latin typeface="Times New Roman" panose="02020603050405020304" pitchFamily="18" charset="0"/>
              <a:cs typeface="Times New Roman" panose="02020603050405020304" pitchFamily="18" charset="0"/>
            </a:endParaRPr>
          </a:p>
          <a:p>
            <a:pPr eaLnBrk="1" hangingPunct="1">
              <a:defRPr/>
            </a:pPr>
            <a:r>
              <a:rPr lang="en-US" altLang="en-US" dirty="0">
                <a:latin typeface="Times New Roman" panose="02020603050405020304" pitchFamily="18" charset="0"/>
                <a:cs typeface="Times New Roman" panose="02020603050405020304" pitchFamily="18" charset="0"/>
              </a:rPr>
              <a:t>The smallest difference in stimulation that can be reliably detected by an observer when two stimuli are compared.</a:t>
            </a:r>
          </a:p>
          <a:p>
            <a:pPr eaLnBrk="1" hangingPunct="1">
              <a:defRPr/>
            </a:pPr>
            <a:endParaRPr lang="en-US" altLang="en-US" dirty="0">
              <a:latin typeface="Times New Roman" panose="02020603050405020304" pitchFamily="18" charset="0"/>
              <a:cs typeface="Times New Roman" panose="02020603050405020304" pitchFamily="18" charset="0"/>
            </a:endParaRPr>
          </a:p>
          <a:p>
            <a:pPr eaLnBrk="1" hangingPunct="1">
              <a:defRPr/>
            </a:pPr>
            <a:endParaRPr lang="en-US" altLang="en-US" b="1" dirty="0">
              <a:solidFill>
                <a:schemeClr val="accent5">
                  <a:lumMod val="25000"/>
                </a:schemeClr>
              </a:solidFill>
              <a:latin typeface="Times New Roman" panose="02020603050405020304" pitchFamily="18" charset="0"/>
              <a:cs typeface="Times New Roman" panose="02020603050405020304" pitchFamily="18" charset="0"/>
            </a:endParaRPr>
          </a:p>
          <a:p>
            <a:pPr eaLnBrk="1" hangingPunct="1">
              <a:defRPr/>
            </a:pPr>
            <a:endParaRPr lang="en-US" altLang="en-US" b="1" dirty="0">
              <a:solidFill>
                <a:schemeClr val="accent5">
                  <a:lumMod val="25000"/>
                </a:schemeClr>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defRPr/>
            </a:pP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6298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2286000" y="1066800"/>
            <a:ext cx="7772400" cy="685800"/>
          </a:xfrm>
        </p:spPr>
        <p:txBody>
          <a:bodyPr>
            <a:normAutofit fontScale="90000"/>
          </a:bodyPr>
          <a:lstStyle/>
          <a:p>
            <a:pPr eaLnBrk="1" hangingPunct="1">
              <a:defRPr/>
            </a:pPr>
            <a:r>
              <a:rPr lang="en-US" altLang="en-US"/>
              <a:t>Absolute Sensory Thresholds</a:t>
            </a:r>
          </a:p>
        </p:txBody>
      </p:sp>
      <p:sp>
        <p:nvSpPr>
          <p:cNvPr id="13315" name="Rectangle 1027"/>
          <p:cNvSpPr>
            <a:spLocks noGrp="1" noChangeArrowheads="1"/>
          </p:cNvSpPr>
          <p:nvPr>
            <p:ph type="body" idx="1"/>
          </p:nvPr>
        </p:nvSpPr>
        <p:spPr>
          <a:xfrm>
            <a:off x="2438400" y="1828800"/>
            <a:ext cx="7772400" cy="4800600"/>
          </a:xfrm>
        </p:spPr>
        <p:txBody>
          <a:bodyPr>
            <a:normAutofit/>
          </a:bodyPr>
          <a:lstStyle/>
          <a:p>
            <a:pPr eaLnBrk="1" hangingPunct="1">
              <a:lnSpc>
                <a:spcPct val="90000"/>
              </a:lnSpc>
              <a:defRPr/>
            </a:pPr>
            <a:r>
              <a:rPr lang="en-US" altLang="en-US" sz="2400"/>
              <a:t>Vision: </a:t>
            </a:r>
          </a:p>
          <a:p>
            <a:pPr lvl="1" eaLnBrk="1" hangingPunct="1">
              <a:lnSpc>
                <a:spcPct val="90000"/>
              </a:lnSpc>
              <a:defRPr/>
            </a:pPr>
            <a:r>
              <a:rPr lang="en-US" altLang="en-US"/>
              <a:t>A single candle flame from 30 miles on a dark, clear night</a:t>
            </a:r>
          </a:p>
          <a:p>
            <a:pPr eaLnBrk="1" hangingPunct="1">
              <a:lnSpc>
                <a:spcPct val="90000"/>
              </a:lnSpc>
              <a:defRPr/>
            </a:pPr>
            <a:r>
              <a:rPr lang="en-US" altLang="en-US" sz="2400"/>
              <a:t>Hearing: </a:t>
            </a:r>
          </a:p>
          <a:p>
            <a:pPr lvl="1" eaLnBrk="1" hangingPunct="1">
              <a:lnSpc>
                <a:spcPct val="90000"/>
              </a:lnSpc>
              <a:defRPr/>
            </a:pPr>
            <a:r>
              <a:rPr lang="en-US" altLang="en-US"/>
              <a:t>The tick of a watch from 20 feet in total quiet</a:t>
            </a:r>
          </a:p>
          <a:p>
            <a:pPr eaLnBrk="1" hangingPunct="1">
              <a:lnSpc>
                <a:spcPct val="90000"/>
              </a:lnSpc>
              <a:defRPr/>
            </a:pPr>
            <a:r>
              <a:rPr lang="en-US" altLang="en-US" sz="2400"/>
              <a:t>Smell: </a:t>
            </a:r>
          </a:p>
          <a:p>
            <a:pPr lvl="1" eaLnBrk="1" hangingPunct="1">
              <a:lnSpc>
                <a:spcPct val="90000"/>
              </a:lnSpc>
              <a:defRPr/>
            </a:pPr>
            <a:r>
              <a:rPr lang="en-US" altLang="en-US"/>
              <a:t>1 drop of perfume in a 6-room apartment</a:t>
            </a:r>
          </a:p>
          <a:p>
            <a:pPr eaLnBrk="1" hangingPunct="1">
              <a:lnSpc>
                <a:spcPct val="90000"/>
              </a:lnSpc>
              <a:defRPr/>
            </a:pPr>
            <a:r>
              <a:rPr lang="en-US" altLang="en-US" sz="2400"/>
              <a:t>Touch: </a:t>
            </a:r>
          </a:p>
          <a:p>
            <a:pPr lvl="1" eaLnBrk="1" hangingPunct="1">
              <a:lnSpc>
                <a:spcPct val="90000"/>
              </a:lnSpc>
              <a:defRPr/>
            </a:pPr>
            <a:r>
              <a:rPr lang="en-US" altLang="en-US"/>
              <a:t>The wing of a bee on your cheek, dropped from 1 cm</a:t>
            </a:r>
          </a:p>
          <a:p>
            <a:pPr eaLnBrk="1" hangingPunct="1">
              <a:lnSpc>
                <a:spcPct val="90000"/>
              </a:lnSpc>
              <a:defRPr/>
            </a:pPr>
            <a:r>
              <a:rPr lang="en-US" altLang="en-US" sz="2400"/>
              <a:t>Taste: </a:t>
            </a:r>
          </a:p>
          <a:p>
            <a:pPr lvl="1" eaLnBrk="1" hangingPunct="1">
              <a:lnSpc>
                <a:spcPct val="90000"/>
              </a:lnSpc>
              <a:defRPr/>
            </a:pPr>
            <a:r>
              <a:rPr lang="en-US" altLang="en-US"/>
              <a:t>1 tsp. Sugar in 2 gal. water</a:t>
            </a:r>
          </a:p>
        </p:txBody>
      </p:sp>
      <p:pic>
        <p:nvPicPr>
          <p:cNvPr id="481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38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altLang="en-US" b="1" dirty="0">
                <a:latin typeface="Times New Roman" panose="02020603050405020304" pitchFamily="18" charset="0"/>
                <a:cs typeface="Times New Roman" panose="02020603050405020304" pitchFamily="18" charset="0"/>
              </a:rPr>
              <a:t>Vision</a:t>
            </a:r>
          </a:p>
        </p:txBody>
      </p:sp>
      <p:sp>
        <p:nvSpPr>
          <p:cNvPr id="50179" name="Rectangle 3"/>
          <p:cNvSpPr>
            <a:spLocks noGrp="1" noChangeArrowheads="1"/>
          </p:cNvSpPr>
          <p:nvPr>
            <p:ph type="body" idx="1"/>
          </p:nvPr>
        </p:nvSpPr>
        <p:spPr bwMode="auto">
          <a:xfrm>
            <a:off x="2590800" y="1981200"/>
            <a:ext cx="7772400" cy="4235450"/>
          </a:xfrm>
        </p:spPr>
        <p:txBody>
          <a:bodyPr wrap="square" numCol="1" anchorCtr="0" compatLnSpc="1">
            <a:prstTxWarp prst="textNoShape">
              <a:avLst/>
            </a:prstTxWarp>
          </a:bodyPr>
          <a:lstStyle/>
          <a:p>
            <a:r>
              <a:rPr kumimoji="1" lang="en-US" altLang="en-US">
                <a:latin typeface="Times New Roman" panose="02020603050405020304" pitchFamily="18" charset="0"/>
                <a:cs typeface="Times New Roman" panose="02020603050405020304" pitchFamily="18" charset="0"/>
              </a:rPr>
              <a:t>The eye captures light and focuses it on the visual receptors, which convert light energy to neural impulses sent to the brain</a:t>
            </a:r>
          </a:p>
        </p:txBody>
      </p:sp>
      <p:pic>
        <p:nvPicPr>
          <p:cNvPr id="50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005263"/>
            <a:ext cx="7924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717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altLang="en-US" sz="2800" b="1" dirty="0">
                <a:latin typeface="Times New Roman" panose="02020603050405020304" pitchFamily="18" charset="0"/>
                <a:cs typeface="Times New Roman" panose="02020603050405020304" pitchFamily="18" charset="0"/>
              </a:rPr>
              <a:t>Hearing</a:t>
            </a:r>
          </a:p>
        </p:txBody>
      </p:sp>
      <p:sp>
        <p:nvSpPr>
          <p:cNvPr id="52227" name="Rectangle 3"/>
          <p:cNvSpPr>
            <a:spLocks noGrp="1" noChangeArrowheads="1"/>
          </p:cNvSpPr>
          <p:nvPr>
            <p:ph type="body" idx="1"/>
          </p:nvPr>
        </p:nvSpPr>
        <p:spPr bwMode="auto"/>
        <p:txBody>
          <a:bodyPr wrap="square" numCol="1" anchorCtr="0" compatLnSpc="1">
            <a:prstTxWarp prst="textNoShape">
              <a:avLst/>
            </a:prstTxWarp>
            <a:normAutofit/>
          </a:bodyPr>
          <a:lstStyle/>
          <a:p>
            <a:pPr>
              <a:defRPr/>
            </a:pPr>
            <a:r>
              <a:rPr kumimoji="1" lang="en-US" altLang="en-US">
                <a:latin typeface="Times New Roman" panose="02020603050405020304" pitchFamily="18" charset="0"/>
                <a:cs typeface="Times New Roman" panose="02020603050405020304" pitchFamily="18" charset="0"/>
              </a:rPr>
              <a:t>Audition (hearing) occurs via sound waves, which result from rapid changes in air pressure caused by vibrating objects</a:t>
            </a:r>
          </a:p>
          <a:p>
            <a:pPr>
              <a:defRPr/>
            </a:pPr>
            <a:endParaRPr kumimoji="1" lang="en-US" altLang="en-US">
              <a:latin typeface="Times New Roman" panose="02020603050405020304" pitchFamily="18" charset="0"/>
              <a:cs typeface="Times New Roman" panose="02020603050405020304" pitchFamily="18" charset="0"/>
            </a:endParaRPr>
          </a:p>
          <a:p>
            <a:pPr>
              <a:defRPr/>
            </a:pPr>
            <a:r>
              <a:rPr kumimoji="1" lang="en-US" altLang="en-US">
                <a:latin typeface="Times New Roman" panose="02020603050405020304" pitchFamily="18" charset="0"/>
                <a:cs typeface="Times New Roman" panose="02020603050405020304" pitchFamily="18" charset="0"/>
              </a:rPr>
              <a:t>Receptors located in the inner ear (cochlea) tiny hair cells that convert sound energy to neural impulses sent along to brain</a:t>
            </a:r>
          </a:p>
        </p:txBody>
      </p:sp>
    </p:spTree>
    <p:extLst>
      <p:ext uri="{BB962C8B-B14F-4D97-AF65-F5344CB8AC3E}">
        <p14:creationId xmlns:p14="http://schemas.microsoft.com/office/powerpoint/2010/main" val="1334235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09800" y="457200"/>
            <a:ext cx="7772400" cy="1143000"/>
          </a:xfrm>
        </p:spPr>
        <p:txBody>
          <a:bodyPr/>
          <a:lstStyle/>
          <a:p>
            <a:pPr eaLnBrk="1" hangingPunct="1">
              <a:defRPr/>
            </a:pPr>
            <a:r>
              <a:rPr lang="en-US" altLang="en-US"/>
              <a:t>An Ear on the World</a:t>
            </a:r>
          </a:p>
        </p:txBody>
      </p:sp>
      <p:pic>
        <p:nvPicPr>
          <p:cNvPr id="54275" name="Picture 3"/>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2014" y="1487488"/>
            <a:ext cx="7927975"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76" name="Picture 4" descr="04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781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09800" y="1181100"/>
            <a:ext cx="7772400" cy="914400"/>
          </a:xfrm>
        </p:spPr>
        <p:txBody>
          <a:bodyPr/>
          <a:lstStyle/>
          <a:p>
            <a:pPr eaLnBrk="1" hangingPunct="1">
              <a:defRPr/>
            </a:pPr>
            <a:r>
              <a:rPr lang="en-US" altLang="en-US" sz="2800" b="1" dirty="0">
                <a:latin typeface="Times New Roman" panose="02020603050405020304" pitchFamily="18" charset="0"/>
                <a:cs typeface="Times New Roman" panose="02020603050405020304" pitchFamily="18" charset="0"/>
              </a:rPr>
              <a:t>Taste: </a:t>
            </a:r>
            <a:r>
              <a:rPr lang="en-US" altLang="en-US" sz="2800" b="1" dirty="0" err="1">
                <a:latin typeface="Times New Roman" panose="02020603050405020304" pitchFamily="18" charset="0"/>
                <a:cs typeface="Times New Roman" panose="02020603050405020304" pitchFamily="18" charset="0"/>
              </a:rPr>
              <a:t>Savoury</a:t>
            </a:r>
            <a:r>
              <a:rPr lang="en-US" altLang="en-US" sz="2800" b="1" dirty="0">
                <a:latin typeface="Times New Roman" panose="02020603050405020304" pitchFamily="18" charset="0"/>
                <a:cs typeface="Times New Roman" panose="02020603050405020304" pitchFamily="18" charset="0"/>
              </a:rPr>
              <a:t> Sensations</a:t>
            </a:r>
          </a:p>
        </p:txBody>
      </p:sp>
      <p:sp>
        <p:nvSpPr>
          <p:cNvPr id="93187" name="Rectangle 3"/>
          <p:cNvSpPr>
            <a:spLocks noGrp="1" noChangeArrowheads="1"/>
          </p:cNvSpPr>
          <p:nvPr>
            <p:ph type="body" sz="half" idx="2"/>
          </p:nvPr>
        </p:nvSpPr>
        <p:spPr>
          <a:xfrm>
            <a:off x="2286000" y="2286000"/>
            <a:ext cx="7772400" cy="1600200"/>
          </a:xfrm>
        </p:spPr>
        <p:txBody>
          <a:bodyPr>
            <a:noAutofit/>
          </a:bodyPr>
          <a:lstStyle/>
          <a:p>
            <a:pPr marL="0" indent="0">
              <a:buNone/>
              <a:defRPr/>
            </a:pPr>
            <a:endParaRPr kumimoji="1" lang="en-US" altLang="en-US" dirty="0">
              <a:latin typeface="Times New Roman" panose="02020603050405020304" pitchFamily="18" charset="0"/>
              <a:cs typeface="Times New Roman" panose="02020603050405020304" pitchFamily="18" charset="0"/>
            </a:endParaRPr>
          </a:p>
          <a:p>
            <a:pPr>
              <a:defRPr/>
            </a:pPr>
            <a:r>
              <a:rPr kumimoji="1" lang="en-US" altLang="en-US" dirty="0">
                <a:latin typeface="Times New Roman" panose="02020603050405020304" pitchFamily="18" charset="0"/>
                <a:cs typeface="Times New Roman" panose="02020603050405020304" pitchFamily="18" charset="0"/>
              </a:rPr>
              <a:t>Gustation - (taste) receptors are taste buds on tongue.  Four basic tastes: sweet, salty, sour and bitter</a:t>
            </a:r>
          </a:p>
          <a:p>
            <a:pPr eaLnBrk="1" hangingPunct="1">
              <a:lnSpc>
                <a:spcPct val="90000"/>
              </a:lnSpc>
              <a:defRPr/>
            </a:pPr>
            <a:endParaRPr lang="en-US" altLang="en-US" dirty="0">
              <a:latin typeface="Times New Roman" panose="02020603050405020304" pitchFamily="18" charset="0"/>
              <a:cs typeface="Times New Roman" panose="02020603050405020304" pitchFamily="18" charset="0"/>
            </a:endParaRPr>
          </a:p>
        </p:txBody>
      </p:sp>
      <p:pic>
        <p:nvPicPr>
          <p:cNvPr id="563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1" y="4267200"/>
            <a:ext cx="4627563"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403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878</Words>
  <Application>Microsoft Office PowerPoint</Application>
  <PresentationFormat>Widescreen</PresentationFormat>
  <Paragraphs>108</Paragraphs>
  <Slides>21</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Calibri Light</vt:lpstr>
      <vt:lpstr>Times New Roman</vt:lpstr>
      <vt:lpstr>Wingdings</vt:lpstr>
      <vt:lpstr>Office Theme</vt:lpstr>
      <vt:lpstr>Microsoft Photo Editor 3.0 Photo</vt:lpstr>
      <vt:lpstr>Sensation and Perception</vt:lpstr>
      <vt:lpstr>Defining Sensation and Perception</vt:lpstr>
      <vt:lpstr>     Sensation &amp; Perception Processes</vt:lpstr>
      <vt:lpstr>Absolute Threshold</vt:lpstr>
      <vt:lpstr>Absolute Sensory Thresholds</vt:lpstr>
      <vt:lpstr>Vision</vt:lpstr>
      <vt:lpstr>Hearing</vt:lpstr>
      <vt:lpstr>An Ear on the World</vt:lpstr>
      <vt:lpstr>Taste: Savoury Sensations</vt:lpstr>
      <vt:lpstr>Smell: The Sense of Scents</vt:lpstr>
      <vt:lpstr>Sensitivity to Touch</vt:lpstr>
      <vt:lpstr>Perception</vt:lpstr>
      <vt:lpstr>Principles of perception </vt:lpstr>
      <vt:lpstr>PowerPoint Presentation</vt:lpstr>
      <vt:lpstr>Figure-ground relationship.</vt:lpstr>
      <vt:lpstr>Proximity</vt:lpstr>
      <vt:lpstr>Similarity</vt:lpstr>
      <vt:lpstr>Law of continuity</vt:lpstr>
      <vt:lpstr>Principle of closure</vt:lpstr>
      <vt:lpstr>PowerPoint Presentation</vt:lpstr>
      <vt:lpstr>Role of perception in human cognition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Sensation and Perception</dc:title>
  <dc:creator>Adnan Adil</dc:creator>
  <cp:lastModifiedBy>Adnan Adil</cp:lastModifiedBy>
  <cp:revision>1</cp:revision>
  <dcterms:created xsi:type="dcterms:W3CDTF">2020-03-18T15:59:04Z</dcterms:created>
  <dcterms:modified xsi:type="dcterms:W3CDTF">2020-03-18T15:59:15Z</dcterms:modified>
</cp:coreProperties>
</file>