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handoutMasterIdLst>
    <p:handoutMasterId r:id="rId5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70" r:id="rId14"/>
    <p:sldId id="269" r:id="rId15"/>
    <p:sldId id="307" r:id="rId16"/>
    <p:sldId id="271" r:id="rId17"/>
    <p:sldId id="308" r:id="rId18"/>
    <p:sldId id="273" r:id="rId19"/>
    <p:sldId id="274" r:id="rId20"/>
    <p:sldId id="306" r:id="rId21"/>
    <p:sldId id="275" r:id="rId22"/>
    <p:sldId id="276" r:id="rId23"/>
    <p:sldId id="309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310" r:id="rId33"/>
    <p:sldId id="311" r:id="rId34"/>
    <p:sldId id="285" r:id="rId35"/>
    <p:sldId id="286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12" r:id="rId54"/>
    <p:sldId id="305" r:id="rId55"/>
  </p:sldIdLst>
  <p:sldSz cx="9144000" cy="6858000" type="screen4x3"/>
  <p:notesSz cx="7302500" cy="95885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685F"/>
    <a:srgbClr val="FFFFCC"/>
    <a:srgbClr val="006600"/>
    <a:srgbClr val="000099"/>
    <a:srgbClr val="656565"/>
    <a:srgbClr val="6E6E6E"/>
    <a:srgbClr val="777777"/>
    <a:srgbClr val="CD3327"/>
    <a:srgbClr val="B2B2B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815" autoAdjust="0"/>
    <p:restoredTop sz="94660"/>
  </p:normalViewPr>
  <p:slideViewPr>
    <p:cSldViewPr>
      <p:cViewPr varScale="1">
        <p:scale>
          <a:sx n="107" d="100"/>
          <a:sy n="107" d="100"/>
        </p:scale>
        <p:origin x="-78" y="-108"/>
      </p:cViewPr>
      <p:guideLst>
        <p:guide orient="horz" pos="2160"/>
        <p:guide orient="horz" pos="3136"/>
        <p:guide orient="horz" pos="1632"/>
        <p:guide pos="3528"/>
        <p:guide pos="648"/>
        <p:guide pos="336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  <p:sld r:id="rId39" collapse="1"/>
      <p:sld r:id="rId40" collapse="1"/>
      <p:sld r:id="rId41" collapse="1"/>
      <p:sld r:id="rId4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24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0.xml"/><Relationship Id="rId13" Type="http://schemas.openxmlformats.org/officeDocument/2006/relationships/slide" Target="slides/slide17.xml"/><Relationship Id="rId18" Type="http://schemas.openxmlformats.org/officeDocument/2006/relationships/slide" Target="slides/slide24.xml"/><Relationship Id="rId26" Type="http://schemas.openxmlformats.org/officeDocument/2006/relationships/slide" Target="slides/slide34.xml"/><Relationship Id="rId39" Type="http://schemas.openxmlformats.org/officeDocument/2006/relationships/slide" Target="slides/slide48.xml"/><Relationship Id="rId3" Type="http://schemas.openxmlformats.org/officeDocument/2006/relationships/slide" Target="slides/slide3.xml"/><Relationship Id="rId21" Type="http://schemas.openxmlformats.org/officeDocument/2006/relationships/slide" Target="slides/slide28.xml"/><Relationship Id="rId34" Type="http://schemas.openxmlformats.org/officeDocument/2006/relationships/slide" Target="slides/slide42.xml"/><Relationship Id="rId42" Type="http://schemas.openxmlformats.org/officeDocument/2006/relationships/slide" Target="slides/slide54.xml"/><Relationship Id="rId7" Type="http://schemas.openxmlformats.org/officeDocument/2006/relationships/slide" Target="slides/slide9.xml"/><Relationship Id="rId12" Type="http://schemas.openxmlformats.org/officeDocument/2006/relationships/slide" Target="slides/slide15.xml"/><Relationship Id="rId17" Type="http://schemas.openxmlformats.org/officeDocument/2006/relationships/slide" Target="slides/slide22.xml"/><Relationship Id="rId25" Type="http://schemas.openxmlformats.org/officeDocument/2006/relationships/slide" Target="slides/slide33.xml"/><Relationship Id="rId33" Type="http://schemas.openxmlformats.org/officeDocument/2006/relationships/slide" Target="slides/slide41.xml"/><Relationship Id="rId38" Type="http://schemas.openxmlformats.org/officeDocument/2006/relationships/slide" Target="slides/slide47.xml"/><Relationship Id="rId2" Type="http://schemas.openxmlformats.org/officeDocument/2006/relationships/slide" Target="slides/slide2.xml"/><Relationship Id="rId16" Type="http://schemas.openxmlformats.org/officeDocument/2006/relationships/slide" Target="slides/slide21.xml"/><Relationship Id="rId20" Type="http://schemas.openxmlformats.org/officeDocument/2006/relationships/slide" Target="slides/slide26.xml"/><Relationship Id="rId29" Type="http://schemas.openxmlformats.org/officeDocument/2006/relationships/slide" Target="slides/slide37.xml"/><Relationship Id="rId41" Type="http://schemas.openxmlformats.org/officeDocument/2006/relationships/slide" Target="slides/slide52.xml"/><Relationship Id="rId1" Type="http://schemas.openxmlformats.org/officeDocument/2006/relationships/slide" Target="slides/slide1.xml"/><Relationship Id="rId6" Type="http://schemas.openxmlformats.org/officeDocument/2006/relationships/slide" Target="slides/slide8.xml"/><Relationship Id="rId11" Type="http://schemas.openxmlformats.org/officeDocument/2006/relationships/slide" Target="slides/slide14.xml"/><Relationship Id="rId24" Type="http://schemas.openxmlformats.org/officeDocument/2006/relationships/slide" Target="slides/slide32.xml"/><Relationship Id="rId32" Type="http://schemas.openxmlformats.org/officeDocument/2006/relationships/slide" Target="slides/slide40.xml"/><Relationship Id="rId37" Type="http://schemas.openxmlformats.org/officeDocument/2006/relationships/slide" Target="slides/slide45.xml"/><Relationship Id="rId40" Type="http://schemas.openxmlformats.org/officeDocument/2006/relationships/slide" Target="slides/slide50.xml"/><Relationship Id="rId5" Type="http://schemas.openxmlformats.org/officeDocument/2006/relationships/slide" Target="slides/slide6.xml"/><Relationship Id="rId15" Type="http://schemas.openxmlformats.org/officeDocument/2006/relationships/slide" Target="slides/slide19.xml"/><Relationship Id="rId23" Type="http://schemas.openxmlformats.org/officeDocument/2006/relationships/slide" Target="slides/slide30.xml"/><Relationship Id="rId28" Type="http://schemas.openxmlformats.org/officeDocument/2006/relationships/slide" Target="slides/slide36.xml"/><Relationship Id="rId36" Type="http://schemas.openxmlformats.org/officeDocument/2006/relationships/slide" Target="slides/slide44.xml"/><Relationship Id="rId10" Type="http://schemas.openxmlformats.org/officeDocument/2006/relationships/slide" Target="slides/slide13.xml"/><Relationship Id="rId19" Type="http://schemas.openxmlformats.org/officeDocument/2006/relationships/slide" Target="slides/slide25.xml"/><Relationship Id="rId31" Type="http://schemas.openxmlformats.org/officeDocument/2006/relationships/slide" Target="slides/slide39.xml"/><Relationship Id="rId4" Type="http://schemas.openxmlformats.org/officeDocument/2006/relationships/slide" Target="slides/slide5.xml"/><Relationship Id="rId9" Type="http://schemas.openxmlformats.org/officeDocument/2006/relationships/slide" Target="slides/slide11.xml"/><Relationship Id="rId14" Type="http://schemas.openxmlformats.org/officeDocument/2006/relationships/slide" Target="slides/slide18.xml"/><Relationship Id="rId22" Type="http://schemas.openxmlformats.org/officeDocument/2006/relationships/slide" Target="slides/slide29.xml"/><Relationship Id="rId27" Type="http://schemas.openxmlformats.org/officeDocument/2006/relationships/slide" Target="slides/slide35.xml"/><Relationship Id="rId30" Type="http://schemas.openxmlformats.org/officeDocument/2006/relationships/slide" Target="slides/slide38.xml"/><Relationship Id="rId35" Type="http://schemas.openxmlformats.org/officeDocument/2006/relationships/slide" Target="slides/slide4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475B83-398C-4A04-AAEF-FDC969F8634F}" type="doc">
      <dgm:prSet loTypeId="urn:microsoft.com/office/officeart/2005/8/layout/chevron2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A2AF541-4B82-43D0-9615-86B78B0511C3}">
      <dgm:prSet phldrT="[Text]"/>
      <dgm:spPr/>
      <dgm:t>
        <a:bodyPr/>
        <a:lstStyle/>
        <a:p>
          <a:endParaRPr lang="en-US" dirty="0"/>
        </a:p>
      </dgm:t>
    </dgm:pt>
    <dgm:pt modelId="{62B36616-EE0E-41D4-B850-026692A73716}" type="parTrans" cxnId="{4A13124B-E519-4A06-9C43-66596A8C4E21}">
      <dgm:prSet/>
      <dgm:spPr/>
      <dgm:t>
        <a:bodyPr/>
        <a:lstStyle/>
        <a:p>
          <a:endParaRPr lang="en-US"/>
        </a:p>
      </dgm:t>
    </dgm:pt>
    <dgm:pt modelId="{665A0CEC-376B-43A3-B440-4679C549792A}" type="sibTrans" cxnId="{4A13124B-E519-4A06-9C43-66596A8C4E21}">
      <dgm:prSet/>
      <dgm:spPr/>
      <dgm:t>
        <a:bodyPr/>
        <a:lstStyle/>
        <a:p>
          <a:endParaRPr lang="en-US"/>
        </a:p>
      </dgm:t>
    </dgm:pt>
    <dgm:pt modelId="{ED7F6DBA-D42E-42D1-9B36-A9E086F73FFF}">
      <dgm:prSet phldrT="[Text]"/>
      <dgm:spPr/>
      <dgm:t>
        <a:bodyPr/>
        <a:lstStyle/>
        <a:p>
          <a:r>
            <a:rPr lang="en-US" dirty="0" smtClean="0"/>
            <a:t>Dreamweaver</a:t>
          </a:r>
          <a:endParaRPr lang="en-US" dirty="0"/>
        </a:p>
      </dgm:t>
    </dgm:pt>
    <dgm:pt modelId="{BE8AFBFC-494E-45DC-85A0-D73116D33A84}" type="parTrans" cxnId="{1FA1ADFC-716C-4170-ABFB-6F81A59B9FA7}">
      <dgm:prSet/>
      <dgm:spPr/>
      <dgm:t>
        <a:bodyPr/>
        <a:lstStyle/>
        <a:p>
          <a:endParaRPr lang="en-US"/>
        </a:p>
      </dgm:t>
    </dgm:pt>
    <dgm:pt modelId="{19352849-4ECB-409F-8CDC-9E70FAB2E233}" type="sibTrans" cxnId="{1FA1ADFC-716C-4170-ABFB-6F81A59B9FA7}">
      <dgm:prSet/>
      <dgm:spPr/>
      <dgm:t>
        <a:bodyPr/>
        <a:lstStyle/>
        <a:p>
          <a:endParaRPr lang="en-US"/>
        </a:p>
      </dgm:t>
    </dgm:pt>
    <dgm:pt modelId="{6B81C03B-28F0-4FCC-BF34-276B5F9A850B}">
      <dgm:prSet phldrT="[Text]"/>
      <dgm:spPr/>
      <dgm:t>
        <a:bodyPr/>
        <a:lstStyle/>
        <a:p>
          <a:endParaRPr lang="en-US" dirty="0"/>
        </a:p>
      </dgm:t>
    </dgm:pt>
    <dgm:pt modelId="{B23635C3-D302-4E43-829F-346CF2FEF6C7}" type="parTrans" cxnId="{F64B3A35-CF48-4E6F-8E8A-4291C9AA1F53}">
      <dgm:prSet/>
      <dgm:spPr/>
      <dgm:t>
        <a:bodyPr/>
        <a:lstStyle/>
        <a:p>
          <a:endParaRPr lang="en-US"/>
        </a:p>
      </dgm:t>
    </dgm:pt>
    <dgm:pt modelId="{B87E5229-DAE5-4D02-8B09-42EA878E30BF}" type="sibTrans" cxnId="{F64B3A35-CF48-4E6F-8E8A-4291C9AA1F53}">
      <dgm:prSet/>
      <dgm:spPr/>
      <dgm:t>
        <a:bodyPr/>
        <a:lstStyle/>
        <a:p>
          <a:endParaRPr lang="en-US"/>
        </a:p>
      </dgm:t>
    </dgm:pt>
    <dgm:pt modelId="{24F1F084-08E0-4E5F-A4A6-B92E0E96D05F}">
      <dgm:prSet phldrT="[Text]"/>
      <dgm:spPr/>
      <dgm:t>
        <a:bodyPr/>
        <a:lstStyle/>
        <a:p>
          <a:r>
            <a:rPr lang="en-US" dirty="0" smtClean="0"/>
            <a:t>Expression Web</a:t>
          </a:r>
          <a:endParaRPr lang="en-US" dirty="0"/>
        </a:p>
      </dgm:t>
    </dgm:pt>
    <dgm:pt modelId="{B329D6BF-FFFD-4071-86F5-D6175484DAF8}" type="parTrans" cxnId="{D2866189-CD1D-4A93-91D3-7DC48923CAD7}">
      <dgm:prSet/>
      <dgm:spPr/>
      <dgm:t>
        <a:bodyPr/>
        <a:lstStyle/>
        <a:p>
          <a:endParaRPr lang="en-US"/>
        </a:p>
      </dgm:t>
    </dgm:pt>
    <dgm:pt modelId="{4821D7CB-D7E3-4733-B358-B75D88C88F99}" type="sibTrans" cxnId="{D2866189-CD1D-4A93-91D3-7DC48923CAD7}">
      <dgm:prSet/>
      <dgm:spPr/>
      <dgm:t>
        <a:bodyPr/>
        <a:lstStyle/>
        <a:p>
          <a:endParaRPr lang="en-US"/>
        </a:p>
      </dgm:t>
    </dgm:pt>
    <dgm:pt modelId="{4D1C5630-47CE-4350-B25D-7FA2FB561467}">
      <dgm:prSet phldrT="[Text]"/>
      <dgm:spPr/>
      <dgm:t>
        <a:bodyPr/>
        <a:lstStyle/>
        <a:p>
          <a:endParaRPr lang="en-US" dirty="0"/>
        </a:p>
      </dgm:t>
    </dgm:pt>
    <dgm:pt modelId="{BC7CAFE1-3DE0-41B5-BC18-C2311BCE7DCC}" type="parTrans" cxnId="{F6E1CBFF-58E5-4E90-AF96-229BCB87C705}">
      <dgm:prSet/>
      <dgm:spPr/>
      <dgm:t>
        <a:bodyPr/>
        <a:lstStyle/>
        <a:p>
          <a:endParaRPr lang="en-US"/>
        </a:p>
      </dgm:t>
    </dgm:pt>
    <dgm:pt modelId="{BDAFAEDD-A478-47C6-9320-001AE25211A4}" type="sibTrans" cxnId="{F6E1CBFF-58E5-4E90-AF96-229BCB87C705}">
      <dgm:prSet/>
      <dgm:spPr/>
      <dgm:t>
        <a:bodyPr/>
        <a:lstStyle/>
        <a:p>
          <a:endParaRPr lang="en-US"/>
        </a:p>
      </dgm:t>
    </dgm:pt>
    <dgm:pt modelId="{98E9DF71-E278-4194-932E-1B105F5D4A9C}">
      <dgm:prSet phldrT="[Text]"/>
      <dgm:spPr/>
      <dgm:t>
        <a:bodyPr/>
        <a:lstStyle/>
        <a:p>
          <a:r>
            <a:rPr lang="en-US" dirty="0" smtClean="0"/>
            <a:t>Flash</a:t>
          </a:r>
          <a:endParaRPr lang="en-US" dirty="0"/>
        </a:p>
      </dgm:t>
    </dgm:pt>
    <dgm:pt modelId="{4A01CD98-721E-48CD-9C0C-7E9BF3D516E1}" type="parTrans" cxnId="{1A983A1E-56A5-4687-972C-D0559782986C}">
      <dgm:prSet/>
      <dgm:spPr/>
      <dgm:t>
        <a:bodyPr/>
        <a:lstStyle/>
        <a:p>
          <a:endParaRPr lang="en-US"/>
        </a:p>
      </dgm:t>
    </dgm:pt>
    <dgm:pt modelId="{7C44A985-4BC5-4F26-8D86-A62A254FDF4E}" type="sibTrans" cxnId="{1A983A1E-56A5-4687-972C-D0559782986C}">
      <dgm:prSet/>
      <dgm:spPr/>
      <dgm:t>
        <a:bodyPr/>
        <a:lstStyle/>
        <a:p>
          <a:endParaRPr lang="en-US"/>
        </a:p>
      </dgm:t>
    </dgm:pt>
    <dgm:pt modelId="{C55C2EBE-949E-43C1-AD19-895B6011BE3F}">
      <dgm:prSet phldrT="[Text]"/>
      <dgm:spPr/>
      <dgm:t>
        <a:bodyPr/>
        <a:lstStyle/>
        <a:p>
          <a:r>
            <a:rPr lang="en-US" dirty="0" smtClean="0"/>
            <a:t>Silverlight</a:t>
          </a:r>
          <a:endParaRPr lang="en-US" dirty="0"/>
        </a:p>
      </dgm:t>
    </dgm:pt>
    <dgm:pt modelId="{29F4BBDE-33B2-42E4-BA5A-10661AB57097}" type="parTrans" cxnId="{DDC0B0B4-8D6D-402A-8BE6-AC34C1C3F745}">
      <dgm:prSet/>
      <dgm:spPr/>
      <dgm:t>
        <a:bodyPr/>
        <a:lstStyle/>
        <a:p>
          <a:endParaRPr lang="en-US"/>
        </a:p>
      </dgm:t>
    </dgm:pt>
    <dgm:pt modelId="{40DE9D90-2DEE-4D3F-84AD-BB6449D2B967}" type="sibTrans" cxnId="{DDC0B0B4-8D6D-402A-8BE6-AC34C1C3F745}">
      <dgm:prSet/>
      <dgm:spPr/>
      <dgm:t>
        <a:bodyPr/>
        <a:lstStyle/>
        <a:p>
          <a:endParaRPr lang="en-US"/>
        </a:p>
      </dgm:t>
    </dgm:pt>
    <dgm:pt modelId="{EF6DAC69-4D35-4BF1-ACA2-600FFA47CE53}">
      <dgm:prSet phldrT="[Text]"/>
      <dgm:spPr/>
      <dgm:t>
        <a:bodyPr/>
        <a:lstStyle/>
        <a:p>
          <a:endParaRPr lang="en-US" dirty="0"/>
        </a:p>
      </dgm:t>
    </dgm:pt>
    <dgm:pt modelId="{FFE42326-2184-44ED-8EB2-1C7B78C108FF}" type="parTrans" cxnId="{F592D488-B1DF-4A92-BAB6-58F39F223D71}">
      <dgm:prSet/>
      <dgm:spPr/>
      <dgm:t>
        <a:bodyPr/>
        <a:lstStyle/>
        <a:p>
          <a:endParaRPr lang="en-US"/>
        </a:p>
      </dgm:t>
    </dgm:pt>
    <dgm:pt modelId="{8ABA5A1F-C0BE-4DDF-A8C7-51E2ED92955A}" type="sibTrans" cxnId="{F592D488-B1DF-4A92-BAB6-58F39F223D71}">
      <dgm:prSet/>
      <dgm:spPr/>
      <dgm:t>
        <a:bodyPr/>
        <a:lstStyle/>
        <a:p>
          <a:endParaRPr lang="en-US"/>
        </a:p>
      </dgm:t>
    </dgm:pt>
    <dgm:pt modelId="{74A3E793-675A-4D13-8C2C-A38EB6BBA0DD}" type="pres">
      <dgm:prSet presAssocID="{20475B83-398C-4A04-AAEF-FDC969F8634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97D940A-1832-4CA5-B41D-90A5E7D5F1F9}" type="pres">
      <dgm:prSet presAssocID="{2A2AF541-4B82-43D0-9615-86B78B0511C3}" presName="composite" presStyleCnt="0"/>
      <dgm:spPr/>
    </dgm:pt>
    <dgm:pt modelId="{821E53AE-EFA5-4B3B-81A7-34C35FB9732B}" type="pres">
      <dgm:prSet presAssocID="{2A2AF541-4B82-43D0-9615-86B78B0511C3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19850A-5906-46D3-8B04-7D94E08E9E17}" type="pres">
      <dgm:prSet presAssocID="{2A2AF541-4B82-43D0-9615-86B78B0511C3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6303DB-9B7B-4D76-8C26-CA73333638FE}" type="pres">
      <dgm:prSet presAssocID="{665A0CEC-376B-43A3-B440-4679C549792A}" presName="sp" presStyleCnt="0"/>
      <dgm:spPr/>
    </dgm:pt>
    <dgm:pt modelId="{0D5DC1F5-5813-40D1-AEB9-1FD50992E608}" type="pres">
      <dgm:prSet presAssocID="{6B81C03B-28F0-4FCC-BF34-276B5F9A850B}" presName="composite" presStyleCnt="0"/>
      <dgm:spPr/>
    </dgm:pt>
    <dgm:pt modelId="{6EDFE999-F6A2-495A-94F4-2EA0D1DFBA3F}" type="pres">
      <dgm:prSet presAssocID="{6B81C03B-28F0-4FCC-BF34-276B5F9A850B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89F85F-D29B-42D2-9105-533D8E18D14A}" type="pres">
      <dgm:prSet presAssocID="{6B81C03B-28F0-4FCC-BF34-276B5F9A850B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9CE319-4684-4E71-B356-486B4DEE9D5B}" type="pres">
      <dgm:prSet presAssocID="{B87E5229-DAE5-4D02-8B09-42EA878E30BF}" presName="sp" presStyleCnt="0"/>
      <dgm:spPr/>
    </dgm:pt>
    <dgm:pt modelId="{F6960F70-E474-45A4-8F63-CBA42F426C05}" type="pres">
      <dgm:prSet presAssocID="{4D1C5630-47CE-4350-B25D-7FA2FB561467}" presName="composite" presStyleCnt="0"/>
      <dgm:spPr/>
    </dgm:pt>
    <dgm:pt modelId="{3FDAAE76-B4EE-41D2-B4F1-C2685E0245F5}" type="pres">
      <dgm:prSet presAssocID="{4D1C5630-47CE-4350-B25D-7FA2FB561467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ABCE73-B2CA-46D4-A343-B6C3FF873149}" type="pres">
      <dgm:prSet presAssocID="{4D1C5630-47CE-4350-B25D-7FA2FB561467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D0EA5F-D7B8-4F35-92F9-D30F5FE84D56}" type="pres">
      <dgm:prSet presAssocID="{BDAFAEDD-A478-47C6-9320-001AE25211A4}" presName="sp" presStyleCnt="0"/>
      <dgm:spPr/>
    </dgm:pt>
    <dgm:pt modelId="{41750DF8-B22C-42DD-BCB7-119C9D376580}" type="pres">
      <dgm:prSet presAssocID="{EF6DAC69-4D35-4BF1-ACA2-600FFA47CE53}" presName="composite" presStyleCnt="0"/>
      <dgm:spPr/>
    </dgm:pt>
    <dgm:pt modelId="{00CF528E-8F02-4F2D-B410-BFB244C1072F}" type="pres">
      <dgm:prSet presAssocID="{EF6DAC69-4D35-4BF1-ACA2-600FFA47CE53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63E582-89A1-48CD-BF31-D0B26645761B}" type="pres">
      <dgm:prSet presAssocID="{EF6DAC69-4D35-4BF1-ACA2-600FFA47CE53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B66D2F-F8C0-427D-8991-87DB0E5CEC9E}" type="presOf" srcId="{98E9DF71-E278-4194-932E-1B105F5D4A9C}" destId="{28ABCE73-B2CA-46D4-A343-B6C3FF873149}" srcOrd="0" destOrd="0" presId="urn:microsoft.com/office/officeart/2005/8/layout/chevron2"/>
    <dgm:cxn modelId="{1FA1ADFC-716C-4170-ABFB-6F81A59B9FA7}" srcId="{2A2AF541-4B82-43D0-9615-86B78B0511C3}" destId="{ED7F6DBA-D42E-42D1-9B36-A9E086F73FFF}" srcOrd="0" destOrd="0" parTransId="{BE8AFBFC-494E-45DC-85A0-D73116D33A84}" sibTransId="{19352849-4ECB-409F-8CDC-9E70FAB2E233}"/>
    <dgm:cxn modelId="{1217BB8F-DC9B-479D-B83B-07E48A52111A}" type="presOf" srcId="{6B81C03B-28F0-4FCC-BF34-276B5F9A850B}" destId="{6EDFE999-F6A2-495A-94F4-2EA0D1DFBA3F}" srcOrd="0" destOrd="0" presId="urn:microsoft.com/office/officeart/2005/8/layout/chevron2"/>
    <dgm:cxn modelId="{C8124F53-C5EE-4E7B-9198-C485F1CACB8D}" type="presOf" srcId="{24F1F084-08E0-4E5F-A4A6-B92E0E96D05F}" destId="{6189F85F-D29B-42D2-9105-533D8E18D14A}" srcOrd="0" destOrd="0" presId="urn:microsoft.com/office/officeart/2005/8/layout/chevron2"/>
    <dgm:cxn modelId="{F64B3A35-CF48-4E6F-8E8A-4291C9AA1F53}" srcId="{20475B83-398C-4A04-AAEF-FDC969F8634F}" destId="{6B81C03B-28F0-4FCC-BF34-276B5F9A850B}" srcOrd="1" destOrd="0" parTransId="{B23635C3-D302-4E43-829F-346CF2FEF6C7}" sibTransId="{B87E5229-DAE5-4D02-8B09-42EA878E30BF}"/>
    <dgm:cxn modelId="{80C87674-DE93-4F8F-B544-810729F6DFC3}" type="presOf" srcId="{ED7F6DBA-D42E-42D1-9B36-A9E086F73FFF}" destId="{5719850A-5906-46D3-8B04-7D94E08E9E17}" srcOrd="0" destOrd="0" presId="urn:microsoft.com/office/officeart/2005/8/layout/chevron2"/>
    <dgm:cxn modelId="{DC80F140-1D3D-47D8-9F2C-BE3BED4D24AB}" type="presOf" srcId="{4D1C5630-47CE-4350-B25D-7FA2FB561467}" destId="{3FDAAE76-B4EE-41D2-B4F1-C2685E0245F5}" srcOrd="0" destOrd="0" presId="urn:microsoft.com/office/officeart/2005/8/layout/chevron2"/>
    <dgm:cxn modelId="{4A13124B-E519-4A06-9C43-66596A8C4E21}" srcId="{20475B83-398C-4A04-AAEF-FDC969F8634F}" destId="{2A2AF541-4B82-43D0-9615-86B78B0511C3}" srcOrd="0" destOrd="0" parTransId="{62B36616-EE0E-41D4-B850-026692A73716}" sibTransId="{665A0CEC-376B-43A3-B440-4679C549792A}"/>
    <dgm:cxn modelId="{F6E1CBFF-58E5-4E90-AF96-229BCB87C705}" srcId="{20475B83-398C-4A04-AAEF-FDC969F8634F}" destId="{4D1C5630-47CE-4350-B25D-7FA2FB561467}" srcOrd="2" destOrd="0" parTransId="{BC7CAFE1-3DE0-41B5-BC18-C2311BCE7DCC}" sibTransId="{BDAFAEDD-A478-47C6-9320-001AE25211A4}"/>
    <dgm:cxn modelId="{4E32AE4A-937E-4651-88C0-8EE272E13049}" type="presOf" srcId="{C55C2EBE-949E-43C1-AD19-895B6011BE3F}" destId="{5F63E582-89A1-48CD-BF31-D0B26645761B}" srcOrd="0" destOrd="0" presId="urn:microsoft.com/office/officeart/2005/8/layout/chevron2"/>
    <dgm:cxn modelId="{F592D488-B1DF-4A92-BAB6-58F39F223D71}" srcId="{20475B83-398C-4A04-AAEF-FDC969F8634F}" destId="{EF6DAC69-4D35-4BF1-ACA2-600FFA47CE53}" srcOrd="3" destOrd="0" parTransId="{FFE42326-2184-44ED-8EB2-1C7B78C108FF}" sibTransId="{8ABA5A1F-C0BE-4DDF-A8C7-51E2ED92955A}"/>
    <dgm:cxn modelId="{46810E62-8787-4F36-A66E-8897AABE2265}" type="presOf" srcId="{2A2AF541-4B82-43D0-9615-86B78B0511C3}" destId="{821E53AE-EFA5-4B3B-81A7-34C35FB9732B}" srcOrd="0" destOrd="0" presId="urn:microsoft.com/office/officeart/2005/8/layout/chevron2"/>
    <dgm:cxn modelId="{1A983A1E-56A5-4687-972C-D0559782986C}" srcId="{4D1C5630-47CE-4350-B25D-7FA2FB561467}" destId="{98E9DF71-E278-4194-932E-1B105F5D4A9C}" srcOrd="0" destOrd="0" parTransId="{4A01CD98-721E-48CD-9C0C-7E9BF3D516E1}" sibTransId="{7C44A985-4BC5-4F26-8D86-A62A254FDF4E}"/>
    <dgm:cxn modelId="{BE689F5A-2C1E-43E6-86A0-D5008DE50171}" type="presOf" srcId="{EF6DAC69-4D35-4BF1-ACA2-600FFA47CE53}" destId="{00CF528E-8F02-4F2D-B410-BFB244C1072F}" srcOrd="0" destOrd="0" presId="urn:microsoft.com/office/officeart/2005/8/layout/chevron2"/>
    <dgm:cxn modelId="{D2866189-CD1D-4A93-91D3-7DC48923CAD7}" srcId="{6B81C03B-28F0-4FCC-BF34-276B5F9A850B}" destId="{24F1F084-08E0-4E5F-A4A6-B92E0E96D05F}" srcOrd="0" destOrd="0" parTransId="{B329D6BF-FFFD-4071-86F5-D6175484DAF8}" sibTransId="{4821D7CB-D7E3-4733-B358-B75D88C88F99}"/>
    <dgm:cxn modelId="{DDC0B0B4-8D6D-402A-8BE6-AC34C1C3F745}" srcId="{EF6DAC69-4D35-4BF1-ACA2-600FFA47CE53}" destId="{C55C2EBE-949E-43C1-AD19-895B6011BE3F}" srcOrd="0" destOrd="0" parTransId="{29F4BBDE-33B2-42E4-BA5A-10661AB57097}" sibTransId="{40DE9D90-2DEE-4D3F-84AD-BB6449D2B967}"/>
    <dgm:cxn modelId="{41ABD6AF-2C48-4E9B-B2A9-67E5CE5BCD72}" type="presOf" srcId="{20475B83-398C-4A04-AAEF-FDC969F8634F}" destId="{74A3E793-675A-4D13-8C2C-A38EB6BBA0DD}" srcOrd="0" destOrd="0" presId="urn:microsoft.com/office/officeart/2005/8/layout/chevron2"/>
    <dgm:cxn modelId="{96807BCD-F13F-48C0-B609-8185852E9BDC}" type="presParOf" srcId="{74A3E793-675A-4D13-8C2C-A38EB6BBA0DD}" destId="{397D940A-1832-4CA5-B41D-90A5E7D5F1F9}" srcOrd="0" destOrd="0" presId="urn:microsoft.com/office/officeart/2005/8/layout/chevron2"/>
    <dgm:cxn modelId="{825B5074-7C33-4EED-8CB2-3566FA4E0FC6}" type="presParOf" srcId="{397D940A-1832-4CA5-B41D-90A5E7D5F1F9}" destId="{821E53AE-EFA5-4B3B-81A7-34C35FB9732B}" srcOrd="0" destOrd="0" presId="urn:microsoft.com/office/officeart/2005/8/layout/chevron2"/>
    <dgm:cxn modelId="{D2C428E9-38B7-4FD5-97A0-F0D3C65EAE7E}" type="presParOf" srcId="{397D940A-1832-4CA5-B41D-90A5E7D5F1F9}" destId="{5719850A-5906-46D3-8B04-7D94E08E9E17}" srcOrd="1" destOrd="0" presId="urn:microsoft.com/office/officeart/2005/8/layout/chevron2"/>
    <dgm:cxn modelId="{A2706C52-509E-456A-B625-43EF82212979}" type="presParOf" srcId="{74A3E793-675A-4D13-8C2C-A38EB6BBA0DD}" destId="{AE6303DB-9B7B-4D76-8C26-CA73333638FE}" srcOrd="1" destOrd="0" presId="urn:microsoft.com/office/officeart/2005/8/layout/chevron2"/>
    <dgm:cxn modelId="{21374CC7-CA5A-4AE7-91C4-DA9B43AA79B1}" type="presParOf" srcId="{74A3E793-675A-4D13-8C2C-A38EB6BBA0DD}" destId="{0D5DC1F5-5813-40D1-AEB9-1FD50992E608}" srcOrd="2" destOrd="0" presId="urn:microsoft.com/office/officeart/2005/8/layout/chevron2"/>
    <dgm:cxn modelId="{6D8F9D0A-B6DD-4B9F-9AE6-56B338E06F34}" type="presParOf" srcId="{0D5DC1F5-5813-40D1-AEB9-1FD50992E608}" destId="{6EDFE999-F6A2-495A-94F4-2EA0D1DFBA3F}" srcOrd="0" destOrd="0" presId="urn:microsoft.com/office/officeart/2005/8/layout/chevron2"/>
    <dgm:cxn modelId="{87239B42-6279-4508-ABD6-09DAB5D9A67B}" type="presParOf" srcId="{0D5DC1F5-5813-40D1-AEB9-1FD50992E608}" destId="{6189F85F-D29B-42D2-9105-533D8E18D14A}" srcOrd="1" destOrd="0" presId="urn:microsoft.com/office/officeart/2005/8/layout/chevron2"/>
    <dgm:cxn modelId="{135964E8-9279-4253-9F25-78A90AD72B50}" type="presParOf" srcId="{74A3E793-675A-4D13-8C2C-A38EB6BBA0DD}" destId="{2E9CE319-4684-4E71-B356-486B4DEE9D5B}" srcOrd="3" destOrd="0" presId="urn:microsoft.com/office/officeart/2005/8/layout/chevron2"/>
    <dgm:cxn modelId="{A228D08D-078B-45E6-9452-04C473937AF1}" type="presParOf" srcId="{74A3E793-675A-4D13-8C2C-A38EB6BBA0DD}" destId="{F6960F70-E474-45A4-8F63-CBA42F426C05}" srcOrd="4" destOrd="0" presId="urn:microsoft.com/office/officeart/2005/8/layout/chevron2"/>
    <dgm:cxn modelId="{5E435678-D6AF-404E-89C4-6DB7CA9036EC}" type="presParOf" srcId="{F6960F70-E474-45A4-8F63-CBA42F426C05}" destId="{3FDAAE76-B4EE-41D2-B4F1-C2685E0245F5}" srcOrd="0" destOrd="0" presId="urn:microsoft.com/office/officeart/2005/8/layout/chevron2"/>
    <dgm:cxn modelId="{33344744-AD4D-4494-84A2-25F229EDCE38}" type="presParOf" srcId="{F6960F70-E474-45A4-8F63-CBA42F426C05}" destId="{28ABCE73-B2CA-46D4-A343-B6C3FF873149}" srcOrd="1" destOrd="0" presId="urn:microsoft.com/office/officeart/2005/8/layout/chevron2"/>
    <dgm:cxn modelId="{5506E63B-A356-456C-9A4C-C0D6AE6FC083}" type="presParOf" srcId="{74A3E793-675A-4D13-8C2C-A38EB6BBA0DD}" destId="{72D0EA5F-D7B8-4F35-92F9-D30F5FE84D56}" srcOrd="5" destOrd="0" presId="urn:microsoft.com/office/officeart/2005/8/layout/chevron2"/>
    <dgm:cxn modelId="{4F31F6C6-060C-42E2-97B9-BF74DA5FC150}" type="presParOf" srcId="{74A3E793-675A-4D13-8C2C-A38EB6BBA0DD}" destId="{41750DF8-B22C-42DD-BCB7-119C9D376580}" srcOrd="6" destOrd="0" presId="urn:microsoft.com/office/officeart/2005/8/layout/chevron2"/>
    <dgm:cxn modelId="{9AB8E4E9-C4A2-4E3F-9E83-2969E76B0CE9}" type="presParOf" srcId="{41750DF8-B22C-42DD-BCB7-119C9D376580}" destId="{00CF528E-8F02-4F2D-B410-BFB244C1072F}" srcOrd="0" destOrd="0" presId="urn:microsoft.com/office/officeart/2005/8/layout/chevron2"/>
    <dgm:cxn modelId="{8C07D632-CBA7-4DE9-AC4B-3E915D294226}" type="presParOf" srcId="{41750DF8-B22C-42DD-BCB7-119C9D376580}" destId="{5F63E582-89A1-48CD-BF31-D0B26645761B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15" tIns="48257" rIns="96515" bIns="48257" numCol="1" anchor="t" anchorCtr="0" compatLnSpc="1">
            <a:prstTxWarp prst="textNoShape">
              <a:avLst/>
            </a:prstTxWarp>
          </a:bodyPr>
          <a:lstStyle>
            <a:lvl1pPr defTabSz="965200">
              <a:defRPr sz="1300"/>
            </a:lvl1pPr>
          </a:lstStyle>
          <a:p>
            <a:endParaRPr lang="en-US" dirty="0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8613" y="0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15" tIns="48257" rIns="96515" bIns="48257" numCol="1" anchor="t" anchorCtr="0" compatLnSpc="1">
            <a:prstTxWarp prst="textNoShape">
              <a:avLst/>
            </a:prstTxWarp>
          </a:bodyPr>
          <a:lstStyle>
            <a:lvl1pPr algn="r" defTabSz="965200">
              <a:defRPr sz="1300"/>
            </a:lvl1pPr>
          </a:lstStyle>
          <a:p>
            <a:endParaRPr lang="en-US" dirty="0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15" tIns="48257" rIns="96515" bIns="48257" numCol="1" anchor="b" anchorCtr="0" compatLnSpc="1">
            <a:prstTxWarp prst="textNoShape">
              <a:avLst/>
            </a:prstTxWarp>
          </a:bodyPr>
          <a:lstStyle>
            <a:lvl1pPr defTabSz="965200">
              <a:defRPr sz="1300"/>
            </a:lvl1pPr>
          </a:lstStyle>
          <a:p>
            <a:endParaRPr lang="en-US" dirty="0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8613" y="9109075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15" tIns="48257" rIns="96515" bIns="48257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/>
            </a:lvl1pPr>
          </a:lstStyle>
          <a:p>
            <a:fld id="{24ABB69E-F526-4B84-9A9B-DE38961E799E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7D3E64C-3088-40D2-BBE7-581951E8EB49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267200" y="3429000"/>
            <a:ext cx="4495800" cy="2286000"/>
          </a:xfrm>
        </p:spPr>
        <p:txBody>
          <a:bodyPr anchor="t"/>
          <a:lstStyle>
            <a:lvl1pPr algn="ctr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Box 5"/>
          <p:cNvSpPr txBox="1">
            <a:spLocks noChangeArrowheads="1"/>
          </p:cNvSpPr>
          <p:nvPr userDrawn="1"/>
        </p:nvSpPr>
        <p:spPr bwMode="auto">
          <a:xfrm>
            <a:off x="1371600" y="609600"/>
            <a:ext cx="6400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4000" dirty="0">
                <a:solidFill>
                  <a:srgbClr val="261349"/>
                </a:solidFill>
                <a:latin typeface="Arial Black" pitchFamily="34" charset="0"/>
              </a:rPr>
              <a:t>Discovering </a:t>
            </a:r>
            <a:r>
              <a:rPr lang="en-US" sz="4000" dirty="0" smtClean="0">
                <a:solidFill>
                  <a:srgbClr val="261349"/>
                </a:solidFill>
                <a:latin typeface="Arial Black" pitchFamily="34" charset="0"/>
              </a:rPr>
              <a:t/>
            </a:r>
            <a:br>
              <a:rPr lang="en-US" sz="4000" dirty="0" smtClean="0">
                <a:solidFill>
                  <a:srgbClr val="261349"/>
                </a:solidFill>
                <a:latin typeface="Arial Black" pitchFamily="34" charset="0"/>
              </a:rPr>
            </a:br>
            <a:r>
              <a:rPr lang="en-US" sz="4000" dirty="0" smtClean="0">
                <a:solidFill>
                  <a:srgbClr val="261349"/>
                </a:solidFill>
                <a:latin typeface="Arial Black" pitchFamily="34" charset="0"/>
              </a:rPr>
              <a:t>        Computers </a:t>
            </a:r>
            <a:r>
              <a:rPr lang="en-US" sz="4000" dirty="0">
                <a:solidFill>
                  <a:srgbClr val="261349"/>
                </a:solidFill>
                <a:latin typeface="Arial Black" pitchFamily="34" charset="0"/>
              </a:rPr>
              <a:t>2009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3200400"/>
            <a:ext cx="4151001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717F76E-0B52-437F-92F6-933E71B93E4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0525" y="0"/>
            <a:ext cx="2149475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2100" y="0"/>
            <a:ext cx="6296025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9B8D41F-6313-41C9-8E66-9B81FF962A2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32AB64D-471A-4964-8AAA-EC293EDE33C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1C66AE-5E13-465B-83DE-56D17C31152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2100" y="1090613"/>
            <a:ext cx="4216400" cy="4757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0900" y="1090613"/>
            <a:ext cx="4216400" cy="4757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6A70026-E969-4FCD-B61D-588243D5609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3266BE2-D836-4050-9B47-F5541C231C9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498E07C-B8AB-4459-A8CC-A7C4B3510B8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F30A1CB-E7A9-48E4-9EB6-497BFF56D8F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985B27-1B22-4C01-82FA-28BEBCF70E7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4322BF1-DD1B-4D60-8A27-B2A10CE9760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6BE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6019800" y="914400"/>
            <a:ext cx="3124200" cy="5943600"/>
          </a:xfrm>
          <a:prstGeom prst="rect">
            <a:avLst/>
          </a:prstGeom>
          <a:solidFill>
            <a:srgbClr val="E9D793"/>
          </a:solidFill>
          <a:ln w="5715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121859" name="Rectangle 3"/>
          <p:cNvSpPr>
            <a:spLocks noChangeArrowheads="1"/>
          </p:cNvSpPr>
          <p:nvPr/>
        </p:nvSpPr>
        <p:spPr bwMode="auto">
          <a:xfrm>
            <a:off x="4940300" y="6061075"/>
            <a:ext cx="4203700" cy="796925"/>
          </a:xfrm>
          <a:prstGeom prst="rect">
            <a:avLst/>
          </a:prstGeom>
          <a:solidFill>
            <a:srgbClr val="000066"/>
          </a:solidFill>
          <a:ln w="5715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0250" y="6248400"/>
            <a:ext cx="1670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Arial Narrow" pitchFamily="34" charset="0"/>
              </a:defRPr>
            </a:lvl1pPr>
          </a:lstStyle>
          <a:p>
            <a:fld id="{BA146E5E-6D4A-49CE-8B7E-A6B3B13173E6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21861" name="Line 5"/>
          <p:cNvSpPr>
            <a:spLocks noChangeShapeType="1"/>
          </p:cNvSpPr>
          <p:nvPr/>
        </p:nvSpPr>
        <p:spPr bwMode="auto">
          <a:xfrm>
            <a:off x="0" y="838200"/>
            <a:ext cx="6070600" cy="0"/>
          </a:xfrm>
          <a:prstGeom prst="line">
            <a:avLst/>
          </a:prstGeom>
          <a:noFill/>
          <a:ln w="63500" cmpd="thinThick">
            <a:solidFill>
              <a:srgbClr val="000066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2100" y="1090613"/>
            <a:ext cx="8585200" cy="475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4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186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0"/>
            <a:ext cx="858520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 spd="med">
    <p:wipe dir="r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66"/>
          </a:solidFill>
          <a:latin typeface="Franklin Gothic Dem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66"/>
          </a:solidFill>
          <a:latin typeface="Franklin Gothic Dem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66"/>
          </a:solidFill>
          <a:latin typeface="Franklin Gothic Dem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66"/>
          </a:solidFill>
          <a:latin typeface="Franklin Gothic Dem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66"/>
          </a:solidFill>
          <a:latin typeface="Franklin Gothic Demi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66"/>
          </a:solidFill>
          <a:latin typeface="Franklin Gothic Demi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66"/>
          </a:solidFill>
          <a:latin typeface="Franklin Gothic Demi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66"/>
          </a:solidFill>
          <a:latin typeface="Franklin Gothic Demi" pitchFamily="34" charset="0"/>
        </a:defRPr>
      </a:lvl9pPr>
    </p:titleStyle>
    <p:bodyStyle>
      <a:lvl1pPr marL="533400" indent="-5334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Monotype Sorts" pitchFamily="2" charset="2"/>
        <a:defRPr kumimoji="1" sz="2800" b="1">
          <a:solidFill>
            <a:srgbClr val="000000"/>
          </a:solidFill>
          <a:latin typeface="+mn-lt"/>
          <a:ea typeface="+mn-ea"/>
          <a:cs typeface="+mn-cs"/>
        </a:defRPr>
      </a:lvl1pPr>
      <a:lvl2pPr marL="609600" indent="-495300" algn="l" rtl="0" eaLnBrk="0" fontAlgn="base" hangingPunct="0">
        <a:spcBef>
          <a:spcPct val="5000"/>
        </a:spcBef>
        <a:spcAft>
          <a:spcPct val="0"/>
        </a:spcAft>
        <a:buClr>
          <a:srgbClr val="000066"/>
        </a:buClr>
        <a:buFont typeface="Wingdings" pitchFamily="2" charset="2"/>
        <a:buChar char="Ø"/>
        <a:defRPr kumimoji="1" sz="2600" b="1">
          <a:solidFill>
            <a:srgbClr val="000000"/>
          </a:solidFill>
          <a:latin typeface="+mn-lt"/>
        </a:defRPr>
      </a:lvl2pPr>
      <a:lvl3pPr marL="1028700" indent="-4572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 typeface="Wingdings" pitchFamily="2" charset="2"/>
        <a:buChar char="§"/>
        <a:defRPr kumimoji="1" sz="2400">
          <a:solidFill>
            <a:srgbClr val="000000"/>
          </a:solidFill>
          <a:latin typeface="+mn-lt"/>
        </a:defRPr>
      </a:lvl3pPr>
      <a:lvl4pPr marL="1358900" indent="-381000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rgbClr val="000000"/>
          </a:solidFill>
          <a:latin typeface="+mn-lt"/>
        </a:defRPr>
      </a:lvl4pPr>
      <a:lvl5pPr marL="1752600" indent="-381000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rgbClr val="000000"/>
          </a:solidFill>
          <a:latin typeface="+mn-lt"/>
        </a:defRPr>
      </a:lvl5pPr>
      <a:lvl6pPr marL="2209800" indent="-381000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rgbClr val="000000"/>
          </a:solidFill>
          <a:latin typeface="+mn-lt"/>
        </a:defRPr>
      </a:lvl6pPr>
      <a:lvl7pPr marL="2667000" indent="-381000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rgbClr val="000000"/>
          </a:solidFill>
          <a:latin typeface="+mn-lt"/>
        </a:defRPr>
      </a:lvl7pPr>
      <a:lvl8pPr marL="3124200" indent="-381000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rgbClr val="000000"/>
          </a:solidFill>
          <a:latin typeface="+mn-lt"/>
        </a:defRPr>
      </a:lvl8pPr>
      <a:lvl9pPr marL="3581400" indent="-381000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://www.scsite.com/dc2009cp/ch13/weblink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http://www.scsite.com/dc2009cp/ch13/weblink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scsite.com/dc2009cp/ch13/weblink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scsite.com/dc2009cp/ch13/weblink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hyperlink" Target="http://www.scsite.com/dc2009cp/ch13/weblink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hyperlink" Target="http://www.scsite.com/dc2009cp/ch13/weblink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hyperlink" Target="http://www.scsite.com/dc2009cp/ch13/weblink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hyperlink" Target="http://www.scsite.com/dc2009cp/ch13/weblink/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www.scsite.com/dc2009cp/ch13/weblink/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hyperlink" Target="http://www.scsite.com/dc2009cp/ch13/weblink/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site.com/dc2009cp/ch13/weblink/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hyperlink" Target="13_ea_mobile.wmv" TargetMode="Externa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62400" y="3429000"/>
            <a:ext cx="5181600" cy="2438400"/>
          </a:xfrm>
        </p:spPr>
        <p:txBody>
          <a:bodyPr/>
          <a:lstStyle/>
          <a:p>
            <a:r>
              <a:rPr lang="en-US" sz="3800" dirty="0"/>
              <a:t>Chapter 13 Programming Languages and Program Development</a:t>
            </a:r>
            <a:endParaRPr lang="en-US" sz="3800" dirty="0"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Procedural Languages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585787"/>
          </a:xfrm>
        </p:spPr>
        <p:txBody>
          <a:bodyPr/>
          <a:lstStyle/>
          <a:p>
            <a:r>
              <a:rPr lang="en-US" dirty="0"/>
              <a:t>What is </a:t>
            </a:r>
            <a:r>
              <a:rPr lang="en-US" dirty="0">
                <a:solidFill>
                  <a:srgbClr val="DD554B"/>
                </a:solidFill>
              </a:rPr>
              <a:t>COBOL</a:t>
            </a:r>
            <a:r>
              <a:rPr lang="en-US" dirty="0"/>
              <a:t>?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000099"/>
                </a:solidFill>
                <a:latin typeface="Arial Narrow" pitchFamily="34" charset="0"/>
              </a:rPr>
              <a:t>p. </a:t>
            </a:r>
            <a:r>
              <a:rPr lang="en-US" sz="1200" dirty="0" smtClean="0">
                <a:solidFill>
                  <a:srgbClr val="000099"/>
                </a:solidFill>
                <a:latin typeface="Arial Narrow" pitchFamily="34" charset="0"/>
              </a:rPr>
              <a:t>668 Fig. 13-6</a:t>
            </a:r>
            <a:endParaRPr lang="en-US" sz="1200" dirty="0">
              <a:solidFill>
                <a:srgbClr val="000099"/>
              </a:solidFill>
              <a:latin typeface="Arial Narrow" pitchFamily="34" charset="0"/>
            </a:endParaRPr>
          </a:p>
        </p:txBody>
      </p:sp>
      <p:grpSp>
        <p:nvGrpSpPr>
          <p:cNvPr id="21509" name="Group 5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21510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11" name="Text Box 7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 dirty="0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21528" name="Rectangle 24"/>
          <p:cNvSpPr>
            <a:spLocks noChangeArrowheads="1"/>
          </p:cNvSpPr>
          <p:nvPr/>
        </p:nvSpPr>
        <p:spPr bwMode="auto">
          <a:xfrm>
            <a:off x="304800" y="1547813"/>
            <a:ext cx="8610600" cy="25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Designed for business applications</a:t>
            </a:r>
          </a:p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English-like statements make code easy to read, write, and maintain</a:t>
            </a:r>
            <a:endParaRPr kumimoji="1" lang="en-US" sz="26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 dirty="0" smtClean="0">
                <a:solidFill>
                  <a:srgbClr val="000000"/>
                </a:solidFill>
                <a:latin typeface="Times New Roman" pitchFamily="18" charset="0"/>
              </a:rPr>
              <a:t>Common Business-Oriented Language</a:t>
            </a:r>
            <a:endParaRPr kumimoji="1" lang="en-US" sz="2600" b="1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grpSp>
        <p:nvGrpSpPr>
          <p:cNvPr id="21533" name="Group 29"/>
          <p:cNvGrpSpPr>
            <a:grpSpLocks/>
          </p:cNvGrpSpPr>
          <p:nvPr/>
        </p:nvGrpSpPr>
        <p:grpSpPr bwMode="auto">
          <a:xfrm>
            <a:off x="0" y="4724400"/>
            <a:ext cx="1981200" cy="1295400"/>
            <a:chOff x="0" y="3024"/>
            <a:chExt cx="1248" cy="816"/>
          </a:xfrm>
        </p:grpSpPr>
        <p:sp>
          <p:nvSpPr>
            <p:cNvPr id="21534" name="Rectangle 30"/>
            <p:cNvSpPr>
              <a:spLocks noChangeArrowheads="1"/>
            </p:cNvSpPr>
            <p:nvPr/>
          </p:nvSpPr>
          <p:spPr bwMode="auto">
            <a:xfrm>
              <a:off x="0" y="3456"/>
              <a:ext cx="1248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/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  <a:t>Click to view Web </a:t>
              </a:r>
              <a:b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  <a:t>Link, click Chapter 13, Click </a:t>
              </a:r>
              <a:b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  <a:t>Web Link from left </a:t>
              </a:r>
              <a:b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  <a:t>navigation, then click </a:t>
              </a:r>
              <a:b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  <a:t>COBOL below Chapter 13</a:t>
              </a:r>
            </a:p>
          </p:txBody>
        </p:sp>
        <p:sp>
          <p:nvSpPr>
            <p:cNvPr id="21535" name="Webpage">
              <a:hlinkClick r:id="rId2"/>
            </p:cNvPr>
            <p:cNvSpPr>
              <a:spLocks noEditPoints="1" noChangeArrowheads="1"/>
            </p:cNvSpPr>
            <p:nvPr/>
          </p:nvSpPr>
          <p:spPr bwMode="auto">
            <a:xfrm>
              <a:off x="96" y="3024"/>
              <a:ext cx="278" cy="372"/>
            </a:xfrm>
            <a:custGeom>
              <a:avLst/>
              <a:gdLst>
                <a:gd name="T0" fmla="*/ 5187 w 21600"/>
                <a:gd name="T1" fmla="*/ 21600 h 21600"/>
                <a:gd name="T2" fmla="*/ 0 w 21600"/>
                <a:gd name="T3" fmla="*/ 17509 h 21600"/>
                <a:gd name="T4" fmla="*/ 21600 w 21600"/>
                <a:gd name="T5" fmla="*/ 0 h 21600"/>
                <a:gd name="T6" fmla="*/ 0 w 21600"/>
                <a:gd name="T7" fmla="*/ 0 h 21600"/>
                <a:gd name="T8" fmla="*/ 10800 w 21600"/>
                <a:gd name="T9" fmla="*/ 0 h 21600"/>
                <a:gd name="T10" fmla="*/ 21600 w 21600"/>
                <a:gd name="T11" fmla="*/ 0 h 21600"/>
                <a:gd name="T12" fmla="*/ 21600 w 21600"/>
                <a:gd name="T13" fmla="*/ 10800 h 21600"/>
                <a:gd name="T14" fmla="*/ 21600 w 21600"/>
                <a:gd name="T15" fmla="*/ 21600 h 21600"/>
                <a:gd name="T16" fmla="*/ 10800 w 21600"/>
                <a:gd name="T17" fmla="*/ 21600 h 21600"/>
                <a:gd name="T18" fmla="*/ 0 w 21600"/>
                <a:gd name="T19" fmla="*/ 10800 h 21600"/>
                <a:gd name="T20" fmla="*/ 1955 w 21600"/>
                <a:gd name="T21" fmla="*/ 12829 h 21600"/>
                <a:gd name="T22" fmla="*/ 19814 w 21600"/>
                <a:gd name="T23" fmla="*/ 2074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 extrusionOk="0">
                  <a:moveTo>
                    <a:pt x="9184" y="949"/>
                  </a:moveTo>
                  <a:lnTo>
                    <a:pt x="9758" y="1309"/>
                  </a:lnTo>
                  <a:lnTo>
                    <a:pt x="11544" y="1292"/>
                  </a:lnTo>
                  <a:lnTo>
                    <a:pt x="12437" y="1292"/>
                  </a:lnTo>
                  <a:lnTo>
                    <a:pt x="13414" y="1161"/>
                  </a:lnTo>
                  <a:lnTo>
                    <a:pt x="13648" y="1243"/>
                  </a:lnTo>
                  <a:lnTo>
                    <a:pt x="13542" y="1390"/>
                  </a:lnTo>
                  <a:lnTo>
                    <a:pt x="13967" y="1849"/>
                  </a:lnTo>
                  <a:lnTo>
                    <a:pt x="14562" y="2520"/>
                  </a:lnTo>
                  <a:lnTo>
                    <a:pt x="14669" y="3223"/>
                  </a:lnTo>
                  <a:lnTo>
                    <a:pt x="14796" y="3518"/>
                  </a:lnTo>
                  <a:lnTo>
                    <a:pt x="15264" y="3665"/>
                  </a:lnTo>
                  <a:lnTo>
                    <a:pt x="15753" y="3518"/>
                  </a:lnTo>
                  <a:lnTo>
                    <a:pt x="15902" y="2978"/>
                  </a:lnTo>
                  <a:lnTo>
                    <a:pt x="16008" y="2323"/>
                  </a:lnTo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 extrusionOk="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  <a:path w="21600" h="21600" extrusionOk="0">
                  <a:moveTo>
                    <a:pt x="5591" y="10620"/>
                  </a:moveTo>
                  <a:lnTo>
                    <a:pt x="6122" y="10996"/>
                  </a:lnTo>
                  <a:lnTo>
                    <a:pt x="6696" y="11340"/>
                  </a:lnTo>
                  <a:lnTo>
                    <a:pt x="7313" y="11618"/>
                  </a:lnTo>
                  <a:lnTo>
                    <a:pt x="7972" y="11863"/>
                  </a:lnTo>
                  <a:lnTo>
                    <a:pt x="8652" y="12060"/>
                  </a:lnTo>
                  <a:lnTo>
                    <a:pt x="9396" y="12190"/>
                  </a:lnTo>
                  <a:lnTo>
                    <a:pt x="10119" y="12272"/>
                  </a:lnTo>
                  <a:lnTo>
                    <a:pt x="10906" y="12305"/>
                  </a:lnTo>
                  <a:lnTo>
                    <a:pt x="11650" y="12272"/>
                  </a:lnTo>
                  <a:lnTo>
                    <a:pt x="12373" y="12190"/>
                  </a:lnTo>
                  <a:lnTo>
                    <a:pt x="13117" y="12060"/>
                  </a:lnTo>
                  <a:lnTo>
                    <a:pt x="13797" y="11863"/>
                  </a:lnTo>
                  <a:lnTo>
                    <a:pt x="14456" y="11618"/>
                  </a:lnTo>
                  <a:lnTo>
                    <a:pt x="15073" y="11340"/>
                  </a:lnTo>
                  <a:lnTo>
                    <a:pt x="15647" y="11029"/>
                  </a:lnTo>
                  <a:lnTo>
                    <a:pt x="16178" y="10652"/>
                  </a:lnTo>
                  <a:lnTo>
                    <a:pt x="16667" y="10243"/>
                  </a:lnTo>
                  <a:lnTo>
                    <a:pt x="17071" y="9801"/>
                  </a:lnTo>
                  <a:lnTo>
                    <a:pt x="17475" y="9327"/>
                  </a:lnTo>
                  <a:lnTo>
                    <a:pt x="17815" y="8820"/>
                  </a:lnTo>
                  <a:lnTo>
                    <a:pt x="18049" y="8296"/>
                  </a:lnTo>
                  <a:lnTo>
                    <a:pt x="18262" y="7723"/>
                  </a:lnTo>
                  <a:lnTo>
                    <a:pt x="18347" y="7134"/>
                  </a:lnTo>
                  <a:lnTo>
                    <a:pt x="18389" y="6561"/>
                  </a:lnTo>
                  <a:lnTo>
                    <a:pt x="18347" y="5956"/>
                  </a:lnTo>
                  <a:lnTo>
                    <a:pt x="18262" y="5400"/>
                  </a:lnTo>
                  <a:lnTo>
                    <a:pt x="18049" y="4827"/>
                  </a:lnTo>
                  <a:lnTo>
                    <a:pt x="17815" y="4303"/>
                  </a:lnTo>
                  <a:lnTo>
                    <a:pt x="17475" y="3796"/>
                  </a:lnTo>
                  <a:lnTo>
                    <a:pt x="17114" y="3321"/>
                  </a:lnTo>
                  <a:lnTo>
                    <a:pt x="16710" y="2880"/>
                  </a:lnTo>
                  <a:lnTo>
                    <a:pt x="16221" y="2470"/>
                  </a:lnTo>
                  <a:lnTo>
                    <a:pt x="15689" y="2094"/>
                  </a:lnTo>
                  <a:lnTo>
                    <a:pt x="15115" y="1750"/>
                  </a:lnTo>
                  <a:lnTo>
                    <a:pt x="14499" y="1472"/>
                  </a:lnTo>
                  <a:lnTo>
                    <a:pt x="13797" y="1227"/>
                  </a:lnTo>
                  <a:lnTo>
                    <a:pt x="13117" y="1030"/>
                  </a:lnTo>
                  <a:lnTo>
                    <a:pt x="12415" y="883"/>
                  </a:lnTo>
                  <a:lnTo>
                    <a:pt x="11650" y="818"/>
                  </a:lnTo>
                  <a:lnTo>
                    <a:pt x="10906" y="785"/>
                  </a:lnTo>
                  <a:lnTo>
                    <a:pt x="10119" y="818"/>
                  </a:lnTo>
                  <a:lnTo>
                    <a:pt x="9396" y="883"/>
                  </a:lnTo>
                  <a:lnTo>
                    <a:pt x="8652" y="1030"/>
                  </a:lnTo>
                  <a:lnTo>
                    <a:pt x="8014" y="1227"/>
                  </a:lnTo>
                  <a:lnTo>
                    <a:pt x="7355" y="1440"/>
                  </a:lnTo>
                  <a:lnTo>
                    <a:pt x="6739" y="1750"/>
                  </a:lnTo>
                  <a:lnTo>
                    <a:pt x="6122" y="2061"/>
                  </a:lnTo>
                  <a:lnTo>
                    <a:pt x="5591" y="2438"/>
                  </a:lnTo>
                  <a:lnTo>
                    <a:pt x="5102" y="2847"/>
                  </a:lnTo>
                  <a:lnTo>
                    <a:pt x="4698" y="3289"/>
                  </a:lnTo>
                  <a:lnTo>
                    <a:pt x="4294" y="3763"/>
                  </a:lnTo>
                  <a:lnTo>
                    <a:pt x="3996" y="4270"/>
                  </a:lnTo>
                  <a:lnTo>
                    <a:pt x="3720" y="4794"/>
                  </a:lnTo>
                  <a:lnTo>
                    <a:pt x="3550" y="5367"/>
                  </a:lnTo>
                  <a:lnTo>
                    <a:pt x="3422" y="5956"/>
                  </a:lnTo>
                  <a:lnTo>
                    <a:pt x="3380" y="6561"/>
                  </a:lnTo>
                  <a:lnTo>
                    <a:pt x="3422" y="7134"/>
                  </a:lnTo>
                  <a:lnTo>
                    <a:pt x="3550" y="7690"/>
                  </a:lnTo>
                  <a:lnTo>
                    <a:pt x="3720" y="8263"/>
                  </a:lnTo>
                  <a:lnTo>
                    <a:pt x="3954" y="8787"/>
                  </a:lnTo>
                  <a:lnTo>
                    <a:pt x="4294" y="9294"/>
                  </a:lnTo>
                  <a:lnTo>
                    <a:pt x="4655" y="9769"/>
                  </a:lnTo>
                  <a:lnTo>
                    <a:pt x="5102" y="10210"/>
                  </a:lnTo>
                  <a:lnTo>
                    <a:pt x="5591" y="10620"/>
                  </a:lnTo>
                  <a:close/>
                </a:path>
                <a:path w="21600" h="21600" extrusionOk="0">
                  <a:moveTo>
                    <a:pt x="3401" y="6021"/>
                  </a:moveTo>
                  <a:lnTo>
                    <a:pt x="4039" y="5530"/>
                  </a:lnTo>
                  <a:lnTo>
                    <a:pt x="4294" y="4892"/>
                  </a:lnTo>
                  <a:lnTo>
                    <a:pt x="4677" y="4156"/>
                  </a:lnTo>
                  <a:lnTo>
                    <a:pt x="5166" y="3763"/>
                  </a:lnTo>
                  <a:lnTo>
                    <a:pt x="5378" y="3354"/>
                  </a:lnTo>
                  <a:lnTo>
                    <a:pt x="5293" y="2732"/>
                  </a:lnTo>
                  <a:moveTo>
                    <a:pt x="3507" y="7380"/>
                  </a:moveTo>
                  <a:lnTo>
                    <a:pt x="3890" y="7200"/>
                  </a:lnTo>
                  <a:lnTo>
                    <a:pt x="4103" y="7249"/>
                  </a:lnTo>
                  <a:lnTo>
                    <a:pt x="4400" y="7527"/>
                  </a:lnTo>
                  <a:lnTo>
                    <a:pt x="4719" y="7674"/>
                  </a:lnTo>
                  <a:lnTo>
                    <a:pt x="5293" y="7641"/>
                  </a:lnTo>
                  <a:lnTo>
                    <a:pt x="5740" y="7543"/>
                  </a:lnTo>
                  <a:lnTo>
                    <a:pt x="6144" y="7543"/>
                  </a:lnTo>
                  <a:lnTo>
                    <a:pt x="6526" y="7821"/>
                  </a:lnTo>
                  <a:lnTo>
                    <a:pt x="6569" y="8312"/>
                  </a:lnTo>
                  <a:lnTo>
                    <a:pt x="6059" y="8852"/>
                  </a:lnTo>
                  <a:lnTo>
                    <a:pt x="5803" y="8967"/>
                  </a:lnTo>
                  <a:lnTo>
                    <a:pt x="5803" y="9147"/>
                  </a:lnTo>
                  <a:lnTo>
                    <a:pt x="5421" y="9294"/>
                  </a:lnTo>
                  <a:lnTo>
                    <a:pt x="4868" y="9163"/>
                  </a:lnTo>
                  <a:lnTo>
                    <a:pt x="4337" y="9049"/>
                  </a:lnTo>
                  <a:lnTo>
                    <a:pt x="4081" y="9000"/>
                  </a:lnTo>
                  <a:moveTo>
                    <a:pt x="14988" y="11372"/>
                  </a:moveTo>
                  <a:lnTo>
                    <a:pt x="15115" y="10865"/>
                  </a:lnTo>
                  <a:lnTo>
                    <a:pt x="16072" y="10096"/>
                  </a:lnTo>
                  <a:lnTo>
                    <a:pt x="16455" y="9605"/>
                  </a:lnTo>
                  <a:lnTo>
                    <a:pt x="16455" y="8329"/>
                  </a:lnTo>
                  <a:lnTo>
                    <a:pt x="17156" y="7969"/>
                  </a:lnTo>
                  <a:lnTo>
                    <a:pt x="17879" y="7870"/>
                  </a:lnTo>
                  <a:lnTo>
                    <a:pt x="18177" y="7821"/>
                  </a:lnTo>
                  <a:moveTo>
                    <a:pt x="18368" y="6840"/>
                  </a:moveTo>
                  <a:lnTo>
                    <a:pt x="18049" y="6610"/>
                  </a:lnTo>
                  <a:lnTo>
                    <a:pt x="17411" y="6512"/>
                  </a:lnTo>
                  <a:lnTo>
                    <a:pt x="16859" y="6545"/>
                  </a:lnTo>
                  <a:lnTo>
                    <a:pt x="16603" y="6201"/>
                  </a:lnTo>
                  <a:lnTo>
                    <a:pt x="16731" y="5874"/>
                  </a:lnTo>
                  <a:lnTo>
                    <a:pt x="17241" y="5465"/>
                  </a:lnTo>
                  <a:lnTo>
                    <a:pt x="17858" y="5236"/>
                  </a:lnTo>
                  <a:lnTo>
                    <a:pt x="18007" y="5089"/>
                  </a:lnTo>
                  <a:lnTo>
                    <a:pt x="18049" y="4892"/>
                  </a:lnTo>
                  <a:moveTo>
                    <a:pt x="8100" y="1260"/>
                  </a:moveTo>
                  <a:cubicBezTo>
                    <a:pt x="8333" y="1276"/>
                    <a:pt x="8206" y="1554"/>
                    <a:pt x="8695" y="1652"/>
                  </a:cubicBezTo>
                  <a:cubicBezTo>
                    <a:pt x="9184" y="1750"/>
                    <a:pt x="10481" y="1685"/>
                    <a:pt x="10991" y="1881"/>
                  </a:cubicBezTo>
                  <a:cubicBezTo>
                    <a:pt x="11501" y="2078"/>
                    <a:pt x="11629" y="2503"/>
                    <a:pt x="11799" y="2830"/>
                  </a:cubicBezTo>
                  <a:cubicBezTo>
                    <a:pt x="11969" y="3158"/>
                    <a:pt x="11905" y="3910"/>
                    <a:pt x="12054" y="3894"/>
                  </a:cubicBezTo>
                  <a:cubicBezTo>
                    <a:pt x="12203" y="3878"/>
                    <a:pt x="12351" y="2880"/>
                    <a:pt x="12649" y="2683"/>
                  </a:cubicBezTo>
                  <a:cubicBezTo>
                    <a:pt x="12947" y="2487"/>
                    <a:pt x="13670" y="2536"/>
                    <a:pt x="13840" y="2683"/>
                  </a:cubicBezTo>
                  <a:cubicBezTo>
                    <a:pt x="14010" y="2830"/>
                    <a:pt x="13733" y="3370"/>
                    <a:pt x="13648" y="3616"/>
                  </a:cubicBezTo>
                  <a:cubicBezTo>
                    <a:pt x="13563" y="3861"/>
                    <a:pt x="13457" y="4058"/>
                    <a:pt x="13351" y="4156"/>
                  </a:cubicBezTo>
                  <a:cubicBezTo>
                    <a:pt x="13244" y="4254"/>
                    <a:pt x="13096" y="4221"/>
                    <a:pt x="12947" y="4254"/>
                  </a:cubicBezTo>
                  <a:cubicBezTo>
                    <a:pt x="12777" y="4303"/>
                    <a:pt x="12585" y="4369"/>
                    <a:pt x="12394" y="4401"/>
                  </a:cubicBezTo>
                  <a:cubicBezTo>
                    <a:pt x="12139" y="4500"/>
                    <a:pt x="12054" y="4614"/>
                    <a:pt x="11862" y="4647"/>
                  </a:cubicBezTo>
                  <a:cubicBezTo>
                    <a:pt x="11650" y="4761"/>
                    <a:pt x="11671" y="4680"/>
                    <a:pt x="11437" y="4778"/>
                  </a:cubicBezTo>
                  <a:cubicBezTo>
                    <a:pt x="11352" y="4827"/>
                    <a:pt x="11225" y="4974"/>
                    <a:pt x="11246" y="5072"/>
                  </a:cubicBezTo>
                  <a:cubicBezTo>
                    <a:pt x="11225" y="5154"/>
                    <a:pt x="11267" y="5220"/>
                    <a:pt x="11310" y="5269"/>
                  </a:cubicBezTo>
                  <a:cubicBezTo>
                    <a:pt x="11352" y="5318"/>
                    <a:pt x="11480" y="5383"/>
                    <a:pt x="11565" y="5416"/>
                  </a:cubicBezTo>
                  <a:cubicBezTo>
                    <a:pt x="11629" y="5400"/>
                    <a:pt x="11820" y="5465"/>
                    <a:pt x="11862" y="5432"/>
                  </a:cubicBezTo>
                  <a:cubicBezTo>
                    <a:pt x="11905" y="5416"/>
                    <a:pt x="11926" y="5269"/>
                    <a:pt x="11884" y="5236"/>
                  </a:cubicBezTo>
                  <a:cubicBezTo>
                    <a:pt x="11841" y="5203"/>
                    <a:pt x="11629" y="5269"/>
                    <a:pt x="11565" y="5220"/>
                  </a:cubicBezTo>
                  <a:cubicBezTo>
                    <a:pt x="11480" y="5187"/>
                    <a:pt x="11459" y="5040"/>
                    <a:pt x="11480" y="4974"/>
                  </a:cubicBezTo>
                  <a:cubicBezTo>
                    <a:pt x="11501" y="4909"/>
                    <a:pt x="11607" y="4860"/>
                    <a:pt x="11692" y="4843"/>
                  </a:cubicBezTo>
                  <a:cubicBezTo>
                    <a:pt x="11905" y="4876"/>
                    <a:pt x="11820" y="4876"/>
                    <a:pt x="12054" y="4876"/>
                  </a:cubicBezTo>
                  <a:cubicBezTo>
                    <a:pt x="12075" y="5040"/>
                    <a:pt x="12096" y="5269"/>
                    <a:pt x="12139" y="5416"/>
                  </a:cubicBezTo>
                  <a:cubicBezTo>
                    <a:pt x="12160" y="5465"/>
                    <a:pt x="12330" y="5465"/>
                    <a:pt x="12373" y="5416"/>
                  </a:cubicBezTo>
                  <a:cubicBezTo>
                    <a:pt x="12415" y="5367"/>
                    <a:pt x="12330" y="4974"/>
                    <a:pt x="12394" y="4892"/>
                  </a:cubicBezTo>
                  <a:cubicBezTo>
                    <a:pt x="12458" y="4810"/>
                    <a:pt x="12692" y="4925"/>
                    <a:pt x="12755" y="4892"/>
                  </a:cubicBezTo>
                  <a:cubicBezTo>
                    <a:pt x="12798" y="4860"/>
                    <a:pt x="12840" y="4761"/>
                    <a:pt x="12755" y="4729"/>
                  </a:cubicBezTo>
                  <a:cubicBezTo>
                    <a:pt x="12670" y="4696"/>
                    <a:pt x="12118" y="4745"/>
                    <a:pt x="12203" y="4696"/>
                  </a:cubicBezTo>
                  <a:cubicBezTo>
                    <a:pt x="12543" y="4549"/>
                    <a:pt x="12819" y="4434"/>
                    <a:pt x="13266" y="4401"/>
                  </a:cubicBezTo>
                  <a:cubicBezTo>
                    <a:pt x="13436" y="4385"/>
                    <a:pt x="13585" y="4500"/>
                    <a:pt x="13776" y="4532"/>
                  </a:cubicBezTo>
                  <a:cubicBezTo>
                    <a:pt x="13967" y="4630"/>
                    <a:pt x="13861" y="4843"/>
                    <a:pt x="13712" y="4925"/>
                  </a:cubicBezTo>
                  <a:cubicBezTo>
                    <a:pt x="13648" y="5023"/>
                    <a:pt x="13521" y="5121"/>
                    <a:pt x="13414" y="5187"/>
                  </a:cubicBezTo>
                  <a:cubicBezTo>
                    <a:pt x="13351" y="5285"/>
                    <a:pt x="13287" y="5334"/>
                    <a:pt x="13159" y="5383"/>
                  </a:cubicBezTo>
                  <a:cubicBezTo>
                    <a:pt x="13117" y="5563"/>
                    <a:pt x="12862" y="5743"/>
                    <a:pt x="12649" y="5809"/>
                  </a:cubicBezTo>
                  <a:cubicBezTo>
                    <a:pt x="12543" y="5907"/>
                    <a:pt x="12437" y="5940"/>
                    <a:pt x="12309" y="6005"/>
                  </a:cubicBezTo>
                  <a:cubicBezTo>
                    <a:pt x="12245" y="6120"/>
                    <a:pt x="12139" y="6185"/>
                    <a:pt x="12075" y="6300"/>
                  </a:cubicBezTo>
                  <a:cubicBezTo>
                    <a:pt x="12118" y="6561"/>
                    <a:pt x="12075" y="6643"/>
                    <a:pt x="12373" y="6741"/>
                  </a:cubicBezTo>
                  <a:cubicBezTo>
                    <a:pt x="12500" y="6840"/>
                    <a:pt x="12522" y="6970"/>
                    <a:pt x="12330" y="7036"/>
                  </a:cubicBezTo>
                  <a:cubicBezTo>
                    <a:pt x="12011" y="6987"/>
                    <a:pt x="12033" y="6823"/>
                    <a:pt x="11799" y="6692"/>
                  </a:cubicBezTo>
                  <a:cubicBezTo>
                    <a:pt x="11714" y="6529"/>
                    <a:pt x="11459" y="6430"/>
                    <a:pt x="11246" y="6398"/>
                  </a:cubicBezTo>
                  <a:cubicBezTo>
                    <a:pt x="11076" y="6332"/>
                    <a:pt x="11182" y="6365"/>
                    <a:pt x="10906" y="6365"/>
                  </a:cubicBezTo>
                  <a:cubicBezTo>
                    <a:pt x="10608" y="6512"/>
                    <a:pt x="10544" y="7347"/>
                    <a:pt x="11246" y="7478"/>
                  </a:cubicBezTo>
                  <a:cubicBezTo>
                    <a:pt x="12394" y="7429"/>
                    <a:pt x="13329" y="7772"/>
                    <a:pt x="13733" y="7985"/>
                  </a:cubicBezTo>
                  <a:cubicBezTo>
                    <a:pt x="13840" y="8410"/>
                    <a:pt x="13329" y="8901"/>
                    <a:pt x="12500" y="9343"/>
                  </a:cubicBezTo>
                  <a:cubicBezTo>
                    <a:pt x="11629" y="9736"/>
                    <a:pt x="11480" y="10194"/>
                    <a:pt x="11246" y="10980"/>
                  </a:cubicBezTo>
                  <a:cubicBezTo>
                    <a:pt x="10991" y="11372"/>
                    <a:pt x="10481" y="10930"/>
                    <a:pt x="10289" y="10096"/>
                  </a:cubicBezTo>
                  <a:cubicBezTo>
                    <a:pt x="10140" y="9196"/>
                    <a:pt x="9907" y="8165"/>
                    <a:pt x="10459" y="7576"/>
                  </a:cubicBezTo>
                  <a:cubicBezTo>
                    <a:pt x="9375" y="6790"/>
                    <a:pt x="9269" y="6070"/>
                    <a:pt x="9056" y="6218"/>
                  </a:cubicBezTo>
                  <a:cubicBezTo>
                    <a:pt x="9205" y="6987"/>
                    <a:pt x="8929" y="6660"/>
                    <a:pt x="8737" y="6021"/>
                  </a:cubicBezTo>
                  <a:cubicBezTo>
                    <a:pt x="8822" y="5023"/>
                    <a:pt x="8610" y="4385"/>
                    <a:pt x="8440" y="3550"/>
                  </a:cubicBezTo>
                  <a:lnTo>
                    <a:pt x="7844" y="2290"/>
                  </a:lnTo>
                  <a:lnTo>
                    <a:pt x="6654" y="1849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13" name="Picture 12" descr="CFig13-0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3352800"/>
            <a:ext cx="4953000" cy="2674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5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5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bldLvl="5" autoUpdateAnimBg="0" advAuto="1000"/>
      <p:bldP spid="21528" grpId="0" build="p" bldLvl="2" autoUpdateAnimBg="0" advAuto="300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Procedural Languages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738187"/>
          </a:xfrm>
        </p:spPr>
        <p:txBody>
          <a:bodyPr/>
          <a:lstStyle/>
          <a:p>
            <a:r>
              <a:rPr lang="en-US" dirty="0"/>
              <a:t>What is </a:t>
            </a:r>
            <a:r>
              <a:rPr lang="en-US" dirty="0">
                <a:solidFill>
                  <a:srgbClr val="DD554B"/>
                </a:solidFill>
              </a:rPr>
              <a:t>C</a:t>
            </a:r>
            <a:r>
              <a:rPr lang="en-US" dirty="0"/>
              <a:t>?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7272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000099"/>
                </a:solidFill>
                <a:latin typeface="Arial Narrow" pitchFamily="34" charset="0"/>
              </a:rPr>
              <a:t>p. 668 Fig. </a:t>
            </a:r>
            <a:r>
              <a:rPr lang="en-US" sz="1200" dirty="0" smtClean="0">
                <a:solidFill>
                  <a:srgbClr val="000099"/>
                </a:solidFill>
                <a:latin typeface="Arial Narrow" pitchFamily="34" charset="0"/>
              </a:rPr>
              <a:t>13-7</a:t>
            </a:r>
            <a:endParaRPr lang="en-US" sz="1200" dirty="0">
              <a:solidFill>
                <a:srgbClr val="000099"/>
              </a:solidFill>
              <a:latin typeface="Arial Narrow" pitchFamily="34" charset="0"/>
            </a:endParaRPr>
          </a:p>
        </p:txBody>
      </p:sp>
      <p:grpSp>
        <p:nvGrpSpPr>
          <p:cNvPr id="23557" name="Group 5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23558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3559" name="Text Box 7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 dirty="0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304800" y="1547813"/>
            <a:ext cx="8585200" cy="157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Powerful language originally designed to write system software</a:t>
            </a:r>
          </a:p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Requires professional programming skills</a:t>
            </a:r>
            <a:endParaRPr kumimoji="1" lang="en-US" sz="2600" b="1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pic>
        <p:nvPicPr>
          <p:cNvPr id="14" name="Picture 13" descr="CFig13-0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971800"/>
            <a:ext cx="5715000" cy="2969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5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bldLvl="5" autoUpdateAnimBg="0" advAuto="1000"/>
      <p:bldP spid="23560" grpId="0" build="p" bldLvl="2" autoUpdateAnimBg="0" advAuto="300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0"/>
            <a:ext cx="8842375" cy="806450"/>
          </a:xfrm>
        </p:spPr>
        <p:txBody>
          <a:bodyPr/>
          <a:lstStyle/>
          <a:p>
            <a:r>
              <a:rPr lang="en-US" sz="3400" dirty="0"/>
              <a:t>Object-Oriented Programming Languages</a:t>
            </a:r>
            <a:endParaRPr lang="en-US" sz="3400" dirty="0">
              <a:latin typeface="Arial Unicode MS" pitchFamily="34" charset="-128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90613"/>
            <a:ext cx="8839200" cy="509587"/>
          </a:xfrm>
        </p:spPr>
        <p:txBody>
          <a:bodyPr/>
          <a:lstStyle/>
          <a:p>
            <a:r>
              <a:rPr lang="en-US" sz="2600" dirty="0"/>
              <a:t>What is an </a:t>
            </a:r>
            <a:r>
              <a:rPr lang="en-US" sz="2600" dirty="0">
                <a:solidFill>
                  <a:srgbClr val="DD554B"/>
                </a:solidFill>
              </a:rPr>
              <a:t>object-oriented programming (OOP) language</a:t>
            </a:r>
            <a:r>
              <a:rPr lang="en-US" sz="2600" dirty="0"/>
              <a:t>?</a:t>
            </a:r>
            <a:endParaRPr lang="en-US" sz="2600" dirty="0">
              <a:latin typeface="Arial Unicode MS" pitchFamily="34" charset="-128"/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000099"/>
                </a:solidFill>
                <a:latin typeface="Arial Narrow" pitchFamily="34" charset="0"/>
              </a:rPr>
              <a:t>p. 669</a:t>
            </a:r>
          </a:p>
        </p:txBody>
      </p:sp>
      <p:grpSp>
        <p:nvGrpSpPr>
          <p:cNvPr id="25605" name="Group 5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25606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607" name="Text Box 7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 dirty="0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304800" y="2057400"/>
            <a:ext cx="2011363" cy="1797050"/>
          </a:xfrm>
          <a:prstGeom prst="rect">
            <a:avLst/>
          </a:prstGeom>
          <a:solidFill>
            <a:srgbClr val="0099CC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91440" rIns="0" bIns="0"/>
          <a:lstStyle/>
          <a:p>
            <a:pPr algn="ctr">
              <a:spcBef>
                <a:spcPct val="50000"/>
              </a:spcBef>
              <a:buClr>
                <a:srgbClr val="D94439"/>
              </a:buClr>
              <a:buSzPct val="75000"/>
              <a:buFont typeface="Wingdings" pitchFamily="2" charset="2"/>
              <a:buNone/>
            </a:pPr>
            <a:r>
              <a:rPr kumimoji="1" lang="en-US" sz="2000" b="1" dirty="0">
                <a:latin typeface="Times New Roman" pitchFamily="18" charset="0"/>
              </a:rPr>
              <a:t>Used to implement </a:t>
            </a:r>
            <a:br>
              <a:rPr kumimoji="1" lang="en-US" sz="2000" b="1" dirty="0">
                <a:latin typeface="Times New Roman" pitchFamily="18" charset="0"/>
              </a:rPr>
            </a:br>
            <a:r>
              <a:rPr kumimoji="1" lang="en-US" sz="2000" b="1" dirty="0">
                <a:latin typeface="Times New Roman" pitchFamily="18" charset="0"/>
              </a:rPr>
              <a:t>object-oriented design</a:t>
            </a: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2478088" y="2057400"/>
            <a:ext cx="2011362" cy="179705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tIns="91440"/>
          <a:lstStyle/>
          <a:p>
            <a:pPr algn="ctr">
              <a:spcBef>
                <a:spcPct val="50000"/>
              </a:spcBef>
              <a:buClr>
                <a:srgbClr val="D94439"/>
              </a:buClr>
              <a:buSzPct val="75000"/>
              <a:buFont typeface="Wingdings" pitchFamily="2" charset="2"/>
              <a:buNone/>
            </a:pPr>
            <a:r>
              <a:rPr kumimoji="1" lang="en-US" sz="2000" b="1" dirty="0">
                <a:latin typeface="Times New Roman" pitchFamily="18" charset="0"/>
              </a:rPr>
              <a:t>Major benefit </a:t>
            </a:r>
            <a:br>
              <a:rPr kumimoji="1" lang="en-US" sz="2000" b="1" dirty="0">
                <a:latin typeface="Times New Roman" pitchFamily="18" charset="0"/>
              </a:rPr>
            </a:br>
            <a:r>
              <a:rPr kumimoji="1" lang="en-US" sz="2000" b="1" dirty="0">
                <a:latin typeface="Times New Roman" pitchFamily="18" charset="0"/>
              </a:rPr>
              <a:t>is ability to </a:t>
            </a:r>
            <a:r>
              <a:rPr kumimoji="1" lang="en-US" sz="2000" b="1" dirty="0" smtClean="0">
                <a:latin typeface="Times New Roman" pitchFamily="18" charset="0"/>
              </a:rPr>
              <a:t>reuse and modify </a:t>
            </a:r>
            <a:r>
              <a:rPr kumimoji="1" lang="en-US" sz="2000" b="1" dirty="0">
                <a:latin typeface="Times New Roman" pitchFamily="18" charset="0"/>
              </a:rPr>
              <a:t>existing objects</a:t>
            </a: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4652963" y="2057400"/>
            <a:ext cx="2011362" cy="1797050"/>
          </a:xfrm>
          <a:prstGeom prst="rect">
            <a:avLst/>
          </a:prstGeom>
          <a:solidFill>
            <a:srgbClr val="808000"/>
          </a:solidFill>
          <a:ln w="9525">
            <a:noFill/>
            <a:miter lim="800000"/>
            <a:headEnd/>
            <a:tailEnd/>
          </a:ln>
          <a:effectLst/>
        </p:spPr>
        <p:txBody>
          <a:bodyPr tIns="91440"/>
          <a:lstStyle/>
          <a:p>
            <a:pPr algn="ctr">
              <a:spcBef>
                <a:spcPct val="50000"/>
              </a:spcBef>
              <a:buClr>
                <a:srgbClr val="D94439"/>
              </a:buClr>
              <a:buSzPct val="75000"/>
              <a:buFont typeface="Wingdings" pitchFamily="2" charset="2"/>
              <a:buNone/>
            </a:pPr>
            <a:r>
              <a:rPr kumimoji="1" lang="en-US" sz="2000" b="1" dirty="0">
                <a:latin typeface="Times New Roman" pitchFamily="18" charset="0"/>
              </a:rPr>
              <a:t>Event-driven—checks for </a:t>
            </a:r>
            <a:br>
              <a:rPr kumimoji="1" lang="en-US" sz="2000" b="1" dirty="0">
                <a:latin typeface="Times New Roman" pitchFamily="18" charset="0"/>
              </a:rPr>
            </a:br>
            <a:r>
              <a:rPr kumimoji="1" lang="en-US" sz="2000" b="1" dirty="0">
                <a:latin typeface="Times New Roman" pitchFamily="18" charset="0"/>
              </a:rPr>
              <a:t>and responds </a:t>
            </a:r>
            <a:br>
              <a:rPr kumimoji="1" lang="en-US" sz="2000" b="1" dirty="0">
                <a:latin typeface="Times New Roman" pitchFamily="18" charset="0"/>
              </a:rPr>
            </a:br>
            <a:r>
              <a:rPr kumimoji="1" lang="en-US" sz="2000" b="1" dirty="0">
                <a:latin typeface="Times New Roman" pitchFamily="18" charset="0"/>
              </a:rPr>
              <a:t>to set of events</a:t>
            </a:r>
          </a:p>
          <a:p>
            <a:pPr algn="ctr"/>
            <a:endParaRPr kumimoji="1" lang="en-US" sz="2000" b="1" dirty="0">
              <a:latin typeface="Times New Roman" pitchFamily="18" charset="0"/>
            </a:endParaRPr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6827838" y="2057400"/>
            <a:ext cx="2011362" cy="1797050"/>
          </a:xfrm>
          <a:prstGeom prst="rect">
            <a:avLst/>
          </a:prstGeom>
          <a:solidFill>
            <a:srgbClr val="993366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91440" rIns="0" bIns="0"/>
          <a:lstStyle/>
          <a:p>
            <a:pPr algn="ctr">
              <a:spcBef>
                <a:spcPct val="50000"/>
              </a:spcBef>
              <a:buClr>
                <a:srgbClr val="D94439"/>
              </a:buClr>
              <a:buSzPct val="75000"/>
              <a:buFont typeface="Wingdings" pitchFamily="2" charset="2"/>
              <a:buNone/>
            </a:pPr>
            <a:r>
              <a:rPr kumimoji="1" lang="en-US" sz="2000" b="1" dirty="0">
                <a:latin typeface="Times New Roman" pitchFamily="18" charset="0"/>
              </a:rPr>
              <a:t>Java, C++, C#, and Visual Basic </a:t>
            </a:r>
            <a:br>
              <a:rPr kumimoji="1" lang="en-US" sz="2000" b="1" dirty="0">
                <a:latin typeface="Times New Roman" pitchFamily="18" charset="0"/>
              </a:rPr>
            </a:br>
            <a:r>
              <a:rPr kumimoji="1" lang="en-US" sz="2000" b="1" dirty="0">
                <a:latin typeface="Times New Roman" pitchFamily="18" charset="0"/>
              </a:rPr>
              <a:t>are complete object-oriented languages</a:t>
            </a:r>
          </a:p>
        </p:txBody>
      </p:sp>
      <p:sp>
        <p:nvSpPr>
          <p:cNvPr id="25613" name="Oval 13"/>
          <p:cNvSpPr>
            <a:spLocks noChangeArrowheads="1"/>
          </p:cNvSpPr>
          <p:nvPr/>
        </p:nvSpPr>
        <p:spPr bwMode="auto">
          <a:xfrm>
            <a:off x="300038" y="3473450"/>
            <a:ext cx="2057400" cy="2057400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kumimoji="1" lang="en-US" sz="1800" dirty="0">
                <a:solidFill>
                  <a:srgbClr val="000000"/>
                </a:solidFill>
                <a:latin typeface="Times New Roman" pitchFamily="18" charset="0"/>
              </a:rPr>
              <a:t>Object is </a:t>
            </a:r>
            <a:br>
              <a:rPr kumimoji="1" lang="en-US" sz="1800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1800" dirty="0">
                <a:solidFill>
                  <a:srgbClr val="000000"/>
                </a:solidFill>
                <a:latin typeface="Times New Roman" pitchFamily="18" charset="0"/>
              </a:rPr>
              <a:t>item that contains </a:t>
            </a:r>
            <a:br>
              <a:rPr kumimoji="1" lang="en-US" sz="1800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1800" dirty="0">
                <a:solidFill>
                  <a:srgbClr val="000000"/>
                </a:solidFill>
                <a:latin typeface="Times New Roman" pitchFamily="18" charset="0"/>
              </a:rPr>
              <a:t>data and procedures that act on data</a:t>
            </a:r>
          </a:p>
        </p:txBody>
      </p:sp>
      <p:sp>
        <p:nvSpPr>
          <p:cNvPr id="25614" name="Oval 14"/>
          <p:cNvSpPr>
            <a:spLocks noChangeArrowheads="1"/>
          </p:cNvSpPr>
          <p:nvPr/>
        </p:nvSpPr>
        <p:spPr bwMode="auto">
          <a:xfrm>
            <a:off x="4648200" y="3505200"/>
            <a:ext cx="2057400" cy="2057400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kumimoji="1" lang="en-US" sz="1800" dirty="0">
                <a:solidFill>
                  <a:srgbClr val="000000"/>
                </a:solidFill>
                <a:latin typeface="Times New Roman" pitchFamily="18" charset="0"/>
              </a:rPr>
              <a:t>Event is action to which program responds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10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4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bldLvl="5" autoUpdateAnimBg="0" advAuto="1000"/>
      <p:bldP spid="25609" grpId="0" animBg="1" autoUpdateAnimBg="0"/>
      <p:bldP spid="25610" grpId="0" animBg="1" autoUpdateAnimBg="0"/>
      <p:bldP spid="25611" grpId="0" animBg="1" autoUpdateAnimBg="0"/>
      <p:bldP spid="25612" grpId="0" animBg="1" autoUpdateAnimBg="0"/>
      <p:bldP spid="25613" grpId="0" animBg="1" autoUpdateAnimBg="0"/>
      <p:bldP spid="25614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0"/>
            <a:ext cx="8842375" cy="806450"/>
          </a:xfrm>
        </p:spPr>
        <p:txBody>
          <a:bodyPr/>
          <a:lstStyle/>
          <a:p>
            <a:r>
              <a:rPr lang="en-US" sz="3400" dirty="0"/>
              <a:t>Object-Oriented Programming Languages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661987"/>
          </a:xfrm>
        </p:spPr>
        <p:txBody>
          <a:bodyPr/>
          <a:lstStyle/>
          <a:p>
            <a:r>
              <a:rPr lang="en-US" dirty="0"/>
              <a:t>What is </a:t>
            </a:r>
            <a:r>
              <a:rPr lang="en-US" dirty="0">
                <a:solidFill>
                  <a:srgbClr val="DD554B"/>
                </a:solidFill>
              </a:rPr>
              <a:t>Java</a:t>
            </a:r>
            <a:r>
              <a:rPr lang="en-US" dirty="0"/>
              <a:t>?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000099"/>
                </a:solidFill>
                <a:latin typeface="Arial Narrow" pitchFamily="34" charset="0"/>
              </a:rPr>
              <a:t>p. 669 Fig. 13-8</a:t>
            </a:r>
          </a:p>
        </p:txBody>
      </p:sp>
      <p:grpSp>
        <p:nvGrpSpPr>
          <p:cNvPr id="29701" name="Group 5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29702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9703" name="Text Box 7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 dirty="0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29720" name="Rectangle 24"/>
          <p:cNvSpPr>
            <a:spLocks noChangeArrowheads="1"/>
          </p:cNvSpPr>
          <p:nvPr/>
        </p:nvSpPr>
        <p:spPr bwMode="auto">
          <a:xfrm>
            <a:off x="304800" y="1547813"/>
            <a:ext cx="350520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Developed by Sun Microsystems</a:t>
            </a:r>
          </a:p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 dirty="0" smtClean="0">
                <a:solidFill>
                  <a:srgbClr val="000000"/>
                </a:solidFill>
                <a:latin typeface="Times New Roman" pitchFamily="18" charset="0"/>
              </a:rPr>
              <a:t>Uses </a:t>
            </a: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just-in-time (JIT) compiler to convert </a:t>
            </a:r>
            <a:r>
              <a:rPr kumimoji="1" lang="en-US" sz="2600" b="1" dirty="0" smtClean="0">
                <a:solidFill>
                  <a:srgbClr val="000000"/>
                </a:solidFill>
                <a:latin typeface="Times New Roman" pitchFamily="18" charset="0"/>
              </a:rPr>
              <a:t>bytecode </a:t>
            </a: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into </a:t>
            </a:r>
            <a:r>
              <a:rPr kumimoji="1" lang="en-US" sz="2600" b="1" dirty="0" smtClean="0">
                <a:solidFill>
                  <a:srgbClr val="000000"/>
                </a:solidFill>
                <a:latin typeface="Times New Roman" pitchFamily="18" charset="0"/>
              </a:rPr>
              <a:t>machine-dependent </a:t>
            </a: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code</a:t>
            </a:r>
            <a:endParaRPr kumimoji="1" lang="en-US" sz="2600" b="1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grpSp>
        <p:nvGrpSpPr>
          <p:cNvPr id="29726" name="Group 30"/>
          <p:cNvGrpSpPr>
            <a:grpSpLocks/>
          </p:cNvGrpSpPr>
          <p:nvPr/>
        </p:nvGrpSpPr>
        <p:grpSpPr bwMode="auto">
          <a:xfrm>
            <a:off x="0" y="4724400"/>
            <a:ext cx="1981200" cy="1295400"/>
            <a:chOff x="0" y="3024"/>
            <a:chExt cx="1248" cy="816"/>
          </a:xfrm>
        </p:grpSpPr>
        <p:sp>
          <p:nvSpPr>
            <p:cNvPr id="29727" name="Rectangle 31"/>
            <p:cNvSpPr>
              <a:spLocks noChangeArrowheads="1"/>
            </p:cNvSpPr>
            <p:nvPr/>
          </p:nvSpPr>
          <p:spPr bwMode="auto">
            <a:xfrm>
              <a:off x="0" y="3456"/>
              <a:ext cx="1248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/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  <a:t>Click to view Web </a:t>
              </a:r>
              <a:b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  <a:t>Link, click Chapter 13, Click </a:t>
              </a:r>
              <a:b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  <a:t>Web Link from left </a:t>
              </a:r>
              <a:b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  <a:t>navigation, then click </a:t>
              </a:r>
              <a:b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 dirty="0" smtClean="0">
                  <a:solidFill>
                    <a:schemeClr val="bg2"/>
                  </a:solidFill>
                  <a:latin typeface="Arial Narrow" pitchFamily="34" charset="0"/>
                </a:rPr>
                <a:t>Java Platforms </a:t>
              </a:r>
              <a:br>
                <a:rPr kumimoji="1" lang="en-US" sz="1200" dirty="0" smtClean="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 dirty="0" smtClean="0">
                  <a:solidFill>
                    <a:schemeClr val="bg2"/>
                  </a:solidFill>
                  <a:latin typeface="Arial Narrow" pitchFamily="34" charset="0"/>
                </a:rPr>
                <a:t>below </a:t>
              </a:r>
              <a: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  <a:t>Chapter 13</a:t>
              </a:r>
            </a:p>
          </p:txBody>
        </p:sp>
        <p:sp>
          <p:nvSpPr>
            <p:cNvPr id="29728" name="Webpage">
              <a:hlinkClick r:id="rId2"/>
            </p:cNvPr>
            <p:cNvSpPr>
              <a:spLocks noEditPoints="1" noChangeArrowheads="1"/>
            </p:cNvSpPr>
            <p:nvPr/>
          </p:nvSpPr>
          <p:spPr bwMode="auto">
            <a:xfrm>
              <a:off x="96" y="3024"/>
              <a:ext cx="278" cy="372"/>
            </a:xfrm>
            <a:custGeom>
              <a:avLst/>
              <a:gdLst>
                <a:gd name="T0" fmla="*/ 5187 w 21600"/>
                <a:gd name="T1" fmla="*/ 21600 h 21600"/>
                <a:gd name="T2" fmla="*/ 0 w 21600"/>
                <a:gd name="T3" fmla="*/ 17509 h 21600"/>
                <a:gd name="T4" fmla="*/ 21600 w 21600"/>
                <a:gd name="T5" fmla="*/ 0 h 21600"/>
                <a:gd name="T6" fmla="*/ 0 w 21600"/>
                <a:gd name="T7" fmla="*/ 0 h 21600"/>
                <a:gd name="T8" fmla="*/ 10800 w 21600"/>
                <a:gd name="T9" fmla="*/ 0 h 21600"/>
                <a:gd name="T10" fmla="*/ 21600 w 21600"/>
                <a:gd name="T11" fmla="*/ 0 h 21600"/>
                <a:gd name="T12" fmla="*/ 21600 w 21600"/>
                <a:gd name="T13" fmla="*/ 10800 h 21600"/>
                <a:gd name="T14" fmla="*/ 21600 w 21600"/>
                <a:gd name="T15" fmla="*/ 21600 h 21600"/>
                <a:gd name="T16" fmla="*/ 10800 w 21600"/>
                <a:gd name="T17" fmla="*/ 21600 h 21600"/>
                <a:gd name="T18" fmla="*/ 0 w 21600"/>
                <a:gd name="T19" fmla="*/ 10800 h 21600"/>
                <a:gd name="T20" fmla="*/ 1955 w 21600"/>
                <a:gd name="T21" fmla="*/ 12829 h 21600"/>
                <a:gd name="T22" fmla="*/ 19814 w 21600"/>
                <a:gd name="T23" fmla="*/ 2074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 extrusionOk="0">
                  <a:moveTo>
                    <a:pt x="9184" y="949"/>
                  </a:moveTo>
                  <a:lnTo>
                    <a:pt x="9758" y="1309"/>
                  </a:lnTo>
                  <a:lnTo>
                    <a:pt x="11544" y="1292"/>
                  </a:lnTo>
                  <a:lnTo>
                    <a:pt x="12437" y="1292"/>
                  </a:lnTo>
                  <a:lnTo>
                    <a:pt x="13414" y="1161"/>
                  </a:lnTo>
                  <a:lnTo>
                    <a:pt x="13648" y="1243"/>
                  </a:lnTo>
                  <a:lnTo>
                    <a:pt x="13542" y="1390"/>
                  </a:lnTo>
                  <a:lnTo>
                    <a:pt x="13967" y="1849"/>
                  </a:lnTo>
                  <a:lnTo>
                    <a:pt x="14562" y="2520"/>
                  </a:lnTo>
                  <a:lnTo>
                    <a:pt x="14669" y="3223"/>
                  </a:lnTo>
                  <a:lnTo>
                    <a:pt x="14796" y="3518"/>
                  </a:lnTo>
                  <a:lnTo>
                    <a:pt x="15264" y="3665"/>
                  </a:lnTo>
                  <a:lnTo>
                    <a:pt x="15753" y="3518"/>
                  </a:lnTo>
                  <a:lnTo>
                    <a:pt x="15902" y="2978"/>
                  </a:lnTo>
                  <a:lnTo>
                    <a:pt x="16008" y="2323"/>
                  </a:lnTo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 extrusionOk="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  <a:path w="21600" h="21600" extrusionOk="0">
                  <a:moveTo>
                    <a:pt x="5591" y="10620"/>
                  </a:moveTo>
                  <a:lnTo>
                    <a:pt x="6122" y="10996"/>
                  </a:lnTo>
                  <a:lnTo>
                    <a:pt x="6696" y="11340"/>
                  </a:lnTo>
                  <a:lnTo>
                    <a:pt x="7313" y="11618"/>
                  </a:lnTo>
                  <a:lnTo>
                    <a:pt x="7972" y="11863"/>
                  </a:lnTo>
                  <a:lnTo>
                    <a:pt x="8652" y="12060"/>
                  </a:lnTo>
                  <a:lnTo>
                    <a:pt x="9396" y="12190"/>
                  </a:lnTo>
                  <a:lnTo>
                    <a:pt x="10119" y="12272"/>
                  </a:lnTo>
                  <a:lnTo>
                    <a:pt x="10906" y="12305"/>
                  </a:lnTo>
                  <a:lnTo>
                    <a:pt x="11650" y="12272"/>
                  </a:lnTo>
                  <a:lnTo>
                    <a:pt x="12373" y="12190"/>
                  </a:lnTo>
                  <a:lnTo>
                    <a:pt x="13117" y="12060"/>
                  </a:lnTo>
                  <a:lnTo>
                    <a:pt x="13797" y="11863"/>
                  </a:lnTo>
                  <a:lnTo>
                    <a:pt x="14456" y="11618"/>
                  </a:lnTo>
                  <a:lnTo>
                    <a:pt x="15073" y="11340"/>
                  </a:lnTo>
                  <a:lnTo>
                    <a:pt x="15647" y="11029"/>
                  </a:lnTo>
                  <a:lnTo>
                    <a:pt x="16178" y="10652"/>
                  </a:lnTo>
                  <a:lnTo>
                    <a:pt x="16667" y="10243"/>
                  </a:lnTo>
                  <a:lnTo>
                    <a:pt x="17071" y="9801"/>
                  </a:lnTo>
                  <a:lnTo>
                    <a:pt x="17475" y="9327"/>
                  </a:lnTo>
                  <a:lnTo>
                    <a:pt x="17815" y="8820"/>
                  </a:lnTo>
                  <a:lnTo>
                    <a:pt x="18049" y="8296"/>
                  </a:lnTo>
                  <a:lnTo>
                    <a:pt x="18262" y="7723"/>
                  </a:lnTo>
                  <a:lnTo>
                    <a:pt x="18347" y="7134"/>
                  </a:lnTo>
                  <a:lnTo>
                    <a:pt x="18389" y="6561"/>
                  </a:lnTo>
                  <a:lnTo>
                    <a:pt x="18347" y="5956"/>
                  </a:lnTo>
                  <a:lnTo>
                    <a:pt x="18262" y="5400"/>
                  </a:lnTo>
                  <a:lnTo>
                    <a:pt x="18049" y="4827"/>
                  </a:lnTo>
                  <a:lnTo>
                    <a:pt x="17815" y="4303"/>
                  </a:lnTo>
                  <a:lnTo>
                    <a:pt x="17475" y="3796"/>
                  </a:lnTo>
                  <a:lnTo>
                    <a:pt x="17114" y="3321"/>
                  </a:lnTo>
                  <a:lnTo>
                    <a:pt x="16710" y="2880"/>
                  </a:lnTo>
                  <a:lnTo>
                    <a:pt x="16221" y="2470"/>
                  </a:lnTo>
                  <a:lnTo>
                    <a:pt x="15689" y="2094"/>
                  </a:lnTo>
                  <a:lnTo>
                    <a:pt x="15115" y="1750"/>
                  </a:lnTo>
                  <a:lnTo>
                    <a:pt x="14499" y="1472"/>
                  </a:lnTo>
                  <a:lnTo>
                    <a:pt x="13797" y="1227"/>
                  </a:lnTo>
                  <a:lnTo>
                    <a:pt x="13117" y="1030"/>
                  </a:lnTo>
                  <a:lnTo>
                    <a:pt x="12415" y="883"/>
                  </a:lnTo>
                  <a:lnTo>
                    <a:pt x="11650" y="818"/>
                  </a:lnTo>
                  <a:lnTo>
                    <a:pt x="10906" y="785"/>
                  </a:lnTo>
                  <a:lnTo>
                    <a:pt x="10119" y="818"/>
                  </a:lnTo>
                  <a:lnTo>
                    <a:pt x="9396" y="883"/>
                  </a:lnTo>
                  <a:lnTo>
                    <a:pt x="8652" y="1030"/>
                  </a:lnTo>
                  <a:lnTo>
                    <a:pt x="8014" y="1227"/>
                  </a:lnTo>
                  <a:lnTo>
                    <a:pt x="7355" y="1440"/>
                  </a:lnTo>
                  <a:lnTo>
                    <a:pt x="6739" y="1750"/>
                  </a:lnTo>
                  <a:lnTo>
                    <a:pt x="6122" y="2061"/>
                  </a:lnTo>
                  <a:lnTo>
                    <a:pt x="5591" y="2438"/>
                  </a:lnTo>
                  <a:lnTo>
                    <a:pt x="5102" y="2847"/>
                  </a:lnTo>
                  <a:lnTo>
                    <a:pt x="4698" y="3289"/>
                  </a:lnTo>
                  <a:lnTo>
                    <a:pt x="4294" y="3763"/>
                  </a:lnTo>
                  <a:lnTo>
                    <a:pt x="3996" y="4270"/>
                  </a:lnTo>
                  <a:lnTo>
                    <a:pt x="3720" y="4794"/>
                  </a:lnTo>
                  <a:lnTo>
                    <a:pt x="3550" y="5367"/>
                  </a:lnTo>
                  <a:lnTo>
                    <a:pt x="3422" y="5956"/>
                  </a:lnTo>
                  <a:lnTo>
                    <a:pt x="3380" y="6561"/>
                  </a:lnTo>
                  <a:lnTo>
                    <a:pt x="3422" y="7134"/>
                  </a:lnTo>
                  <a:lnTo>
                    <a:pt x="3550" y="7690"/>
                  </a:lnTo>
                  <a:lnTo>
                    <a:pt x="3720" y="8263"/>
                  </a:lnTo>
                  <a:lnTo>
                    <a:pt x="3954" y="8787"/>
                  </a:lnTo>
                  <a:lnTo>
                    <a:pt x="4294" y="9294"/>
                  </a:lnTo>
                  <a:lnTo>
                    <a:pt x="4655" y="9769"/>
                  </a:lnTo>
                  <a:lnTo>
                    <a:pt x="5102" y="10210"/>
                  </a:lnTo>
                  <a:lnTo>
                    <a:pt x="5591" y="10620"/>
                  </a:lnTo>
                  <a:close/>
                </a:path>
                <a:path w="21600" h="21600" extrusionOk="0">
                  <a:moveTo>
                    <a:pt x="3401" y="6021"/>
                  </a:moveTo>
                  <a:lnTo>
                    <a:pt x="4039" y="5530"/>
                  </a:lnTo>
                  <a:lnTo>
                    <a:pt x="4294" y="4892"/>
                  </a:lnTo>
                  <a:lnTo>
                    <a:pt x="4677" y="4156"/>
                  </a:lnTo>
                  <a:lnTo>
                    <a:pt x="5166" y="3763"/>
                  </a:lnTo>
                  <a:lnTo>
                    <a:pt x="5378" y="3354"/>
                  </a:lnTo>
                  <a:lnTo>
                    <a:pt x="5293" y="2732"/>
                  </a:lnTo>
                  <a:moveTo>
                    <a:pt x="3507" y="7380"/>
                  </a:moveTo>
                  <a:lnTo>
                    <a:pt x="3890" y="7200"/>
                  </a:lnTo>
                  <a:lnTo>
                    <a:pt x="4103" y="7249"/>
                  </a:lnTo>
                  <a:lnTo>
                    <a:pt x="4400" y="7527"/>
                  </a:lnTo>
                  <a:lnTo>
                    <a:pt x="4719" y="7674"/>
                  </a:lnTo>
                  <a:lnTo>
                    <a:pt x="5293" y="7641"/>
                  </a:lnTo>
                  <a:lnTo>
                    <a:pt x="5740" y="7543"/>
                  </a:lnTo>
                  <a:lnTo>
                    <a:pt x="6144" y="7543"/>
                  </a:lnTo>
                  <a:lnTo>
                    <a:pt x="6526" y="7821"/>
                  </a:lnTo>
                  <a:lnTo>
                    <a:pt x="6569" y="8312"/>
                  </a:lnTo>
                  <a:lnTo>
                    <a:pt x="6059" y="8852"/>
                  </a:lnTo>
                  <a:lnTo>
                    <a:pt x="5803" y="8967"/>
                  </a:lnTo>
                  <a:lnTo>
                    <a:pt x="5803" y="9147"/>
                  </a:lnTo>
                  <a:lnTo>
                    <a:pt x="5421" y="9294"/>
                  </a:lnTo>
                  <a:lnTo>
                    <a:pt x="4868" y="9163"/>
                  </a:lnTo>
                  <a:lnTo>
                    <a:pt x="4337" y="9049"/>
                  </a:lnTo>
                  <a:lnTo>
                    <a:pt x="4081" y="9000"/>
                  </a:lnTo>
                  <a:moveTo>
                    <a:pt x="14988" y="11372"/>
                  </a:moveTo>
                  <a:lnTo>
                    <a:pt x="15115" y="10865"/>
                  </a:lnTo>
                  <a:lnTo>
                    <a:pt x="16072" y="10096"/>
                  </a:lnTo>
                  <a:lnTo>
                    <a:pt x="16455" y="9605"/>
                  </a:lnTo>
                  <a:lnTo>
                    <a:pt x="16455" y="8329"/>
                  </a:lnTo>
                  <a:lnTo>
                    <a:pt x="17156" y="7969"/>
                  </a:lnTo>
                  <a:lnTo>
                    <a:pt x="17879" y="7870"/>
                  </a:lnTo>
                  <a:lnTo>
                    <a:pt x="18177" y="7821"/>
                  </a:lnTo>
                  <a:moveTo>
                    <a:pt x="18368" y="6840"/>
                  </a:moveTo>
                  <a:lnTo>
                    <a:pt x="18049" y="6610"/>
                  </a:lnTo>
                  <a:lnTo>
                    <a:pt x="17411" y="6512"/>
                  </a:lnTo>
                  <a:lnTo>
                    <a:pt x="16859" y="6545"/>
                  </a:lnTo>
                  <a:lnTo>
                    <a:pt x="16603" y="6201"/>
                  </a:lnTo>
                  <a:lnTo>
                    <a:pt x="16731" y="5874"/>
                  </a:lnTo>
                  <a:lnTo>
                    <a:pt x="17241" y="5465"/>
                  </a:lnTo>
                  <a:lnTo>
                    <a:pt x="17858" y="5236"/>
                  </a:lnTo>
                  <a:lnTo>
                    <a:pt x="18007" y="5089"/>
                  </a:lnTo>
                  <a:lnTo>
                    <a:pt x="18049" y="4892"/>
                  </a:lnTo>
                  <a:moveTo>
                    <a:pt x="8100" y="1260"/>
                  </a:moveTo>
                  <a:cubicBezTo>
                    <a:pt x="8333" y="1276"/>
                    <a:pt x="8206" y="1554"/>
                    <a:pt x="8695" y="1652"/>
                  </a:cubicBezTo>
                  <a:cubicBezTo>
                    <a:pt x="9184" y="1750"/>
                    <a:pt x="10481" y="1685"/>
                    <a:pt x="10991" y="1881"/>
                  </a:cubicBezTo>
                  <a:cubicBezTo>
                    <a:pt x="11501" y="2078"/>
                    <a:pt x="11629" y="2503"/>
                    <a:pt x="11799" y="2830"/>
                  </a:cubicBezTo>
                  <a:cubicBezTo>
                    <a:pt x="11969" y="3158"/>
                    <a:pt x="11905" y="3910"/>
                    <a:pt x="12054" y="3894"/>
                  </a:cubicBezTo>
                  <a:cubicBezTo>
                    <a:pt x="12203" y="3878"/>
                    <a:pt x="12351" y="2880"/>
                    <a:pt x="12649" y="2683"/>
                  </a:cubicBezTo>
                  <a:cubicBezTo>
                    <a:pt x="12947" y="2487"/>
                    <a:pt x="13670" y="2536"/>
                    <a:pt x="13840" y="2683"/>
                  </a:cubicBezTo>
                  <a:cubicBezTo>
                    <a:pt x="14010" y="2830"/>
                    <a:pt x="13733" y="3370"/>
                    <a:pt x="13648" y="3616"/>
                  </a:cubicBezTo>
                  <a:cubicBezTo>
                    <a:pt x="13563" y="3861"/>
                    <a:pt x="13457" y="4058"/>
                    <a:pt x="13351" y="4156"/>
                  </a:cubicBezTo>
                  <a:cubicBezTo>
                    <a:pt x="13244" y="4254"/>
                    <a:pt x="13096" y="4221"/>
                    <a:pt x="12947" y="4254"/>
                  </a:cubicBezTo>
                  <a:cubicBezTo>
                    <a:pt x="12777" y="4303"/>
                    <a:pt x="12585" y="4369"/>
                    <a:pt x="12394" y="4401"/>
                  </a:cubicBezTo>
                  <a:cubicBezTo>
                    <a:pt x="12139" y="4500"/>
                    <a:pt x="12054" y="4614"/>
                    <a:pt x="11862" y="4647"/>
                  </a:cubicBezTo>
                  <a:cubicBezTo>
                    <a:pt x="11650" y="4761"/>
                    <a:pt x="11671" y="4680"/>
                    <a:pt x="11437" y="4778"/>
                  </a:cubicBezTo>
                  <a:cubicBezTo>
                    <a:pt x="11352" y="4827"/>
                    <a:pt x="11225" y="4974"/>
                    <a:pt x="11246" y="5072"/>
                  </a:cubicBezTo>
                  <a:cubicBezTo>
                    <a:pt x="11225" y="5154"/>
                    <a:pt x="11267" y="5220"/>
                    <a:pt x="11310" y="5269"/>
                  </a:cubicBezTo>
                  <a:cubicBezTo>
                    <a:pt x="11352" y="5318"/>
                    <a:pt x="11480" y="5383"/>
                    <a:pt x="11565" y="5416"/>
                  </a:cubicBezTo>
                  <a:cubicBezTo>
                    <a:pt x="11629" y="5400"/>
                    <a:pt x="11820" y="5465"/>
                    <a:pt x="11862" y="5432"/>
                  </a:cubicBezTo>
                  <a:cubicBezTo>
                    <a:pt x="11905" y="5416"/>
                    <a:pt x="11926" y="5269"/>
                    <a:pt x="11884" y="5236"/>
                  </a:cubicBezTo>
                  <a:cubicBezTo>
                    <a:pt x="11841" y="5203"/>
                    <a:pt x="11629" y="5269"/>
                    <a:pt x="11565" y="5220"/>
                  </a:cubicBezTo>
                  <a:cubicBezTo>
                    <a:pt x="11480" y="5187"/>
                    <a:pt x="11459" y="5040"/>
                    <a:pt x="11480" y="4974"/>
                  </a:cubicBezTo>
                  <a:cubicBezTo>
                    <a:pt x="11501" y="4909"/>
                    <a:pt x="11607" y="4860"/>
                    <a:pt x="11692" y="4843"/>
                  </a:cubicBezTo>
                  <a:cubicBezTo>
                    <a:pt x="11905" y="4876"/>
                    <a:pt x="11820" y="4876"/>
                    <a:pt x="12054" y="4876"/>
                  </a:cubicBezTo>
                  <a:cubicBezTo>
                    <a:pt x="12075" y="5040"/>
                    <a:pt x="12096" y="5269"/>
                    <a:pt x="12139" y="5416"/>
                  </a:cubicBezTo>
                  <a:cubicBezTo>
                    <a:pt x="12160" y="5465"/>
                    <a:pt x="12330" y="5465"/>
                    <a:pt x="12373" y="5416"/>
                  </a:cubicBezTo>
                  <a:cubicBezTo>
                    <a:pt x="12415" y="5367"/>
                    <a:pt x="12330" y="4974"/>
                    <a:pt x="12394" y="4892"/>
                  </a:cubicBezTo>
                  <a:cubicBezTo>
                    <a:pt x="12458" y="4810"/>
                    <a:pt x="12692" y="4925"/>
                    <a:pt x="12755" y="4892"/>
                  </a:cubicBezTo>
                  <a:cubicBezTo>
                    <a:pt x="12798" y="4860"/>
                    <a:pt x="12840" y="4761"/>
                    <a:pt x="12755" y="4729"/>
                  </a:cubicBezTo>
                  <a:cubicBezTo>
                    <a:pt x="12670" y="4696"/>
                    <a:pt x="12118" y="4745"/>
                    <a:pt x="12203" y="4696"/>
                  </a:cubicBezTo>
                  <a:cubicBezTo>
                    <a:pt x="12543" y="4549"/>
                    <a:pt x="12819" y="4434"/>
                    <a:pt x="13266" y="4401"/>
                  </a:cubicBezTo>
                  <a:cubicBezTo>
                    <a:pt x="13436" y="4385"/>
                    <a:pt x="13585" y="4500"/>
                    <a:pt x="13776" y="4532"/>
                  </a:cubicBezTo>
                  <a:cubicBezTo>
                    <a:pt x="13967" y="4630"/>
                    <a:pt x="13861" y="4843"/>
                    <a:pt x="13712" y="4925"/>
                  </a:cubicBezTo>
                  <a:cubicBezTo>
                    <a:pt x="13648" y="5023"/>
                    <a:pt x="13521" y="5121"/>
                    <a:pt x="13414" y="5187"/>
                  </a:cubicBezTo>
                  <a:cubicBezTo>
                    <a:pt x="13351" y="5285"/>
                    <a:pt x="13287" y="5334"/>
                    <a:pt x="13159" y="5383"/>
                  </a:cubicBezTo>
                  <a:cubicBezTo>
                    <a:pt x="13117" y="5563"/>
                    <a:pt x="12862" y="5743"/>
                    <a:pt x="12649" y="5809"/>
                  </a:cubicBezTo>
                  <a:cubicBezTo>
                    <a:pt x="12543" y="5907"/>
                    <a:pt x="12437" y="5940"/>
                    <a:pt x="12309" y="6005"/>
                  </a:cubicBezTo>
                  <a:cubicBezTo>
                    <a:pt x="12245" y="6120"/>
                    <a:pt x="12139" y="6185"/>
                    <a:pt x="12075" y="6300"/>
                  </a:cubicBezTo>
                  <a:cubicBezTo>
                    <a:pt x="12118" y="6561"/>
                    <a:pt x="12075" y="6643"/>
                    <a:pt x="12373" y="6741"/>
                  </a:cubicBezTo>
                  <a:cubicBezTo>
                    <a:pt x="12500" y="6840"/>
                    <a:pt x="12522" y="6970"/>
                    <a:pt x="12330" y="7036"/>
                  </a:cubicBezTo>
                  <a:cubicBezTo>
                    <a:pt x="12011" y="6987"/>
                    <a:pt x="12033" y="6823"/>
                    <a:pt x="11799" y="6692"/>
                  </a:cubicBezTo>
                  <a:cubicBezTo>
                    <a:pt x="11714" y="6529"/>
                    <a:pt x="11459" y="6430"/>
                    <a:pt x="11246" y="6398"/>
                  </a:cubicBezTo>
                  <a:cubicBezTo>
                    <a:pt x="11076" y="6332"/>
                    <a:pt x="11182" y="6365"/>
                    <a:pt x="10906" y="6365"/>
                  </a:cubicBezTo>
                  <a:cubicBezTo>
                    <a:pt x="10608" y="6512"/>
                    <a:pt x="10544" y="7347"/>
                    <a:pt x="11246" y="7478"/>
                  </a:cubicBezTo>
                  <a:cubicBezTo>
                    <a:pt x="12394" y="7429"/>
                    <a:pt x="13329" y="7772"/>
                    <a:pt x="13733" y="7985"/>
                  </a:cubicBezTo>
                  <a:cubicBezTo>
                    <a:pt x="13840" y="8410"/>
                    <a:pt x="13329" y="8901"/>
                    <a:pt x="12500" y="9343"/>
                  </a:cubicBezTo>
                  <a:cubicBezTo>
                    <a:pt x="11629" y="9736"/>
                    <a:pt x="11480" y="10194"/>
                    <a:pt x="11246" y="10980"/>
                  </a:cubicBezTo>
                  <a:cubicBezTo>
                    <a:pt x="10991" y="11372"/>
                    <a:pt x="10481" y="10930"/>
                    <a:pt x="10289" y="10096"/>
                  </a:cubicBezTo>
                  <a:cubicBezTo>
                    <a:pt x="10140" y="9196"/>
                    <a:pt x="9907" y="8165"/>
                    <a:pt x="10459" y="7576"/>
                  </a:cubicBezTo>
                  <a:cubicBezTo>
                    <a:pt x="9375" y="6790"/>
                    <a:pt x="9269" y="6070"/>
                    <a:pt x="9056" y="6218"/>
                  </a:cubicBezTo>
                  <a:cubicBezTo>
                    <a:pt x="9205" y="6987"/>
                    <a:pt x="8929" y="6660"/>
                    <a:pt x="8737" y="6021"/>
                  </a:cubicBezTo>
                  <a:cubicBezTo>
                    <a:pt x="8822" y="5023"/>
                    <a:pt x="8610" y="4385"/>
                    <a:pt x="8440" y="3550"/>
                  </a:cubicBezTo>
                  <a:lnTo>
                    <a:pt x="7844" y="2290"/>
                  </a:lnTo>
                  <a:lnTo>
                    <a:pt x="6654" y="1849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13" name="Picture 12" descr="CFig13-0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1371600"/>
            <a:ext cx="5054870" cy="419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97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bldLvl="5" autoUpdateAnimBg="0" advAuto="1000"/>
      <p:bldP spid="29720" grpId="0" build="p" bldLvl="2" autoUpdateAnimBg="0" advAuto="300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0"/>
            <a:ext cx="8842375" cy="806450"/>
          </a:xfrm>
        </p:spPr>
        <p:txBody>
          <a:bodyPr/>
          <a:lstStyle/>
          <a:p>
            <a:r>
              <a:rPr lang="en-US" sz="3400" dirty="0"/>
              <a:t>Object-Oriented Programming Languages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585787"/>
          </a:xfrm>
        </p:spPr>
        <p:txBody>
          <a:bodyPr/>
          <a:lstStyle/>
          <a:p>
            <a:r>
              <a:rPr lang="en-US" dirty="0"/>
              <a:t>What is </a:t>
            </a:r>
            <a:r>
              <a:rPr lang="en-US" dirty="0">
                <a:solidFill>
                  <a:srgbClr val="DD554B"/>
                </a:solidFill>
              </a:rPr>
              <a:t>C++</a:t>
            </a:r>
            <a:r>
              <a:rPr lang="en-US" dirty="0"/>
              <a:t>?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000099"/>
                </a:solidFill>
                <a:latin typeface="Arial Narrow" pitchFamily="34" charset="0"/>
              </a:rPr>
              <a:t>p. 670 Fig. 13-9</a:t>
            </a:r>
          </a:p>
        </p:txBody>
      </p:sp>
      <p:grpSp>
        <p:nvGrpSpPr>
          <p:cNvPr id="27653" name="Group 5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27654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7655" name="Text Box 7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 dirty="0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27672" name="Rectangle 24"/>
          <p:cNvSpPr>
            <a:spLocks noChangeArrowheads="1"/>
          </p:cNvSpPr>
          <p:nvPr/>
        </p:nvSpPr>
        <p:spPr bwMode="auto">
          <a:xfrm>
            <a:off x="304800" y="1547813"/>
            <a:ext cx="8610600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Includes all elements of C, plus additional features </a:t>
            </a:r>
            <a:b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for working with object-oriented concepts</a:t>
            </a:r>
          </a:p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Used to develop </a:t>
            </a:r>
            <a:b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database and </a:t>
            </a:r>
            <a:b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Web applications</a:t>
            </a:r>
            <a:endParaRPr kumimoji="1" lang="en-US" sz="2600" b="1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grpSp>
        <p:nvGrpSpPr>
          <p:cNvPr id="27676" name="Group 28"/>
          <p:cNvGrpSpPr>
            <a:grpSpLocks/>
          </p:cNvGrpSpPr>
          <p:nvPr/>
        </p:nvGrpSpPr>
        <p:grpSpPr bwMode="auto">
          <a:xfrm>
            <a:off x="0" y="4724400"/>
            <a:ext cx="1981200" cy="1295400"/>
            <a:chOff x="0" y="3024"/>
            <a:chExt cx="1248" cy="816"/>
          </a:xfrm>
        </p:grpSpPr>
        <p:sp>
          <p:nvSpPr>
            <p:cNvPr id="27677" name="Rectangle 29"/>
            <p:cNvSpPr>
              <a:spLocks noChangeArrowheads="1"/>
            </p:cNvSpPr>
            <p:nvPr/>
          </p:nvSpPr>
          <p:spPr bwMode="auto">
            <a:xfrm>
              <a:off x="0" y="3456"/>
              <a:ext cx="1248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/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  <a:t>Click to view Web </a:t>
              </a:r>
              <a:b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  <a:t>Link, click Chapter 13, Click </a:t>
              </a:r>
              <a:b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  <a:t>Web Link from left </a:t>
              </a:r>
              <a:b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  <a:t>navigation, then click </a:t>
              </a:r>
              <a:b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  <a:t>C++ below Chapter 13</a:t>
              </a:r>
            </a:p>
          </p:txBody>
        </p:sp>
        <p:sp>
          <p:nvSpPr>
            <p:cNvPr id="27678" name="Webpage">
              <a:hlinkClick r:id="rId2"/>
            </p:cNvPr>
            <p:cNvSpPr>
              <a:spLocks noEditPoints="1" noChangeArrowheads="1"/>
            </p:cNvSpPr>
            <p:nvPr/>
          </p:nvSpPr>
          <p:spPr bwMode="auto">
            <a:xfrm>
              <a:off x="96" y="3024"/>
              <a:ext cx="278" cy="372"/>
            </a:xfrm>
            <a:custGeom>
              <a:avLst/>
              <a:gdLst>
                <a:gd name="T0" fmla="*/ 5187 w 21600"/>
                <a:gd name="T1" fmla="*/ 21600 h 21600"/>
                <a:gd name="T2" fmla="*/ 0 w 21600"/>
                <a:gd name="T3" fmla="*/ 17509 h 21600"/>
                <a:gd name="T4" fmla="*/ 21600 w 21600"/>
                <a:gd name="T5" fmla="*/ 0 h 21600"/>
                <a:gd name="T6" fmla="*/ 0 w 21600"/>
                <a:gd name="T7" fmla="*/ 0 h 21600"/>
                <a:gd name="T8" fmla="*/ 10800 w 21600"/>
                <a:gd name="T9" fmla="*/ 0 h 21600"/>
                <a:gd name="T10" fmla="*/ 21600 w 21600"/>
                <a:gd name="T11" fmla="*/ 0 h 21600"/>
                <a:gd name="T12" fmla="*/ 21600 w 21600"/>
                <a:gd name="T13" fmla="*/ 10800 h 21600"/>
                <a:gd name="T14" fmla="*/ 21600 w 21600"/>
                <a:gd name="T15" fmla="*/ 21600 h 21600"/>
                <a:gd name="T16" fmla="*/ 10800 w 21600"/>
                <a:gd name="T17" fmla="*/ 21600 h 21600"/>
                <a:gd name="T18" fmla="*/ 0 w 21600"/>
                <a:gd name="T19" fmla="*/ 10800 h 21600"/>
                <a:gd name="T20" fmla="*/ 1955 w 21600"/>
                <a:gd name="T21" fmla="*/ 12829 h 21600"/>
                <a:gd name="T22" fmla="*/ 19814 w 21600"/>
                <a:gd name="T23" fmla="*/ 2074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 extrusionOk="0">
                  <a:moveTo>
                    <a:pt x="9184" y="949"/>
                  </a:moveTo>
                  <a:lnTo>
                    <a:pt x="9758" y="1309"/>
                  </a:lnTo>
                  <a:lnTo>
                    <a:pt x="11544" y="1292"/>
                  </a:lnTo>
                  <a:lnTo>
                    <a:pt x="12437" y="1292"/>
                  </a:lnTo>
                  <a:lnTo>
                    <a:pt x="13414" y="1161"/>
                  </a:lnTo>
                  <a:lnTo>
                    <a:pt x="13648" y="1243"/>
                  </a:lnTo>
                  <a:lnTo>
                    <a:pt x="13542" y="1390"/>
                  </a:lnTo>
                  <a:lnTo>
                    <a:pt x="13967" y="1849"/>
                  </a:lnTo>
                  <a:lnTo>
                    <a:pt x="14562" y="2520"/>
                  </a:lnTo>
                  <a:lnTo>
                    <a:pt x="14669" y="3223"/>
                  </a:lnTo>
                  <a:lnTo>
                    <a:pt x="14796" y="3518"/>
                  </a:lnTo>
                  <a:lnTo>
                    <a:pt x="15264" y="3665"/>
                  </a:lnTo>
                  <a:lnTo>
                    <a:pt x="15753" y="3518"/>
                  </a:lnTo>
                  <a:lnTo>
                    <a:pt x="15902" y="2978"/>
                  </a:lnTo>
                  <a:lnTo>
                    <a:pt x="16008" y="2323"/>
                  </a:lnTo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 extrusionOk="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  <a:path w="21600" h="21600" extrusionOk="0">
                  <a:moveTo>
                    <a:pt x="5591" y="10620"/>
                  </a:moveTo>
                  <a:lnTo>
                    <a:pt x="6122" y="10996"/>
                  </a:lnTo>
                  <a:lnTo>
                    <a:pt x="6696" y="11340"/>
                  </a:lnTo>
                  <a:lnTo>
                    <a:pt x="7313" y="11618"/>
                  </a:lnTo>
                  <a:lnTo>
                    <a:pt x="7972" y="11863"/>
                  </a:lnTo>
                  <a:lnTo>
                    <a:pt x="8652" y="12060"/>
                  </a:lnTo>
                  <a:lnTo>
                    <a:pt x="9396" y="12190"/>
                  </a:lnTo>
                  <a:lnTo>
                    <a:pt x="10119" y="12272"/>
                  </a:lnTo>
                  <a:lnTo>
                    <a:pt x="10906" y="12305"/>
                  </a:lnTo>
                  <a:lnTo>
                    <a:pt x="11650" y="12272"/>
                  </a:lnTo>
                  <a:lnTo>
                    <a:pt x="12373" y="12190"/>
                  </a:lnTo>
                  <a:lnTo>
                    <a:pt x="13117" y="12060"/>
                  </a:lnTo>
                  <a:lnTo>
                    <a:pt x="13797" y="11863"/>
                  </a:lnTo>
                  <a:lnTo>
                    <a:pt x="14456" y="11618"/>
                  </a:lnTo>
                  <a:lnTo>
                    <a:pt x="15073" y="11340"/>
                  </a:lnTo>
                  <a:lnTo>
                    <a:pt x="15647" y="11029"/>
                  </a:lnTo>
                  <a:lnTo>
                    <a:pt x="16178" y="10652"/>
                  </a:lnTo>
                  <a:lnTo>
                    <a:pt x="16667" y="10243"/>
                  </a:lnTo>
                  <a:lnTo>
                    <a:pt x="17071" y="9801"/>
                  </a:lnTo>
                  <a:lnTo>
                    <a:pt x="17475" y="9327"/>
                  </a:lnTo>
                  <a:lnTo>
                    <a:pt x="17815" y="8820"/>
                  </a:lnTo>
                  <a:lnTo>
                    <a:pt x="18049" y="8296"/>
                  </a:lnTo>
                  <a:lnTo>
                    <a:pt x="18262" y="7723"/>
                  </a:lnTo>
                  <a:lnTo>
                    <a:pt x="18347" y="7134"/>
                  </a:lnTo>
                  <a:lnTo>
                    <a:pt x="18389" y="6561"/>
                  </a:lnTo>
                  <a:lnTo>
                    <a:pt x="18347" y="5956"/>
                  </a:lnTo>
                  <a:lnTo>
                    <a:pt x="18262" y="5400"/>
                  </a:lnTo>
                  <a:lnTo>
                    <a:pt x="18049" y="4827"/>
                  </a:lnTo>
                  <a:lnTo>
                    <a:pt x="17815" y="4303"/>
                  </a:lnTo>
                  <a:lnTo>
                    <a:pt x="17475" y="3796"/>
                  </a:lnTo>
                  <a:lnTo>
                    <a:pt x="17114" y="3321"/>
                  </a:lnTo>
                  <a:lnTo>
                    <a:pt x="16710" y="2880"/>
                  </a:lnTo>
                  <a:lnTo>
                    <a:pt x="16221" y="2470"/>
                  </a:lnTo>
                  <a:lnTo>
                    <a:pt x="15689" y="2094"/>
                  </a:lnTo>
                  <a:lnTo>
                    <a:pt x="15115" y="1750"/>
                  </a:lnTo>
                  <a:lnTo>
                    <a:pt x="14499" y="1472"/>
                  </a:lnTo>
                  <a:lnTo>
                    <a:pt x="13797" y="1227"/>
                  </a:lnTo>
                  <a:lnTo>
                    <a:pt x="13117" y="1030"/>
                  </a:lnTo>
                  <a:lnTo>
                    <a:pt x="12415" y="883"/>
                  </a:lnTo>
                  <a:lnTo>
                    <a:pt x="11650" y="818"/>
                  </a:lnTo>
                  <a:lnTo>
                    <a:pt x="10906" y="785"/>
                  </a:lnTo>
                  <a:lnTo>
                    <a:pt x="10119" y="818"/>
                  </a:lnTo>
                  <a:lnTo>
                    <a:pt x="9396" y="883"/>
                  </a:lnTo>
                  <a:lnTo>
                    <a:pt x="8652" y="1030"/>
                  </a:lnTo>
                  <a:lnTo>
                    <a:pt x="8014" y="1227"/>
                  </a:lnTo>
                  <a:lnTo>
                    <a:pt x="7355" y="1440"/>
                  </a:lnTo>
                  <a:lnTo>
                    <a:pt x="6739" y="1750"/>
                  </a:lnTo>
                  <a:lnTo>
                    <a:pt x="6122" y="2061"/>
                  </a:lnTo>
                  <a:lnTo>
                    <a:pt x="5591" y="2438"/>
                  </a:lnTo>
                  <a:lnTo>
                    <a:pt x="5102" y="2847"/>
                  </a:lnTo>
                  <a:lnTo>
                    <a:pt x="4698" y="3289"/>
                  </a:lnTo>
                  <a:lnTo>
                    <a:pt x="4294" y="3763"/>
                  </a:lnTo>
                  <a:lnTo>
                    <a:pt x="3996" y="4270"/>
                  </a:lnTo>
                  <a:lnTo>
                    <a:pt x="3720" y="4794"/>
                  </a:lnTo>
                  <a:lnTo>
                    <a:pt x="3550" y="5367"/>
                  </a:lnTo>
                  <a:lnTo>
                    <a:pt x="3422" y="5956"/>
                  </a:lnTo>
                  <a:lnTo>
                    <a:pt x="3380" y="6561"/>
                  </a:lnTo>
                  <a:lnTo>
                    <a:pt x="3422" y="7134"/>
                  </a:lnTo>
                  <a:lnTo>
                    <a:pt x="3550" y="7690"/>
                  </a:lnTo>
                  <a:lnTo>
                    <a:pt x="3720" y="8263"/>
                  </a:lnTo>
                  <a:lnTo>
                    <a:pt x="3954" y="8787"/>
                  </a:lnTo>
                  <a:lnTo>
                    <a:pt x="4294" y="9294"/>
                  </a:lnTo>
                  <a:lnTo>
                    <a:pt x="4655" y="9769"/>
                  </a:lnTo>
                  <a:lnTo>
                    <a:pt x="5102" y="10210"/>
                  </a:lnTo>
                  <a:lnTo>
                    <a:pt x="5591" y="10620"/>
                  </a:lnTo>
                  <a:close/>
                </a:path>
                <a:path w="21600" h="21600" extrusionOk="0">
                  <a:moveTo>
                    <a:pt x="3401" y="6021"/>
                  </a:moveTo>
                  <a:lnTo>
                    <a:pt x="4039" y="5530"/>
                  </a:lnTo>
                  <a:lnTo>
                    <a:pt x="4294" y="4892"/>
                  </a:lnTo>
                  <a:lnTo>
                    <a:pt x="4677" y="4156"/>
                  </a:lnTo>
                  <a:lnTo>
                    <a:pt x="5166" y="3763"/>
                  </a:lnTo>
                  <a:lnTo>
                    <a:pt x="5378" y="3354"/>
                  </a:lnTo>
                  <a:lnTo>
                    <a:pt x="5293" y="2732"/>
                  </a:lnTo>
                  <a:moveTo>
                    <a:pt x="3507" y="7380"/>
                  </a:moveTo>
                  <a:lnTo>
                    <a:pt x="3890" y="7200"/>
                  </a:lnTo>
                  <a:lnTo>
                    <a:pt x="4103" y="7249"/>
                  </a:lnTo>
                  <a:lnTo>
                    <a:pt x="4400" y="7527"/>
                  </a:lnTo>
                  <a:lnTo>
                    <a:pt x="4719" y="7674"/>
                  </a:lnTo>
                  <a:lnTo>
                    <a:pt x="5293" y="7641"/>
                  </a:lnTo>
                  <a:lnTo>
                    <a:pt x="5740" y="7543"/>
                  </a:lnTo>
                  <a:lnTo>
                    <a:pt x="6144" y="7543"/>
                  </a:lnTo>
                  <a:lnTo>
                    <a:pt x="6526" y="7821"/>
                  </a:lnTo>
                  <a:lnTo>
                    <a:pt x="6569" y="8312"/>
                  </a:lnTo>
                  <a:lnTo>
                    <a:pt x="6059" y="8852"/>
                  </a:lnTo>
                  <a:lnTo>
                    <a:pt x="5803" y="8967"/>
                  </a:lnTo>
                  <a:lnTo>
                    <a:pt x="5803" y="9147"/>
                  </a:lnTo>
                  <a:lnTo>
                    <a:pt x="5421" y="9294"/>
                  </a:lnTo>
                  <a:lnTo>
                    <a:pt x="4868" y="9163"/>
                  </a:lnTo>
                  <a:lnTo>
                    <a:pt x="4337" y="9049"/>
                  </a:lnTo>
                  <a:lnTo>
                    <a:pt x="4081" y="9000"/>
                  </a:lnTo>
                  <a:moveTo>
                    <a:pt x="14988" y="11372"/>
                  </a:moveTo>
                  <a:lnTo>
                    <a:pt x="15115" y="10865"/>
                  </a:lnTo>
                  <a:lnTo>
                    <a:pt x="16072" y="10096"/>
                  </a:lnTo>
                  <a:lnTo>
                    <a:pt x="16455" y="9605"/>
                  </a:lnTo>
                  <a:lnTo>
                    <a:pt x="16455" y="8329"/>
                  </a:lnTo>
                  <a:lnTo>
                    <a:pt x="17156" y="7969"/>
                  </a:lnTo>
                  <a:lnTo>
                    <a:pt x="17879" y="7870"/>
                  </a:lnTo>
                  <a:lnTo>
                    <a:pt x="18177" y="7821"/>
                  </a:lnTo>
                  <a:moveTo>
                    <a:pt x="18368" y="6840"/>
                  </a:moveTo>
                  <a:lnTo>
                    <a:pt x="18049" y="6610"/>
                  </a:lnTo>
                  <a:lnTo>
                    <a:pt x="17411" y="6512"/>
                  </a:lnTo>
                  <a:lnTo>
                    <a:pt x="16859" y="6545"/>
                  </a:lnTo>
                  <a:lnTo>
                    <a:pt x="16603" y="6201"/>
                  </a:lnTo>
                  <a:lnTo>
                    <a:pt x="16731" y="5874"/>
                  </a:lnTo>
                  <a:lnTo>
                    <a:pt x="17241" y="5465"/>
                  </a:lnTo>
                  <a:lnTo>
                    <a:pt x="17858" y="5236"/>
                  </a:lnTo>
                  <a:lnTo>
                    <a:pt x="18007" y="5089"/>
                  </a:lnTo>
                  <a:lnTo>
                    <a:pt x="18049" y="4892"/>
                  </a:lnTo>
                  <a:moveTo>
                    <a:pt x="8100" y="1260"/>
                  </a:moveTo>
                  <a:cubicBezTo>
                    <a:pt x="8333" y="1276"/>
                    <a:pt x="8206" y="1554"/>
                    <a:pt x="8695" y="1652"/>
                  </a:cubicBezTo>
                  <a:cubicBezTo>
                    <a:pt x="9184" y="1750"/>
                    <a:pt x="10481" y="1685"/>
                    <a:pt x="10991" y="1881"/>
                  </a:cubicBezTo>
                  <a:cubicBezTo>
                    <a:pt x="11501" y="2078"/>
                    <a:pt x="11629" y="2503"/>
                    <a:pt x="11799" y="2830"/>
                  </a:cubicBezTo>
                  <a:cubicBezTo>
                    <a:pt x="11969" y="3158"/>
                    <a:pt x="11905" y="3910"/>
                    <a:pt x="12054" y="3894"/>
                  </a:cubicBezTo>
                  <a:cubicBezTo>
                    <a:pt x="12203" y="3878"/>
                    <a:pt x="12351" y="2880"/>
                    <a:pt x="12649" y="2683"/>
                  </a:cubicBezTo>
                  <a:cubicBezTo>
                    <a:pt x="12947" y="2487"/>
                    <a:pt x="13670" y="2536"/>
                    <a:pt x="13840" y="2683"/>
                  </a:cubicBezTo>
                  <a:cubicBezTo>
                    <a:pt x="14010" y="2830"/>
                    <a:pt x="13733" y="3370"/>
                    <a:pt x="13648" y="3616"/>
                  </a:cubicBezTo>
                  <a:cubicBezTo>
                    <a:pt x="13563" y="3861"/>
                    <a:pt x="13457" y="4058"/>
                    <a:pt x="13351" y="4156"/>
                  </a:cubicBezTo>
                  <a:cubicBezTo>
                    <a:pt x="13244" y="4254"/>
                    <a:pt x="13096" y="4221"/>
                    <a:pt x="12947" y="4254"/>
                  </a:cubicBezTo>
                  <a:cubicBezTo>
                    <a:pt x="12777" y="4303"/>
                    <a:pt x="12585" y="4369"/>
                    <a:pt x="12394" y="4401"/>
                  </a:cubicBezTo>
                  <a:cubicBezTo>
                    <a:pt x="12139" y="4500"/>
                    <a:pt x="12054" y="4614"/>
                    <a:pt x="11862" y="4647"/>
                  </a:cubicBezTo>
                  <a:cubicBezTo>
                    <a:pt x="11650" y="4761"/>
                    <a:pt x="11671" y="4680"/>
                    <a:pt x="11437" y="4778"/>
                  </a:cubicBezTo>
                  <a:cubicBezTo>
                    <a:pt x="11352" y="4827"/>
                    <a:pt x="11225" y="4974"/>
                    <a:pt x="11246" y="5072"/>
                  </a:cubicBezTo>
                  <a:cubicBezTo>
                    <a:pt x="11225" y="5154"/>
                    <a:pt x="11267" y="5220"/>
                    <a:pt x="11310" y="5269"/>
                  </a:cubicBezTo>
                  <a:cubicBezTo>
                    <a:pt x="11352" y="5318"/>
                    <a:pt x="11480" y="5383"/>
                    <a:pt x="11565" y="5416"/>
                  </a:cubicBezTo>
                  <a:cubicBezTo>
                    <a:pt x="11629" y="5400"/>
                    <a:pt x="11820" y="5465"/>
                    <a:pt x="11862" y="5432"/>
                  </a:cubicBezTo>
                  <a:cubicBezTo>
                    <a:pt x="11905" y="5416"/>
                    <a:pt x="11926" y="5269"/>
                    <a:pt x="11884" y="5236"/>
                  </a:cubicBezTo>
                  <a:cubicBezTo>
                    <a:pt x="11841" y="5203"/>
                    <a:pt x="11629" y="5269"/>
                    <a:pt x="11565" y="5220"/>
                  </a:cubicBezTo>
                  <a:cubicBezTo>
                    <a:pt x="11480" y="5187"/>
                    <a:pt x="11459" y="5040"/>
                    <a:pt x="11480" y="4974"/>
                  </a:cubicBezTo>
                  <a:cubicBezTo>
                    <a:pt x="11501" y="4909"/>
                    <a:pt x="11607" y="4860"/>
                    <a:pt x="11692" y="4843"/>
                  </a:cubicBezTo>
                  <a:cubicBezTo>
                    <a:pt x="11905" y="4876"/>
                    <a:pt x="11820" y="4876"/>
                    <a:pt x="12054" y="4876"/>
                  </a:cubicBezTo>
                  <a:cubicBezTo>
                    <a:pt x="12075" y="5040"/>
                    <a:pt x="12096" y="5269"/>
                    <a:pt x="12139" y="5416"/>
                  </a:cubicBezTo>
                  <a:cubicBezTo>
                    <a:pt x="12160" y="5465"/>
                    <a:pt x="12330" y="5465"/>
                    <a:pt x="12373" y="5416"/>
                  </a:cubicBezTo>
                  <a:cubicBezTo>
                    <a:pt x="12415" y="5367"/>
                    <a:pt x="12330" y="4974"/>
                    <a:pt x="12394" y="4892"/>
                  </a:cubicBezTo>
                  <a:cubicBezTo>
                    <a:pt x="12458" y="4810"/>
                    <a:pt x="12692" y="4925"/>
                    <a:pt x="12755" y="4892"/>
                  </a:cubicBezTo>
                  <a:cubicBezTo>
                    <a:pt x="12798" y="4860"/>
                    <a:pt x="12840" y="4761"/>
                    <a:pt x="12755" y="4729"/>
                  </a:cubicBezTo>
                  <a:cubicBezTo>
                    <a:pt x="12670" y="4696"/>
                    <a:pt x="12118" y="4745"/>
                    <a:pt x="12203" y="4696"/>
                  </a:cubicBezTo>
                  <a:cubicBezTo>
                    <a:pt x="12543" y="4549"/>
                    <a:pt x="12819" y="4434"/>
                    <a:pt x="13266" y="4401"/>
                  </a:cubicBezTo>
                  <a:cubicBezTo>
                    <a:pt x="13436" y="4385"/>
                    <a:pt x="13585" y="4500"/>
                    <a:pt x="13776" y="4532"/>
                  </a:cubicBezTo>
                  <a:cubicBezTo>
                    <a:pt x="13967" y="4630"/>
                    <a:pt x="13861" y="4843"/>
                    <a:pt x="13712" y="4925"/>
                  </a:cubicBezTo>
                  <a:cubicBezTo>
                    <a:pt x="13648" y="5023"/>
                    <a:pt x="13521" y="5121"/>
                    <a:pt x="13414" y="5187"/>
                  </a:cubicBezTo>
                  <a:cubicBezTo>
                    <a:pt x="13351" y="5285"/>
                    <a:pt x="13287" y="5334"/>
                    <a:pt x="13159" y="5383"/>
                  </a:cubicBezTo>
                  <a:cubicBezTo>
                    <a:pt x="13117" y="5563"/>
                    <a:pt x="12862" y="5743"/>
                    <a:pt x="12649" y="5809"/>
                  </a:cubicBezTo>
                  <a:cubicBezTo>
                    <a:pt x="12543" y="5907"/>
                    <a:pt x="12437" y="5940"/>
                    <a:pt x="12309" y="6005"/>
                  </a:cubicBezTo>
                  <a:cubicBezTo>
                    <a:pt x="12245" y="6120"/>
                    <a:pt x="12139" y="6185"/>
                    <a:pt x="12075" y="6300"/>
                  </a:cubicBezTo>
                  <a:cubicBezTo>
                    <a:pt x="12118" y="6561"/>
                    <a:pt x="12075" y="6643"/>
                    <a:pt x="12373" y="6741"/>
                  </a:cubicBezTo>
                  <a:cubicBezTo>
                    <a:pt x="12500" y="6840"/>
                    <a:pt x="12522" y="6970"/>
                    <a:pt x="12330" y="7036"/>
                  </a:cubicBezTo>
                  <a:cubicBezTo>
                    <a:pt x="12011" y="6987"/>
                    <a:pt x="12033" y="6823"/>
                    <a:pt x="11799" y="6692"/>
                  </a:cubicBezTo>
                  <a:cubicBezTo>
                    <a:pt x="11714" y="6529"/>
                    <a:pt x="11459" y="6430"/>
                    <a:pt x="11246" y="6398"/>
                  </a:cubicBezTo>
                  <a:cubicBezTo>
                    <a:pt x="11076" y="6332"/>
                    <a:pt x="11182" y="6365"/>
                    <a:pt x="10906" y="6365"/>
                  </a:cubicBezTo>
                  <a:cubicBezTo>
                    <a:pt x="10608" y="6512"/>
                    <a:pt x="10544" y="7347"/>
                    <a:pt x="11246" y="7478"/>
                  </a:cubicBezTo>
                  <a:cubicBezTo>
                    <a:pt x="12394" y="7429"/>
                    <a:pt x="13329" y="7772"/>
                    <a:pt x="13733" y="7985"/>
                  </a:cubicBezTo>
                  <a:cubicBezTo>
                    <a:pt x="13840" y="8410"/>
                    <a:pt x="13329" y="8901"/>
                    <a:pt x="12500" y="9343"/>
                  </a:cubicBezTo>
                  <a:cubicBezTo>
                    <a:pt x="11629" y="9736"/>
                    <a:pt x="11480" y="10194"/>
                    <a:pt x="11246" y="10980"/>
                  </a:cubicBezTo>
                  <a:cubicBezTo>
                    <a:pt x="10991" y="11372"/>
                    <a:pt x="10481" y="10930"/>
                    <a:pt x="10289" y="10096"/>
                  </a:cubicBezTo>
                  <a:cubicBezTo>
                    <a:pt x="10140" y="9196"/>
                    <a:pt x="9907" y="8165"/>
                    <a:pt x="10459" y="7576"/>
                  </a:cubicBezTo>
                  <a:cubicBezTo>
                    <a:pt x="9375" y="6790"/>
                    <a:pt x="9269" y="6070"/>
                    <a:pt x="9056" y="6218"/>
                  </a:cubicBezTo>
                  <a:cubicBezTo>
                    <a:pt x="9205" y="6987"/>
                    <a:pt x="8929" y="6660"/>
                    <a:pt x="8737" y="6021"/>
                  </a:cubicBezTo>
                  <a:cubicBezTo>
                    <a:pt x="8822" y="5023"/>
                    <a:pt x="8610" y="4385"/>
                    <a:pt x="8440" y="3550"/>
                  </a:cubicBezTo>
                  <a:lnTo>
                    <a:pt x="7844" y="2290"/>
                  </a:lnTo>
                  <a:lnTo>
                    <a:pt x="6654" y="1849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27680" name="Picture 32" descr="fig13_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2438400"/>
            <a:ext cx="3657600" cy="3557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6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6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7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bldLvl="5" autoUpdateAnimBg="0" advAuto="1000"/>
      <p:bldP spid="27672" grpId="0" build="p" bldLvl="2" autoUpdateAnimBg="0" advAuto="300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0"/>
            <a:ext cx="8842375" cy="806450"/>
          </a:xfrm>
        </p:spPr>
        <p:txBody>
          <a:bodyPr/>
          <a:lstStyle/>
          <a:p>
            <a:r>
              <a:rPr lang="en-US" sz="3400" dirty="0"/>
              <a:t>Object-Oriented Programming Languages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585787"/>
          </a:xfrm>
        </p:spPr>
        <p:txBody>
          <a:bodyPr/>
          <a:lstStyle/>
          <a:p>
            <a:r>
              <a:rPr lang="en-US" dirty="0"/>
              <a:t>What is </a:t>
            </a:r>
            <a:r>
              <a:rPr lang="en-US" dirty="0">
                <a:solidFill>
                  <a:srgbClr val="DD554B"/>
                </a:solidFill>
              </a:rPr>
              <a:t>C#</a:t>
            </a:r>
            <a:r>
              <a:rPr lang="en-US" dirty="0"/>
              <a:t>?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116740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000099"/>
                </a:solidFill>
                <a:latin typeface="Arial Narrow" pitchFamily="34" charset="0"/>
              </a:rPr>
              <a:t>p. 670</a:t>
            </a:r>
          </a:p>
        </p:txBody>
      </p:sp>
      <p:grpSp>
        <p:nvGrpSpPr>
          <p:cNvPr id="116741" name="Group 5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116742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6743" name="Text Box 7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 dirty="0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16760" name="Rectangle 24"/>
          <p:cNvSpPr>
            <a:spLocks noChangeArrowheads="1"/>
          </p:cNvSpPr>
          <p:nvPr/>
        </p:nvSpPr>
        <p:spPr bwMode="auto">
          <a:xfrm>
            <a:off x="304800" y="1547813"/>
            <a:ext cx="8610600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Object-oriented programming language based on C++</a:t>
            </a:r>
          </a:p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Accepted as a standard for Web applications and XML-based Web services</a:t>
            </a:r>
          </a:p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Uses a JIT compiler</a:t>
            </a:r>
          </a:p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Resulting code is called Microsoft Intermediate Language (MSIL)</a:t>
            </a:r>
            <a:endParaRPr kumimoji="1" lang="en-US" sz="2600" b="1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6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67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67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67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9" grpId="0" build="p" bldLvl="5" autoUpdateAnimBg="0" advAuto="1000"/>
      <p:bldP spid="116760" grpId="0" build="p" bldLvl="2" autoUpdateAnimBg="0" advAuto="300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0"/>
            <a:ext cx="8842375" cy="806450"/>
          </a:xfrm>
        </p:spPr>
        <p:txBody>
          <a:bodyPr/>
          <a:lstStyle/>
          <a:p>
            <a:r>
              <a:rPr lang="en-US" sz="3400" dirty="0"/>
              <a:t>Object-Oriented Programming Languages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661987"/>
          </a:xfrm>
        </p:spPr>
        <p:txBody>
          <a:bodyPr/>
          <a:lstStyle/>
          <a:p>
            <a:r>
              <a:rPr lang="en-US" dirty="0"/>
              <a:t>What is a </a:t>
            </a:r>
            <a:r>
              <a:rPr lang="en-US" dirty="0">
                <a:solidFill>
                  <a:srgbClr val="DD554B"/>
                </a:solidFill>
              </a:rPr>
              <a:t>visual programming language</a:t>
            </a:r>
            <a:r>
              <a:rPr lang="en-US" dirty="0"/>
              <a:t>?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000099"/>
                </a:solidFill>
                <a:latin typeface="Arial Narrow" pitchFamily="34" charset="0"/>
              </a:rPr>
              <a:t>p. 669 and 673</a:t>
            </a:r>
          </a:p>
        </p:txBody>
      </p:sp>
      <p:grpSp>
        <p:nvGrpSpPr>
          <p:cNvPr id="31749" name="Group 5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31750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1751" name="Text Box 7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 dirty="0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31784" name="Group 40"/>
          <p:cNvGrpSpPr>
            <a:grpSpLocks/>
          </p:cNvGrpSpPr>
          <p:nvPr/>
        </p:nvGrpSpPr>
        <p:grpSpPr bwMode="auto">
          <a:xfrm>
            <a:off x="5486400" y="4262438"/>
            <a:ext cx="3505200" cy="1681162"/>
            <a:chOff x="3456" y="2685"/>
            <a:chExt cx="2208" cy="1059"/>
          </a:xfrm>
        </p:grpSpPr>
        <p:sp>
          <p:nvSpPr>
            <p:cNvPr id="31770" name="Line 26"/>
            <p:cNvSpPr>
              <a:spLocks noChangeShapeType="1"/>
            </p:cNvSpPr>
            <p:nvPr/>
          </p:nvSpPr>
          <p:spPr bwMode="auto">
            <a:xfrm flipH="1" flipV="1">
              <a:off x="3456" y="3168"/>
              <a:ext cx="795" cy="24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31771" name="Oval 27"/>
            <p:cNvSpPr>
              <a:spLocks noChangeArrowheads="1"/>
            </p:cNvSpPr>
            <p:nvPr/>
          </p:nvSpPr>
          <p:spPr bwMode="auto">
            <a:xfrm>
              <a:off x="3953" y="2685"/>
              <a:ext cx="1711" cy="1059"/>
            </a:xfrm>
            <a:prstGeom prst="ellipse">
              <a:avLst/>
            </a:prstGeom>
            <a:solidFill>
              <a:srgbClr val="0099CC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>
                <a:spcBef>
                  <a:spcPct val="50000"/>
                </a:spcBef>
                <a:buClr>
                  <a:srgbClr val="D94439"/>
                </a:buClr>
                <a:buFont typeface="Wingdings" pitchFamily="2" charset="2"/>
                <a:buNone/>
              </a:pPr>
              <a:r>
                <a:rPr kumimoji="1" lang="en-US" sz="1600" b="1" dirty="0">
                  <a:solidFill>
                    <a:srgbClr val="000000"/>
                  </a:solidFill>
                  <a:latin typeface="Times New Roman" pitchFamily="18" charset="0"/>
                </a:rPr>
                <a:t>Programmer writes and implements program in segments</a:t>
              </a:r>
            </a:p>
          </p:txBody>
        </p:sp>
      </p:grpSp>
      <p:grpSp>
        <p:nvGrpSpPr>
          <p:cNvPr id="31778" name="Group 34"/>
          <p:cNvGrpSpPr>
            <a:grpSpLocks/>
          </p:cNvGrpSpPr>
          <p:nvPr/>
        </p:nvGrpSpPr>
        <p:grpSpPr bwMode="auto">
          <a:xfrm>
            <a:off x="152400" y="1905000"/>
            <a:ext cx="4344039" cy="1524000"/>
            <a:chOff x="350" y="1344"/>
            <a:chExt cx="1696" cy="960"/>
          </a:xfrm>
        </p:grpSpPr>
        <p:sp>
          <p:nvSpPr>
            <p:cNvPr id="31779" name="Line 35"/>
            <p:cNvSpPr>
              <a:spLocks noChangeShapeType="1"/>
            </p:cNvSpPr>
            <p:nvPr/>
          </p:nvSpPr>
          <p:spPr bwMode="auto">
            <a:xfrm flipH="1" flipV="1">
              <a:off x="1440" y="1776"/>
              <a:ext cx="606" cy="24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780" name="Oval 36"/>
            <p:cNvSpPr>
              <a:spLocks noChangeArrowheads="1"/>
            </p:cNvSpPr>
            <p:nvPr/>
          </p:nvSpPr>
          <p:spPr bwMode="auto">
            <a:xfrm>
              <a:off x="350" y="1344"/>
              <a:ext cx="1209" cy="960"/>
            </a:xfrm>
            <a:prstGeom prst="ellipse">
              <a:avLst/>
            </a:prstGeom>
            <a:solidFill>
              <a:srgbClr val="0099CC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>
                <a:spcBef>
                  <a:spcPct val="20000"/>
                </a:spcBef>
                <a:buClr>
                  <a:schemeClr val="accent1"/>
                </a:buClr>
                <a:buSzPct val="80000"/>
                <a:buFont typeface="Monotype Sorts" pitchFamily="2" charset="2"/>
                <a:buNone/>
              </a:pPr>
              <a:r>
                <a:rPr kumimoji="1" lang="en-US" sz="1600" b="1" dirty="0">
                  <a:solidFill>
                    <a:srgbClr val="000000"/>
                  </a:solidFill>
                  <a:latin typeface="Times New Roman" pitchFamily="18" charset="0"/>
                </a:rPr>
                <a:t>Visual programming environment (VPE) allows developers to drag and drop objects to build programs</a:t>
              </a:r>
            </a:p>
          </p:txBody>
        </p:sp>
      </p:grpSp>
      <p:sp>
        <p:nvSpPr>
          <p:cNvPr id="31781" name="Oval 37"/>
          <p:cNvSpPr>
            <a:spLocks noChangeArrowheads="1"/>
          </p:cNvSpPr>
          <p:nvPr/>
        </p:nvSpPr>
        <p:spPr bwMode="auto">
          <a:xfrm>
            <a:off x="1981200" y="4191000"/>
            <a:ext cx="4114800" cy="1371600"/>
          </a:xfrm>
          <a:prstGeom prst="ellipse">
            <a:avLst/>
          </a:prstGeom>
          <a:solidFill>
            <a:srgbClr val="808000"/>
          </a:solidFill>
          <a:ln w="9525">
            <a:noFill/>
            <a:round/>
            <a:headEnd/>
            <a:tailEnd/>
          </a:ln>
          <a:effectLst/>
          <a:scene3d>
            <a:camera prst="legacyObliqueTopLeft"/>
            <a:lightRig rig="legacyFlat3" dir="r"/>
          </a:scene3d>
          <a:sp3d extrusionH="430200" prstMaterial="legacyMatte">
            <a:bevelT w="13500" h="13500" prst="angle"/>
            <a:bevelB w="13500" h="13500" prst="angle"/>
            <a:extrusionClr>
              <a:srgbClr val="808000"/>
            </a:extrusionClr>
          </a:sp3d>
        </p:spPr>
        <p:txBody>
          <a:bodyPr anchor="ctr">
            <a:flatTx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80000"/>
              <a:buFont typeface="Monotype Sorts" pitchFamily="2" charset="2"/>
              <a:buNone/>
            </a:pPr>
            <a:r>
              <a:rPr kumimoji="1" lang="en-US" sz="2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Often used in </a:t>
            </a:r>
            <a:r>
              <a:rPr kumimoji="1" lang="en-US" sz="2000" b="1" dirty="0">
                <a:solidFill>
                  <a:srgbClr val="DD554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RAD (rapid application development)</a:t>
            </a:r>
            <a:r>
              <a:rPr kumimoji="1" lang="en-US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kumimoji="1" lang="en-US" sz="2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environment</a:t>
            </a:r>
          </a:p>
        </p:txBody>
      </p:sp>
      <p:sp>
        <p:nvSpPr>
          <p:cNvPr id="31783" name="Oval 39"/>
          <p:cNvSpPr>
            <a:spLocks noChangeArrowheads="1"/>
          </p:cNvSpPr>
          <p:nvPr/>
        </p:nvSpPr>
        <p:spPr bwMode="auto">
          <a:xfrm>
            <a:off x="3581400" y="2514600"/>
            <a:ext cx="4114800" cy="1371600"/>
          </a:xfrm>
          <a:prstGeom prst="ellipse">
            <a:avLst/>
          </a:prstGeom>
          <a:solidFill>
            <a:srgbClr val="808000"/>
          </a:solidFill>
          <a:ln w="9525">
            <a:noFill/>
            <a:round/>
            <a:headEnd/>
            <a:tailEnd/>
          </a:ln>
          <a:effectLst/>
          <a:scene3d>
            <a:camera prst="legacyObliqueTopLeft"/>
            <a:lightRig rig="legacyFlat3" dir="r"/>
          </a:scene3d>
          <a:sp3d extrusionH="430200" prstMaterial="legacyMatte">
            <a:bevelT w="13500" h="13500" prst="angle"/>
            <a:bevelB w="13500" h="13500" prst="angle"/>
            <a:extrusionClr>
              <a:srgbClr val="808000"/>
            </a:extrusionClr>
          </a:sp3d>
        </p:spPr>
        <p:txBody>
          <a:bodyPr anchor="ctr">
            <a:flatTx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80000"/>
              <a:buFont typeface="Monotype Sorts" pitchFamily="2" charset="2"/>
              <a:buNone/>
            </a:pPr>
            <a:r>
              <a:rPr kumimoji="1" lang="en-US" sz="2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Provides visual or graphical interface for creating source code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7" presetClass="entr" presetSubtype="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5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000"/>
                            </p:stCondLst>
                            <p:childTnLst>
                              <p:par>
                                <p:cTn id="26" presetID="17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bldLvl="5" autoUpdateAnimBg="0" advAuto="1000"/>
      <p:bldP spid="31781" grpId="0" animBg="1" autoUpdateAnimBg="0"/>
      <p:bldP spid="31783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0"/>
            <a:ext cx="8842375" cy="806450"/>
          </a:xfrm>
        </p:spPr>
        <p:txBody>
          <a:bodyPr/>
          <a:lstStyle/>
          <a:p>
            <a:r>
              <a:rPr lang="en-US" sz="3400" dirty="0"/>
              <a:t>Object-Oriented Programming Languages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661987"/>
          </a:xfrm>
        </p:spPr>
        <p:txBody>
          <a:bodyPr/>
          <a:lstStyle/>
          <a:p>
            <a:r>
              <a:rPr lang="en-US" dirty="0"/>
              <a:t>What is </a:t>
            </a:r>
            <a:r>
              <a:rPr lang="en-US" dirty="0">
                <a:solidFill>
                  <a:srgbClr val="DD554B"/>
                </a:solidFill>
              </a:rPr>
              <a:t>Visual Studio</a:t>
            </a:r>
            <a:r>
              <a:rPr lang="en-US" dirty="0"/>
              <a:t>?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117764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000099"/>
                </a:solidFill>
                <a:latin typeface="Arial Narrow" pitchFamily="34" charset="0"/>
              </a:rPr>
              <a:t>p. 670 - 672 Fig. 13-10</a:t>
            </a:r>
          </a:p>
        </p:txBody>
      </p:sp>
      <p:grpSp>
        <p:nvGrpSpPr>
          <p:cNvPr id="117765" name="Group 5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117766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7767" name="Text Box 7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 dirty="0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17768" name="Rectangle 8"/>
          <p:cNvSpPr>
            <a:spLocks noChangeArrowheads="1"/>
          </p:cNvSpPr>
          <p:nvPr/>
        </p:nvSpPr>
        <p:spPr bwMode="auto">
          <a:xfrm>
            <a:off x="304800" y="1524000"/>
            <a:ext cx="85852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1800" b="1" dirty="0">
                <a:solidFill>
                  <a:srgbClr val="000000"/>
                </a:solidFill>
                <a:latin typeface="Times New Roman" pitchFamily="18" charset="0"/>
              </a:rPr>
              <a:t>.NET is set of technologies that allows program to run on Internet</a:t>
            </a:r>
          </a:p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1800" b="1" dirty="0">
                <a:solidFill>
                  <a:srgbClr val="000000"/>
                </a:solidFill>
                <a:latin typeface="Times New Roman" pitchFamily="18" charset="0"/>
              </a:rPr>
              <a:t>Comprised of</a:t>
            </a:r>
            <a:r>
              <a:rPr kumimoji="1" lang="en-US" sz="1800" b="1" dirty="0">
                <a:solidFill>
                  <a:srgbClr val="DD554B"/>
                </a:solidFill>
                <a:latin typeface="Times New Roman" pitchFamily="18" charset="0"/>
              </a:rPr>
              <a:t> Visual Basic</a:t>
            </a:r>
            <a:r>
              <a:rPr kumimoji="1" lang="en-US" sz="1800" b="1" dirty="0">
                <a:solidFill>
                  <a:srgbClr val="000000"/>
                </a:solidFill>
                <a:latin typeface="Times New Roman" pitchFamily="18" charset="0"/>
              </a:rPr>
              <a:t>,</a:t>
            </a:r>
            <a:r>
              <a:rPr kumimoji="1" lang="en-US" sz="1800" b="1" dirty="0">
                <a:solidFill>
                  <a:srgbClr val="DD554B"/>
                </a:solidFill>
                <a:latin typeface="Times New Roman" pitchFamily="18" charset="0"/>
              </a:rPr>
              <a:t> Visual C</a:t>
            </a:r>
            <a:r>
              <a:rPr kumimoji="1" lang="en-US" sz="1800" b="1" dirty="0" smtClean="0">
                <a:solidFill>
                  <a:srgbClr val="DD554B"/>
                </a:solidFill>
                <a:latin typeface="Times New Roman" pitchFamily="18" charset="0"/>
              </a:rPr>
              <a:t>++</a:t>
            </a:r>
            <a:r>
              <a:rPr kumimoji="1" lang="en-US" sz="1800" b="1" dirty="0" smtClean="0">
                <a:solidFill>
                  <a:srgbClr val="000000"/>
                </a:solidFill>
                <a:latin typeface="Times New Roman" pitchFamily="18" charset="0"/>
              </a:rPr>
              <a:t>, and</a:t>
            </a:r>
            <a:r>
              <a:rPr kumimoji="1" lang="en-US" sz="1800" b="1" dirty="0" smtClean="0">
                <a:solidFill>
                  <a:srgbClr val="DD554B"/>
                </a:solidFill>
                <a:latin typeface="Times New Roman" pitchFamily="18" charset="0"/>
              </a:rPr>
              <a:t> </a:t>
            </a:r>
            <a:r>
              <a:rPr kumimoji="1" lang="en-US" sz="1800" b="1" dirty="0">
                <a:solidFill>
                  <a:srgbClr val="DD554B"/>
                </a:solidFill>
                <a:latin typeface="Times New Roman" pitchFamily="18" charset="0"/>
              </a:rPr>
              <a:t>Visual C</a:t>
            </a:r>
            <a:r>
              <a:rPr kumimoji="1" lang="en-US" sz="1800" b="1" dirty="0" smtClean="0">
                <a:solidFill>
                  <a:srgbClr val="DD554B"/>
                </a:solidFill>
                <a:latin typeface="Times New Roman" pitchFamily="18" charset="0"/>
              </a:rPr>
              <a:t>#</a:t>
            </a:r>
            <a:endParaRPr kumimoji="1" lang="en-US" sz="1800" b="1" dirty="0">
              <a:solidFill>
                <a:srgbClr val="DD554B"/>
              </a:solidFill>
              <a:latin typeface="Times New Roman" pitchFamily="18" charset="0"/>
            </a:endParaRPr>
          </a:p>
        </p:txBody>
      </p:sp>
      <p:sp>
        <p:nvSpPr>
          <p:cNvPr id="117769" name="Arc 9"/>
          <p:cNvSpPr>
            <a:spLocks/>
          </p:cNvSpPr>
          <p:nvPr/>
        </p:nvSpPr>
        <p:spPr bwMode="auto">
          <a:xfrm rot="19989611">
            <a:off x="3505200" y="2590800"/>
            <a:ext cx="1262063" cy="1595438"/>
          </a:xfrm>
          <a:custGeom>
            <a:avLst/>
            <a:gdLst>
              <a:gd name="G0" fmla="+- 0 0 0"/>
              <a:gd name="G1" fmla="+- 21287 0 0"/>
              <a:gd name="G2" fmla="+- 21600 0 0"/>
              <a:gd name="T0" fmla="*/ 3662 w 17659"/>
              <a:gd name="T1" fmla="*/ 0 h 21287"/>
              <a:gd name="T2" fmla="*/ 17659 w 17659"/>
              <a:gd name="T3" fmla="*/ 8848 h 21287"/>
              <a:gd name="T4" fmla="*/ 0 w 17659"/>
              <a:gd name="T5" fmla="*/ 21287 h 21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659" h="21287" fill="none" extrusionOk="0">
                <a:moveTo>
                  <a:pt x="3662" y="-1"/>
                </a:moveTo>
                <a:cubicBezTo>
                  <a:pt x="9317" y="972"/>
                  <a:pt x="14353" y="4156"/>
                  <a:pt x="17658" y="8848"/>
                </a:cubicBezTo>
              </a:path>
              <a:path w="17659" h="21287" stroke="0" extrusionOk="0">
                <a:moveTo>
                  <a:pt x="3662" y="-1"/>
                </a:moveTo>
                <a:cubicBezTo>
                  <a:pt x="9317" y="972"/>
                  <a:pt x="14353" y="4156"/>
                  <a:pt x="17658" y="8848"/>
                </a:cubicBezTo>
                <a:lnTo>
                  <a:pt x="0" y="21287"/>
                </a:lnTo>
                <a:close/>
              </a:path>
            </a:pathLst>
          </a:custGeom>
          <a:noFill/>
          <a:ln w="76200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17770" name="Arc 10"/>
          <p:cNvSpPr>
            <a:spLocks/>
          </p:cNvSpPr>
          <p:nvPr/>
        </p:nvSpPr>
        <p:spPr bwMode="auto">
          <a:xfrm rot="23722745">
            <a:off x="6477000" y="3124200"/>
            <a:ext cx="1230313" cy="1433513"/>
          </a:xfrm>
          <a:custGeom>
            <a:avLst/>
            <a:gdLst>
              <a:gd name="G0" fmla="+- 0 0 0"/>
              <a:gd name="G1" fmla="+- 19124 0 0"/>
              <a:gd name="G2" fmla="+- 21600 0 0"/>
              <a:gd name="T0" fmla="*/ 10041 w 17210"/>
              <a:gd name="T1" fmla="*/ 0 h 19124"/>
              <a:gd name="T2" fmla="*/ 17210 w 17210"/>
              <a:gd name="T3" fmla="*/ 6071 h 19124"/>
              <a:gd name="T4" fmla="*/ 0 w 17210"/>
              <a:gd name="T5" fmla="*/ 19124 h 19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210" h="19124" fill="none" extrusionOk="0">
                <a:moveTo>
                  <a:pt x="10041" y="-1"/>
                </a:moveTo>
                <a:cubicBezTo>
                  <a:pt x="12847" y="1473"/>
                  <a:pt x="15294" y="3545"/>
                  <a:pt x="17209" y="6071"/>
                </a:cubicBezTo>
              </a:path>
              <a:path w="17210" h="19124" stroke="0" extrusionOk="0">
                <a:moveTo>
                  <a:pt x="10041" y="-1"/>
                </a:moveTo>
                <a:cubicBezTo>
                  <a:pt x="12847" y="1473"/>
                  <a:pt x="15294" y="3545"/>
                  <a:pt x="17209" y="6071"/>
                </a:cubicBezTo>
                <a:lnTo>
                  <a:pt x="0" y="19124"/>
                </a:lnTo>
                <a:close/>
              </a:path>
            </a:pathLst>
          </a:custGeom>
          <a:noFill/>
          <a:ln w="76200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17771" name="Arc 11"/>
          <p:cNvSpPr>
            <a:spLocks/>
          </p:cNvSpPr>
          <p:nvPr/>
        </p:nvSpPr>
        <p:spPr bwMode="auto">
          <a:xfrm rot="29725671">
            <a:off x="3270250" y="5029200"/>
            <a:ext cx="1230313" cy="1595438"/>
          </a:xfrm>
          <a:custGeom>
            <a:avLst/>
            <a:gdLst>
              <a:gd name="G0" fmla="+- 0 0 0"/>
              <a:gd name="G1" fmla="+- 21287 0 0"/>
              <a:gd name="G2" fmla="+- 21600 0 0"/>
              <a:gd name="T0" fmla="*/ 3662 w 17210"/>
              <a:gd name="T1" fmla="*/ 0 h 21287"/>
              <a:gd name="T2" fmla="*/ 17210 w 17210"/>
              <a:gd name="T3" fmla="*/ 8234 h 21287"/>
              <a:gd name="T4" fmla="*/ 0 w 17210"/>
              <a:gd name="T5" fmla="*/ 21287 h 21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210" h="21287" fill="none" extrusionOk="0">
                <a:moveTo>
                  <a:pt x="3662" y="-1"/>
                </a:moveTo>
                <a:cubicBezTo>
                  <a:pt x="9058" y="928"/>
                  <a:pt x="13900" y="3871"/>
                  <a:pt x="17209" y="8234"/>
                </a:cubicBezTo>
              </a:path>
              <a:path w="17210" h="21287" stroke="0" extrusionOk="0">
                <a:moveTo>
                  <a:pt x="3662" y="-1"/>
                </a:moveTo>
                <a:cubicBezTo>
                  <a:pt x="9058" y="928"/>
                  <a:pt x="13900" y="3871"/>
                  <a:pt x="17209" y="8234"/>
                </a:cubicBezTo>
                <a:lnTo>
                  <a:pt x="0" y="21287"/>
                </a:lnTo>
                <a:close/>
              </a:path>
            </a:pathLst>
          </a:custGeom>
          <a:noFill/>
          <a:ln w="76200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grpSp>
        <p:nvGrpSpPr>
          <p:cNvPr id="117772" name="Group 12"/>
          <p:cNvGrpSpPr>
            <a:grpSpLocks/>
          </p:cNvGrpSpPr>
          <p:nvPr/>
        </p:nvGrpSpPr>
        <p:grpSpPr bwMode="auto">
          <a:xfrm>
            <a:off x="0" y="4648200"/>
            <a:ext cx="1981200" cy="1295400"/>
            <a:chOff x="0" y="3024"/>
            <a:chExt cx="1248" cy="816"/>
          </a:xfrm>
        </p:grpSpPr>
        <p:sp>
          <p:nvSpPr>
            <p:cNvPr id="117773" name="Rectangle 13"/>
            <p:cNvSpPr>
              <a:spLocks noChangeArrowheads="1"/>
            </p:cNvSpPr>
            <p:nvPr/>
          </p:nvSpPr>
          <p:spPr bwMode="auto">
            <a:xfrm>
              <a:off x="0" y="3456"/>
              <a:ext cx="1248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/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  <a:t>Click to view Web Link,</a:t>
              </a:r>
              <a:b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  <a:t>click Chapter 13, Click </a:t>
              </a:r>
              <a:b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  <a:t>Web Link from left </a:t>
              </a:r>
              <a:b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  <a:t>navigation, then click </a:t>
              </a:r>
              <a:b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  <a:t>Visual Studio Tools for Office</a:t>
              </a:r>
              <a:b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  <a:t>below Chapter 13</a:t>
              </a:r>
            </a:p>
          </p:txBody>
        </p:sp>
        <p:sp>
          <p:nvSpPr>
            <p:cNvPr id="117774" name="Webpage">
              <a:hlinkClick r:id="rId2"/>
            </p:cNvPr>
            <p:cNvSpPr>
              <a:spLocks noEditPoints="1" noChangeArrowheads="1"/>
            </p:cNvSpPr>
            <p:nvPr/>
          </p:nvSpPr>
          <p:spPr bwMode="auto">
            <a:xfrm>
              <a:off x="96" y="3024"/>
              <a:ext cx="278" cy="372"/>
            </a:xfrm>
            <a:custGeom>
              <a:avLst/>
              <a:gdLst>
                <a:gd name="T0" fmla="*/ 5187 w 21600"/>
                <a:gd name="T1" fmla="*/ 21600 h 21600"/>
                <a:gd name="T2" fmla="*/ 0 w 21600"/>
                <a:gd name="T3" fmla="*/ 17509 h 21600"/>
                <a:gd name="T4" fmla="*/ 21600 w 21600"/>
                <a:gd name="T5" fmla="*/ 0 h 21600"/>
                <a:gd name="T6" fmla="*/ 0 w 21600"/>
                <a:gd name="T7" fmla="*/ 0 h 21600"/>
                <a:gd name="T8" fmla="*/ 10800 w 21600"/>
                <a:gd name="T9" fmla="*/ 0 h 21600"/>
                <a:gd name="T10" fmla="*/ 21600 w 21600"/>
                <a:gd name="T11" fmla="*/ 0 h 21600"/>
                <a:gd name="T12" fmla="*/ 21600 w 21600"/>
                <a:gd name="T13" fmla="*/ 10800 h 21600"/>
                <a:gd name="T14" fmla="*/ 21600 w 21600"/>
                <a:gd name="T15" fmla="*/ 21600 h 21600"/>
                <a:gd name="T16" fmla="*/ 10800 w 21600"/>
                <a:gd name="T17" fmla="*/ 21600 h 21600"/>
                <a:gd name="T18" fmla="*/ 0 w 21600"/>
                <a:gd name="T19" fmla="*/ 10800 h 21600"/>
                <a:gd name="T20" fmla="*/ 1955 w 21600"/>
                <a:gd name="T21" fmla="*/ 12829 h 21600"/>
                <a:gd name="T22" fmla="*/ 19814 w 21600"/>
                <a:gd name="T23" fmla="*/ 2074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 extrusionOk="0">
                  <a:moveTo>
                    <a:pt x="9184" y="949"/>
                  </a:moveTo>
                  <a:lnTo>
                    <a:pt x="9758" y="1309"/>
                  </a:lnTo>
                  <a:lnTo>
                    <a:pt x="11544" y="1292"/>
                  </a:lnTo>
                  <a:lnTo>
                    <a:pt x="12437" y="1292"/>
                  </a:lnTo>
                  <a:lnTo>
                    <a:pt x="13414" y="1161"/>
                  </a:lnTo>
                  <a:lnTo>
                    <a:pt x="13648" y="1243"/>
                  </a:lnTo>
                  <a:lnTo>
                    <a:pt x="13542" y="1390"/>
                  </a:lnTo>
                  <a:lnTo>
                    <a:pt x="13967" y="1849"/>
                  </a:lnTo>
                  <a:lnTo>
                    <a:pt x="14562" y="2520"/>
                  </a:lnTo>
                  <a:lnTo>
                    <a:pt x="14669" y="3223"/>
                  </a:lnTo>
                  <a:lnTo>
                    <a:pt x="14796" y="3518"/>
                  </a:lnTo>
                  <a:lnTo>
                    <a:pt x="15264" y="3665"/>
                  </a:lnTo>
                  <a:lnTo>
                    <a:pt x="15753" y="3518"/>
                  </a:lnTo>
                  <a:lnTo>
                    <a:pt x="15902" y="2978"/>
                  </a:lnTo>
                  <a:lnTo>
                    <a:pt x="16008" y="2323"/>
                  </a:lnTo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 extrusionOk="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  <a:path w="21600" h="21600" extrusionOk="0">
                  <a:moveTo>
                    <a:pt x="5591" y="10620"/>
                  </a:moveTo>
                  <a:lnTo>
                    <a:pt x="6122" y="10996"/>
                  </a:lnTo>
                  <a:lnTo>
                    <a:pt x="6696" y="11340"/>
                  </a:lnTo>
                  <a:lnTo>
                    <a:pt x="7313" y="11618"/>
                  </a:lnTo>
                  <a:lnTo>
                    <a:pt x="7972" y="11863"/>
                  </a:lnTo>
                  <a:lnTo>
                    <a:pt x="8652" y="12060"/>
                  </a:lnTo>
                  <a:lnTo>
                    <a:pt x="9396" y="12190"/>
                  </a:lnTo>
                  <a:lnTo>
                    <a:pt x="10119" y="12272"/>
                  </a:lnTo>
                  <a:lnTo>
                    <a:pt x="10906" y="12305"/>
                  </a:lnTo>
                  <a:lnTo>
                    <a:pt x="11650" y="12272"/>
                  </a:lnTo>
                  <a:lnTo>
                    <a:pt x="12373" y="12190"/>
                  </a:lnTo>
                  <a:lnTo>
                    <a:pt x="13117" y="12060"/>
                  </a:lnTo>
                  <a:lnTo>
                    <a:pt x="13797" y="11863"/>
                  </a:lnTo>
                  <a:lnTo>
                    <a:pt x="14456" y="11618"/>
                  </a:lnTo>
                  <a:lnTo>
                    <a:pt x="15073" y="11340"/>
                  </a:lnTo>
                  <a:lnTo>
                    <a:pt x="15647" y="11029"/>
                  </a:lnTo>
                  <a:lnTo>
                    <a:pt x="16178" y="10652"/>
                  </a:lnTo>
                  <a:lnTo>
                    <a:pt x="16667" y="10243"/>
                  </a:lnTo>
                  <a:lnTo>
                    <a:pt x="17071" y="9801"/>
                  </a:lnTo>
                  <a:lnTo>
                    <a:pt x="17475" y="9327"/>
                  </a:lnTo>
                  <a:lnTo>
                    <a:pt x="17815" y="8820"/>
                  </a:lnTo>
                  <a:lnTo>
                    <a:pt x="18049" y="8296"/>
                  </a:lnTo>
                  <a:lnTo>
                    <a:pt x="18262" y="7723"/>
                  </a:lnTo>
                  <a:lnTo>
                    <a:pt x="18347" y="7134"/>
                  </a:lnTo>
                  <a:lnTo>
                    <a:pt x="18389" y="6561"/>
                  </a:lnTo>
                  <a:lnTo>
                    <a:pt x="18347" y="5956"/>
                  </a:lnTo>
                  <a:lnTo>
                    <a:pt x="18262" y="5400"/>
                  </a:lnTo>
                  <a:lnTo>
                    <a:pt x="18049" y="4827"/>
                  </a:lnTo>
                  <a:lnTo>
                    <a:pt x="17815" y="4303"/>
                  </a:lnTo>
                  <a:lnTo>
                    <a:pt x="17475" y="3796"/>
                  </a:lnTo>
                  <a:lnTo>
                    <a:pt x="17114" y="3321"/>
                  </a:lnTo>
                  <a:lnTo>
                    <a:pt x="16710" y="2880"/>
                  </a:lnTo>
                  <a:lnTo>
                    <a:pt x="16221" y="2470"/>
                  </a:lnTo>
                  <a:lnTo>
                    <a:pt x="15689" y="2094"/>
                  </a:lnTo>
                  <a:lnTo>
                    <a:pt x="15115" y="1750"/>
                  </a:lnTo>
                  <a:lnTo>
                    <a:pt x="14499" y="1472"/>
                  </a:lnTo>
                  <a:lnTo>
                    <a:pt x="13797" y="1227"/>
                  </a:lnTo>
                  <a:lnTo>
                    <a:pt x="13117" y="1030"/>
                  </a:lnTo>
                  <a:lnTo>
                    <a:pt x="12415" y="883"/>
                  </a:lnTo>
                  <a:lnTo>
                    <a:pt x="11650" y="818"/>
                  </a:lnTo>
                  <a:lnTo>
                    <a:pt x="10906" y="785"/>
                  </a:lnTo>
                  <a:lnTo>
                    <a:pt x="10119" y="818"/>
                  </a:lnTo>
                  <a:lnTo>
                    <a:pt x="9396" y="883"/>
                  </a:lnTo>
                  <a:lnTo>
                    <a:pt x="8652" y="1030"/>
                  </a:lnTo>
                  <a:lnTo>
                    <a:pt x="8014" y="1227"/>
                  </a:lnTo>
                  <a:lnTo>
                    <a:pt x="7355" y="1440"/>
                  </a:lnTo>
                  <a:lnTo>
                    <a:pt x="6739" y="1750"/>
                  </a:lnTo>
                  <a:lnTo>
                    <a:pt x="6122" y="2061"/>
                  </a:lnTo>
                  <a:lnTo>
                    <a:pt x="5591" y="2438"/>
                  </a:lnTo>
                  <a:lnTo>
                    <a:pt x="5102" y="2847"/>
                  </a:lnTo>
                  <a:lnTo>
                    <a:pt x="4698" y="3289"/>
                  </a:lnTo>
                  <a:lnTo>
                    <a:pt x="4294" y="3763"/>
                  </a:lnTo>
                  <a:lnTo>
                    <a:pt x="3996" y="4270"/>
                  </a:lnTo>
                  <a:lnTo>
                    <a:pt x="3720" y="4794"/>
                  </a:lnTo>
                  <a:lnTo>
                    <a:pt x="3550" y="5367"/>
                  </a:lnTo>
                  <a:lnTo>
                    <a:pt x="3422" y="5956"/>
                  </a:lnTo>
                  <a:lnTo>
                    <a:pt x="3380" y="6561"/>
                  </a:lnTo>
                  <a:lnTo>
                    <a:pt x="3422" y="7134"/>
                  </a:lnTo>
                  <a:lnTo>
                    <a:pt x="3550" y="7690"/>
                  </a:lnTo>
                  <a:lnTo>
                    <a:pt x="3720" y="8263"/>
                  </a:lnTo>
                  <a:lnTo>
                    <a:pt x="3954" y="8787"/>
                  </a:lnTo>
                  <a:lnTo>
                    <a:pt x="4294" y="9294"/>
                  </a:lnTo>
                  <a:lnTo>
                    <a:pt x="4655" y="9769"/>
                  </a:lnTo>
                  <a:lnTo>
                    <a:pt x="5102" y="10210"/>
                  </a:lnTo>
                  <a:lnTo>
                    <a:pt x="5591" y="10620"/>
                  </a:lnTo>
                  <a:close/>
                </a:path>
                <a:path w="21600" h="21600" extrusionOk="0">
                  <a:moveTo>
                    <a:pt x="3401" y="6021"/>
                  </a:moveTo>
                  <a:lnTo>
                    <a:pt x="4039" y="5530"/>
                  </a:lnTo>
                  <a:lnTo>
                    <a:pt x="4294" y="4892"/>
                  </a:lnTo>
                  <a:lnTo>
                    <a:pt x="4677" y="4156"/>
                  </a:lnTo>
                  <a:lnTo>
                    <a:pt x="5166" y="3763"/>
                  </a:lnTo>
                  <a:lnTo>
                    <a:pt x="5378" y="3354"/>
                  </a:lnTo>
                  <a:lnTo>
                    <a:pt x="5293" y="2732"/>
                  </a:lnTo>
                  <a:moveTo>
                    <a:pt x="3507" y="7380"/>
                  </a:moveTo>
                  <a:lnTo>
                    <a:pt x="3890" y="7200"/>
                  </a:lnTo>
                  <a:lnTo>
                    <a:pt x="4103" y="7249"/>
                  </a:lnTo>
                  <a:lnTo>
                    <a:pt x="4400" y="7527"/>
                  </a:lnTo>
                  <a:lnTo>
                    <a:pt x="4719" y="7674"/>
                  </a:lnTo>
                  <a:lnTo>
                    <a:pt x="5293" y="7641"/>
                  </a:lnTo>
                  <a:lnTo>
                    <a:pt x="5740" y="7543"/>
                  </a:lnTo>
                  <a:lnTo>
                    <a:pt x="6144" y="7543"/>
                  </a:lnTo>
                  <a:lnTo>
                    <a:pt x="6526" y="7821"/>
                  </a:lnTo>
                  <a:lnTo>
                    <a:pt x="6569" y="8312"/>
                  </a:lnTo>
                  <a:lnTo>
                    <a:pt x="6059" y="8852"/>
                  </a:lnTo>
                  <a:lnTo>
                    <a:pt x="5803" y="8967"/>
                  </a:lnTo>
                  <a:lnTo>
                    <a:pt x="5803" y="9147"/>
                  </a:lnTo>
                  <a:lnTo>
                    <a:pt x="5421" y="9294"/>
                  </a:lnTo>
                  <a:lnTo>
                    <a:pt x="4868" y="9163"/>
                  </a:lnTo>
                  <a:lnTo>
                    <a:pt x="4337" y="9049"/>
                  </a:lnTo>
                  <a:lnTo>
                    <a:pt x="4081" y="9000"/>
                  </a:lnTo>
                  <a:moveTo>
                    <a:pt x="14988" y="11372"/>
                  </a:moveTo>
                  <a:lnTo>
                    <a:pt x="15115" y="10865"/>
                  </a:lnTo>
                  <a:lnTo>
                    <a:pt x="16072" y="10096"/>
                  </a:lnTo>
                  <a:lnTo>
                    <a:pt x="16455" y="9605"/>
                  </a:lnTo>
                  <a:lnTo>
                    <a:pt x="16455" y="8329"/>
                  </a:lnTo>
                  <a:lnTo>
                    <a:pt x="17156" y="7969"/>
                  </a:lnTo>
                  <a:lnTo>
                    <a:pt x="17879" y="7870"/>
                  </a:lnTo>
                  <a:lnTo>
                    <a:pt x="18177" y="7821"/>
                  </a:lnTo>
                  <a:moveTo>
                    <a:pt x="18368" y="6840"/>
                  </a:moveTo>
                  <a:lnTo>
                    <a:pt x="18049" y="6610"/>
                  </a:lnTo>
                  <a:lnTo>
                    <a:pt x="17411" y="6512"/>
                  </a:lnTo>
                  <a:lnTo>
                    <a:pt x="16859" y="6545"/>
                  </a:lnTo>
                  <a:lnTo>
                    <a:pt x="16603" y="6201"/>
                  </a:lnTo>
                  <a:lnTo>
                    <a:pt x="16731" y="5874"/>
                  </a:lnTo>
                  <a:lnTo>
                    <a:pt x="17241" y="5465"/>
                  </a:lnTo>
                  <a:lnTo>
                    <a:pt x="17858" y="5236"/>
                  </a:lnTo>
                  <a:lnTo>
                    <a:pt x="18007" y="5089"/>
                  </a:lnTo>
                  <a:lnTo>
                    <a:pt x="18049" y="4892"/>
                  </a:lnTo>
                  <a:moveTo>
                    <a:pt x="8100" y="1260"/>
                  </a:moveTo>
                  <a:cubicBezTo>
                    <a:pt x="8333" y="1276"/>
                    <a:pt x="8206" y="1554"/>
                    <a:pt x="8695" y="1652"/>
                  </a:cubicBezTo>
                  <a:cubicBezTo>
                    <a:pt x="9184" y="1750"/>
                    <a:pt x="10481" y="1685"/>
                    <a:pt x="10991" y="1881"/>
                  </a:cubicBezTo>
                  <a:cubicBezTo>
                    <a:pt x="11501" y="2078"/>
                    <a:pt x="11629" y="2503"/>
                    <a:pt x="11799" y="2830"/>
                  </a:cubicBezTo>
                  <a:cubicBezTo>
                    <a:pt x="11969" y="3158"/>
                    <a:pt x="11905" y="3910"/>
                    <a:pt x="12054" y="3894"/>
                  </a:cubicBezTo>
                  <a:cubicBezTo>
                    <a:pt x="12203" y="3878"/>
                    <a:pt x="12351" y="2880"/>
                    <a:pt x="12649" y="2683"/>
                  </a:cubicBezTo>
                  <a:cubicBezTo>
                    <a:pt x="12947" y="2487"/>
                    <a:pt x="13670" y="2536"/>
                    <a:pt x="13840" y="2683"/>
                  </a:cubicBezTo>
                  <a:cubicBezTo>
                    <a:pt x="14010" y="2830"/>
                    <a:pt x="13733" y="3370"/>
                    <a:pt x="13648" y="3616"/>
                  </a:cubicBezTo>
                  <a:cubicBezTo>
                    <a:pt x="13563" y="3861"/>
                    <a:pt x="13457" y="4058"/>
                    <a:pt x="13351" y="4156"/>
                  </a:cubicBezTo>
                  <a:cubicBezTo>
                    <a:pt x="13244" y="4254"/>
                    <a:pt x="13096" y="4221"/>
                    <a:pt x="12947" y="4254"/>
                  </a:cubicBezTo>
                  <a:cubicBezTo>
                    <a:pt x="12777" y="4303"/>
                    <a:pt x="12585" y="4369"/>
                    <a:pt x="12394" y="4401"/>
                  </a:cubicBezTo>
                  <a:cubicBezTo>
                    <a:pt x="12139" y="4500"/>
                    <a:pt x="12054" y="4614"/>
                    <a:pt x="11862" y="4647"/>
                  </a:cubicBezTo>
                  <a:cubicBezTo>
                    <a:pt x="11650" y="4761"/>
                    <a:pt x="11671" y="4680"/>
                    <a:pt x="11437" y="4778"/>
                  </a:cubicBezTo>
                  <a:cubicBezTo>
                    <a:pt x="11352" y="4827"/>
                    <a:pt x="11225" y="4974"/>
                    <a:pt x="11246" y="5072"/>
                  </a:cubicBezTo>
                  <a:cubicBezTo>
                    <a:pt x="11225" y="5154"/>
                    <a:pt x="11267" y="5220"/>
                    <a:pt x="11310" y="5269"/>
                  </a:cubicBezTo>
                  <a:cubicBezTo>
                    <a:pt x="11352" y="5318"/>
                    <a:pt x="11480" y="5383"/>
                    <a:pt x="11565" y="5416"/>
                  </a:cubicBezTo>
                  <a:cubicBezTo>
                    <a:pt x="11629" y="5400"/>
                    <a:pt x="11820" y="5465"/>
                    <a:pt x="11862" y="5432"/>
                  </a:cubicBezTo>
                  <a:cubicBezTo>
                    <a:pt x="11905" y="5416"/>
                    <a:pt x="11926" y="5269"/>
                    <a:pt x="11884" y="5236"/>
                  </a:cubicBezTo>
                  <a:cubicBezTo>
                    <a:pt x="11841" y="5203"/>
                    <a:pt x="11629" y="5269"/>
                    <a:pt x="11565" y="5220"/>
                  </a:cubicBezTo>
                  <a:cubicBezTo>
                    <a:pt x="11480" y="5187"/>
                    <a:pt x="11459" y="5040"/>
                    <a:pt x="11480" y="4974"/>
                  </a:cubicBezTo>
                  <a:cubicBezTo>
                    <a:pt x="11501" y="4909"/>
                    <a:pt x="11607" y="4860"/>
                    <a:pt x="11692" y="4843"/>
                  </a:cubicBezTo>
                  <a:cubicBezTo>
                    <a:pt x="11905" y="4876"/>
                    <a:pt x="11820" y="4876"/>
                    <a:pt x="12054" y="4876"/>
                  </a:cubicBezTo>
                  <a:cubicBezTo>
                    <a:pt x="12075" y="5040"/>
                    <a:pt x="12096" y="5269"/>
                    <a:pt x="12139" y="5416"/>
                  </a:cubicBezTo>
                  <a:cubicBezTo>
                    <a:pt x="12160" y="5465"/>
                    <a:pt x="12330" y="5465"/>
                    <a:pt x="12373" y="5416"/>
                  </a:cubicBezTo>
                  <a:cubicBezTo>
                    <a:pt x="12415" y="5367"/>
                    <a:pt x="12330" y="4974"/>
                    <a:pt x="12394" y="4892"/>
                  </a:cubicBezTo>
                  <a:cubicBezTo>
                    <a:pt x="12458" y="4810"/>
                    <a:pt x="12692" y="4925"/>
                    <a:pt x="12755" y="4892"/>
                  </a:cubicBezTo>
                  <a:cubicBezTo>
                    <a:pt x="12798" y="4860"/>
                    <a:pt x="12840" y="4761"/>
                    <a:pt x="12755" y="4729"/>
                  </a:cubicBezTo>
                  <a:cubicBezTo>
                    <a:pt x="12670" y="4696"/>
                    <a:pt x="12118" y="4745"/>
                    <a:pt x="12203" y="4696"/>
                  </a:cubicBezTo>
                  <a:cubicBezTo>
                    <a:pt x="12543" y="4549"/>
                    <a:pt x="12819" y="4434"/>
                    <a:pt x="13266" y="4401"/>
                  </a:cubicBezTo>
                  <a:cubicBezTo>
                    <a:pt x="13436" y="4385"/>
                    <a:pt x="13585" y="4500"/>
                    <a:pt x="13776" y="4532"/>
                  </a:cubicBezTo>
                  <a:cubicBezTo>
                    <a:pt x="13967" y="4630"/>
                    <a:pt x="13861" y="4843"/>
                    <a:pt x="13712" y="4925"/>
                  </a:cubicBezTo>
                  <a:cubicBezTo>
                    <a:pt x="13648" y="5023"/>
                    <a:pt x="13521" y="5121"/>
                    <a:pt x="13414" y="5187"/>
                  </a:cubicBezTo>
                  <a:cubicBezTo>
                    <a:pt x="13351" y="5285"/>
                    <a:pt x="13287" y="5334"/>
                    <a:pt x="13159" y="5383"/>
                  </a:cubicBezTo>
                  <a:cubicBezTo>
                    <a:pt x="13117" y="5563"/>
                    <a:pt x="12862" y="5743"/>
                    <a:pt x="12649" y="5809"/>
                  </a:cubicBezTo>
                  <a:cubicBezTo>
                    <a:pt x="12543" y="5907"/>
                    <a:pt x="12437" y="5940"/>
                    <a:pt x="12309" y="6005"/>
                  </a:cubicBezTo>
                  <a:cubicBezTo>
                    <a:pt x="12245" y="6120"/>
                    <a:pt x="12139" y="6185"/>
                    <a:pt x="12075" y="6300"/>
                  </a:cubicBezTo>
                  <a:cubicBezTo>
                    <a:pt x="12118" y="6561"/>
                    <a:pt x="12075" y="6643"/>
                    <a:pt x="12373" y="6741"/>
                  </a:cubicBezTo>
                  <a:cubicBezTo>
                    <a:pt x="12500" y="6840"/>
                    <a:pt x="12522" y="6970"/>
                    <a:pt x="12330" y="7036"/>
                  </a:cubicBezTo>
                  <a:cubicBezTo>
                    <a:pt x="12011" y="6987"/>
                    <a:pt x="12033" y="6823"/>
                    <a:pt x="11799" y="6692"/>
                  </a:cubicBezTo>
                  <a:cubicBezTo>
                    <a:pt x="11714" y="6529"/>
                    <a:pt x="11459" y="6430"/>
                    <a:pt x="11246" y="6398"/>
                  </a:cubicBezTo>
                  <a:cubicBezTo>
                    <a:pt x="11076" y="6332"/>
                    <a:pt x="11182" y="6365"/>
                    <a:pt x="10906" y="6365"/>
                  </a:cubicBezTo>
                  <a:cubicBezTo>
                    <a:pt x="10608" y="6512"/>
                    <a:pt x="10544" y="7347"/>
                    <a:pt x="11246" y="7478"/>
                  </a:cubicBezTo>
                  <a:cubicBezTo>
                    <a:pt x="12394" y="7429"/>
                    <a:pt x="13329" y="7772"/>
                    <a:pt x="13733" y="7985"/>
                  </a:cubicBezTo>
                  <a:cubicBezTo>
                    <a:pt x="13840" y="8410"/>
                    <a:pt x="13329" y="8901"/>
                    <a:pt x="12500" y="9343"/>
                  </a:cubicBezTo>
                  <a:cubicBezTo>
                    <a:pt x="11629" y="9736"/>
                    <a:pt x="11480" y="10194"/>
                    <a:pt x="11246" y="10980"/>
                  </a:cubicBezTo>
                  <a:cubicBezTo>
                    <a:pt x="10991" y="11372"/>
                    <a:pt x="10481" y="10930"/>
                    <a:pt x="10289" y="10096"/>
                  </a:cubicBezTo>
                  <a:cubicBezTo>
                    <a:pt x="10140" y="9196"/>
                    <a:pt x="9907" y="8165"/>
                    <a:pt x="10459" y="7576"/>
                  </a:cubicBezTo>
                  <a:cubicBezTo>
                    <a:pt x="9375" y="6790"/>
                    <a:pt x="9269" y="6070"/>
                    <a:pt x="9056" y="6218"/>
                  </a:cubicBezTo>
                  <a:cubicBezTo>
                    <a:pt x="9205" y="6987"/>
                    <a:pt x="8929" y="6660"/>
                    <a:pt x="8737" y="6021"/>
                  </a:cubicBezTo>
                  <a:cubicBezTo>
                    <a:pt x="8822" y="5023"/>
                    <a:pt x="8610" y="4385"/>
                    <a:pt x="8440" y="3550"/>
                  </a:cubicBezTo>
                  <a:lnTo>
                    <a:pt x="7844" y="2290"/>
                  </a:lnTo>
                  <a:lnTo>
                    <a:pt x="6654" y="1849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6200" y="2362200"/>
            <a:ext cx="3276599" cy="1677888"/>
            <a:chOff x="76200" y="2362200"/>
            <a:chExt cx="3276599" cy="1677888"/>
          </a:xfrm>
        </p:grpSpPr>
        <p:sp>
          <p:nvSpPr>
            <p:cNvPr id="117776" name="Text Box 16"/>
            <p:cNvSpPr txBox="1">
              <a:spLocks noChangeArrowheads="1"/>
            </p:cNvSpPr>
            <p:nvPr/>
          </p:nvSpPr>
          <p:spPr bwMode="auto">
            <a:xfrm>
              <a:off x="76200" y="2619375"/>
              <a:ext cx="1365250" cy="974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sz="1600" b="1" dirty="0">
                  <a:solidFill>
                    <a:srgbClr val="000000"/>
                  </a:solidFill>
                  <a:latin typeface="Arial (W1)" pitchFamily="34" charset="0"/>
                </a:rPr>
                <a:t>Step 1. </a:t>
              </a:r>
              <a:r>
                <a:rPr kumimoji="1" lang="en-US" sz="1400" dirty="0">
                  <a:solidFill>
                    <a:srgbClr val="000000"/>
                  </a:solidFill>
                  <a:latin typeface="Times New Roman" pitchFamily="18" charset="0"/>
                </a:rPr>
                <a:t>The developer designs the </a:t>
              </a:r>
              <a:br>
                <a:rPr kumimoji="1" lang="en-US" sz="1400" dirty="0">
                  <a:solidFill>
                    <a:srgbClr val="000000"/>
                  </a:solidFill>
                  <a:latin typeface="Times New Roman" pitchFamily="18" charset="0"/>
                </a:rPr>
              </a:br>
              <a:r>
                <a:rPr kumimoji="1" lang="en-US" sz="1400" dirty="0">
                  <a:solidFill>
                    <a:srgbClr val="000000"/>
                  </a:solidFill>
                  <a:latin typeface="Times New Roman" pitchFamily="18" charset="0"/>
                </a:rPr>
                <a:t>user interface.</a:t>
              </a: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71600" y="2362200"/>
              <a:ext cx="1981199" cy="167788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33" name="Group 32"/>
          <p:cNvGrpSpPr/>
          <p:nvPr/>
        </p:nvGrpSpPr>
        <p:grpSpPr>
          <a:xfrm>
            <a:off x="4724400" y="2438400"/>
            <a:ext cx="3352800" cy="1600199"/>
            <a:chOff x="4724400" y="2438400"/>
            <a:chExt cx="3352800" cy="1600199"/>
          </a:xfrm>
        </p:grpSpPr>
        <p:sp>
          <p:nvSpPr>
            <p:cNvPr id="117779" name="Text Box 19"/>
            <p:cNvSpPr txBox="1">
              <a:spLocks noChangeArrowheads="1"/>
            </p:cNvSpPr>
            <p:nvPr/>
          </p:nvSpPr>
          <p:spPr bwMode="auto">
            <a:xfrm>
              <a:off x="5867400" y="2667000"/>
              <a:ext cx="2209800" cy="792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sz="1600" b="1" dirty="0">
                  <a:solidFill>
                    <a:srgbClr val="000000"/>
                  </a:solidFill>
                  <a:latin typeface="Arial (W1)" pitchFamily="34" charset="0"/>
                </a:rPr>
                <a:t>Step 2.</a:t>
              </a:r>
              <a:r>
                <a:rPr kumimoji="1" lang="en-US" sz="18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kumimoji="1" lang="en-US" sz="1400" dirty="0">
                  <a:solidFill>
                    <a:srgbClr val="000000"/>
                  </a:solidFill>
                  <a:latin typeface="Times New Roman" pitchFamily="18" charset="0"/>
                </a:rPr>
                <a:t>The developer assigns properties to each </a:t>
              </a:r>
              <a:br>
                <a:rPr kumimoji="1" lang="en-US" sz="1400" dirty="0">
                  <a:solidFill>
                    <a:srgbClr val="000000"/>
                  </a:solidFill>
                  <a:latin typeface="Times New Roman" pitchFamily="18" charset="0"/>
                </a:rPr>
              </a:br>
              <a:r>
                <a:rPr kumimoji="1" lang="en-US" sz="1400" dirty="0">
                  <a:solidFill>
                    <a:srgbClr val="000000"/>
                  </a:solidFill>
                  <a:latin typeface="Times New Roman" pitchFamily="18" charset="0"/>
                </a:rPr>
                <a:t>object on the form.</a:t>
              </a: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724400" y="2438400"/>
              <a:ext cx="1182756" cy="160019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34" name="Group 33"/>
          <p:cNvGrpSpPr/>
          <p:nvPr/>
        </p:nvGrpSpPr>
        <p:grpSpPr>
          <a:xfrm>
            <a:off x="4648200" y="4114800"/>
            <a:ext cx="4148137" cy="1871663"/>
            <a:chOff x="4648200" y="4114800"/>
            <a:chExt cx="4148137" cy="1871663"/>
          </a:xfrm>
        </p:grpSpPr>
        <p:sp>
          <p:nvSpPr>
            <p:cNvPr id="117782" name="Text Box 22"/>
            <p:cNvSpPr txBox="1">
              <a:spLocks noChangeArrowheads="1"/>
            </p:cNvSpPr>
            <p:nvPr/>
          </p:nvSpPr>
          <p:spPr bwMode="auto">
            <a:xfrm>
              <a:off x="4648200" y="4556125"/>
              <a:ext cx="1497013" cy="1430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sz="1600" b="1" dirty="0">
                  <a:solidFill>
                    <a:srgbClr val="000000"/>
                  </a:solidFill>
                  <a:latin typeface="Arial (W1)" pitchFamily="34" charset="0"/>
                </a:rPr>
                <a:t>Step 3.</a:t>
              </a:r>
              <a:r>
                <a:rPr kumimoji="1" lang="en-US" sz="18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kumimoji="1" lang="en-US" sz="1400" dirty="0">
                  <a:solidFill>
                    <a:srgbClr val="000000"/>
                  </a:solidFill>
                  <a:latin typeface="Times New Roman" pitchFamily="18" charset="0"/>
                </a:rPr>
                <a:t>The developer</a:t>
              </a:r>
              <a:br>
                <a:rPr kumimoji="1" lang="en-US" sz="1400" dirty="0">
                  <a:solidFill>
                    <a:srgbClr val="000000"/>
                  </a:solidFill>
                  <a:latin typeface="Times New Roman" pitchFamily="18" charset="0"/>
                </a:rPr>
              </a:br>
              <a:r>
                <a:rPr kumimoji="1" lang="en-US" sz="1400" dirty="0">
                  <a:solidFill>
                    <a:srgbClr val="000000"/>
                  </a:solidFill>
                  <a:latin typeface="Times New Roman" pitchFamily="18" charset="0"/>
                </a:rPr>
                <a:t>writes code </a:t>
              </a:r>
              <a:br>
                <a:rPr kumimoji="1" lang="en-US" sz="1400" dirty="0">
                  <a:solidFill>
                    <a:srgbClr val="000000"/>
                  </a:solidFill>
                  <a:latin typeface="Times New Roman" pitchFamily="18" charset="0"/>
                </a:rPr>
              </a:br>
              <a:r>
                <a:rPr kumimoji="1" lang="en-US" sz="1400" dirty="0">
                  <a:solidFill>
                    <a:srgbClr val="000000"/>
                  </a:solidFill>
                  <a:latin typeface="Times New Roman" pitchFamily="18" charset="0"/>
                </a:rPr>
                <a:t>to define the action of each </a:t>
              </a:r>
              <a:br>
                <a:rPr kumimoji="1" lang="en-US" sz="1400" dirty="0">
                  <a:solidFill>
                    <a:srgbClr val="000000"/>
                  </a:solidFill>
                  <a:latin typeface="Times New Roman" pitchFamily="18" charset="0"/>
                </a:rPr>
              </a:br>
              <a:r>
                <a:rPr kumimoji="1" lang="en-US" sz="1400" dirty="0">
                  <a:solidFill>
                    <a:srgbClr val="000000"/>
                  </a:solidFill>
                  <a:latin typeface="Times New Roman" pitchFamily="18" charset="0"/>
                </a:rPr>
                <a:t>command button.</a:t>
              </a:r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248400" y="4114800"/>
              <a:ext cx="2547937" cy="180271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35" name="Group 34"/>
          <p:cNvGrpSpPr/>
          <p:nvPr/>
        </p:nvGrpSpPr>
        <p:grpSpPr>
          <a:xfrm>
            <a:off x="1447800" y="4191000"/>
            <a:ext cx="2133600" cy="2636838"/>
            <a:chOff x="1447800" y="4191000"/>
            <a:chExt cx="2133600" cy="2636838"/>
          </a:xfrm>
        </p:grpSpPr>
        <p:sp>
          <p:nvSpPr>
            <p:cNvPr id="117785" name="Text Box 25"/>
            <p:cNvSpPr txBox="1">
              <a:spLocks noChangeArrowheads="1"/>
            </p:cNvSpPr>
            <p:nvPr/>
          </p:nvSpPr>
          <p:spPr bwMode="auto">
            <a:xfrm>
              <a:off x="1447800" y="6248400"/>
              <a:ext cx="2133600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sz="1600" b="1" dirty="0">
                  <a:solidFill>
                    <a:srgbClr val="000000"/>
                  </a:solidFill>
                  <a:latin typeface="Arial (W1)" pitchFamily="34" charset="0"/>
                </a:rPr>
                <a:t>Step 4.</a:t>
              </a:r>
              <a:r>
                <a:rPr kumimoji="1" lang="en-US" sz="18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kumimoji="1" lang="en-US" sz="1400" dirty="0">
                  <a:solidFill>
                    <a:srgbClr val="000000"/>
                  </a:solidFill>
                  <a:latin typeface="Times New Roman" pitchFamily="18" charset="0"/>
                </a:rPr>
                <a:t>The developer tests the program.</a:t>
              </a:r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905001" y="4191000"/>
              <a:ext cx="1371600" cy="208392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7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77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7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7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1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35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17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8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2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3" grpId="0" build="p" bldLvl="5" autoUpdateAnimBg="0" advAuto="1000"/>
      <p:bldP spid="117768" grpId="0" build="p" bldLvl="5" autoUpdateAnimBg="0" advAuto="3000"/>
      <p:bldP spid="117769" grpId="0" animBg="1"/>
      <p:bldP spid="117770" grpId="0" animBg="1"/>
      <p:bldP spid="11777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0"/>
            <a:ext cx="8842375" cy="806450"/>
          </a:xfrm>
        </p:spPr>
        <p:txBody>
          <a:bodyPr/>
          <a:lstStyle/>
          <a:p>
            <a:r>
              <a:rPr lang="en-US" sz="3400" dirty="0"/>
              <a:t>Object-Oriented Programming Languages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585787"/>
          </a:xfrm>
        </p:spPr>
        <p:txBody>
          <a:bodyPr/>
          <a:lstStyle/>
          <a:p>
            <a:r>
              <a:rPr lang="en-US" dirty="0"/>
              <a:t>What is </a:t>
            </a:r>
            <a:r>
              <a:rPr lang="en-US" dirty="0">
                <a:solidFill>
                  <a:srgbClr val="DD554B"/>
                </a:solidFill>
              </a:rPr>
              <a:t>Delphi</a:t>
            </a:r>
            <a:r>
              <a:rPr lang="en-US" dirty="0"/>
              <a:t>?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000099"/>
                </a:solidFill>
                <a:latin typeface="Arial Narrow" pitchFamily="34" charset="0"/>
              </a:rPr>
              <a:t>p. 672 Fig. 13-11</a:t>
            </a:r>
          </a:p>
        </p:txBody>
      </p:sp>
      <p:grpSp>
        <p:nvGrpSpPr>
          <p:cNvPr id="35845" name="Group 5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35846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5847" name="Text Box 7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 dirty="0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304800" y="1547813"/>
            <a:ext cx="8585200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Powerful </a:t>
            </a:r>
            <a:r>
              <a:rPr kumimoji="1" lang="en-US" sz="2600" b="1" dirty="0" smtClean="0">
                <a:solidFill>
                  <a:srgbClr val="000000"/>
                </a:solidFill>
                <a:latin typeface="Times New Roman" pitchFamily="18" charset="0"/>
              </a:rPr>
              <a:t>program development tool</a:t>
            </a:r>
            <a:endParaRPr kumimoji="1" lang="en-US" sz="26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Ideal for large-scale enterprise and Web applications</a:t>
            </a:r>
          </a:p>
        </p:txBody>
      </p:sp>
      <p:pic>
        <p:nvPicPr>
          <p:cNvPr id="10" name="Picture 9" descr="CFig13-1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514600"/>
            <a:ext cx="5334000" cy="3560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8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bldLvl="5" autoUpdateAnimBg="0" advAuto="1000"/>
      <p:bldP spid="35848" grpId="0" build="p" bldLvl="2" autoUpdateAnimBg="0" advAuto="300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0"/>
            <a:ext cx="8842375" cy="806450"/>
          </a:xfrm>
        </p:spPr>
        <p:txBody>
          <a:bodyPr/>
          <a:lstStyle/>
          <a:p>
            <a:r>
              <a:rPr lang="en-US" sz="3400" dirty="0"/>
              <a:t>Object-Oriented Programming Languages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585787"/>
          </a:xfrm>
        </p:spPr>
        <p:txBody>
          <a:bodyPr/>
          <a:lstStyle/>
          <a:p>
            <a:r>
              <a:rPr lang="en-US" dirty="0"/>
              <a:t>What is </a:t>
            </a:r>
            <a:r>
              <a:rPr lang="en-US" dirty="0">
                <a:solidFill>
                  <a:srgbClr val="DD554B"/>
                </a:solidFill>
              </a:rPr>
              <a:t>PowerBuilder</a:t>
            </a:r>
            <a:r>
              <a:rPr lang="en-US" dirty="0"/>
              <a:t>?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000099"/>
                </a:solidFill>
                <a:latin typeface="Arial Narrow" pitchFamily="34" charset="0"/>
              </a:rPr>
              <a:t>p. 673 Fig. 13-12</a:t>
            </a:r>
          </a:p>
        </p:txBody>
      </p:sp>
      <p:grpSp>
        <p:nvGrpSpPr>
          <p:cNvPr id="37893" name="Group 5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37894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7895" name="Text Box 7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 dirty="0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304800" y="1547813"/>
            <a:ext cx="381000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Another powerful visual programming tool</a:t>
            </a:r>
          </a:p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Best suited for Web-based and large-scale </a:t>
            </a:r>
            <a:b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enterprise object-oriented applications</a:t>
            </a:r>
          </a:p>
        </p:txBody>
      </p:sp>
      <p:pic>
        <p:nvPicPr>
          <p:cNvPr id="11" name="Picture 10" descr="CFig13-1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1" y="1066800"/>
            <a:ext cx="4218214" cy="472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78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78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bldLvl="5" autoUpdateAnimBg="0" advAuto="1000"/>
      <p:bldP spid="37896" grpId="0" build="p" bldLvl="2" autoUpdateAnimBg="0" advAuto="300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13 Objectives</a:t>
            </a:r>
            <a:endParaRPr lang="en-US" dirty="0">
              <a:latin typeface="Arial Unicode MS" pitchFamily="34" charset="-128"/>
            </a:endParaRPr>
          </a:p>
        </p:txBody>
      </p:sp>
      <p:grpSp>
        <p:nvGrpSpPr>
          <p:cNvPr id="3077" name="Group 5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3078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79" name="Text Box 7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 dirty="0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3080" name="AutoShape 8"/>
          <p:cNvSpPr>
            <a:spLocks noChangeArrowheads="1"/>
          </p:cNvSpPr>
          <p:nvPr/>
        </p:nvSpPr>
        <p:spPr bwMode="auto">
          <a:xfrm>
            <a:off x="4606925" y="1066800"/>
            <a:ext cx="4341813" cy="1009651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80000"/>
              <a:buFont typeface="Monotype Sorts" pitchFamily="2" charset="2"/>
              <a:buNone/>
            </a:pPr>
            <a:r>
              <a:rPr kumimoji="1" lang="en-US" sz="1500" b="1" dirty="0">
                <a:latin typeface="Times New Roman" pitchFamily="18" charset="0"/>
              </a:rPr>
              <a:t>Describe various ways to develop Web pages including HTML, scripting languages, DHTML, XML, WML, and Web page authoring software</a:t>
            </a:r>
          </a:p>
        </p:txBody>
      </p:sp>
      <p:sp>
        <p:nvSpPr>
          <p:cNvPr id="3081" name="AutoShape 9"/>
          <p:cNvSpPr>
            <a:spLocks noChangeArrowheads="1"/>
          </p:cNvSpPr>
          <p:nvPr/>
        </p:nvSpPr>
        <p:spPr bwMode="auto">
          <a:xfrm>
            <a:off x="192088" y="1752600"/>
            <a:ext cx="4341812" cy="809625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Monotype Sorts" pitchFamily="2" charset="2"/>
              <a:buNone/>
            </a:pPr>
            <a:r>
              <a:rPr kumimoji="1" lang="en-US" sz="1600" b="1" dirty="0">
                <a:latin typeface="Times New Roman" pitchFamily="18" charset="0"/>
              </a:rPr>
              <a:t>Differentiate between machine </a:t>
            </a:r>
            <a:br>
              <a:rPr kumimoji="1" lang="en-US" sz="1600" b="1" dirty="0">
                <a:latin typeface="Times New Roman" pitchFamily="18" charset="0"/>
              </a:rPr>
            </a:br>
            <a:r>
              <a:rPr kumimoji="1" lang="en-US" sz="1600" b="1" dirty="0">
                <a:latin typeface="Times New Roman" pitchFamily="18" charset="0"/>
              </a:rPr>
              <a:t>and assembly languages</a:t>
            </a:r>
          </a:p>
        </p:txBody>
      </p:sp>
      <p:sp>
        <p:nvSpPr>
          <p:cNvPr id="3082" name="AutoShape 10"/>
          <p:cNvSpPr>
            <a:spLocks noChangeArrowheads="1"/>
          </p:cNvSpPr>
          <p:nvPr/>
        </p:nvSpPr>
        <p:spPr bwMode="auto">
          <a:xfrm>
            <a:off x="192088" y="2782888"/>
            <a:ext cx="4341812" cy="809625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80000"/>
              <a:buFont typeface="Monotype Sorts" pitchFamily="2" charset="2"/>
              <a:buNone/>
            </a:pPr>
            <a:r>
              <a:rPr kumimoji="1" lang="en-US" sz="1600" b="1" dirty="0">
                <a:latin typeface="Times New Roman" pitchFamily="18" charset="0"/>
              </a:rPr>
              <a:t>Identify and discuss the purpose of </a:t>
            </a:r>
            <a:br>
              <a:rPr kumimoji="1" lang="en-US" sz="1600" b="1" dirty="0">
                <a:latin typeface="Times New Roman" pitchFamily="18" charset="0"/>
              </a:rPr>
            </a:br>
            <a:r>
              <a:rPr kumimoji="1" lang="en-US" sz="1600" b="1" dirty="0">
                <a:latin typeface="Times New Roman" pitchFamily="18" charset="0"/>
              </a:rPr>
              <a:t>procedural programming languages</a:t>
            </a:r>
          </a:p>
        </p:txBody>
      </p:sp>
      <p:sp>
        <p:nvSpPr>
          <p:cNvPr id="3083" name="AutoShape 11"/>
          <p:cNvSpPr>
            <a:spLocks noChangeArrowheads="1"/>
          </p:cNvSpPr>
          <p:nvPr/>
        </p:nvSpPr>
        <p:spPr bwMode="auto">
          <a:xfrm>
            <a:off x="192088" y="3813175"/>
            <a:ext cx="4341812" cy="809625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80000"/>
              <a:buFont typeface="Monotype Sorts" pitchFamily="2" charset="2"/>
              <a:buNone/>
            </a:pPr>
            <a:r>
              <a:rPr kumimoji="1" lang="en-US" sz="1600" b="1" dirty="0">
                <a:latin typeface="Times New Roman" pitchFamily="18" charset="0"/>
              </a:rPr>
              <a:t>Identify and discuss the characteristics of object-oriented programming languages and program development tools</a:t>
            </a:r>
          </a:p>
        </p:txBody>
      </p:sp>
      <p:sp>
        <p:nvSpPr>
          <p:cNvPr id="3084" name="AutoShape 12"/>
          <p:cNvSpPr>
            <a:spLocks noChangeArrowheads="1"/>
          </p:cNvSpPr>
          <p:nvPr/>
        </p:nvSpPr>
        <p:spPr bwMode="auto">
          <a:xfrm>
            <a:off x="192088" y="4843463"/>
            <a:ext cx="4341812" cy="809625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Monotype Sorts" pitchFamily="2" charset="2"/>
              <a:buNone/>
            </a:pPr>
            <a:r>
              <a:rPr kumimoji="1" lang="en-US" sz="1600" b="1" dirty="0">
                <a:latin typeface="Times New Roman" pitchFamily="18" charset="0"/>
              </a:rPr>
              <a:t>Identify the uses of other programming languages and other program development tools</a:t>
            </a:r>
          </a:p>
        </p:txBody>
      </p:sp>
      <p:sp>
        <p:nvSpPr>
          <p:cNvPr id="3086" name="AutoShape 14"/>
          <p:cNvSpPr>
            <a:spLocks noChangeArrowheads="1"/>
          </p:cNvSpPr>
          <p:nvPr/>
        </p:nvSpPr>
        <p:spPr bwMode="auto">
          <a:xfrm>
            <a:off x="4606925" y="2282825"/>
            <a:ext cx="4341813" cy="809625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80000"/>
              <a:buFont typeface="Monotype Sorts" pitchFamily="2" charset="2"/>
              <a:buNone/>
            </a:pPr>
            <a:r>
              <a:rPr kumimoji="1" lang="en-US" sz="1600" b="1" dirty="0">
                <a:latin typeface="Times New Roman" pitchFamily="18" charset="0"/>
              </a:rPr>
              <a:t>Identify the uses of popular multimedia </a:t>
            </a:r>
            <a:br>
              <a:rPr kumimoji="1" lang="en-US" sz="1600" b="1" dirty="0">
                <a:latin typeface="Times New Roman" pitchFamily="18" charset="0"/>
              </a:rPr>
            </a:br>
            <a:r>
              <a:rPr kumimoji="1" lang="en-US" sz="1600" b="1" dirty="0">
                <a:latin typeface="Times New Roman" pitchFamily="18" charset="0"/>
              </a:rPr>
              <a:t>authoring programs</a:t>
            </a:r>
          </a:p>
        </p:txBody>
      </p:sp>
      <p:sp>
        <p:nvSpPr>
          <p:cNvPr id="3087" name="AutoShape 15"/>
          <p:cNvSpPr>
            <a:spLocks noChangeArrowheads="1"/>
          </p:cNvSpPr>
          <p:nvPr/>
        </p:nvSpPr>
        <p:spPr bwMode="auto">
          <a:xfrm>
            <a:off x="4606925" y="3300413"/>
            <a:ext cx="4341813" cy="809625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80000"/>
              <a:buFont typeface="Monotype Sorts" pitchFamily="2" charset="2"/>
              <a:buNone/>
            </a:pPr>
            <a:r>
              <a:rPr kumimoji="1" lang="en-US" sz="1600" b="1" dirty="0">
                <a:latin typeface="Times New Roman" pitchFamily="18" charset="0"/>
              </a:rPr>
              <a:t>List the six steps in the program development cycle</a:t>
            </a:r>
          </a:p>
        </p:txBody>
      </p:sp>
      <p:sp>
        <p:nvSpPr>
          <p:cNvPr id="3088" name="AutoShape 16"/>
          <p:cNvSpPr>
            <a:spLocks noChangeArrowheads="1"/>
          </p:cNvSpPr>
          <p:nvPr/>
        </p:nvSpPr>
        <p:spPr bwMode="auto">
          <a:xfrm>
            <a:off x="4606925" y="4316413"/>
            <a:ext cx="4341813" cy="809625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80000"/>
              <a:buFont typeface="Monotype Sorts" pitchFamily="2" charset="2"/>
              <a:buNone/>
            </a:pPr>
            <a:r>
              <a:rPr kumimoji="1" lang="en-US" sz="1600" b="1" dirty="0">
                <a:latin typeface="Times New Roman" pitchFamily="18" charset="0"/>
              </a:rPr>
              <a:t>Differentiate between structured design and </a:t>
            </a:r>
            <a:br>
              <a:rPr kumimoji="1" lang="en-US" sz="1600" b="1" dirty="0">
                <a:latin typeface="Times New Roman" pitchFamily="18" charset="0"/>
              </a:rPr>
            </a:br>
            <a:r>
              <a:rPr kumimoji="1" lang="en-US" sz="1600" b="1" dirty="0">
                <a:latin typeface="Times New Roman" pitchFamily="18" charset="0"/>
              </a:rPr>
              <a:t>object-oriented design</a:t>
            </a:r>
          </a:p>
        </p:txBody>
      </p:sp>
      <p:sp>
        <p:nvSpPr>
          <p:cNvPr id="3089" name="AutoShape 17"/>
          <p:cNvSpPr>
            <a:spLocks noChangeArrowheads="1"/>
          </p:cNvSpPr>
          <p:nvPr/>
        </p:nvSpPr>
        <p:spPr bwMode="auto">
          <a:xfrm>
            <a:off x="4606925" y="5334000"/>
            <a:ext cx="4341813" cy="809625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80000"/>
              <a:buFont typeface="Monotype Sorts" pitchFamily="2" charset="2"/>
              <a:buNone/>
            </a:pPr>
            <a:r>
              <a:rPr kumimoji="1" lang="en-US" sz="1600" b="1" dirty="0">
                <a:latin typeface="Times New Roman" pitchFamily="18" charset="0"/>
              </a:rPr>
              <a:t>Explain the basic control structures and design tools used in designing solutions to programming problems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8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3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 animBg="1" autoUpdateAnimBg="0"/>
      <p:bldP spid="3081" grpId="0" animBg="1" autoUpdateAnimBg="0"/>
      <p:bldP spid="3082" grpId="0" animBg="1" autoUpdateAnimBg="0"/>
      <p:bldP spid="3083" grpId="0" animBg="1" autoUpdateAnimBg="0"/>
      <p:bldP spid="3084" grpId="0" animBg="1" autoUpdateAnimBg="0"/>
      <p:bldP spid="3086" grpId="0" animBg="1" autoUpdateAnimBg="0"/>
      <p:bldP spid="3087" grpId="0" animBg="1" autoUpdateAnimBg="0"/>
      <p:bldP spid="3088" grpId="0" animBg="1" autoUpdateAnimBg="0"/>
      <p:bldP spid="3089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Other Programming Languages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000099"/>
              </a:buClr>
              <a:buFont typeface="Wingdings" pitchFamily="2" charset="2"/>
              <a:buChar char="Ø"/>
            </a:pPr>
            <a:r>
              <a:rPr lang="en-US" dirty="0"/>
              <a:t>What are </a:t>
            </a:r>
            <a:r>
              <a:rPr lang="en-US" dirty="0">
                <a:solidFill>
                  <a:srgbClr val="DD554B"/>
                </a:solidFill>
              </a:rPr>
              <a:t>nonprocedural languages</a:t>
            </a:r>
            <a:r>
              <a:rPr lang="en-US" dirty="0"/>
              <a:t> and program development tools?</a:t>
            </a:r>
          </a:p>
        </p:txBody>
      </p:sp>
      <p:sp>
        <p:nvSpPr>
          <p:cNvPr id="110596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000099"/>
                </a:solidFill>
                <a:latin typeface="Arial Narrow" pitchFamily="34" charset="0"/>
              </a:rPr>
              <a:t>p. </a:t>
            </a:r>
            <a:r>
              <a:rPr lang="en-US" sz="1200" dirty="0" smtClean="0">
                <a:solidFill>
                  <a:srgbClr val="000099"/>
                </a:solidFill>
                <a:latin typeface="Arial Narrow" pitchFamily="34" charset="0"/>
              </a:rPr>
              <a:t>674 and 676</a:t>
            </a:r>
            <a:endParaRPr lang="en-US" sz="1200" dirty="0">
              <a:solidFill>
                <a:srgbClr val="000099"/>
              </a:solidFill>
              <a:latin typeface="Arial Narrow" pitchFamily="34" charset="0"/>
            </a:endParaRPr>
          </a:p>
        </p:txBody>
      </p:sp>
      <p:grpSp>
        <p:nvGrpSpPr>
          <p:cNvPr id="110597" name="Group 5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110598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0599" name="Text Box 7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 dirty="0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10602" name="AutoShape 10"/>
          <p:cNvSpPr>
            <a:spLocks noChangeArrowheads="1"/>
          </p:cNvSpPr>
          <p:nvPr/>
        </p:nvSpPr>
        <p:spPr bwMode="auto">
          <a:xfrm>
            <a:off x="914400" y="2286000"/>
            <a:ext cx="3429000" cy="2362200"/>
          </a:xfrm>
          <a:prstGeom prst="roundRect">
            <a:avLst>
              <a:gd name="adj" fmla="val 16667"/>
            </a:avLst>
          </a:prstGeom>
          <a:solidFill>
            <a:srgbClr val="339966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algn="ctr"/>
            <a:r>
              <a:rPr kumimoji="1" lang="en-US" b="1" dirty="0">
                <a:solidFill>
                  <a:srgbClr val="DD554B"/>
                </a:solidFill>
                <a:latin typeface="Times New Roman" pitchFamily="18" charset="0"/>
              </a:rPr>
              <a:t>Nonprocedural Language</a:t>
            </a:r>
            <a:br>
              <a:rPr kumimoji="1" lang="en-US" b="1" dirty="0">
                <a:solidFill>
                  <a:srgbClr val="DD554B"/>
                </a:solidFill>
                <a:latin typeface="Times New Roman" pitchFamily="18" charset="0"/>
              </a:rPr>
            </a:br>
            <a:r>
              <a:rPr kumimoji="1" lang="en-US" sz="1800" dirty="0">
                <a:solidFill>
                  <a:srgbClr val="FFFFCC"/>
                </a:solidFill>
                <a:latin typeface="Times New Roman" pitchFamily="18" charset="0"/>
              </a:rPr>
              <a:t>The programmer writes English-like instructions or interacts with a visual environment to retrieve data from files or a database</a:t>
            </a:r>
          </a:p>
        </p:txBody>
      </p:sp>
      <p:sp>
        <p:nvSpPr>
          <p:cNvPr id="110603" name="AutoShape 11"/>
          <p:cNvSpPr>
            <a:spLocks noChangeArrowheads="1"/>
          </p:cNvSpPr>
          <p:nvPr/>
        </p:nvSpPr>
        <p:spPr bwMode="auto">
          <a:xfrm>
            <a:off x="5181600" y="2286000"/>
            <a:ext cx="3429000" cy="2362200"/>
          </a:xfrm>
          <a:prstGeom prst="roundRect">
            <a:avLst>
              <a:gd name="adj" fmla="val 16667"/>
            </a:avLst>
          </a:prstGeom>
          <a:solidFill>
            <a:srgbClr val="003366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algn="ctr">
              <a:spcBef>
                <a:spcPct val="50000"/>
              </a:spcBef>
              <a:buClr>
                <a:srgbClr val="D94439"/>
              </a:buClr>
              <a:buFont typeface="Wingdings" pitchFamily="2" charset="2"/>
              <a:buNone/>
            </a:pPr>
            <a:r>
              <a:rPr kumimoji="1" lang="en-US" b="1" dirty="0">
                <a:solidFill>
                  <a:schemeClr val="accent2"/>
                </a:solidFill>
                <a:latin typeface="Times New Roman" pitchFamily="18" charset="0"/>
              </a:rPr>
              <a:t>Program Development Tools</a:t>
            </a:r>
            <a:r>
              <a:rPr kumimoji="1" lang="en-US" dirty="0">
                <a:solidFill>
                  <a:srgbClr val="FFFFCC"/>
                </a:solidFill>
                <a:latin typeface="Times New Roman" pitchFamily="18" charset="0"/>
              </a:rPr>
              <a:t/>
            </a:r>
            <a:br>
              <a:rPr kumimoji="1" lang="en-US" dirty="0">
                <a:solidFill>
                  <a:srgbClr val="FFFFCC"/>
                </a:solidFill>
                <a:latin typeface="Times New Roman" pitchFamily="18" charset="0"/>
              </a:rPr>
            </a:br>
            <a:r>
              <a:rPr kumimoji="1" lang="en-US" sz="1800" dirty="0">
                <a:solidFill>
                  <a:srgbClr val="FFFFCC"/>
                </a:solidFill>
                <a:latin typeface="Times New Roman" pitchFamily="18" charset="0"/>
              </a:rPr>
              <a:t>User-friendly programs designed to assist both programmers and users in creating programs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7" presetClass="entr" presetSubtype="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02" grpId="0" animBg="1" autoUpdateAnimBg="0"/>
      <p:bldP spid="110603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Other Programming Languages</a:t>
            </a:r>
            <a:endParaRPr lang="en-US" sz="3200" dirty="0">
              <a:latin typeface="Arial Unicode MS" pitchFamily="34" charset="-128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661987"/>
          </a:xfrm>
        </p:spPr>
        <p:txBody>
          <a:bodyPr/>
          <a:lstStyle/>
          <a:p>
            <a:r>
              <a:rPr lang="en-US" dirty="0"/>
              <a:t>What is </a:t>
            </a:r>
            <a:r>
              <a:rPr lang="en-US" dirty="0">
                <a:solidFill>
                  <a:srgbClr val="DD554B"/>
                </a:solidFill>
              </a:rPr>
              <a:t>RPG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/>
              <a:t>(Report Program Generator)?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000099"/>
                </a:solidFill>
                <a:latin typeface="Arial Narrow" pitchFamily="34" charset="0"/>
              </a:rPr>
              <a:t>p. 674 Fig. 13-13</a:t>
            </a:r>
          </a:p>
        </p:txBody>
      </p:sp>
      <p:grpSp>
        <p:nvGrpSpPr>
          <p:cNvPr id="39941" name="Group 5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39942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9943" name="Text Box 7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 dirty="0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304800" y="1547813"/>
            <a:ext cx="8585200" cy="10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Nonprocedural language used for generating reports, </a:t>
            </a:r>
            <a:r>
              <a:rPr kumimoji="1" lang="en-US" sz="2600" b="1" dirty="0" smtClean="0">
                <a:solidFill>
                  <a:srgbClr val="000000"/>
                </a:solidFill>
                <a:latin typeface="Times New Roman" pitchFamily="18" charset="0"/>
              </a:rPr>
              <a:t>accessing data, and updating data</a:t>
            </a:r>
            <a:endParaRPr kumimoji="1" lang="en-US" sz="2600" b="1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pic>
        <p:nvPicPr>
          <p:cNvPr id="39950" name="Picture 14" descr="fig13_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514600"/>
            <a:ext cx="4648200" cy="3562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9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 bldLvl="5" autoUpdateAnimBg="0" advAuto="1000"/>
      <p:bldP spid="39944" grpId="0" build="p" bldLvl="3" autoUpdateAnimBg="0" advAuto="300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Other Programming Languages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738187"/>
          </a:xfrm>
        </p:spPr>
        <p:txBody>
          <a:bodyPr/>
          <a:lstStyle/>
          <a:p>
            <a:r>
              <a:rPr lang="en-US" dirty="0"/>
              <a:t>What is a </a:t>
            </a:r>
            <a:r>
              <a:rPr lang="en-US" dirty="0">
                <a:solidFill>
                  <a:schemeClr val="bg2"/>
                </a:solidFill>
              </a:rPr>
              <a:t>fourth-generation language</a:t>
            </a:r>
            <a:r>
              <a:rPr lang="en-US" dirty="0">
                <a:solidFill>
                  <a:schemeClr val="hlink"/>
                </a:solidFill>
              </a:rPr>
              <a:t> </a:t>
            </a:r>
            <a:r>
              <a:rPr lang="en-US" dirty="0">
                <a:solidFill>
                  <a:schemeClr val="bg2"/>
                </a:solidFill>
              </a:rPr>
              <a:t>(</a:t>
            </a:r>
            <a:r>
              <a:rPr lang="en-US" dirty="0">
                <a:solidFill>
                  <a:srgbClr val="DD554B"/>
                </a:solidFill>
              </a:rPr>
              <a:t>4GL</a:t>
            </a:r>
            <a:r>
              <a:rPr lang="en-US" dirty="0">
                <a:solidFill>
                  <a:schemeClr val="bg2"/>
                </a:solidFill>
              </a:rPr>
              <a:t>)</a:t>
            </a:r>
            <a:r>
              <a:rPr lang="en-US" dirty="0"/>
              <a:t>?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000099"/>
                </a:solidFill>
                <a:latin typeface="Arial Narrow" pitchFamily="34" charset="0"/>
              </a:rPr>
              <a:t>p. 674 Fig. 13-14</a:t>
            </a:r>
          </a:p>
        </p:txBody>
      </p:sp>
      <p:grpSp>
        <p:nvGrpSpPr>
          <p:cNvPr id="41989" name="Group 5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41990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991" name="Text Box 7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 dirty="0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304800" y="1547813"/>
            <a:ext cx="8839200" cy="188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b="1" dirty="0">
                <a:solidFill>
                  <a:srgbClr val="000000"/>
                </a:solidFill>
                <a:latin typeface="Times New Roman" pitchFamily="18" charset="0"/>
              </a:rPr>
              <a:t>Nonprocedural language that allows access to data in database</a:t>
            </a:r>
          </a:p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b="1" dirty="0">
                <a:solidFill>
                  <a:srgbClr val="000000"/>
                </a:solidFill>
                <a:latin typeface="Times New Roman" pitchFamily="18" charset="0"/>
              </a:rPr>
              <a:t>Popular 4GL is </a:t>
            </a:r>
            <a:r>
              <a:rPr kumimoji="1" lang="en-US" b="1" dirty="0">
                <a:solidFill>
                  <a:srgbClr val="DD554B"/>
                </a:solidFill>
                <a:latin typeface="Times New Roman" pitchFamily="18" charset="0"/>
              </a:rPr>
              <a:t>SQL</a:t>
            </a:r>
            <a:r>
              <a:rPr kumimoji="1" lang="en-US" b="1" dirty="0">
                <a:solidFill>
                  <a:srgbClr val="000000"/>
                </a:solidFill>
                <a:latin typeface="Times New Roman" pitchFamily="18" charset="0"/>
              </a:rPr>
              <a:t>, query language that allows users to manage data in relational DBMS</a:t>
            </a:r>
            <a:endParaRPr kumimoji="1" lang="en-US" b="1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pic>
        <p:nvPicPr>
          <p:cNvPr id="41996" name="Picture 12" descr="fig13_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3200400"/>
            <a:ext cx="3657600" cy="3105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1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19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 bldLvl="5" autoUpdateAnimBg="0" advAuto="1000"/>
      <p:bldP spid="41992" grpId="0" build="p" bldLvl="2" autoUpdateAnimBg="0" advAuto="300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Other Programming Languages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738187"/>
          </a:xfrm>
        </p:spPr>
        <p:txBody>
          <a:bodyPr/>
          <a:lstStyle/>
          <a:p>
            <a:r>
              <a:rPr lang="en-US" dirty="0"/>
              <a:t>What are other available programming languages?</a:t>
            </a:r>
          </a:p>
        </p:txBody>
      </p:sp>
      <p:sp>
        <p:nvSpPr>
          <p:cNvPr id="118788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000099"/>
                </a:solidFill>
                <a:latin typeface="Arial Narrow" pitchFamily="34" charset="0"/>
              </a:rPr>
              <a:t>p. 675 Fig. 13-15</a:t>
            </a:r>
          </a:p>
        </p:txBody>
      </p:sp>
      <p:grpSp>
        <p:nvGrpSpPr>
          <p:cNvPr id="118789" name="Group 5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118790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8791" name="Text Box 7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 dirty="0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18792" name="AutoShape 8"/>
          <p:cNvSpPr>
            <a:spLocks noChangeArrowheads="1"/>
          </p:cNvSpPr>
          <p:nvPr/>
        </p:nvSpPr>
        <p:spPr bwMode="auto">
          <a:xfrm>
            <a:off x="3579813" y="1897063"/>
            <a:ext cx="2020887" cy="996950"/>
          </a:xfrm>
          <a:prstGeom prst="roundRect">
            <a:avLst>
              <a:gd name="adj" fmla="val 16667"/>
            </a:avLst>
          </a:prstGeom>
          <a:solidFill>
            <a:srgbClr val="008080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0" tIns="0" rIns="0" bIns="0" anchor="ctr"/>
          <a:lstStyle/>
          <a:p>
            <a:pPr algn="ctr"/>
            <a:r>
              <a:rPr kumimoji="1" lang="en-US" sz="22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ALGOL</a:t>
            </a:r>
          </a:p>
        </p:txBody>
      </p:sp>
      <p:sp>
        <p:nvSpPr>
          <p:cNvPr id="118793" name="AutoShape 9"/>
          <p:cNvSpPr>
            <a:spLocks noChangeArrowheads="1"/>
          </p:cNvSpPr>
          <p:nvPr/>
        </p:nvSpPr>
        <p:spPr bwMode="auto">
          <a:xfrm>
            <a:off x="1181100" y="1897063"/>
            <a:ext cx="2019300" cy="998537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0" tIns="0" rIns="0" bIns="0" anchor="ctr"/>
          <a:lstStyle/>
          <a:p>
            <a:pPr algn="ctr"/>
            <a:r>
              <a:rPr kumimoji="1" lang="en-US" sz="22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Ada</a:t>
            </a:r>
            <a:endParaRPr kumimoji="1" lang="en-US" sz="2200" b="1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18794" name="AutoShape 10"/>
          <p:cNvSpPr>
            <a:spLocks noChangeArrowheads="1"/>
          </p:cNvSpPr>
          <p:nvPr/>
        </p:nvSpPr>
        <p:spPr bwMode="auto">
          <a:xfrm>
            <a:off x="5980113" y="1897063"/>
            <a:ext cx="2020887" cy="996950"/>
          </a:xfrm>
          <a:prstGeom prst="roundRect">
            <a:avLst>
              <a:gd name="adj" fmla="val 16667"/>
            </a:avLst>
          </a:prstGeom>
          <a:solidFill>
            <a:srgbClr val="808000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0" tIns="0" rIns="0" bIns="0" anchor="ctr"/>
          <a:lstStyle/>
          <a:p>
            <a:pPr algn="ctr"/>
            <a:r>
              <a:rPr kumimoji="1" lang="en-US" sz="22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APL</a:t>
            </a:r>
          </a:p>
        </p:txBody>
      </p:sp>
      <p:sp>
        <p:nvSpPr>
          <p:cNvPr id="118795" name="AutoShape 11"/>
          <p:cNvSpPr>
            <a:spLocks noChangeArrowheads="1"/>
          </p:cNvSpPr>
          <p:nvPr/>
        </p:nvSpPr>
        <p:spPr bwMode="auto">
          <a:xfrm>
            <a:off x="228600" y="2811463"/>
            <a:ext cx="2019300" cy="998537"/>
          </a:xfrm>
          <a:prstGeom prst="roundRect">
            <a:avLst>
              <a:gd name="adj" fmla="val 16667"/>
            </a:avLst>
          </a:prstGeom>
          <a:solidFill>
            <a:srgbClr val="D94439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Monotype Sorts" pitchFamily="2" charset="2"/>
              <a:buNone/>
            </a:pPr>
            <a:r>
              <a:rPr kumimoji="1" lang="en-US" sz="22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BASIC</a:t>
            </a:r>
          </a:p>
        </p:txBody>
      </p:sp>
      <p:sp>
        <p:nvSpPr>
          <p:cNvPr id="118796" name="AutoShape 12"/>
          <p:cNvSpPr>
            <a:spLocks noChangeArrowheads="1"/>
          </p:cNvSpPr>
          <p:nvPr/>
        </p:nvSpPr>
        <p:spPr bwMode="auto">
          <a:xfrm>
            <a:off x="6972300" y="2811463"/>
            <a:ext cx="2019300" cy="998537"/>
          </a:xfrm>
          <a:prstGeom prst="roundRect">
            <a:avLst>
              <a:gd name="adj" fmla="val 16667"/>
            </a:avLst>
          </a:prstGeom>
          <a:solidFill>
            <a:srgbClr val="008080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0" tIns="0" rIns="0" bIns="0" anchor="ctr"/>
          <a:lstStyle/>
          <a:p>
            <a:pPr algn="ctr"/>
            <a:r>
              <a:rPr kumimoji="1" lang="en-US" sz="22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HyperTalk</a:t>
            </a:r>
            <a:endParaRPr kumimoji="1" lang="en-US" sz="2200" b="1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18797" name="AutoShape 13"/>
          <p:cNvSpPr>
            <a:spLocks noChangeArrowheads="1"/>
          </p:cNvSpPr>
          <p:nvPr/>
        </p:nvSpPr>
        <p:spPr bwMode="auto">
          <a:xfrm>
            <a:off x="4724400" y="2811463"/>
            <a:ext cx="2020888" cy="996950"/>
          </a:xfrm>
          <a:prstGeom prst="roundRect">
            <a:avLst>
              <a:gd name="adj" fmla="val 16667"/>
            </a:avLst>
          </a:prstGeom>
          <a:solidFill>
            <a:srgbClr val="993366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0" tIns="0" rIns="0" bIns="0" anchor="ctr"/>
          <a:lstStyle/>
          <a:p>
            <a:pPr algn="ctr"/>
            <a:r>
              <a:rPr kumimoji="1" lang="en-US" sz="22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FORTRAN</a:t>
            </a:r>
          </a:p>
        </p:txBody>
      </p:sp>
      <p:sp>
        <p:nvSpPr>
          <p:cNvPr id="118798" name="AutoShape 14"/>
          <p:cNvSpPr>
            <a:spLocks noChangeArrowheads="1"/>
          </p:cNvSpPr>
          <p:nvPr/>
        </p:nvSpPr>
        <p:spPr bwMode="auto">
          <a:xfrm>
            <a:off x="2476500" y="2811463"/>
            <a:ext cx="2019300" cy="996950"/>
          </a:xfrm>
          <a:prstGeom prst="roundRect">
            <a:avLst>
              <a:gd name="adj" fmla="val 16667"/>
            </a:avLst>
          </a:prstGeom>
          <a:solidFill>
            <a:srgbClr val="0099CC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0" tIns="0" rIns="0" bIns="0" anchor="ctr"/>
          <a:lstStyle/>
          <a:p>
            <a:pPr algn="ctr"/>
            <a:r>
              <a:rPr kumimoji="1" lang="en-US" sz="22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Forth</a:t>
            </a:r>
            <a:endParaRPr kumimoji="1" lang="en-US" sz="2200" b="1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18799" name="AutoShape 15"/>
          <p:cNvSpPr>
            <a:spLocks noChangeArrowheads="1"/>
          </p:cNvSpPr>
          <p:nvPr/>
        </p:nvSpPr>
        <p:spPr bwMode="auto">
          <a:xfrm>
            <a:off x="1181100" y="3794125"/>
            <a:ext cx="2019300" cy="996950"/>
          </a:xfrm>
          <a:prstGeom prst="roundRect">
            <a:avLst>
              <a:gd name="adj" fmla="val 16667"/>
            </a:avLst>
          </a:prstGeom>
          <a:solidFill>
            <a:srgbClr val="808000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0" tIns="0" rIns="0" bIns="0" anchor="ctr"/>
          <a:lstStyle/>
          <a:p>
            <a:pPr algn="ctr"/>
            <a:r>
              <a:rPr kumimoji="1" lang="en-US" sz="22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LISP</a:t>
            </a:r>
          </a:p>
        </p:txBody>
      </p:sp>
      <p:sp>
        <p:nvSpPr>
          <p:cNvPr id="118800" name="AutoShape 16"/>
          <p:cNvSpPr>
            <a:spLocks noChangeArrowheads="1"/>
          </p:cNvSpPr>
          <p:nvPr/>
        </p:nvSpPr>
        <p:spPr bwMode="auto">
          <a:xfrm>
            <a:off x="5981700" y="3794125"/>
            <a:ext cx="2019300" cy="998538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0" tIns="0" rIns="0" bIns="0" anchor="ctr"/>
          <a:lstStyle/>
          <a:p>
            <a:pPr algn="ctr"/>
            <a:r>
              <a:rPr kumimoji="1" lang="en-US" sz="22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Modula-2</a:t>
            </a:r>
            <a:endParaRPr kumimoji="1" lang="en-US" sz="2200" b="1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18801" name="AutoShape 17"/>
          <p:cNvSpPr>
            <a:spLocks noChangeArrowheads="1"/>
          </p:cNvSpPr>
          <p:nvPr/>
        </p:nvSpPr>
        <p:spPr bwMode="auto">
          <a:xfrm>
            <a:off x="3579813" y="3794125"/>
            <a:ext cx="2020887" cy="996950"/>
          </a:xfrm>
          <a:prstGeom prst="roundRect">
            <a:avLst>
              <a:gd name="adj" fmla="val 16667"/>
            </a:avLst>
          </a:prstGeom>
          <a:solidFill>
            <a:srgbClr val="D94439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Monotype Sorts" pitchFamily="2" charset="2"/>
              <a:buNone/>
            </a:pPr>
            <a:r>
              <a:rPr kumimoji="1" lang="en-US" sz="22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Logo</a:t>
            </a:r>
            <a:endParaRPr kumimoji="1" lang="en-US" sz="2200" b="1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18802" name="AutoShape 18"/>
          <p:cNvSpPr>
            <a:spLocks noChangeArrowheads="1"/>
          </p:cNvSpPr>
          <p:nvPr/>
        </p:nvSpPr>
        <p:spPr bwMode="auto">
          <a:xfrm>
            <a:off x="228600" y="4716463"/>
            <a:ext cx="2019300" cy="998537"/>
          </a:xfrm>
          <a:prstGeom prst="roundRect">
            <a:avLst>
              <a:gd name="adj" fmla="val 16667"/>
            </a:avLst>
          </a:prstGeom>
          <a:solidFill>
            <a:srgbClr val="993366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Monotype Sorts" pitchFamily="2" charset="2"/>
              <a:buNone/>
            </a:pPr>
            <a:r>
              <a:rPr kumimoji="1" lang="en-US" sz="22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Pascal</a:t>
            </a:r>
            <a:endParaRPr kumimoji="1" lang="en-US" sz="2200" b="1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18803" name="AutoShape 19"/>
          <p:cNvSpPr>
            <a:spLocks noChangeArrowheads="1"/>
          </p:cNvSpPr>
          <p:nvPr/>
        </p:nvSpPr>
        <p:spPr bwMode="auto">
          <a:xfrm>
            <a:off x="6972300" y="4716463"/>
            <a:ext cx="2019300" cy="998537"/>
          </a:xfrm>
          <a:prstGeom prst="roundRect">
            <a:avLst>
              <a:gd name="adj" fmla="val 16667"/>
            </a:avLst>
          </a:prstGeom>
          <a:solidFill>
            <a:srgbClr val="0099CC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Monotype Sorts" pitchFamily="2" charset="2"/>
              <a:buNone/>
            </a:pPr>
            <a:r>
              <a:rPr kumimoji="1" lang="en-US" sz="22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Prolog</a:t>
            </a:r>
            <a:endParaRPr kumimoji="1" lang="en-US" sz="2200" b="1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18804" name="AutoShape 20"/>
          <p:cNvSpPr>
            <a:spLocks noChangeArrowheads="1"/>
          </p:cNvSpPr>
          <p:nvPr/>
        </p:nvSpPr>
        <p:spPr bwMode="auto">
          <a:xfrm>
            <a:off x="4724400" y="4716463"/>
            <a:ext cx="2020888" cy="996950"/>
          </a:xfrm>
          <a:prstGeom prst="roundRect">
            <a:avLst>
              <a:gd name="adj" fmla="val 16667"/>
            </a:avLst>
          </a:prstGeom>
          <a:solidFill>
            <a:srgbClr val="808000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Monotype Sorts" pitchFamily="2" charset="2"/>
              <a:buNone/>
            </a:pPr>
            <a:r>
              <a:rPr kumimoji="1" lang="en-US" sz="22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PL/1</a:t>
            </a:r>
          </a:p>
        </p:txBody>
      </p:sp>
      <p:sp>
        <p:nvSpPr>
          <p:cNvPr id="118805" name="AutoShape 21"/>
          <p:cNvSpPr>
            <a:spLocks noChangeArrowheads="1"/>
          </p:cNvSpPr>
          <p:nvPr/>
        </p:nvSpPr>
        <p:spPr bwMode="auto">
          <a:xfrm>
            <a:off x="2476500" y="4716463"/>
            <a:ext cx="2019300" cy="99695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Monotype Sorts" pitchFamily="2" charset="2"/>
              <a:buNone/>
            </a:pPr>
            <a:r>
              <a:rPr kumimoji="1" lang="en-US" sz="22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PILOT</a:t>
            </a:r>
          </a:p>
        </p:txBody>
      </p:sp>
      <p:sp>
        <p:nvSpPr>
          <p:cNvPr id="118806" name="AutoShape 22"/>
          <p:cNvSpPr>
            <a:spLocks noChangeArrowheads="1"/>
          </p:cNvSpPr>
          <p:nvPr/>
        </p:nvSpPr>
        <p:spPr bwMode="auto">
          <a:xfrm>
            <a:off x="3505200" y="5638800"/>
            <a:ext cx="2020888" cy="996950"/>
          </a:xfrm>
          <a:prstGeom prst="roundRect">
            <a:avLst>
              <a:gd name="adj" fmla="val 16667"/>
            </a:avLst>
          </a:prstGeom>
          <a:solidFill>
            <a:srgbClr val="008080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0" tIns="0" rIns="0" bIns="0" anchor="ctr"/>
          <a:lstStyle/>
          <a:p>
            <a:pPr algn="ctr"/>
            <a:r>
              <a:rPr kumimoji="1" lang="en-US" sz="22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Smalltalk</a:t>
            </a:r>
            <a:endParaRPr kumimoji="1" lang="en-US" sz="2200" b="1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8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8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8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8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8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8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8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8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8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8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2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8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8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9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8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2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18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6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18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9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8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30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7" grpId="0" build="p" bldLvl="5" autoUpdateAnimBg="0" advAuto="1000"/>
      <p:bldP spid="118792" grpId="0" animBg="1" autoUpdateAnimBg="0"/>
      <p:bldP spid="118793" grpId="0" animBg="1" autoUpdateAnimBg="0"/>
      <p:bldP spid="118794" grpId="0" animBg="1" autoUpdateAnimBg="0"/>
      <p:bldP spid="118795" grpId="0" animBg="1" autoUpdateAnimBg="0"/>
      <p:bldP spid="118796" grpId="0" animBg="1" autoUpdateAnimBg="0"/>
      <p:bldP spid="118797" grpId="0" animBg="1" autoUpdateAnimBg="0"/>
      <p:bldP spid="118798" grpId="0" animBg="1" autoUpdateAnimBg="0"/>
      <p:bldP spid="118799" grpId="0" animBg="1" autoUpdateAnimBg="0"/>
      <p:bldP spid="118800" grpId="0" animBg="1" autoUpdateAnimBg="0"/>
      <p:bldP spid="118801" grpId="0" animBg="1" autoUpdateAnimBg="0"/>
      <p:bldP spid="118802" grpId="0" animBg="1" autoUpdateAnimBg="0"/>
      <p:bldP spid="118803" grpId="0" animBg="1" autoUpdateAnimBg="0"/>
      <p:bldP spid="118804" grpId="0" animBg="1" autoUpdateAnimBg="0"/>
      <p:bldP spid="118805" grpId="0" animBg="1" autoUpdateAnimBg="0"/>
      <p:bldP spid="118806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Other Program Development Tools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661987"/>
          </a:xfrm>
        </p:spPr>
        <p:txBody>
          <a:bodyPr/>
          <a:lstStyle/>
          <a:p>
            <a:r>
              <a:rPr lang="en-US" dirty="0"/>
              <a:t>What is an </a:t>
            </a:r>
            <a:r>
              <a:rPr lang="en-US" dirty="0">
                <a:solidFill>
                  <a:srgbClr val="DD554B"/>
                </a:solidFill>
              </a:rPr>
              <a:t>application generator</a:t>
            </a:r>
            <a:r>
              <a:rPr lang="en-US" dirty="0"/>
              <a:t>?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000099"/>
                </a:solidFill>
                <a:latin typeface="Arial Narrow" pitchFamily="34" charset="0"/>
              </a:rPr>
              <a:t>p. 676 Fig. 13-16</a:t>
            </a:r>
          </a:p>
        </p:txBody>
      </p:sp>
      <p:grpSp>
        <p:nvGrpSpPr>
          <p:cNvPr id="44037" name="Group 5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44038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039" name="Text Box 7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 dirty="0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304800" y="1524000"/>
            <a:ext cx="8077200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Font typeface="Wingdings" pitchFamily="2" charset="2"/>
              <a:buChar char="Ø"/>
            </a:pPr>
            <a:r>
              <a:rPr kumimoji="1" lang="en-US" b="1" dirty="0">
                <a:solidFill>
                  <a:srgbClr val="000000"/>
                </a:solidFill>
                <a:latin typeface="Times New Roman" pitchFamily="18" charset="0"/>
              </a:rPr>
              <a:t>Program that creates source code or machine code from specification</a:t>
            </a:r>
          </a:p>
          <a:p>
            <a:pPr marL="609600" lvl="1" indent="-495300">
              <a:spcBef>
                <a:spcPct val="5000"/>
              </a:spcBef>
              <a:buClr>
                <a:srgbClr val="000099"/>
              </a:buClr>
              <a:buFont typeface="Wingdings" pitchFamily="2" charset="2"/>
              <a:buChar char="Ø"/>
            </a:pPr>
            <a:r>
              <a:rPr kumimoji="1" lang="en-US" b="1" dirty="0">
                <a:solidFill>
                  <a:srgbClr val="000000"/>
                </a:solidFill>
                <a:latin typeface="Times New Roman" pitchFamily="18" charset="0"/>
              </a:rPr>
              <a:t>Consists of report writer, form, and menu generator</a:t>
            </a:r>
          </a:p>
        </p:txBody>
      </p:sp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342900" y="2743200"/>
            <a:ext cx="44577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028700" lvl="2" indent="-45720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kumimoji="1" lang="en-US" sz="2000" dirty="0">
                <a:solidFill>
                  <a:srgbClr val="000000"/>
                </a:solidFill>
                <a:latin typeface="Times New Roman" pitchFamily="18" charset="0"/>
              </a:rPr>
              <a:t>Form provides </a:t>
            </a:r>
            <a:r>
              <a:rPr kumimoji="1" lang="en-US" sz="2000" dirty="0" smtClean="0">
                <a:solidFill>
                  <a:srgbClr val="000000"/>
                </a:solidFill>
                <a:latin typeface="Times New Roman" pitchFamily="18" charset="0"/>
              </a:rPr>
              <a:t>areas</a:t>
            </a:r>
            <a:br>
              <a:rPr kumimoji="1" lang="en-US" sz="2000" dirty="0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000" dirty="0" smtClean="0">
                <a:solidFill>
                  <a:srgbClr val="000000"/>
                </a:solidFill>
                <a:latin typeface="Times New Roman" pitchFamily="18" charset="0"/>
              </a:rPr>
              <a:t>for </a:t>
            </a:r>
            <a:r>
              <a:rPr kumimoji="1" lang="en-US" sz="2000" dirty="0">
                <a:solidFill>
                  <a:srgbClr val="000000"/>
                </a:solidFill>
                <a:latin typeface="Times New Roman" pitchFamily="18" charset="0"/>
              </a:rPr>
              <a:t>entering data</a:t>
            </a:r>
          </a:p>
        </p:txBody>
      </p:sp>
      <p:pic>
        <p:nvPicPr>
          <p:cNvPr id="11" name="Picture 10" descr="CFig13-1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2895600"/>
            <a:ext cx="5307105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4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40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4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 bldLvl="5" autoUpdateAnimBg="0" advAuto="1000"/>
      <p:bldP spid="44040" grpId="0" build="p" bldLvl="3" autoUpdateAnimBg="0" advAuto="3000"/>
      <p:bldP spid="44043" grpId="0" build="p" bldLvl="3" autoUpdateAnimBg="0" advAuto="300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Other Program Development Tools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738187"/>
          </a:xfrm>
        </p:spPr>
        <p:txBody>
          <a:bodyPr/>
          <a:lstStyle/>
          <a:p>
            <a:r>
              <a:rPr lang="en-US" dirty="0"/>
              <a:t>What is a </a:t>
            </a:r>
            <a:r>
              <a:rPr lang="en-US" dirty="0">
                <a:solidFill>
                  <a:srgbClr val="CD3327"/>
                </a:solidFill>
              </a:rPr>
              <a:t>macro</a:t>
            </a:r>
            <a:r>
              <a:rPr lang="en-US" dirty="0"/>
              <a:t>?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000099"/>
                </a:solidFill>
                <a:latin typeface="Arial Narrow" pitchFamily="34" charset="0"/>
              </a:rPr>
              <a:t>p. 676 - 677 Fig. 13-17</a:t>
            </a:r>
          </a:p>
        </p:txBody>
      </p:sp>
      <p:grpSp>
        <p:nvGrpSpPr>
          <p:cNvPr id="46085" name="Group 5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46086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6087" name="Text Box 7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 dirty="0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46105" name="Rectangle 25"/>
          <p:cNvSpPr>
            <a:spLocks noChangeArrowheads="1"/>
          </p:cNvSpPr>
          <p:nvPr/>
        </p:nvSpPr>
        <p:spPr bwMode="auto">
          <a:xfrm>
            <a:off x="304800" y="1547813"/>
            <a:ext cx="8585200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Series of statements that instructs an application how to complete a task</a:t>
            </a:r>
          </a:p>
        </p:txBody>
      </p:sp>
      <p:grpSp>
        <p:nvGrpSpPr>
          <p:cNvPr id="46112" name="Group 32"/>
          <p:cNvGrpSpPr>
            <a:grpSpLocks/>
          </p:cNvGrpSpPr>
          <p:nvPr/>
        </p:nvGrpSpPr>
        <p:grpSpPr bwMode="auto">
          <a:xfrm>
            <a:off x="0" y="4724400"/>
            <a:ext cx="1981200" cy="1295400"/>
            <a:chOff x="0" y="3024"/>
            <a:chExt cx="1248" cy="816"/>
          </a:xfrm>
        </p:grpSpPr>
        <p:sp>
          <p:nvSpPr>
            <p:cNvPr id="46113" name="Rectangle 33"/>
            <p:cNvSpPr>
              <a:spLocks noChangeArrowheads="1"/>
            </p:cNvSpPr>
            <p:nvPr/>
          </p:nvSpPr>
          <p:spPr bwMode="auto">
            <a:xfrm>
              <a:off x="0" y="3456"/>
              <a:ext cx="1248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/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  <a:t>Click to view Web </a:t>
              </a:r>
              <a:b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  <a:t>Link, click Chapter 13, Click </a:t>
              </a:r>
              <a:b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  <a:t>Web Link from left </a:t>
              </a:r>
              <a:b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  <a:t>navigation, then click </a:t>
              </a:r>
              <a:b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  <a:t>Macros below Chapter 13</a:t>
              </a:r>
            </a:p>
          </p:txBody>
        </p:sp>
        <p:sp>
          <p:nvSpPr>
            <p:cNvPr id="46114" name="Webpage">
              <a:hlinkClick r:id="rId2"/>
            </p:cNvPr>
            <p:cNvSpPr>
              <a:spLocks noEditPoints="1" noChangeArrowheads="1"/>
            </p:cNvSpPr>
            <p:nvPr/>
          </p:nvSpPr>
          <p:spPr bwMode="auto">
            <a:xfrm>
              <a:off x="96" y="3024"/>
              <a:ext cx="278" cy="372"/>
            </a:xfrm>
            <a:custGeom>
              <a:avLst/>
              <a:gdLst>
                <a:gd name="T0" fmla="*/ 5187 w 21600"/>
                <a:gd name="T1" fmla="*/ 21600 h 21600"/>
                <a:gd name="T2" fmla="*/ 0 w 21600"/>
                <a:gd name="T3" fmla="*/ 17509 h 21600"/>
                <a:gd name="T4" fmla="*/ 21600 w 21600"/>
                <a:gd name="T5" fmla="*/ 0 h 21600"/>
                <a:gd name="T6" fmla="*/ 0 w 21600"/>
                <a:gd name="T7" fmla="*/ 0 h 21600"/>
                <a:gd name="T8" fmla="*/ 10800 w 21600"/>
                <a:gd name="T9" fmla="*/ 0 h 21600"/>
                <a:gd name="T10" fmla="*/ 21600 w 21600"/>
                <a:gd name="T11" fmla="*/ 0 h 21600"/>
                <a:gd name="T12" fmla="*/ 21600 w 21600"/>
                <a:gd name="T13" fmla="*/ 10800 h 21600"/>
                <a:gd name="T14" fmla="*/ 21600 w 21600"/>
                <a:gd name="T15" fmla="*/ 21600 h 21600"/>
                <a:gd name="T16" fmla="*/ 10800 w 21600"/>
                <a:gd name="T17" fmla="*/ 21600 h 21600"/>
                <a:gd name="T18" fmla="*/ 0 w 21600"/>
                <a:gd name="T19" fmla="*/ 10800 h 21600"/>
                <a:gd name="T20" fmla="*/ 1955 w 21600"/>
                <a:gd name="T21" fmla="*/ 12829 h 21600"/>
                <a:gd name="T22" fmla="*/ 19814 w 21600"/>
                <a:gd name="T23" fmla="*/ 2074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 extrusionOk="0">
                  <a:moveTo>
                    <a:pt x="9184" y="949"/>
                  </a:moveTo>
                  <a:lnTo>
                    <a:pt x="9758" y="1309"/>
                  </a:lnTo>
                  <a:lnTo>
                    <a:pt x="11544" y="1292"/>
                  </a:lnTo>
                  <a:lnTo>
                    <a:pt x="12437" y="1292"/>
                  </a:lnTo>
                  <a:lnTo>
                    <a:pt x="13414" y="1161"/>
                  </a:lnTo>
                  <a:lnTo>
                    <a:pt x="13648" y="1243"/>
                  </a:lnTo>
                  <a:lnTo>
                    <a:pt x="13542" y="1390"/>
                  </a:lnTo>
                  <a:lnTo>
                    <a:pt x="13967" y="1849"/>
                  </a:lnTo>
                  <a:lnTo>
                    <a:pt x="14562" y="2520"/>
                  </a:lnTo>
                  <a:lnTo>
                    <a:pt x="14669" y="3223"/>
                  </a:lnTo>
                  <a:lnTo>
                    <a:pt x="14796" y="3518"/>
                  </a:lnTo>
                  <a:lnTo>
                    <a:pt x="15264" y="3665"/>
                  </a:lnTo>
                  <a:lnTo>
                    <a:pt x="15753" y="3518"/>
                  </a:lnTo>
                  <a:lnTo>
                    <a:pt x="15902" y="2978"/>
                  </a:lnTo>
                  <a:lnTo>
                    <a:pt x="16008" y="2323"/>
                  </a:lnTo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 extrusionOk="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  <a:path w="21600" h="21600" extrusionOk="0">
                  <a:moveTo>
                    <a:pt x="5591" y="10620"/>
                  </a:moveTo>
                  <a:lnTo>
                    <a:pt x="6122" y="10996"/>
                  </a:lnTo>
                  <a:lnTo>
                    <a:pt x="6696" y="11340"/>
                  </a:lnTo>
                  <a:lnTo>
                    <a:pt x="7313" y="11618"/>
                  </a:lnTo>
                  <a:lnTo>
                    <a:pt x="7972" y="11863"/>
                  </a:lnTo>
                  <a:lnTo>
                    <a:pt x="8652" y="12060"/>
                  </a:lnTo>
                  <a:lnTo>
                    <a:pt x="9396" y="12190"/>
                  </a:lnTo>
                  <a:lnTo>
                    <a:pt x="10119" y="12272"/>
                  </a:lnTo>
                  <a:lnTo>
                    <a:pt x="10906" y="12305"/>
                  </a:lnTo>
                  <a:lnTo>
                    <a:pt x="11650" y="12272"/>
                  </a:lnTo>
                  <a:lnTo>
                    <a:pt x="12373" y="12190"/>
                  </a:lnTo>
                  <a:lnTo>
                    <a:pt x="13117" y="12060"/>
                  </a:lnTo>
                  <a:lnTo>
                    <a:pt x="13797" y="11863"/>
                  </a:lnTo>
                  <a:lnTo>
                    <a:pt x="14456" y="11618"/>
                  </a:lnTo>
                  <a:lnTo>
                    <a:pt x="15073" y="11340"/>
                  </a:lnTo>
                  <a:lnTo>
                    <a:pt x="15647" y="11029"/>
                  </a:lnTo>
                  <a:lnTo>
                    <a:pt x="16178" y="10652"/>
                  </a:lnTo>
                  <a:lnTo>
                    <a:pt x="16667" y="10243"/>
                  </a:lnTo>
                  <a:lnTo>
                    <a:pt x="17071" y="9801"/>
                  </a:lnTo>
                  <a:lnTo>
                    <a:pt x="17475" y="9327"/>
                  </a:lnTo>
                  <a:lnTo>
                    <a:pt x="17815" y="8820"/>
                  </a:lnTo>
                  <a:lnTo>
                    <a:pt x="18049" y="8296"/>
                  </a:lnTo>
                  <a:lnTo>
                    <a:pt x="18262" y="7723"/>
                  </a:lnTo>
                  <a:lnTo>
                    <a:pt x="18347" y="7134"/>
                  </a:lnTo>
                  <a:lnTo>
                    <a:pt x="18389" y="6561"/>
                  </a:lnTo>
                  <a:lnTo>
                    <a:pt x="18347" y="5956"/>
                  </a:lnTo>
                  <a:lnTo>
                    <a:pt x="18262" y="5400"/>
                  </a:lnTo>
                  <a:lnTo>
                    <a:pt x="18049" y="4827"/>
                  </a:lnTo>
                  <a:lnTo>
                    <a:pt x="17815" y="4303"/>
                  </a:lnTo>
                  <a:lnTo>
                    <a:pt x="17475" y="3796"/>
                  </a:lnTo>
                  <a:lnTo>
                    <a:pt x="17114" y="3321"/>
                  </a:lnTo>
                  <a:lnTo>
                    <a:pt x="16710" y="2880"/>
                  </a:lnTo>
                  <a:lnTo>
                    <a:pt x="16221" y="2470"/>
                  </a:lnTo>
                  <a:lnTo>
                    <a:pt x="15689" y="2094"/>
                  </a:lnTo>
                  <a:lnTo>
                    <a:pt x="15115" y="1750"/>
                  </a:lnTo>
                  <a:lnTo>
                    <a:pt x="14499" y="1472"/>
                  </a:lnTo>
                  <a:lnTo>
                    <a:pt x="13797" y="1227"/>
                  </a:lnTo>
                  <a:lnTo>
                    <a:pt x="13117" y="1030"/>
                  </a:lnTo>
                  <a:lnTo>
                    <a:pt x="12415" y="883"/>
                  </a:lnTo>
                  <a:lnTo>
                    <a:pt x="11650" y="818"/>
                  </a:lnTo>
                  <a:lnTo>
                    <a:pt x="10906" y="785"/>
                  </a:lnTo>
                  <a:lnTo>
                    <a:pt x="10119" y="818"/>
                  </a:lnTo>
                  <a:lnTo>
                    <a:pt x="9396" y="883"/>
                  </a:lnTo>
                  <a:lnTo>
                    <a:pt x="8652" y="1030"/>
                  </a:lnTo>
                  <a:lnTo>
                    <a:pt x="8014" y="1227"/>
                  </a:lnTo>
                  <a:lnTo>
                    <a:pt x="7355" y="1440"/>
                  </a:lnTo>
                  <a:lnTo>
                    <a:pt x="6739" y="1750"/>
                  </a:lnTo>
                  <a:lnTo>
                    <a:pt x="6122" y="2061"/>
                  </a:lnTo>
                  <a:lnTo>
                    <a:pt x="5591" y="2438"/>
                  </a:lnTo>
                  <a:lnTo>
                    <a:pt x="5102" y="2847"/>
                  </a:lnTo>
                  <a:lnTo>
                    <a:pt x="4698" y="3289"/>
                  </a:lnTo>
                  <a:lnTo>
                    <a:pt x="4294" y="3763"/>
                  </a:lnTo>
                  <a:lnTo>
                    <a:pt x="3996" y="4270"/>
                  </a:lnTo>
                  <a:lnTo>
                    <a:pt x="3720" y="4794"/>
                  </a:lnTo>
                  <a:lnTo>
                    <a:pt x="3550" y="5367"/>
                  </a:lnTo>
                  <a:lnTo>
                    <a:pt x="3422" y="5956"/>
                  </a:lnTo>
                  <a:lnTo>
                    <a:pt x="3380" y="6561"/>
                  </a:lnTo>
                  <a:lnTo>
                    <a:pt x="3422" y="7134"/>
                  </a:lnTo>
                  <a:lnTo>
                    <a:pt x="3550" y="7690"/>
                  </a:lnTo>
                  <a:lnTo>
                    <a:pt x="3720" y="8263"/>
                  </a:lnTo>
                  <a:lnTo>
                    <a:pt x="3954" y="8787"/>
                  </a:lnTo>
                  <a:lnTo>
                    <a:pt x="4294" y="9294"/>
                  </a:lnTo>
                  <a:lnTo>
                    <a:pt x="4655" y="9769"/>
                  </a:lnTo>
                  <a:lnTo>
                    <a:pt x="5102" y="10210"/>
                  </a:lnTo>
                  <a:lnTo>
                    <a:pt x="5591" y="10620"/>
                  </a:lnTo>
                  <a:close/>
                </a:path>
                <a:path w="21600" h="21600" extrusionOk="0">
                  <a:moveTo>
                    <a:pt x="3401" y="6021"/>
                  </a:moveTo>
                  <a:lnTo>
                    <a:pt x="4039" y="5530"/>
                  </a:lnTo>
                  <a:lnTo>
                    <a:pt x="4294" y="4892"/>
                  </a:lnTo>
                  <a:lnTo>
                    <a:pt x="4677" y="4156"/>
                  </a:lnTo>
                  <a:lnTo>
                    <a:pt x="5166" y="3763"/>
                  </a:lnTo>
                  <a:lnTo>
                    <a:pt x="5378" y="3354"/>
                  </a:lnTo>
                  <a:lnTo>
                    <a:pt x="5293" y="2732"/>
                  </a:lnTo>
                  <a:moveTo>
                    <a:pt x="3507" y="7380"/>
                  </a:moveTo>
                  <a:lnTo>
                    <a:pt x="3890" y="7200"/>
                  </a:lnTo>
                  <a:lnTo>
                    <a:pt x="4103" y="7249"/>
                  </a:lnTo>
                  <a:lnTo>
                    <a:pt x="4400" y="7527"/>
                  </a:lnTo>
                  <a:lnTo>
                    <a:pt x="4719" y="7674"/>
                  </a:lnTo>
                  <a:lnTo>
                    <a:pt x="5293" y="7641"/>
                  </a:lnTo>
                  <a:lnTo>
                    <a:pt x="5740" y="7543"/>
                  </a:lnTo>
                  <a:lnTo>
                    <a:pt x="6144" y="7543"/>
                  </a:lnTo>
                  <a:lnTo>
                    <a:pt x="6526" y="7821"/>
                  </a:lnTo>
                  <a:lnTo>
                    <a:pt x="6569" y="8312"/>
                  </a:lnTo>
                  <a:lnTo>
                    <a:pt x="6059" y="8852"/>
                  </a:lnTo>
                  <a:lnTo>
                    <a:pt x="5803" y="8967"/>
                  </a:lnTo>
                  <a:lnTo>
                    <a:pt x="5803" y="9147"/>
                  </a:lnTo>
                  <a:lnTo>
                    <a:pt x="5421" y="9294"/>
                  </a:lnTo>
                  <a:lnTo>
                    <a:pt x="4868" y="9163"/>
                  </a:lnTo>
                  <a:lnTo>
                    <a:pt x="4337" y="9049"/>
                  </a:lnTo>
                  <a:lnTo>
                    <a:pt x="4081" y="9000"/>
                  </a:lnTo>
                  <a:moveTo>
                    <a:pt x="14988" y="11372"/>
                  </a:moveTo>
                  <a:lnTo>
                    <a:pt x="15115" y="10865"/>
                  </a:lnTo>
                  <a:lnTo>
                    <a:pt x="16072" y="10096"/>
                  </a:lnTo>
                  <a:lnTo>
                    <a:pt x="16455" y="9605"/>
                  </a:lnTo>
                  <a:lnTo>
                    <a:pt x="16455" y="8329"/>
                  </a:lnTo>
                  <a:lnTo>
                    <a:pt x="17156" y="7969"/>
                  </a:lnTo>
                  <a:lnTo>
                    <a:pt x="17879" y="7870"/>
                  </a:lnTo>
                  <a:lnTo>
                    <a:pt x="18177" y="7821"/>
                  </a:lnTo>
                  <a:moveTo>
                    <a:pt x="18368" y="6840"/>
                  </a:moveTo>
                  <a:lnTo>
                    <a:pt x="18049" y="6610"/>
                  </a:lnTo>
                  <a:lnTo>
                    <a:pt x="17411" y="6512"/>
                  </a:lnTo>
                  <a:lnTo>
                    <a:pt x="16859" y="6545"/>
                  </a:lnTo>
                  <a:lnTo>
                    <a:pt x="16603" y="6201"/>
                  </a:lnTo>
                  <a:lnTo>
                    <a:pt x="16731" y="5874"/>
                  </a:lnTo>
                  <a:lnTo>
                    <a:pt x="17241" y="5465"/>
                  </a:lnTo>
                  <a:lnTo>
                    <a:pt x="17858" y="5236"/>
                  </a:lnTo>
                  <a:lnTo>
                    <a:pt x="18007" y="5089"/>
                  </a:lnTo>
                  <a:lnTo>
                    <a:pt x="18049" y="4892"/>
                  </a:lnTo>
                  <a:moveTo>
                    <a:pt x="8100" y="1260"/>
                  </a:moveTo>
                  <a:cubicBezTo>
                    <a:pt x="8333" y="1276"/>
                    <a:pt x="8206" y="1554"/>
                    <a:pt x="8695" y="1652"/>
                  </a:cubicBezTo>
                  <a:cubicBezTo>
                    <a:pt x="9184" y="1750"/>
                    <a:pt x="10481" y="1685"/>
                    <a:pt x="10991" y="1881"/>
                  </a:cubicBezTo>
                  <a:cubicBezTo>
                    <a:pt x="11501" y="2078"/>
                    <a:pt x="11629" y="2503"/>
                    <a:pt x="11799" y="2830"/>
                  </a:cubicBezTo>
                  <a:cubicBezTo>
                    <a:pt x="11969" y="3158"/>
                    <a:pt x="11905" y="3910"/>
                    <a:pt x="12054" y="3894"/>
                  </a:cubicBezTo>
                  <a:cubicBezTo>
                    <a:pt x="12203" y="3878"/>
                    <a:pt x="12351" y="2880"/>
                    <a:pt x="12649" y="2683"/>
                  </a:cubicBezTo>
                  <a:cubicBezTo>
                    <a:pt x="12947" y="2487"/>
                    <a:pt x="13670" y="2536"/>
                    <a:pt x="13840" y="2683"/>
                  </a:cubicBezTo>
                  <a:cubicBezTo>
                    <a:pt x="14010" y="2830"/>
                    <a:pt x="13733" y="3370"/>
                    <a:pt x="13648" y="3616"/>
                  </a:cubicBezTo>
                  <a:cubicBezTo>
                    <a:pt x="13563" y="3861"/>
                    <a:pt x="13457" y="4058"/>
                    <a:pt x="13351" y="4156"/>
                  </a:cubicBezTo>
                  <a:cubicBezTo>
                    <a:pt x="13244" y="4254"/>
                    <a:pt x="13096" y="4221"/>
                    <a:pt x="12947" y="4254"/>
                  </a:cubicBezTo>
                  <a:cubicBezTo>
                    <a:pt x="12777" y="4303"/>
                    <a:pt x="12585" y="4369"/>
                    <a:pt x="12394" y="4401"/>
                  </a:cubicBezTo>
                  <a:cubicBezTo>
                    <a:pt x="12139" y="4500"/>
                    <a:pt x="12054" y="4614"/>
                    <a:pt x="11862" y="4647"/>
                  </a:cubicBezTo>
                  <a:cubicBezTo>
                    <a:pt x="11650" y="4761"/>
                    <a:pt x="11671" y="4680"/>
                    <a:pt x="11437" y="4778"/>
                  </a:cubicBezTo>
                  <a:cubicBezTo>
                    <a:pt x="11352" y="4827"/>
                    <a:pt x="11225" y="4974"/>
                    <a:pt x="11246" y="5072"/>
                  </a:cubicBezTo>
                  <a:cubicBezTo>
                    <a:pt x="11225" y="5154"/>
                    <a:pt x="11267" y="5220"/>
                    <a:pt x="11310" y="5269"/>
                  </a:cubicBezTo>
                  <a:cubicBezTo>
                    <a:pt x="11352" y="5318"/>
                    <a:pt x="11480" y="5383"/>
                    <a:pt x="11565" y="5416"/>
                  </a:cubicBezTo>
                  <a:cubicBezTo>
                    <a:pt x="11629" y="5400"/>
                    <a:pt x="11820" y="5465"/>
                    <a:pt x="11862" y="5432"/>
                  </a:cubicBezTo>
                  <a:cubicBezTo>
                    <a:pt x="11905" y="5416"/>
                    <a:pt x="11926" y="5269"/>
                    <a:pt x="11884" y="5236"/>
                  </a:cubicBezTo>
                  <a:cubicBezTo>
                    <a:pt x="11841" y="5203"/>
                    <a:pt x="11629" y="5269"/>
                    <a:pt x="11565" y="5220"/>
                  </a:cubicBezTo>
                  <a:cubicBezTo>
                    <a:pt x="11480" y="5187"/>
                    <a:pt x="11459" y="5040"/>
                    <a:pt x="11480" y="4974"/>
                  </a:cubicBezTo>
                  <a:cubicBezTo>
                    <a:pt x="11501" y="4909"/>
                    <a:pt x="11607" y="4860"/>
                    <a:pt x="11692" y="4843"/>
                  </a:cubicBezTo>
                  <a:cubicBezTo>
                    <a:pt x="11905" y="4876"/>
                    <a:pt x="11820" y="4876"/>
                    <a:pt x="12054" y="4876"/>
                  </a:cubicBezTo>
                  <a:cubicBezTo>
                    <a:pt x="12075" y="5040"/>
                    <a:pt x="12096" y="5269"/>
                    <a:pt x="12139" y="5416"/>
                  </a:cubicBezTo>
                  <a:cubicBezTo>
                    <a:pt x="12160" y="5465"/>
                    <a:pt x="12330" y="5465"/>
                    <a:pt x="12373" y="5416"/>
                  </a:cubicBezTo>
                  <a:cubicBezTo>
                    <a:pt x="12415" y="5367"/>
                    <a:pt x="12330" y="4974"/>
                    <a:pt x="12394" y="4892"/>
                  </a:cubicBezTo>
                  <a:cubicBezTo>
                    <a:pt x="12458" y="4810"/>
                    <a:pt x="12692" y="4925"/>
                    <a:pt x="12755" y="4892"/>
                  </a:cubicBezTo>
                  <a:cubicBezTo>
                    <a:pt x="12798" y="4860"/>
                    <a:pt x="12840" y="4761"/>
                    <a:pt x="12755" y="4729"/>
                  </a:cubicBezTo>
                  <a:cubicBezTo>
                    <a:pt x="12670" y="4696"/>
                    <a:pt x="12118" y="4745"/>
                    <a:pt x="12203" y="4696"/>
                  </a:cubicBezTo>
                  <a:cubicBezTo>
                    <a:pt x="12543" y="4549"/>
                    <a:pt x="12819" y="4434"/>
                    <a:pt x="13266" y="4401"/>
                  </a:cubicBezTo>
                  <a:cubicBezTo>
                    <a:pt x="13436" y="4385"/>
                    <a:pt x="13585" y="4500"/>
                    <a:pt x="13776" y="4532"/>
                  </a:cubicBezTo>
                  <a:cubicBezTo>
                    <a:pt x="13967" y="4630"/>
                    <a:pt x="13861" y="4843"/>
                    <a:pt x="13712" y="4925"/>
                  </a:cubicBezTo>
                  <a:cubicBezTo>
                    <a:pt x="13648" y="5023"/>
                    <a:pt x="13521" y="5121"/>
                    <a:pt x="13414" y="5187"/>
                  </a:cubicBezTo>
                  <a:cubicBezTo>
                    <a:pt x="13351" y="5285"/>
                    <a:pt x="13287" y="5334"/>
                    <a:pt x="13159" y="5383"/>
                  </a:cubicBezTo>
                  <a:cubicBezTo>
                    <a:pt x="13117" y="5563"/>
                    <a:pt x="12862" y="5743"/>
                    <a:pt x="12649" y="5809"/>
                  </a:cubicBezTo>
                  <a:cubicBezTo>
                    <a:pt x="12543" y="5907"/>
                    <a:pt x="12437" y="5940"/>
                    <a:pt x="12309" y="6005"/>
                  </a:cubicBezTo>
                  <a:cubicBezTo>
                    <a:pt x="12245" y="6120"/>
                    <a:pt x="12139" y="6185"/>
                    <a:pt x="12075" y="6300"/>
                  </a:cubicBezTo>
                  <a:cubicBezTo>
                    <a:pt x="12118" y="6561"/>
                    <a:pt x="12075" y="6643"/>
                    <a:pt x="12373" y="6741"/>
                  </a:cubicBezTo>
                  <a:cubicBezTo>
                    <a:pt x="12500" y="6840"/>
                    <a:pt x="12522" y="6970"/>
                    <a:pt x="12330" y="7036"/>
                  </a:cubicBezTo>
                  <a:cubicBezTo>
                    <a:pt x="12011" y="6987"/>
                    <a:pt x="12033" y="6823"/>
                    <a:pt x="11799" y="6692"/>
                  </a:cubicBezTo>
                  <a:cubicBezTo>
                    <a:pt x="11714" y="6529"/>
                    <a:pt x="11459" y="6430"/>
                    <a:pt x="11246" y="6398"/>
                  </a:cubicBezTo>
                  <a:cubicBezTo>
                    <a:pt x="11076" y="6332"/>
                    <a:pt x="11182" y="6365"/>
                    <a:pt x="10906" y="6365"/>
                  </a:cubicBezTo>
                  <a:cubicBezTo>
                    <a:pt x="10608" y="6512"/>
                    <a:pt x="10544" y="7347"/>
                    <a:pt x="11246" y="7478"/>
                  </a:cubicBezTo>
                  <a:cubicBezTo>
                    <a:pt x="12394" y="7429"/>
                    <a:pt x="13329" y="7772"/>
                    <a:pt x="13733" y="7985"/>
                  </a:cubicBezTo>
                  <a:cubicBezTo>
                    <a:pt x="13840" y="8410"/>
                    <a:pt x="13329" y="8901"/>
                    <a:pt x="12500" y="9343"/>
                  </a:cubicBezTo>
                  <a:cubicBezTo>
                    <a:pt x="11629" y="9736"/>
                    <a:pt x="11480" y="10194"/>
                    <a:pt x="11246" y="10980"/>
                  </a:cubicBezTo>
                  <a:cubicBezTo>
                    <a:pt x="10991" y="11372"/>
                    <a:pt x="10481" y="10930"/>
                    <a:pt x="10289" y="10096"/>
                  </a:cubicBezTo>
                  <a:cubicBezTo>
                    <a:pt x="10140" y="9196"/>
                    <a:pt x="9907" y="8165"/>
                    <a:pt x="10459" y="7576"/>
                  </a:cubicBezTo>
                  <a:cubicBezTo>
                    <a:pt x="9375" y="6790"/>
                    <a:pt x="9269" y="6070"/>
                    <a:pt x="9056" y="6218"/>
                  </a:cubicBezTo>
                  <a:cubicBezTo>
                    <a:pt x="9205" y="6987"/>
                    <a:pt x="8929" y="6660"/>
                    <a:pt x="8737" y="6021"/>
                  </a:cubicBezTo>
                  <a:cubicBezTo>
                    <a:pt x="8822" y="5023"/>
                    <a:pt x="8610" y="4385"/>
                    <a:pt x="8440" y="3550"/>
                  </a:cubicBezTo>
                  <a:lnTo>
                    <a:pt x="7844" y="2290"/>
                  </a:lnTo>
                  <a:lnTo>
                    <a:pt x="6654" y="1849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13" name="Picture 12" descr="CFig13-1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2514600"/>
            <a:ext cx="5418667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6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 bldLvl="5" autoUpdateAnimBg="0" advAuto="1000"/>
      <p:bldP spid="46105" grpId="0" build="p" bldLvl="3" autoUpdateAnimBg="0" advAuto="300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Page Development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585787"/>
          </a:xfrm>
        </p:spPr>
        <p:txBody>
          <a:bodyPr/>
          <a:lstStyle/>
          <a:p>
            <a:r>
              <a:rPr lang="en-US" dirty="0"/>
              <a:t>What is </a:t>
            </a:r>
            <a:r>
              <a:rPr lang="en-US" dirty="0">
                <a:solidFill>
                  <a:srgbClr val="DD554B"/>
                </a:solidFill>
              </a:rPr>
              <a:t>HTML</a:t>
            </a:r>
            <a:r>
              <a:rPr lang="en-US" dirty="0">
                <a:solidFill>
                  <a:schemeClr val="hlink"/>
                </a:solidFill>
              </a:rPr>
              <a:t> </a:t>
            </a:r>
            <a:r>
              <a:rPr lang="en-US" dirty="0"/>
              <a:t>(Hypertext Markup Language)?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000099"/>
                </a:solidFill>
                <a:latin typeface="Arial Narrow" pitchFamily="34" charset="0"/>
              </a:rPr>
              <a:t>p. 678 Fig. 13-18</a:t>
            </a:r>
          </a:p>
        </p:txBody>
      </p:sp>
      <p:grpSp>
        <p:nvGrpSpPr>
          <p:cNvPr id="48133" name="Group 5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48134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8135" name="Text Box 7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 dirty="0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48152" name="Rectangle 24"/>
          <p:cNvSpPr>
            <a:spLocks noChangeArrowheads="1"/>
          </p:cNvSpPr>
          <p:nvPr/>
        </p:nvSpPr>
        <p:spPr bwMode="auto">
          <a:xfrm>
            <a:off x="304800" y="1524000"/>
            <a:ext cx="858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Used to create Web pages</a:t>
            </a:r>
          </a:p>
        </p:txBody>
      </p:sp>
      <p:pic>
        <p:nvPicPr>
          <p:cNvPr id="10" name="Picture 9" descr="CFig13-1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057400"/>
            <a:ext cx="5410200" cy="3766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8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 bldLvl="5" autoUpdateAnimBg="0" advAuto="1000"/>
      <p:bldP spid="48152" grpId="0" build="p" autoUpdateAnimBg="0" advAuto="300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Page Development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1042987"/>
          </a:xfrm>
        </p:spPr>
        <p:txBody>
          <a:bodyPr/>
          <a:lstStyle/>
          <a:p>
            <a:pPr marL="0" indent="0"/>
            <a:r>
              <a:rPr lang="en-US" dirty="0"/>
              <a:t>How are special effects and interactive elements added to a Web page?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000099"/>
                </a:solidFill>
                <a:latin typeface="Arial Narrow" pitchFamily="34" charset="0"/>
              </a:rPr>
              <a:t>p. 679</a:t>
            </a:r>
          </a:p>
        </p:txBody>
      </p:sp>
      <p:grpSp>
        <p:nvGrpSpPr>
          <p:cNvPr id="50181" name="Group 5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50182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0183" name="Text Box 7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 dirty="0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50229" name="Group 53"/>
          <p:cNvGrpSpPr>
            <a:grpSpLocks/>
          </p:cNvGrpSpPr>
          <p:nvPr/>
        </p:nvGrpSpPr>
        <p:grpSpPr bwMode="auto">
          <a:xfrm>
            <a:off x="1300163" y="4097338"/>
            <a:ext cx="2405062" cy="2079625"/>
            <a:chOff x="771" y="2644"/>
            <a:chExt cx="1515" cy="1310"/>
          </a:xfrm>
        </p:grpSpPr>
        <p:sp>
          <p:nvSpPr>
            <p:cNvPr id="50186" name="AutoShape 10"/>
            <p:cNvSpPr>
              <a:spLocks noChangeArrowheads="1"/>
            </p:cNvSpPr>
            <p:nvPr/>
          </p:nvSpPr>
          <p:spPr bwMode="auto">
            <a:xfrm rot="-1800000">
              <a:off x="771" y="2644"/>
              <a:ext cx="1515" cy="1310"/>
            </a:xfrm>
            <a:prstGeom prst="hexagon">
              <a:avLst>
                <a:gd name="adj" fmla="val 28912"/>
                <a:gd name="vf" fmla="val 115470"/>
              </a:avLst>
            </a:prstGeom>
            <a:solidFill>
              <a:srgbClr val="008080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ObliqueLeft"/>
              <a:lightRig rig="legacyFlat2" dir="b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008080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dirty="0"/>
            </a:p>
          </p:txBody>
        </p:sp>
        <p:sp>
          <p:nvSpPr>
            <p:cNvPr id="50187" name="Rectangle 11"/>
            <p:cNvSpPr>
              <a:spLocks noChangeArrowheads="1"/>
            </p:cNvSpPr>
            <p:nvPr/>
          </p:nvSpPr>
          <p:spPr bwMode="auto">
            <a:xfrm>
              <a:off x="1049" y="2822"/>
              <a:ext cx="967" cy="1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rgbClr val="D94439"/>
                </a:buClr>
                <a:buSzPct val="75000"/>
                <a:buFont typeface="Wingdings" pitchFamily="2" charset="2"/>
                <a:buNone/>
              </a:pPr>
              <a:r>
                <a:rPr kumimoji="1" lang="en-US" sz="2000" b="1" dirty="0">
                  <a:solidFill>
                    <a:srgbClr val="DD554B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Counter</a:t>
              </a:r>
              <a:r>
                <a:rPr kumimoji="1" lang="en-US" sz="2000" b="1" dirty="0">
                  <a:latin typeface="Times New Roman" pitchFamily="18" charset="0"/>
                </a:rPr>
                <a:t/>
              </a:r>
              <a:br>
                <a:rPr kumimoji="1" lang="en-US" sz="2000" b="1" dirty="0">
                  <a:latin typeface="Times New Roman" pitchFamily="18" charset="0"/>
                </a:rPr>
              </a:br>
              <a:r>
                <a:rPr kumimoji="1" lang="en-US" sz="2000" b="1" dirty="0">
                  <a:latin typeface="Times New Roman" pitchFamily="18" charset="0"/>
                </a:rPr>
                <a:t>tracks number of visitors to Web site</a:t>
              </a:r>
            </a:p>
          </p:txBody>
        </p:sp>
      </p:grpSp>
      <p:grpSp>
        <p:nvGrpSpPr>
          <p:cNvPr id="50228" name="Group 52"/>
          <p:cNvGrpSpPr>
            <a:grpSpLocks/>
          </p:cNvGrpSpPr>
          <p:nvPr/>
        </p:nvGrpSpPr>
        <p:grpSpPr bwMode="auto">
          <a:xfrm>
            <a:off x="3421063" y="4097338"/>
            <a:ext cx="2405062" cy="2079625"/>
            <a:chOff x="2107" y="2644"/>
            <a:chExt cx="1515" cy="1310"/>
          </a:xfrm>
        </p:grpSpPr>
        <p:sp>
          <p:nvSpPr>
            <p:cNvPr id="50189" name="AutoShape 13"/>
            <p:cNvSpPr>
              <a:spLocks noChangeArrowheads="1"/>
            </p:cNvSpPr>
            <p:nvPr/>
          </p:nvSpPr>
          <p:spPr bwMode="auto">
            <a:xfrm rot="-1800000">
              <a:off x="2107" y="2644"/>
              <a:ext cx="1515" cy="1310"/>
            </a:xfrm>
            <a:prstGeom prst="hexagon">
              <a:avLst>
                <a:gd name="adj" fmla="val 28912"/>
                <a:gd name="vf" fmla="val 115470"/>
              </a:avLst>
            </a:prstGeom>
            <a:solidFill>
              <a:srgbClr val="008080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ObliqueLeft"/>
              <a:lightRig rig="legacyFlat2" dir="b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008080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dirty="0"/>
            </a:p>
          </p:txBody>
        </p:sp>
        <p:sp>
          <p:nvSpPr>
            <p:cNvPr id="50190" name="Rectangle 14"/>
            <p:cNvSpPr>
              <a:spLocks noChangeArrowheads="1"/>
            </p:cNvSpPr>
            <p:nvPr/>
          </p:nvSpPr>
          <p:spPr bwMode="auto">
            <a:xfrm>
              <a:off x="2400" y="2832"/>
              <a:ext cx="960" cy="1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rgbClr val="D94439"/>
                </a:buClr>
                <a:buSzPct val="75000"/>
                <a:buFont typeface="Wingdings" pitchFamily="2" charset="2"/>
                <a:buNone/>
              </a:pPr>
              <a:r>
                <a:rPr kumimoji="1" lang="en-US" sz="2000" b="1" dirty="0">
                  <a:solidFill>
                    <a:srgbClr val="DD554B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Image map</a:t>
              </a:r>
              <a:r>
                <a:rPr kumimoji="1" lang="en-US" sz="20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/>
              </a:r>
              <a:br>
                <a:rPr kumimoji="1" lang="en-US" sz="20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</a:br>
              <a:r>
                <a:rPr kumimoji="1" lang="en-US" sz="2000" b="1" dirty="0">
                  <a:latin typeface="Times New Roman" pitchFamily="18" charset="0"/>
                </a:rPr>
                <a:t>graphic image that points to URL</a:t>
              </a:r>
            </a:p>
          </p:txBody>
        </p:sp>
      </p:grpSp>
      <p:grpSp>
        <p:nvGrpSpPr>
          <p:cNvPr id="50227" name="Group 51"/>
          <p:cNvGrpSpPr>
            <a:grpSpLocks/>
          </p:cNvGrpSpPr>
          <p:nvPr/>
        </p:nvGrpSpPr>
        <p:grpSpPr bwMode="auto">
          <a:xfrm>
            <a:off x="304800" y="2316163"/>
            <a:ext cx="2403475" cy="2079625"/>
            <a:chOff x="192" y="1555"/>
            <a:chExt cx="1514" cy="1310"/>
          </a:xfrm>
        </p:grpSpPr>
        <p:sp>
          <p:nvSpPr>
            <p:cNvPr id="50192" name="AutoShape 16"/>
            <p:cNvSpPr>
              <a:spLocks noChangeArrowheads="1"/>
            </p:cNvSpPr>
            <p:nvPr/>
          </p:nvSpPr>
          <p:spPr bwMode="auto">
            <a:xfrm rot="-1800000">
              <a:off x="192" y="1555"/>
              <a:ext cx="1514" cy="1310"/>
            </a:xfrm>
            <a:prstGeom prst="hexagon">
              <a:avLst>
                <a:gd name="adj" fmla="val 28893"/>
                <a:gd name="vf" fmla="val 115470"/>
              </a:avLst>
            </a:prstGeom>
            <a:solidFill>
              <a:srgbClr val="008080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ObliqueLeft"/>
              <a:lightRig rig="legacyFlat2" dir="b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008080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dirty="0"/>
            </a:p>
          </p:txBody>
        </p:sp>
        <p:sp>
          <p:nvSpPr>
            <p:cNvPr id="50193" name="Rectangle 17"/>
            <p:cNvSpPr>
              <a:spLocks noChangeArrowheads="1"/>
            </p:cNvSpPr>
            <p:nvPr/>
          </p:nvSpPr>
          <p:spPr bwMode="auto">
            <a:xfrm>
              <a:off x="288" y="1766"/>
              <a:ext cx="1296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rgbClr val="D94439"/>
                </a:buClr>
                <a:buSzPct val="75000"/>
                <a:buFont typeface="Wingdings" pitchFamily="2" charset="2"/>
                <a:buNone/>
              </a:pPr>
              <a:r>
                <a:rPr kumimoji="1" lang="en-US" sz="2000" b="1" dirty="0">
                  <a:solidFill>
                    <a:srgbClr val="DD554B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Script</a:t>
              </a:r>
              <a:r>
                <a:rPr kumimoji="1" lang="en-US" sz="2000" b="1" dirty="0">
                  <a:latin typeface="Times New Roman" pitchFamily="18" charset="0"/>
                </a:rPr>
                <a:t/>
              </a:r>
              <a:br>
                <a:rPr kumimoji="1" lang="en-US" sz="2000" b="1" dirty="0">
                  <a:latin typeface="Times New Roman" pitchFamily="18" charset="0"/>
                </a:rPr>
              </a:br>
              <a:r>
                <a:rPr kumimoji="1" lang="en-US" sz="2000" b="1" dirty="0">
                  <a:latin typeface="Times New Roman" pitchFamily="18" charset="0"/>
                </a:rPr>
                <a:t>interpreted program that runs on client</a:t>
              </a:r>
            </a:p>
          </p:txBody>
        </p:sp>
      </p:grpSp>
      <p:grpSp>
        <p:nvGrpSpPr>
          <p:cNvPr id="50226" name="Group 50"/>
          <p:cNvGrpSpPr>
            <a:grpSpLocks/>
          </p:cNvGrpSpPr>
          <p:nvPr/>
        </p:nvGrpSpPr>
        <p:grpSpPr bwMode="auto">
          <a:xfrm>
            <a:off x="2425700" y="2286000"/>
            <a:ext cx="2405063" cy="2079625"/>
            <a:chOff x="1528" y="1536"/>
            <a:chExt cx="1515" cy="1310"/>
          </a:xfrm>
        </p:grpSpPr>
        <p:sp>
          <p:nvSpPr>
            <p:cNvPr id="50195" name="AutoShape 19"/>
            <p:cNvSpPr>
              <a:spLocks noChangeArrowheads="1"/>
            </p:cNvSpPr>
            <p:nvPr/>
          </p:nvSpPr>
          <p:spPr bwMode="auto">
            <a:xfrm rot="-1800000">
              <a:off x="1528" y="1536"/>
              <a:ext cx="1515" cy="1310"/>
            </a:xfrm>
            <a:prstGeom prst="hexagon">
              <a:avLst>
                <a:gd name="adj" fmla="val 28912"/>
                <a:gd name="vf" fmla="val 115470"/>
              </a:avLst>
            </a:prstGeom>
            <a:solidFill>
              <a:srgbClr val="008080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ObliqueLeft"/>
              <a:lightRig rig="legacyFlat2" dir="b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008080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dirty="0"/>
            </a:p>
          </p:txBody>
        </p:sp>
        <p:sp>
          <p:nvSpPr>
            <p:cNvPr id="50196" name="Rectangle 20"/>
            <p:cNvSpPr>
              <a:spLocks noChangeArrowheads="1"/>
            </p:cNvSpPr>
            <p:nvPr/>
          </p:nvSpPr>
          <p:spPr bwMode="auto">
            <a:xfrm>
              <a:off x="1680" y="1766"/>
              <a:ext cx="1158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rgbClr val="D94439"/>
                </a:buClr>
                <a:buSzPct val="75000"/>
                <a:buFont typeface="Wingdings" pitchFamily="2" charset="2"/>
                <a:buNone/>
              </a:pPr>
              <a:r>
                <a:rPr kumimoji="1" lang="en-US" sz="2000" b="1" dirty="0">
                  <a:solidFill>
                    <a:srgbClr val="DD554B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Applet</a:t>
              </a:r>
              <a:r>
                <a:rPr kumimoji="1" lang="en-US" sz="2000" b="1" dirty="0">
                  <a:latin typeface="Times New Roman" pitchFamily="18" charset="0"/>
                </a:rPr>
                <a:t/>
              </a:r>
              <a:br>
                <a:rPr kumimoji="1" lang="en-US" sz="2000" b="1" dirty="0">
                  <a:latin typeface="Times New Roman" pitchFamily="18" charset="0"/>
                </a:rPr>
              </a:br>
              <a:r>
                <a:rPr kumimoji="1" lang="en-US" sz="2000" b="1" dirty="0">
                  <a:latin typeface="Times New Roman" pitchFamily="18" charset="0"/>
                </a:rPr>
                <a:t>usually runs on client, but </a:t>
              </a:r>
              <a:br>
                <a:rPr kumimoji="1" lang="en-US" sz="2000" b="1" dirty="0">
                  <a:latin typeface="Times New Roman" pitchFamily="18" charset="0"/>
                </a:rPr>
              </a:br>
              <a:r>
                <a:rPr kumimoji="1" lang="en-US" sz="2000" b="1" dirty="0">
                  <a:latin typeface="Times New Roman" pitchFamily="18" charset="0"/>
                </a:rPr>
                <a:t>is compiled</a:t>
              </a:r>
            </a:p>
          </p:txBody>
        </p:sp>
      </p:grpSp>
      <p:grpSp>
        <p:nvGrpSpPr>
          <p:cNvPr id="50230" name="Group 54"/>
          <p:cNvGrpSpPr>
            <a:grpSpLocks/>
          </p:cNvGrpSpPr>
          <p:nvPr/>
        </p:nvGrpSpPr>
        <p:grpSpPr bwMode="auto">
          <a:xfrm>
            <a:off x="5472113" y="4056063"/>
            <a:ext cx="2405062" cy="2079625"/>
            <a:chOff x="3399" y="2618"/>
            <a:chExt cx="1515" cy="1310"/>
          </a:xfrm>
        </p:grpSpPr>
        <p:sp>
          <p:nvSpPr>
            <p:cNvPr id="50217" name="AutoShape 41"/>
            <p:cNvSpPr>
              <a:spLocks noChangeArrowheads="1"/>
            </p:cNvSpPr>
            <p:nvPr/>
          </p:nvSpPr>
          <p:spPr bwMode="auto">
            <a:xfrm rot="-1800000">
              <a:off x="3399" y="2618"/>
              <a:ext cx="1515" cy="1310"/>
            </a:xfrm>
            <a:prstGeom prst="hexagon">
              <a:avLst>
                <a:gd name="adj" fmla="val 28912"/>
                <a:gd name="vf" fmla="val 115470"/>
              </a:avLst>
            </a:prstGeom>
            <a:solidFill>
              <a:srgbClr val="008080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ObliqueLeft"/>
              <a:lightRig rig="legacyFlat2" dir="b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008080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dirty="0"/>
            </a:p>
          </p:txBody>
        </p:sp>
        <p:sp>
          <p:nvSpPr>
            <p:cNvPr id="50218" name="Rectangle 42"/>
            <p:cNvSpPr>
              <a:spLocks noChangeArrowheads="1"/>
            </p:cNvSpPr>
            <p:nvPr/>
          </p:nvSpPr>
          <p:spPr bwMode="auto">
            <a:xfrm>
              <a:off x="3648" y="2784"/>
              <a:ext cx="1056" cy="1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rgbClr val="D94439"/>
                </a:buClr>
                <a:buSzPct val="75000"/>
                <a:buFont typeface="Wingdings" pitchFamily="2" charset="2"/>
                <a:buNone/>
              </a:pPr>
              <a:r>
                <a:rPr kumimoji="1" lang="en-US" sz="2000" b="1" dirty="0">
                  <a:solidFill>
                    <a:srgbClr val="DD554B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Processing form</a:t>
              </a:r>
              <a:r>
                <a:rPr kumimoji="1" lang="en-US" sz="2000" b="1" dirty="0">
                  <a:latin typeface="Times New Roman" pitchFamily="18" charset="0"/>
                </a:rPr>
                <a:t/>
              </a:r>
              <a:br>
                <a:rPr kumimoji="1" lang="en-US" sz="2000" b="1" dirty="0">
                  <a:latin typeface="Times New Roman" pitchFamily="18" charset="0"/>
                </a:rPr>
              </a:br>
              <a:r>
                <a:rPr kumimoji="1" lang="en-US" sz="2000" b="1" dirty="0">
                  <a:latin typeface="Times New Roman" pitchFamily="18" charset="0"/>
                </a:rPr>
                <a:t>collects data from visitors to Web site</a:t>
              </a:r>
            </a:p>
          </p:txBody>
        </p:sp>
      </p:grpSp>
      <p:grpSp>
        <p:nvGrpSpPr>
          <p:cNvPr id="50225" name="Group 49"/>
          <p:cNvGrpSpPr>
            <a:grpSpLocks/>
          </p:cNvGrpSpPr>
          <p:nvPr/>
        </p:nvGrpSpPr>
        <p:grpSpPr bwMode="auto">
          <a:xfrm>
            <a:off x="4618038" y="2286000"/>
            <a:ext cx="2405062" cy="2079625"/>
            <a:chOff x="2909" y="1536"/>
            <a:chExt cx="1515" cy="1310"/>
          </a:xfrm>
        </p:grpSpPr>
        <p:sp>
          <p:nvSpPr>
            <p:cNvPr id="50198" name="AutoShape 22"/>
            <p:cNvSpPr>
              <a:spLocks noChangeArrowheads="1"/>
            </p:cNvSpPr>
            <p:nvPr/>
          </p:nvSpPr>
          <p:spPr bwMode="auto">
            <a:xfrm rot="-1800000">
              <a:off x="2909" y="1536"/>
              <a:ext cx="1515" cy="1310"/>
            </a:xfrm>
            <a:prstGeom prst="hexagon">
              <a:avLst>
                <a:gd name="adj" fmla="val 28912"/>
                <a:gd name="vf" fmla="val 115470"/>
              </a:avLst>
            </a:prstGeom>
            <a:solidFill>
              <a:srgbClr val="008080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ObliqueLeft"/>
              <a:lightRig rig="legacyFlat2" dir="b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008080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dirty="0"/>
            </a:p>
          </p:txBody>
        </p:sp>
        <p:sp>
          <p:nvSpPr>
            <p:cNvPr id="50199" name="Rectangle 23"/>
            <p:cNvSpPr>
              <a:spLocks noChangeArrowheads="1"/>
            </p:cNvSpPr>
            <p:nvPr/>
          </p:nvSpPr>
          <p:spPr bwMode="auto">
            <a:xfrm>
              <a:off x="3135" y="1776"/>
              <a:ext cx="1041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rgbClr val="D94439"/>
                </a:buClr>
                <a:buSzPct val="75000"/>
                <a:buFont typeface="Wingdings" pitchFamily="2" charset="2"/>
                <a:buNone/>
              </a:pPr>
              <a:r>
                <a:rPr kumimoji="1" lang="en-US" sz="2000" b="1" dirty="0">
                  <a:solidFill>
                    <a:srgbClr val="DD554B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Servlet</a:t>
              </a:r>
              <a:r>
                <a:rPr kumimoji="1" lang="en-US" sz="2000" b="1" dirty="0">
                  <a:latin typeface="Times New Roman" pitchFamily="18" charset="0"/>
                </a:rPr>
                <a:t/>
              </a:r>
              <a:br>
                <a:rPr kumimoji="1" lang="en-US" sz="2000" b="1" dirty="0">
                  <a:latin typeface="Times New Roman" pitchFamily="18" charset="0"/>
                </a:rPr>
              </a:br>
              <a:r>
                <a:rPr kumimoji="1" lang="en-US" sz="2000" b="1" dirty="0">
                  <a:latin typeface="Times New Roman" pitchFamily="18" charset="0"/>
                </a:rPr>
                <a:t>applet that runs on server</a:t>
              </a:r>
            </a:p>
          </p:txBody>
        </p:sp>
      </p:grpSp>
      <p:grpSp>
        <p:nvGrpSpPr>
          <p:cNvPr id="50224" name="Group 48"/>
          <p:cNvGrpSpPr>
            <a:grpSpLocks/>
          </p:cNvGrpSpPr>
          <p:nvPr/>
        </p:nvGrpSpPr>
        <p:grpSpPr bwMode="auto">
          <a:xfrm>
            <a:off x="6740525" y="2306638"/>
            <a:ext cx="2403475" cy="2079625"/>
            <a:chOff x="4246" y="1549"/>
            <a:chExt cx="1514" cy="1310"/>
          </a:xfrm>
        </p:grpSpPr>
        <p:sp>
          <p:nvSpPr>
            <p:cNvPr id="50221" name="AutoShape 45"/>
            <p:cNvSpPr>
              <a:spLocks noChangeArrowheads="1"/>
            </p:cNvSpPr>
            <p:nvPr/>
          </p:nvSpPr>
          <p:spPr bwMode="auto">
            <a:xfrm rot="-1800000">
              <a:off x="4246" y="1549"/>
              <a:ext cx="1514" cy="1310"/>
            </a:xfrm>
            <a:prstGeom prst="hexagon">
              <a:avLst>
                <a:gd name="adj" fmla="val 28893"/>
                <a:gd name="vf" fmla="val 115470"/>
              </a:avLst>
            </a:prstGeom>
            <a:solidFill>
              <a:srgbClr val="008080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ObliqueLeft"/>
              <a:lightRig rig="legacyFlat2" dir="b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008080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dirty="0"/>
            </a:p>
          </p:txBody>
        </p:sp>
        <p:sp>
          <p:nvSpPr>
            <p:cNvPr id="50222" name="Rectangle 46"/>
            <p:cNvSpPr>
              <a:spLocks noChangeArrowheads="1"/>
            </p:cNvSpPr>
            <p:nvPr/>
          </p:nvSpPr>
          <p:spPr bwMode="auto">
            <a:xfrm>
              <a:off x="4383" y="1718"/>
              <a:ext cx="1185" cy="1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rgbClr val="D94439"/>
                </a:buClr>
                <a:buSzPct val="75000"/>
                <a:buFont typeface="Wingdings" pitchFamily="2" charset="2"/>
                <a:buNone/>
              </a:pPr>
              <a:r>
                <a:rPr kumimoji="1" lang="en-US" sz="2000" b="1" dirty="0">
                  <a:solidFill>
                    <a:srgbClr val="DD554B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ActiveX control</a:t>
              </a:r>
              <a:br>
                <a:rPr kumimoji="1" lang="en-US" sz="2000" b="1" dirty="0">
                  <a:solidFill>
                    <a:srgbClr val="DD554B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</a:br>
              <a:r>
                <a:rPr kumimoji="1" lang="en-US" sz="2000" b="1" dirty="0">
                  <a:latin typeface="Times New Roman" pitchFamily="18" charset="0"/>
                </a:rPr>
                <a:t>small program that runs on client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4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3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2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 bldLvl="5" autoUpdateAnimBg="0" advAuto="100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Page Development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585787"/>
          </a:xfrm>
        </p:spPr>
        <p:txBody>
          <a:bodyPr/>
          <a:lstStyle/>
          <a:p>
            <a:r>
              <a:rPr lang="en-US" dirty="0"/>
              <a:t>What is the common gateway interface (CGI)?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000099"/>
                </a:solidFill>
                <a:latin typeface="Arial Narrow" pitchFamily="34" charset="0"/>
              </a:rPr>
              <a:t>p.679 -  680 Fig. 13-19</a:t>
            </a:r>
          </a:p>
        </p:txBody>
      </p:sp>
      <p:grpSp>
        <p:nvGrpSpPr>
          <p:cNvPr id="52229" name="Group 5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52230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2231" name="Text Box 7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 dirty="0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304800" y="1547813"/>
            <a:ext cx="8585200" cy="11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Font typeface="Wingdings" pitchFamily="2" charset="2"/>
              <a:buChar char="Ø"/>
            </a:pPr>
            <a:r>
              <a:rPr kumimoji="1" lang="en-US" b="1" dirty="0">
                <a:solidFill>
                  <a:srgbClr val="000000"/>
                </a:solidFill>
                <a:latin typeface="Times New Roman" pitchFamily="18" charset="0"/>
              </a:rPr>
              <a:t>Communications standard </a:t>
            </a:r>
            <a:br>
              <a:rPr kumimoji="1" lang="en-US" b="1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b="1" dirty="0">
                <a:solidFill>
                  <a:srgbClr val="000000"/>
                </a:solidFill>
                <a:latin typeface="Times New Roman" pitchFamily="18" charset="0"/>
              </a:rPr>
              <a:t>that defines how Web server </a:t>
            </a:r>
            <a:br>
              <a:rPr kumimoji="1" lang="en-US" b="1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b="1" dirty="0">
                <a:solidFill>
                  <a:srgbClr val="000000"/>
                </a:solidFill>
                <a:latin typeface="Times New Roman" pitchFamily="18" charset="0"/>
              </a:rPr>
              <a:t>communicates with outside </a:t>
            </a:r>
            <a:br>
              <a:rPr kumimoji="1" lang="en-US" b="1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b="1" dirty="0">
                <a:solidFill>
                  <a:srgbClr val="000000"/>
                </a:solidFill>
                <a:latin typeface="Times New Roman" pitchFamily="18" charset="0"/>
              </a:rPr>
              <a:t>sources</a:t>
            </a:r>
            <a:endParaRPr kumimoji="1" lang="en-US" b="1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52270" name="Rectangle 46"/>
          <p:cNvSpPr>
            <a:spLocks noChangeArrowheads="1"/>
          </p:cNvSpPr>
          <p:nvPr/>
        </p:nvSpPr>
        <p:spPr bwMode="auto">
          <a:xfrm>
            <a:off x="355600" y="3048000"/>
            <a:ext cx="8559800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028700" lvl="2" indent="-45720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kumimoji="1" lang="en-US" sz="1800" b="1" dirty="0">
                <a:solidFill>
                  <a:srgbClr val="000000"/>
                </a:solidFill>
                <a:latin typeface="Times New Roman" pitchFamily="18" charset="0"/>
              </a:rPr>
              <a:t>CGI script</a:t>
            </a:r>
            <a:r>
              <a:rPr kumimoji="1" lang="en-US" sz="1800" dirty="0">
                <a:solidFill>
                  <a:srgbClr val="000000"/>
                </a:solidFill>
                <a:latin typeface="Times New Roman" pitchFamily="18" charset="0"/>
              </a:rPr>
              <a:t>—program that </a:t>
            </a:r>
            <a:br>
              <a:rPr kumimoji="1" lang="en-US" sz="1800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1800" dirty="0">
                <a:solidFill>
                  <a:srgbClr val="000000"/>
                </a:solidFill>
                <a:latin typeface="Times New Roman" pitchFamily="18" charset="0"/>
              </a:rPr>
              <a:t>manages sending and receiving </a:t>
            </a:r>
            <a:br>
              <a:rPr kumimoji="1" lang="en-US" sz="1800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1800" dirty="0">
                <a:solidFill>
                  <a:srgbClr val="000000"/>
                </a:solidFill>
                <a:latin typeface="Times New Roman" pitchFamily="18" charset="0"/>
              </a:rPr>
              <a:t>across CGI</a:t>
            </a:r>
          </a:p>
        </p:txBody>
      </p:sp>
      <p:pic>
        <p:nvPicPr>
          <p:cNvPr id="11" name="Picture 10" descr="CFig13-1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905000"/>
            <a:ext cx="4172663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2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2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bldLvl="5" autoUpdateAnimBg="0" advAuto="1000"/>
      <p:bldP spid="52232" grpId="0" build="p" bldLvl="3" autoUpdateAnimBg="0" advAuto="3000"/>
      <p:bldP spid="52270" grpId="0" build="p" bldLvl="3" autoUpdateAnimBg="0" advAuto="400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Page Development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738187"/>
          </a:xfrm>
        </p:spPr>
        <p:txBody>
          <a:bodyPr/>
          <a:lstStyle/>
          <a:p>
            <a:r>
              <a:rPr lang="en-US" dirty="0"/>
              <a:t>What is a scripting language?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000099"/>
                </a:solidFill>
                <a:latin typeface="Arial Narrow" pitchFamily="34" charset="0"/>
              </a:rPr>
              <a:t>p. 680 - 681 Fig. 13-20</a:t>
            </a:r>
          </a:p>
        </p:txBody>
      </p:sp>
      <p:grpSp>
        <p:nvGrpSpPr>
          <p:cNvPr id="54277" name="Group 5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54278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4279" name="Text Box 7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 dirty="0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54296" name="Rectangle 24"/>
          <p:cNvSpPr>
            <a:spLocks noChangeArrowheads="1"/>
          </p:cNvSpPr>
          <p:nvPr/>
        </p:nvSpPr>
        <p:spPr bwMode="auto">
          <a:xfrm>
            <a:off x="304800" y="1547813"/>
            <a:ext cx="5562600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Font typeface="Wingdings" pitchFamily="2" charset="2"/>
              <a:buChar char="Ø"/>
            </a:pP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Typically easy to learn and use</a:t>
            </a:r>
          </a:p>
        </p:txBody>
      </p:sp>
      <p:sp>
        <p:nvSpPr>
          <p:cNvPr id="54299" name="Rectangle 27"/>
          <p:cNvSpPr>
            <a:spLocks noChangeArrowheads="1"/>
          </p:cNvSpPr>
          <p:nvPr/>
        </p:nvSpPr>
        <p:spPr bwMode="auto">
          <a:xfrm>
            <a:off x="355600" y="2005013"/>
            <a:ext cx="3733800" cy="424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028700" lvl="2" indent="-45720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kumimoji="1" lang="en-US" sz="1800" b="1" dirty="0">
                <a:solidFill>
                  <a:srgbClr val="DD554B"/>
                </a:solidFill>
                <a:latin typeface="Times New Roman" pitchFamily="18" charset="0"/>
              </a:rPr>
              <a:t>JavaScript</a:t>
            </a:r>
          </a:p>
          <a:p>
            <a:pPr marL="1028700" lvl="2" indent="-45720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kumimoji="1" lang="en-US" sz="1800" b="1" dirty="0">
                <a:solidFill>
                  <a:srgbClr val="DD554B"/>
                </a:solidFill>
              </a:rPr>
              <a:t>Perl</a:t>
            </a:r>
            <a:r>
              <a:rPr kumimoji="1" lang="en-US" sz="1800" b="1" dirty="0">
                <a:solidFill>
                  <a:schemeClr val="hlink"/>
                </a:solidFill>
              </a:rPr>
              <a:t> </a:t>
            </a:r>
            <a:r>
              <a:rPr kumimoji="1" lang="en-US" sz="1800" dirty="0">
                <a:solidFill>
                  <a:schemeClr val="bg2"/>
                </a:solidFill>
              </a:rPr>
              <a:t>(Practical Extraction and Report Language)</a:t>
            </a:r>
          </a:p>
          <a:p>
            <a:pPr marL="1028700" lvl="2" indent="-45720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kumimoji="1" lang="en-US" sz="1800" b="1" dirty="0">
                <a:solidFill>
                  <a:srgbClr val="DD554B"/>
                </a:solidFill>
              </a:rPr>
              <a:t>PHP</a:t>
            </a:r>
            <a:r>
              <a:rPr kumimoji="1" lang="en-US" sz="1800" dirty="0">
                <a:solidFill>
                  <a:schemeClr val="bg2"/>
                </a:solidFill>
              </a:rPr>
              <a:t> (PHP: Hypertext Preprocessor)</a:t>
            </a:r>
          </a:p>
          <a:p>
            <a:pPr marL="1028700" lvl="2" indent="-45720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kumimoji="1" lang="en-US" sz="1800" b="1" dirty="0">
                <a:solidFill>
                  <a:srgbClr val="DD554B"/>
                </a:solidFill>
              </a:rPr>
              <a:t>Rexx</a:t>
            </a:r>
            <a:r>
              <a:rPr kumimoji="1" lang="en-US" sz="1800" dirty="0">
                <a:solidFill>
                  <a:schemeClr val="bg2"/>
                </a:solidFill>
              </a:rPr>
              <a:t> (Restructured eXtended eXecutor)</a:t>
            </a:r>
          </a:p>
          <a:p>
            <a:pPr marL="1028700" lvl="2" indent="-45720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kumimoji="1" lang="en-US" sz="1800" b="1" dirty="0">
                <a:solidFill>
                  <a:srgbClr val="DD554B"/>
                </a:solidFill>
              </a:rPr>
              <a:t>TCL</a:t>
            </a:r>
            <a:r>
              <a:rPr kumimoji="1" lang="en-US" sz="1800" dirty="0">
                <a:solidFill>
                  <a:schemeClr val="bg2"/>
                </a:solidFill>
              </a:rPr>
              <a:t> (Tool Command Language)</a:t>
            </a:r>
          </a:p>
          <a:p>
            <a:pPr marL="1028700" lvl="2" indent="-45720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kumimoji="1" lang="en-US" sz="1800" b="1" dirty="0">
                <a:solidFill>
                  <a:srgbClr val="DD554B"/>
                </a:solidFill>
                <a:latin typeface="Times New Roman" pitchFamily="18" charset="0"/>
              </a:rPr>
              <a:t>VBScript</a:t>
            </a:r>
            <a:r>
              <a:rPr kumimoji="1" lang="en-US" sz="1800" b="1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kumimoji="1" lang="en-US" sz="1800" dirty="0">
                <a:solidFill>
                  <a:schemeClr val="bg2"/>
                </a:solidFill>
                <a:latin typeface="Times New Roman" pitchFamily="18" charset="0"/>
              </a:rPr>
              <a:t>(Visual Basic, Scripting Edition)</a:t>
            </a:r>
            <a:endParaRPr kumimoji="1" lang="en-US" sz="18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13" name="Group 30"/>
          <p:cNvGrpSpPr>
            <a:grpSpLocks/>
          </p:cNvGrpSpPr>
          <p:nvPr/>
        </p:nvGrpSpPr>
        <p:grpSpPr bwMode="auto">
          <a:xfrm>
            <a:off x="0" y="4724400"/>
            <a:ext cx="1981200" cy="1295400"/>
            <a:chOff x="0" y="3024"/>
            <a:chExt cx="1248" cy="816"/>
          </a:xfrm>
        </p:grpSpPr>
        <p:sp>
          <p:nvSpPr>
            <p:cNvPr id="14" name="Rectangle 31"/>
            <p:cNvSpPr>
              <a:spLocks noChangeArrowheads="1"/>
            </p:cNvSpPr>
            <p:nvPr/>
          </p:nvSpPr>
          <p:spPr bwMode="auto">
            <a:xfrm>
              <a:off x="0" y="3456"/>
              <a:ext cx="1248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/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  <a:t>Click to view Web </a:t>
              </a:r>
              <a:b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  <a:t>Link, click Chapter 13, Click </a:t>
              </a:r>
              <a:b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  <a:t>Web Link from left </a:t>
              </a:r>
              <a:b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  <a:t>navigation, then click </a:t>
              </a:r>
              <a:b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 dirty="0" smtClean="0">
                  <a:solidFill>
                    <a:schemeClr val="bg2"/>
                  </a:solidFill>
                  <a:latin typeface="Arial Narrow" pitchFamily="34" charset="0"/>
                </a:rPr>
                <a:t>PHP below </a:t>
              </a:r>
              <a: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  <a:t>Chapter 13</a:t>
              </a:r>
            </a:p>
          </p:txBody>
        </p:sp>
        <p:sp>
          <p:nvSpPr>
            <p:cNvPr id="15" name="Webpage">
              <a:hlinkClick r:id="rId2"/>
            </p:cNvPr>
            <p:cNvSpPr>
              <a:spLocks noEditPoints="1" noChangeArrowheads="1"/>
            </p:cNvSpPr>
            <p:nvPr/>
          </p:nvSpPr>
          <p:spPr bwMode="auto">
            <a:xfrm>
              <a:off x="96" y="3024"/>
              <a:ext cx="278" cy="372"/>
            </a:xfrm>
            <a:custGeom>
              <a:avLst/>
              <a:gdLst>
                <a:gd name="T0" fmla="*/ 5187 w 21600"/>
                <a:gd name="T1" fmla="*/ 21600 h 21600"/>
                <a:gd name="T2" fmla="*/ 0 w 21600"/>
                <a:gd name="T3" fmla="*/ 17509 h 21600"/>
                <a:gd name="T4" fmla="*/ 21600 w 21600"/>
                <a:gd name="T5" fmla="*/ 0 h 21600"/>
                <a:gd name="T6" fmla="*/ 0 w 21600"/>
                <a:gd name="T7" fmla="*/ 0 h 21600"/>
                <a:gd name="T8" fmla="*/ 10800 w 21600"/>
                <a:gd name="T9" fmla="*/ 0 h 21600"/>
                <a:gd name="T10" fmla="*/ 21600 w 21600"/>
                <a:gd name="T11" fmla="*/ 0 h 21600"/>
                <a:gd name="T12" fmla="*/ 21600 w 21600"/>
                <a:gd name="T13" fmla="*/ 10800 h 21600"/>
                <a:gd name="T14" fmla="*/ 21600 w 21600"/>
                <a:gd name="T15" fmla="*/ 21600 h 21600"/>
                <a:gd name="T16" fmla="*/ 10800 w 21600"/>
                <a:gd name="T17" fmla="*/ 21600 h 21600"/>
                <a:gd name="T18" fmla="*/ 0 w 21600"/>
                <a:gd name="T19" fmla="*/ 10800 h 21600"/>
                <a:gd name="T20" fmla="*/ 1955 w 21600"/>
                <a:gd name="T21" fmla="*/ 12829 h 21600"/>
                <a:gd name="T22" fmla="*/ 19814 w 21600"/>
                <a:gd name="T23" fmla="*/ 2074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 extrusionOk="0">
                  <a:moveTo>
                    <a:pt x="9184" y="949"/>
                  </a:moveTo>
                  <a:lnTo>
                    <a:pt x="9758" y="1309"/>
                  </a:lnTo>
                  <a:lnTo>
                    <a:pt x="11544" y="1292"/>
                  </a:lnTo>
                  <a:lnTo>
                    <a:pt x="12437" y="1292"/>
                  </a:lnTo>
                  <a:lnTo>
                    <a:pt x="13414" y="1161"/>
                  </a:lnTo>
                  <a:lnTo>
                    <a:pt x="13648" y="1243"/>
                  </a:lnTo>
                  <a:lnTo>
                    <a:pt x="13542" y="1390"/>
                  </a:lnTo>
                  <a:lnTo>
                    <a:pt x="13967" y="1849"/>
                  </a:lnTo>
                  <a:lnTo>
                    <a:pt x="14562" y="2520"/>
                  </a:lnTo>
                  <a:lnTo>
                    <a:pt x="14669" y="3223"/>
                  </a:lnTo>
                  <a:lnTo>
                    <a:pt x="14796" y="3518"/>
                  </a:lnTo>
                  <a:lnTo>
                    <a:pt x="15264" y="3665"/>
                  </a:lnTo>
                  <a:lnTo>
                    <a:pt x="15753" y="3518"/>
                  </a:lnTo>
                  <a:lnTo>
                    <a:pt x="15902" y="2978"/>
                  </a:lnTo>
                  <a:lnTo>
                    <a:pt x="16008" y="2323"/>
                  </a:lnTo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 extrusionOk="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  <a:path w="21600" h="21600" extrusionOk="0">
                  <a:moveTo>
                    <a:pt x="5591" y="10620"/>
                  </a:moveTo>
                  <a:lnTo>
                    <a:pt x="6122" y="10996"/>
                  </a:lnTo>
                  <a:lnTo>
                    <a:pt x="6696" y="11340"/>
                  </a:lnTo>
                  <a:lnTo>
                    <a:pt x="7313" y="11618"/>
                  </a:lnTo>
                  <a:lnTo>
                    <a:pt x="7972" y="11863"/>
                  </a:lnTo>
                  <a:lnTo>
                    <a:pt x="8652" y="12060"/>
                  </a:lnTo>
                  <a:lnTo>
                    <a:pt x="9396" y="12190"/>
                  </a:lnTo>
                  <a:lnTo>
                    <a:pt x="10119" y="12272"/>
                  </a:lnTo>
                  <a:lnTo>
                    <a:pt x="10906" y="12305"/>
                  </a:lnTo>
                  <a:lnTo>
                    <a:pt x="11650" y="12272"/>
                  </a:lnTo>
                  <a:lnTo>
                    <a:pt x="12373" y="12190"/>
                  </a:lnTo>
                  <a:lnTo>
                    <a:pt x="13117" y="12060"/>
                  </a:lnTo>
                  <a:lnTo>
                    <a:pt x="13797" y="11863"/>
                  </a:lnTo>
                  <a:lnTo>
                    <a:pt x="14456" y="11618"/>
                  </a:lnTo>
                  <a:lnTo>
                    <a:pt x="15073" y="11340"/>
                  </a:lnTo>
                  <a:lnTo>
                    <a:pt x="15647" y="11029"/>
                  </a:lnTo>
                  <a:lnTo>
                    <a:pt x="16178" y="10652"/>
                  </a:lnTo>
                  <a:lnTo>
                    <a:pt x="16667" y="10243"/>
                  </a:lnTo>
                  <a:lnTo>
                    <a:pt x="17071" y="9801"/>
                  </a:lnTo>
                  <a:lnTo>
                    <a:pt x="17475" y="9327"/>
                  </a:lnTo>
                  <a:lnTo>
                    <a:pt x="17815" y="8820"/>
                  </a:lnTo>
                  <a:lnTo>
                    <a:pt x="18049" y="8296"/>
                  </a:lnTo>
                  <a:lnTo>
                    <a:pt x="18262" y="7723"/>
                  </a:lnTo>
                  <a:lnTo>
                    <a:pt x="18347" y="7134"/>
                  </a:lnTo>
                  <a:lnTo>
                    <a:pt x="18389" y="6561"/>
                  </a:lnTo>
                  <a:lnTo>
                    <a:pt x="18347" y="5956"/>
                  </a:lnTo>
                  <a:lnTo>
                    <a:pt x="18262" y="5400"/>
                  </a:lnTo>
                  <a:lnTo>
                    <a:pt x="18049" y="4827"/>
                  </a:lnTo>
                  <a:lnTo>
                    <a:pt x="17815" y="4303"/>
                  </a:lnTo>
                  <a:lnTo>
                    <a:pt x="17475" y="3796"/>
                  </a:lnTo>
                  <a:lnTo>
                    <a:pt x="17114" y="3321"/>
                  </a:lnTo>
                  <a:lnTo>
                    <a:pt x="16710" y="2880"/>
                  </a:lnTo>
                  <a:lnTo>
                    <a:pt x="16221" y="2470"/>
                  </a:lnTo>
                  <a:lnTo>
                    <a:pt x="15689" y="2094"/>
                  </a:lnTo>
                  <a:lnTo>
                    <a:pt x="15115" y="1750"/>
                  </a:lnTo>
                  <a:lnTo>
                    <a:pt x="14499" y="1472"/>
                  </a:lnTo>
                  <a:lnTo>
                    <a:pt x="13797" y="1227"/>
                  </a:lnTo>
                  <a:lnTo>
                    <a:pt x="13117" y="1030"/>
                  </a:lnTo>
                  <a:lnTo>
                    <a:pt x="12415" y="883"/>
                  </a:lnTo>
                  <a:lnTo>
                    <a:pt x="11650" y="818"/>
                  </a:lnTo>
                  <a:lnTo>
                    <a:pt x="10906" y="785"/>
                  </a:lnTo>
                  <a:lnTo>
                    <a:pt x="10119" y="818"/>
                  </a:lnTo>
                  <a:lnTo>
                    <a:pt x="9396" y="883"/>
                  </a:lnTo>
                  <a:lnTo>
                    <a:pt x="8652" y="1030"/>
                  </a:lnTo>
                  <a:lnTo>
                    <a:pt x="8014" y="1227"/>
                  </a:lnTo>
                  <a:lnTo>
                    <a:pt x="7355" y="1440"/>
                  </a:lnTo>
                  <a:lnTo>
                    <a:pt x="6739" y="1750"/>
                  </a:lnTo>
                  <a:lnTo>
                    <a:pt x="6122" y="2061"/>
                  </a:lnTo>
                  <a:lnTo>
                    <a:pt x="5591" y="2438"/>
                  </a:lnTo>
                  <a:lnTo>
                    <a:pt x="5102" y="2847"/>
                  </a:lnTo>
                  <a:lnTo>
                    <a:pt x="4698" y="3289"/>
                  </a:lnTo>
                  <a:lnTo>
                    <a:pt x="4294" y="3763"/>
                  </a:lnTo>
                  <a:lnTo>
                    <a:pt x="3996" y="4270"/>
                  </a:lnTo>
                  <a:lnTo>
                    <a:pt x="3720" y="4794"/>
                  </a:lnTo>
                  <a:lnTo>
                    <a:pt x="3550" y="5367"/>
                  </a:lnTo>
                  <a:lnTo>
                    <a:pt x="3422" y="5956"/>
                  </a:lnTo>
                  <a:lnTo>
                    <a:pt x="3380" y="6561"/>
                  </a:lnTo>
                  <a:lnTo>
                    <a:pt x="3422" y="7134"/>
                  </a:lnTo>
                  <a:lnTo>
                    <a:pt x="3550" y="7690"/>
                  </a:lnTo>
                  <a:lnTo>
                    <a:pt x="3720" y="8263"/>
                  </a:lnTo>
                  <a:lnTo>
                    <a:pt x="3954" y="8787"/>
                  </a:lnTo>
                  <a:lnTo>
                    <a:pt x="4294" y="9294"/>
                  </a:lnTo>
                  <a:lnTo>
                    <a:pt x="4655" y="9769"/>
                  </a:lnTo>
                  <a:lnTo>
                    <a:pt x="5102" y="10210"/>
                  </a:lnTo>
                  <a:lnTo>
                    <a:pt x="5591" y="10620"/>
                  </a:lnTo>
                  <a:close/>
                </a:path>
                <a:path w="21600" h="21600" extrusionOk="0">
                  <a:moveTo>
                    <a:pt x="3401" y="6021"/>
                  </a:moveTo>
                  <a:lnTo>
                    <a:pt x="4039" y="5530"/>
                  </a:lnTo>
                  <a:lnTo>
                    <a:pt x="4294" y="4892"/>
                  </a:lnTo>
                  <a:lnTo>
                    <a:pt x="4677" y="4156"/>
                  </a:lnTo>
                  <a:lnTo>
                    <a:pt x="5166" y="3763"/>
                  </a:lnTo>
                  <a:lnTo>
                    <a:pt x="5378" y="3354"/>
                  </a:lnTo>
                  <a:lnTo>
                    <a:pt x="5293" y="2732"/>
                  </a:lnTo>
                  <a:moveTo>
                    <a:pt x="3507" y="7380"/>
                  </a:moveTo>
                  <a:lnTo>
                    <a:pt x="3890" y="7200"/>
                  </a:lnTo>
                  <a:lnTo>
                    <a:pt x="4103" y="7249"/>
                  </a:lnTo>
                  <a:lnTo>
                    <a:pt x="4400" y="7527"/>
                  </a:lnTo>
                  <a:lnTo>
                    <a:pt x="4719" y="7674"/>
                  </a:lnTo>
                  <a:lnTo>
                    <a:pt x="5293" y="7641"/>
                  </a:lnTo>
                  <a:lnTo>
                    <a:pt x="5740" y="7543"/>
                  </a:lnTo>
                  <a:lnTo>
                    <a:pt x="6144" y="7543"/>
                  </a:lnTo>
                  <a:lnTo>
                    <a:pt x="6526" y="7821"/>
                  </a:lnTo>
                  <a:lnTo>
                    <a:pt x="6569" y="8312"/>
                  </a:lnTo>
                  <a:lnTo>
                    <a:pt x="6059" y="8852"/>
                  </a:lnTo>
                  <a:lnTo>
                    <a:pt x="5803" y="8967"/>
                  </a:lnTo>
                  <a:lnTo>
                    <a:pt x="5803" y="9147"/>
                  </a:lnTo>
                  <a:lnTo>
                    <a:pt x="5421" y="9294"/>
                  </a:lnTo>
                  <a:lnTo>
                    <a:pt x="4868" y="9163"/>
                  </a:lnTo>
                  <a:lnTo>
                    <a:pt x="4337" y="9049"/>
                  </a:lnTo>
                  <a:lnTo>
                    <a:pt x="4081" y="9000"/>
                  </a:lnTo>
                  <a:moveTo>
                    <a:pt x="14988" y="11372"/>
                  </a:moveTo>
                  <a:lnTo>
                    <a:pt x="15115" y="10865"/>
                  </a:lnTo>
                  <a:lnTo>
                    <a:pt x="16072" y="10096"/>
                  </a:lnTo>
                  <a:lnTo>
                    <a:pt x="16455" y="9605"/>
                  </a:lnTo>
                  <a:lnTo>
                    <a:pt x="16455" y="8329"/>
                  </a:lnTo>
                  <a:lnTo>
                    <a:pt x="17156" y="7969"/>
                  </a:lnTo>
                  <a:lnTo>
                    <a:pt x="17879" y="7870"/>
                  </a:lnTo>
                  <a:lnTo>
                    <a:pt x="18177" y="7821"/>
                  </a:lnTo>
                  <a:moveTo>
                    <a:pt x="18368" y="6840"/>
                  </a:moveTo>
                  <a:lnTo>
                    <a:pt x="18049" y="6610"/>
                  </a:lnTo>
                  <a:lnTo>
                    <a:pt x="17411" y="6512"/>
                  </a:lnTo>
                  <a:lnTo>
                    <a:pt x="16859" y="6545"/>
                  </a:lnTo>
                  <a:lnTo>
                    <a:pt x="16603" y="6201"/>
                  </a:lnTo>
                  <a:lnTo>
                    <a:pt x="16731" y="5874"/>
                  </a:lnTo>
                  <a:lnTo>
                    <a:pt x="17241" y="5465"/>
                  </a:lnTo>
                  <a:lnTo>
                    <a:pt x="17858" y="5236"/>
                  </a:lnTo>
                  <a:lnTo>
                    <a:pt x="18007" y="5089"/>
                  </a:lnTo>
                  <a:lnTo>
                    <a:pt x="18049" y="4892"/>
                  </a:lnTo>
                  <a:moveTo>
                    <a:pt x="8100" y="1260"/>
                  </a:moveTo>
                  <a:cubicBezTo>
                    <a:pt x="8333" y="1276"/>
                    <a:pt x="8206" y="1554"/>
                    <a:pt x="8695" y="1652"/>
                  </a:cubicBezTo>
                  <a:cubicBezTo>
                    <a:pt x="9184" y="1750"/>
                    <a:pt x="10481" y="1685"/>
                    <a:pt x="10991" y="1881"/>
                  </a:cubicBezTo>
                  <a:cubicBezTo>
                    <a:pt x="11501" y="2078"/>
                    <a:pt x="11629" y="2503"/>
                    <a:pt x="11799" y="2830"/>
                  </a:cubicBezTo>
                  <a:cubicBezTo>
                    <a:pt x="11969" y="3158"/>
                    <a:pt x="11905" y="3910"/>
                    <a:pt x="12054" y="3894"/>
                  </a:cubicBezTo>
                  <a:cubicBezTo>
                    <a:pt x="12203" y="3878"/>
                    <a:pt x="12351" y="2880"/>
                    <a:pt x="12649" y="2683"/>
                  </a:cubicBezTo>
                  <a:cubicBezTo>
                    <a:pt x="12947" y="2487"/>
                    <a:pt x="13670" y="2536"/>
                    <a:pt x="13840" y="2683"/>
                  </a:cubicBezTo>
                  <a:cubicBezTo>
                    <a:pt x="14010" y="2830"/>
                    <a:pt x="13733" y="3370"/>
                    <a:pt x="13648" y="3616"/>
                  </a:cubicBezTo>
                  <a:cubicBezTo>
                    <a:pt x="13563" y="3861"/>
                    <a:pt x="13457" y="4058"/>
                    <a:pt x="13351" y="4156"/>
                  </a:cubicBezTo>
                  <a:cubicBezTo>
                    <a:pt x="13244" y="4254"/>
                    <a:pt x="13096" y="4221"/>
                    <a:pt x="12947" y="4254"/>
                  </a:cubicBezTo>
                  <a:cubicBezTo>
                    <a:pt x="12777" y="4303"/>
                    <a:pt x="12585" y="4369"/>
                    <a:pt x="12394" y="4401"/>
                  </a:cubicBezTo>
                  <a:cubicBezTo>
                    <a:pt x="12139" y="4500"/>
                    <a:pt x="12054" y="4614"/>
                    <a:pt x="11862" y="4647"/>
                  </a:cubicBezTo>
                  <a:cubicBezTo>
                    <a:pt x="11650" y="4761"/>
                    <a:pt x="11671" y="4680"/>
                    <a:pt x="11437" y="4778"/>
                  </a:cubicBezTo>
                  <a:cubicBezTo>
                    <a:pt x="11352" y="4827"/>
                    <a:pt x="11225" y="4974"/>
                    <a:pt x="11246" y="5072"/>
                  </a:cubicBezTo>
                  <a:cubicBezTo>
                    <a:pt x="11225" y="5154"/>
                    <a:pt x="11267" y="5220"/>
                    <a:pt x="11310" y="5269"/>
                  </a:cubicBezTo>
                  <a:cubicBezTo>
                    <a:pt x="11352" y="5318"/>
                    <a:pt x="11480" y="5383"/>
                    <a:pt x="11565" y="5416"/>
                  </a:cubicBezTo>
                  <a:cubicBezTo>
                    <a:pt x="11629" y="5400"/>
                    <a:pt x="11820" y="5465"/>
                    <a:pt x="11862" y="5432"/>
                  </a:cubicBezTo>
                  <a:cubicBezTo>
                    <a:pt x="11905" y="5416"/>
                    <a:pt x="11926" y="5269"/>
                    <a:pt x="11884" y="5236"/>
                  </a:cubicBezTo>
                  <a:cubicBezTo>
                    <a:pt x="11841" y="5203"/>
                    <a:pt x="11629" y="5269"/>
                    <a:pt x="11565" y="5220"/>
                  </a:cubicBezTo>
                  <a:cubicBezTo>
                    <a:pt x="11480" y="5187"/>
                    <a:pt x="11459" y="5040"/>
                    <a:pt x="11480" y="4974"/>
                  </a:cubicBezTo>
                  <a:cubicBezTo>
                    <a:pt x="11501" y="4909"/>
                    <a:pt x="11607" y="4860"/>
                    <a:pt x="11692" y="4843"/>
                  </a:cubicBezTo>
                  <a:cubicBezTo>
                    <a:pt x="11905" y="4876"/>
                    <a:pt x="11820" y="4876"/>
                    <a:pt x="12054" y="4876"/>
                  </a:cubicBezTo>
                  <a:cubicBezTo>
                    <a:pt x="12075" y="5040"/>
                    <a:pt x="12096" y="5269"/>
                    <a:pt x="12139" y="5416"/>
                  </a:cubicBezTo>
                  <a:cubicBezTo>
                    <a:pt x="12160" y="5465"/>
                    <a:pt x="12330" y="5465"/>
                    <a:pt x="12373" y="5416"/>
                  </a:cubicBezTo>
                  <a:cubicBezTo>
                    <a:pt x="12415" y="5367"/>
                    <a:pt x="12330" y="4974"/>
                    <a:pt x="12394" y="4892"/>
                  </a:cubicBezTo>
                  <a:cubicBezTo>
                    <a:pt x="12458" y="4810"/>
                    <a:pt x="12692" y="4925"/>
                    <a:pt x="12755" y="4892"/>
                  </a:cubicBezTo>
                  <a:cubicBezTo>
                    <a:pt x="12798" y="4860"/>
                    <a:pt x="12840" y="4761"/>
                    <a:pt x="12755" y="4729"/>
                  </a:cubicBezTo>
                  <a:cubicBezTo>
                    <a:pt x="12670" y="4696"/>
                    <a:pt x="12118" y="4745"/>
                    <a:pt x="12203" y="4696"/>
                  </a:cubicBezTo>
                  <a:cubicBezTo>
                    <a:pt x="12543" y="4549"/>
                    <a:pt x="12819" y="4434"/>
                    <a:pt x="13266" y="4401"/>
                  </a:cubicBezTo>
                  <a:cubicBezTo>
                    <a:pt x="13436" y="4385"/>
                    <a:pt x="13585" y="4500"/>
                    <a:pt x="13776" y="4532"/>
                  </a:cubicBezTo>
                  <a:cubicBezTo>
                    <a:pt x="13967" y="4630"/>
                    <a:pt x="13861" y="4843"/>
                    <a:pt x="13712" y="4925"/>
                  </a:cubicBezTo>
                  <a:cubicBezTo>
                    <a:pt x="13648" y="5023"/>
                    <a:pt x="13521" y="5121"/>
                    <a:pt x="13414" y="5187"/>
                  </a:cubicBezTo>
                  <a:cubicBezTo>
                    <a:pt x="13351" y="5285"/>
                    <a:pt x="13287" y="5334"/>
                    <a:pt x="13159" y="5383"/>
                  </a:cubicBezTo>
                  <a:cubicBezTo>
                    <a:pt x="13117" y="5563"/>
                    <a:pt x="12862" y="5743"/>
                    <a:pt x="12649" y="5809"/>
                  </a:cubicBezTo>
                  <a:cubicBezTo>
                    <a:pt x="12543" y="5907"/>
                    <a:pt x="12437" y="5940"/>
                    <a:pt x="12309" y="6005"/>
                  </a:cubicBezTo>
                  <a:cubicBezTo>
                    <a:pt x="12245" y="6120"/>
                    <a:pt x="12139" y="6185"/>
                    <a:pt x="12075" y="6300"/>
                  </a:cubicBezTo>
                  <a:cubicBezTo>
                    <a:pt x="12118" y="6561"/>
                    <a:pt x="12075" y="6643"/>
                    <a:pt x="12373" y="6741"/>
                  </a:cubicBezTo>
                  <a:cubicBezTo>
                    <a:pt x="12500" y="6840"/>
                    <a:pt x="12522" y="6970"/>
                    <a:pt x="12330" y="7036"/>
                  </a:cubicBezTo>
                  <a:cubicBezTo>
                    <a:pt x="12011" y="6987"/>
                    <a:pt x="12033" y="6823"/>
                    <a:pt x="11799" y="6692"/>
                  </a:cubicBezTo>
                  <a:cubicBezTo>
                    <a:pt x="11714" y="6529"/>
                    <a:pt x="11459" y="6430"/>
                    <a:pt x="11246" y="6398"/>
                  </a:cubicBezTo>
                  <a:cubicBezTo>
                    <a:pt x="11076" y="6332"/>
                    <a:pt x="11182" y="6365"/>
                    <a:pt x="10906" y="6365"/>
                  </a:cubicBezTo>
                  <a:cubicBezTo>
                    <a:pt x="10608" y="6512"/>
                    <a:pt x="10544" y="7347"/>
                    <a:pt x="11246" y="7478"/>
                  </a:cubicBezTo>
                  <a:cubicBezTo>
                    <a:pt x="12394" y="7429"/>
                    <a:pt x="13329" y="7772"/>
                    <a:pt x="13733" y="7985"/>
                  </a:cubicBezTo>
                  <a:cubicBezTo>
                    <a:pt x="13840" y="8410"/>
                    <a:pt x="13329" y="8901"/>
                    <a:pt x="12500" y="9343"/>
                  </a:cubicBezTo>
                  <a:cubicBezTo>
                    <a:pt x="11629" y="9736"/>
                    <a:pt x="11480" y="10194"/>
                    <a:pt x="11246" y="10980"/>
                  </a:cubicBezTo>
                  <a:cubicBezTo>
                    <a:pt x="10991" y="11372"/>
                    <a:pt x="10481" y="10930"/>
                    <a:pt x="10289" y="10096"/>
                  </a:cubicBezTo>
                  <a:cubicBezTo>
                    <a:pt x="10140" y="9196"/>
                    <a:pt x="9907" y="8165"/>
                    <a:pt x="10459" y="7576"/>
                  </a:cubicBezTo>
                  <a:cubicBezTo>
                    <a:pt x="9375" y="6790"/>
                    <a:pt x="9269" y="6070"/>
                    <a:pt x="9056" y="6218"/>
                  </a:cubicBezTo>
                  <a:cubicBezTo>
                    <a:pt x="9205" y="6987"/>
                    <a:pt x="8929" y="6660"/>
                    <a:pt x="8737" y="6021"/>
                  </a:cubicBezTo>
                  <a:cubicBezTo>
                    <a:pt x="8822" y="5023"/>
                    <a:pt x="8610" y="4385"/>
                    <a:pt x="8440" y="3550"/>
                  </a:cubicBezTo>
                  <a:lnTo>
                    <a:pt x="7844" y="2290"/>
                  </a:lnTo>
                  <a:lnTo>
                    <a:pt x="6654" y="1849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16" name="Picture 15" descr="CFig13-2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2209800"/>
            <a:ext cx="4955780" cy="2546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4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4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4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4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4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6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8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 bldLvl="5" autoUpdateAnimBg="0" advAuto="1000"/>
      <p:bldP spid="54296" grpId="0" build="p" bldLvl="3" autoUpdateAnimBg="0" advAuto="3000"/>
      <p:bldP spid="54299" grpId="0" build="p" bldLvl="3" autoUpdateAnimBg="0" advAuto="300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0"/>
            <a:ext cx="8842375" cy="806450"/>
          </a:xfrm>
        </p:spPr>
        <p:txBody>
          <a:bodyPr/>
          <a:lstStyle/>
          <a:p>
            <a:r>
              <a:rPr lang="en-US" sz="2800" dirty="0"/>
              <a:t>Computer Programs and Programming Languages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661987"/>
          </a:xfrm>
        </p:spPr>
        <p:txBody>
          <a:bodyPr/>
          <a:lstStyle/>
          <a:p>
            <a:r>
              <a:rPr lang="en-US" dirty="0"/>
              <a:t>What is a </a:t>
            </a:r>
            <a:r>
              <a:rPr lang="en-US" dirty="0">
                <a:solidFill>
                  <a:srgbClr val="DD554B"/>
                </a:solidFill>
              </a:rPr>
              <a:t>computer program</a:t>
            </a:r>
            <a:r>
              <a:rPr lang="en-US" dirty="0"/>
              <a:t>?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000099"/>
                </a:solidFill>
                <a:latin typeface="Arial Narrow" pitchFamily="34" charset="0"/>
              </a:rPr>
              <a:t>p. 664 Fig. 13-1</a:t>
            </a:r>
          </a:p>
        </p:txBody>
      </p:sp>
      <p:grpSp>
        <p:nvGrpSpPr>
          <p:cNvPr id="5125" name="Group 5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5126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27" name="Text Box 7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 dirty="0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304800" y="1547813"/>
            <a:ext cx="8153400" cy="10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Font typeface="Wingdings" pitchFamily="2" charset="2"/>
              <a:buChar char="Ø"/>
            </a:pP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Series of instructions that directs computer to perform tasks</a:t>
            </a:r>
            <a:endParaRPr kumimoji="1" lang="en-US" sz="2600" b="1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330200" y="2438400"/>
            <a:ext cx="8585200" cy="203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028700" lvl="2" indent="-45720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kumimoji="1" lang="en-US" b="1" dirty="0">
                <a:solidFill>
                  <a:srgbClr val="DD554B"/>
                </a:solidFill>
                <a:latin typeface="Times New Roman" pitchFamily="18" charset="0"/>
              </a:rPr>
              <a:t>Programming language</a:t>
            </a:r>
            <a:r>
              <a:rPr kumimoji="1" lang="en-US" dirty="0">
                <a:solidFill>
                  <a:srgbClr val="000000"/>
                </a:solidFill>
                <a:latin typeface="Times New Roman" pitchFamily="18" charset="0"/>
              </a:rPr>
              <a:t>—used to communicate instructions</a:t>
            </a:r>
          </a:p>
        </p:txBody>
      </p:sp>
      <p:pic>
        <p:nvPicPr>
          <p:cNvPr id="11" name="Picture 10" descr="CFig13-0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3352800"/>
            <a:ext cx="5334000" cy="3060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bldLvl="5" autoUpdateAnimBg="0" advAuto="1000"/>
      <p:bldP spid="5128" grpId="0" build="p" bldLvl="3" autoUpdateAnimBg="0" advAuto="3000"/>
      <p:bldP spid="5130" grpId="0" build="p" bldLvl="3" autoUpdateAnimBg="0" advAuto="300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Page Development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814387"/>
          </a:xfrm>
        </p:spPr>
        <p:txBody>
          <a:bodyPr/>
          <a:lstStyle/>
          <a:p>
            <a:r>
              <a:rPr lang="en-US" dirty="0"/>
              <a:t>What is </a:t>
            </a:r>
            <a:r>
              <a:rPr lang="en-US" dirty="0">
                <a:solidFill>
                  <a:srgbClr val="DD554B"/>
                </a:solidFill>
              </a:rPr>
              <a:t>dynamic HTML (DHTML)</a:t>
            </a:r>
            <a:r>
              <a:rPr lang="en-US" dirty="0"/>
              <a:t>?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000099"/>
                </a:solidFill>
                <a:latin typeface="Arial Narrow" pitchFamily="34" charset="0"/>
              </a:rPr>
              <a:t>p. 682 Fig. 13-21</a:t>
            </a:r>
          </a:p>
        </p:txBody>
      </p:sp>
      <p:grpSp>
        <p:nvGrpSpPr>
          <p:cNvPr id="56325" name="Group 5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56326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6327" name="Text Box 7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 dirty="0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4572000" y="1547813"/>
            <a:ext cx="4318000" cy="10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Allows developers to include more graphical interest and interactivity in Web page</a:t>
            </a:r>
            <a:endParaRPr kumimoji="1" lang="en-US" sz="2600" b="1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grpSp>
        <p:nvGrpSpPr>
          <p:cNvPr id="56332" name="Group 12"/>
          <p:cNvGrpSpPr>
            <a:grpSpLocks/>
          </p:cNvGrpSpPr>
          <p:nvPr/>
        </p:nvGrpSpPr>
        <p:grpSpPr bwMode="auto">
          <a:xfrm>
            <a:off x="0" y="4724400"/>
            <a:ext cx="1981200" cy="1295400"/>
            <a:chOff x="0" y="3024"/>
            <a:chExt cx="1248" cy="816"/>
          </a:xfrm>
        </p:grpSpPr>
        <p:sp>
          <p:nvSpPr>
            <p:cNvPr id="56333" name="Rectangle 13"/>
            <p:cNvSpPr>
              <a:spLocks noChangeArrowheads="1"/>
            </p:cNvSpPr>
            <p:nvPr/>
          </p:nvSpPr>
          <p:spPr bwMode="auto">
            <a:xfrm>
              <a:off x="0" y="3456"/>
              <a:ext cx="1248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/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  <a:t>Click to view Web </a:t>
              </a:r>
              <a:b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  <a:t>Link, click Chapter 13, Click </a:t>
              </a:r>
              <a:b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  <a:t>Web Link from left </a:t>
              </a:r>
              <a:b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  <a:t>navigation, then click </a:t>
              </a:r>
              <a:b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  <a:t>DHTML</a:t>
              </a:r>
              <a:b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  <a:t>below Chapter 13</a:t>
              </a:r>
            </a:p>
          </p:txBody>
        </p:sp>
        <p:sp>
          <p:nvSpPr>
            <p:cNvPr id="56334" name="Webpage">
              <a:hlinkClick r:id="rId2"/>
            </p:cNvPr>
            <p:cNvSpPr>
              <a:spLocks noEditPoints="1" noChangeArrowheads="1"/>
            </p:cNvSpPr>
            <p:nvPr/>
          </p:nvSpPr>
          <p:spPr bwMode="auto">
            <a:xfrm>
              <a:off x="96" y="3024"/>
              <a:ext cx="278" cy="372"/>
            </a:xfrm>
            <a:custGeom>
              <a:avLst/>
              <a:gdLst>
                <a:gd name="T0" fmla="*/ 5187 w 21600"/>
                <a:gd name="T1" fmla="*/ 21600 h 21600"/>
                <a:gd name="T2" fmla="*/ 0 w 21600"/>
                <a:gd name="T3" fmla="*/ 17509 h 21600"/>
                <a:gd name="T4" fmla="*/ 21600 w 21600"/>
                <a:gd name="T5" fmla="*/ 0 h 21600"/>
                <a:gd name="T6" fmla="*/ 0 w 21600"/>
                <a:gd name="T7" fmla="*/ 0 h 21600"/>
                <a:gd name="T8" fmla="*/ 10800 w 21600"/>
                <a:gd name="T9" fmla="*/ 0 h 21600"/>
                <a:gd name="T10" fmla="*/ 21600 w 21600"/>
                <a:gd name="T11" fmla="*/ 0 h 21600"/>
                <a:gd name="T12" fmla="*/ 21600 w 21600"/>
                <a:gd name="T13" fmla="*/ 10800 h 21600"/>
                <a:gd name="T14" fmla="*/ 21600 w 21600"/>
                <a:gd name="T15" fmla="*/ 21600 h 21600"/>
                <a:gd name="T16" fmla="*/ 10800 w 21600"/>
                <a:gd name="T17" fmla="*/ 21600 h 21600"/>
                <a:gd name="T18" fmla="*/ 0 w 21600"/>
                <a:gd name="T19" fmla="*/ 10800 h 21600"/>
                <a:gd name="T20" fmla="*/ 1955 w 21600"/>
                <a:gd name="T21" fmla="*/ 12829 h 21600"/>
                <a:gd name="T22" fmla="*/ 19814 w 21600"/>
                <a:gd name="T23" fmla="*/ 2074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 extrusionOk="0">
                  <a:moveTo>
                    <a:pt x="9184" y="949"/>
                  </a:moveTo>
                  <a:lnTo>
                    <a:pt x="9758" y="1309"/>
                  </a:lnTo>
                  <a:lnTo>
                    <a:pt x="11544" y="1292"/>
                  </a:lnTo>
                  <a:lnTo>
                    <a:pt x="12437" y="1292"/>
                  </a:lnTo>
                  <a:lnTo>
                    <a:pt x="13414" y="1161"/>
                  </a:lnTo>
                  <a:lnTo>
                    <a:pt x="13648" y="1243"/>
                  </a:lnTo>
                  <a:lnTo>
                    <a:pt x="13542" y="1390"/>
                  </a:lnTo>
                  <a:lnTo>
                    <a:pt x="13967" y="1849"/>
                  </a:lnTo>
                  <a:lnTo>
                    <a:pt x="14562" y="2520"/>
                  </a:lnTo>
                  <a:lnTo>
                    <a:pt x="14669" y="3223"/>
                  </a:lnTo>
                  <a:lnTo>
                    <a:pt x="14796" y="3518"/>
                  </a:lnTo>
                  <a:lnTo>
                    <a:pt x="15264" y="3665"/>
                  </a:lnTo>
                  <a:lnTo>
                    <a:pt x="15753" y="3518"/>
                  </a:lnTo>
                  <a:lnTo>
                    <a:pt x="15902" y="2978"/>
                  </a:lnTo>
                  <a:lnTo>
                    <a:pt x="16008" y="2323"/>
                  </a:lnTo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 extrusionOk="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  <a:path w="21600" h="21600" extrusionOk="0">
                  <a:moveTo>
                    <a:pt x="5591" y="10620"/>
                  </a:moveTo>
                  <a:lnTo>
                    <a:pt x="6122" y="10996"/>
                  </a:lnTo>
                  <a:lnTo>
                    <a:pt x="6696" y="11340"/>
                  </a:lnTo>
                  <a:lnTo>
                    <a:pt x="7313" y="11618"/>
                  </a:lnTo>
                  <a:lnTo>
                    <a:pt x="7972" y="11863"/>
                  </a:lnTo>
                  <a:lnTo>
                    <a:pt x="8652" y="12060"/>
                  </a:lnTo>
                  <a:lnTo>
                    <a:pt x="9396" y="12190"/>
                  </a:lnTo>
                  <a:lnTo>
                    <a:pt x="10119" y="12272"/>
                  </a:lnTo>
                  <a:lnTo>
                    <a:pt x="10906" y="12305"/>
                  </a:lnTo>
                  <a:lnTo>
                    <a:pt x="11650" y="12272"/>
                  </a:lnTo>
                  <a:lnTo>
                    <a:pt x="12373" y="12190"/>
                  </a:lnTo>
                  <a:lnTo>
                    <a:pt x="13117" y="12060"/>
                  </a:lnTo>
                  <a:lnTo>
                    <a:pt x="13797" y="11863"/>
                  </a:lnTo>
                  <a:lnTo>
                    <a:pt x="14456" y="11618"/>
                  </a:lnTo>
                  <a:lnTo>
                    <a:pt x="15073" y="11340"/>
                  </a:lnTo>
                  <a:lnTo>
                    <a:pt x="15647" y="11029"/>
                  </a:lnTo>
                  <a:lnTo>
                    <a:pt x="16178" y="10652"/>
                  </a:lnTo>
                  <a:lnTo>
                    <a:pt x="16667" y="10243"/>
                  </a:lnTo>
                  <a:lnTo>
                    <a:pt x="17071" y="9801"/>
                  </a:lnTo>
                  <a:lnTo>
                    <a:pt x="17475" y="9327"/>
                  </a:lnTo>
                  <a:lnTo>
                    <a:pt x="17815" y="8820"/>
                  </a:lnTo>
                  <a:lnTo>
                    <a:pt x="18049" y="8296"/>
                  </a:lnTo>
                  <a:lnTo>
                    <a:pt x="18262" y="7723"/>
                  </a:lnTo>
                  <a:lnTo>
                    <a:pt x="18347" y="7134"/>
                  </a:lnTo>
                  <a:lnTo>
                    <a:pt x="18389" y="6561"/>
                  </a:lnTo>
                  <a:lnTo>
                    <a:pt x="18347" y="5956"/>
                  </a:lnTo>
                  <a:lnTo>
                    <a:pt x="18262" y="5400"/>
                  </a:lnTo>
                  <a:lnTo>
                    <a:pt x="18049" y="4827"/>
                  </a:lnTo>
                  <a:lnTo>
                    <a:pt x="17815" y="4303"/>
                  </a:lnTo>
                  <a:lnTo>
                    <a:pt x="17475" y="3796"/>
                  </a:lnTo>
                  <a:lnTo>
                    <a:pt x="17114" y="3321"/>
                  </a:lnTo>
                  <a:lnTo>
                    <a:pt x="16710" y="2880"/>
                  </a:lnTo>
                  <a:lnTo>
                    <a:pt x="16221" y="2470"/>
                  </a:lnTo>
                  <a:lnTo>
                    <a:pt x="15689" y="2094"/>
                  </a:lnTo>
                  <a:lnTo>
                    <a:pt x="15115" y="1750"/>
                  </a:lnTo>
                  <a:lnTo>
                    <a:pt x="14499" y="1472"/>
                  </a:lnTo>
                  <a:lnTo>
                    <a:pt x="13797" y="1227"/>
                  </a:lnTo>
                  <a:lnTo>
                    <a:pt x="13117" y="1030"/>
                  </a:lnTo>
                  <a:lnTo>
                    <a:pt x="12415" y="883"/>
                  </a:lnTo>
                  <a:lnTo>
                    <a:pt x="11650" y="818"/>
                  </a:lnTo>
                  <a:lnTo>
                    <a:pt x="10906" y="785"/>
                  </a:lnTo>
                  <a:lnTo>
                    <a:pt x="10119" y="818"/>
                  </a:lnTo>
                  <a:lnTo>
                    <a:pt x="9396" y="883"/>
                  </a:lnTo>
                  <a:lnTo>
                    <a:pt x="8652" y="1030"/>
                  </a:lnTo>
                  <a:lnTo>
                    <a:pt x="8014" y="1227"/>
                  </a:lnTo>
                  <a:lnTo>
                    <a:pt x="7355" y="1440"/>
                  </a:lnTo>
                  <a:lnTo>
                    <a:pt x="6739" y="1750"/>
                  </a:lnTo>
                  <a:lnTo>
                    <a:pt x="6122" y="2061"/>
                  </a:lnTo>
                  <a:lnTo>
                    <a:pt x="5591" y="2438"/>
                  </a:lnTo>
                  <a:lnTo>
                    <a:pt x="5102" y="2847"/>
                  </a:lnTo>
                  <a:lnTo>
                    <a:pt x="4698" y="3289"/>
                  </a:lnTo>
                  <a:lnTo>
                    <a:pt x="4294" y="3763"/>
                  </a:lnTo>
                  <a:lnTo>
                    <a:pt x="3996" y="4270"/>
                  </a:lnTo>
                  <a:lnTo>
                    <a:pt x="3720" y="4794"/>
                  </a:lnTo>
                  <a:lnTo>
                    <a:pt x="3550" y="5367"/>
                  </a:lnTo>
                  <a:lnTo>
                    <a:pt x="3422" y="5956"/>
                  </a:lnTo>
                  <a:lnTo>
                    <a:pt x="3380" y="6561"/>
                  </a:lnTo>
                  <a:lnTo>
                    <a:pt x="3422" y="7134"/>
                  </a:lnTo>
                  <a:lnTo>
                    <a:pt x="3550" y="7690"/>
                  </a:lnTo>
                  <a:lnTo>
                    <a:pt x="3720" y="8263"/>
                  </a:lnTo>
                  <a:lnTo>
                    <a:pt x="3954" y="8787"/>
                  </a:lnTo>
                  <a:lnTo>
                    <a:pt x="4294" y="9294"/>
                  </a:lnTo>
                  <a:lnTo>
                    <a:pt x="4655" y="9769"/>
                  </a:lnTo>
                  <a:lnTo>
                    <a:pt x="5102" y="10210"/>
                  </a:lnTo>
                  <a:lnTo>
                    <a:pt x="5591" y="10620"/>
                  </a:lnTo>
                  <a:close/>
                </a:path>
                <a:path w="21600" h="21600" extrusionOk="0">
                  <a:moveTo>
                    <a:pt x="3401" y="6021"/>
                  </a:moveTo>
                  <a:lnTo>
                    <a:pt x="4039" y="5530"/>
                  </a:lnTo>
                  <a:lnTo>
                    <a:pt x="4294" y="4892"/>
                  </a:lnTo>
                  <a:lnTo>
                    <a:pt x="4677" y="4156"/>
                  </a:lnTo>
                  <a:lnTo>
                    <a:pt x="5166" y="3763"/>
                  </a:lnTo>
                  <a:lnTo>
                    <a:pt x="5378" y="3354"/>
                  </a:lnTo>
                  <a:lnTo>
                    <a:pt x="5293" y="2732"/>
                  </a:lnTo>
                  <a:moveTo>
                    <a:pt x="3507" y="7380"/>
                  </a:moveTo>
                  <a:lnTo>
                    <a:pt x="3890" y="7200"/>
                  </a:lnTo>
                  <a:lnTo>
                    <a:pt x="4103" y="7249"/>
                  </a:lnTo>
                  <a:lnTo>
                    <a:pt x="4400" y="7527"/>
                  </a:lnTo>
                  <a:lnTo>
                    <a:pt x="4719" y="7674"/>
                  </a:lnTo>
                  <a:lnTo>
                    <a:pt x="5293" y="7641"/>
                  </a:lnTo>
                  <a:lnTo>
                    <a:pt x="5740" y="7543"/>
                  </a:lnTo>
                  <a:lnTo>
                    <a:pt x="6144" y="7543"/>
                  </a:lnTo>
                  <a:lnTo>
                    <a:pt x="6526" y="7821"/>
                  </a:lnTo>
                  <a:lnTo>
                    <a:pt x="6569" y="8312"/>
                  </a:lnTo>
                  <a:lnTo>
                    <a:pt x="6059" y="8852"/>
                  </a:lnTo>
                  <a:lnTo>
                    <a:pt x="5803" y="8967"/>
                  </a:lnTo>
                  <a:lnTo>
                    <a:pt x="5803" y="9147"/>
                  </a:lnTo>
                  <a:lnTo>
                    <a:pt x="5421" y="9294"/>
                  </a:lnTo>
                  <a:lnTo>
                    <a:pt x="4868" y="9163"/>
                  </a:lnTo>
                  <a:lnTo>
                    <a:pt x="4337" y="9049"/>
                  </a:lnTo>
                  <a:lnTo>
                    <a:pt x="4081" y="9000"/>
                  </a:lnTo>
                  <a:moveTo>
                    <a:pt x="14988" y="11372"/>
                  </a:moveTo>
                  <a:lnTo>
                    <a:pt x="15115" y="10865"/>
                  </a:lnTo>
                  <a:lnTo>
                    <a:pt x="16072" y="10096"/>
                  </a:lnTo>
                  <a:lnTo>
                    <a:pt x="16455" y="9605"/>
                  </a:lnTo>
                  <a:lnTo>
                    <a:pt x="16455" y="8329"/>
                  </a:lnTo>
                  <a:lnTo>
                    <a:pt x="17156" y="7969"/>
                  </a:lnTo>
                  <a:lnTo>
                    <a:pt x="17879" y="7870"/>
                  </a:lnTo>
                  <a:lnTo>
                    <a:pt x="18177" y="7821"/>
                  </a:lnTo>
                  <a:moveTo>
                    <a:pt x="18368" y="6840"/>
                  </a:moveTo>
                  <a:lnTo>
                    <a:pt x="18049" y="6610"/>
                  </a:lnTo>
                  <a:lnTo>
                    <a:pt x="17411" y="6512"/>
                  </a:lnTo>
                  <a:lnTo>
                    <a:pt x="16859" y="6545"/>
                  </a:lnTo>
                  <a:lnTo>
                    <a:pt x="16603" y="6201"/>
                  </a:lnTo>
                  <a:lnTo>
                    <a:pt x="16731" y="5874"/>
                  </a:lnTo>
                  <a:lnTo>
                    <a:pt x="17241" y="5465"/>
                  </a:lnTo>
                  <a:lnTo>
                    <a:pt x="17858" y="5236"/>
                  </a:lnTo>
                  <a:lnTo>
                    <a:pt x="18007" y="5089"/>
                  </a:lnTo>
                  <a:lnTo>
                    <a:pt x="18049" y="4892"/>
                  </a:lnTo>
                  <a:moveTo>
                    <a:pt x="8100" y="1260"/>
                  </a:moveTo>
                  <a:cubicBezTo>
                    <a:pt x="8333" y="1276"/>
                    <a:pt x="8206" y="1554"/>
                    <a:pt x="8695" y="1652"/>
                  </a:cubicBezTo>
                  <a:cubicBezTo>
                    <a:pt x="9184" y="1750"/>
                    <a:pt x="10481" y="1685"/>
                    <a:pt x="10991" y="1881"/>
                  </a:cubicBezTo>
                  <a:cubicBezTo>
                    <a:pt x="11501" y="2078"/>
                    <a:pt x="11629" y="2503"/>
                    <a:pt x="11799" y="2830"/>
                  </a:cubicBezTo>
                  <a:cubicBezTo>
                    <a:pt x="11969" y="3158"/>
                    <a:pt x="11905" y="3910"/>
                    <a:pt x="12054" y="3894"/>
                  </a:cubicBezTo>
                  <a:cubicBezTo>
                    <a:pt x="12203" y="3878"/>
                    <a:pt x="12351" y="2880"/>
                    <a:pt x="12649" y="2683"/>
                  </a:cubicBezTo>
                  <a:cubicBezTo>
                    <a:pt x="12947" y="2487"/>
                    <a:pt x="13670" y="2536"/>
                    <a:pt x="13840" y="2683"/>
                  </a:cubicBezTo>
                  <a:cubicBezTo>
                    <a:pt x="14010" y="2830"/>
                    <a:pt x="13733" y="3370"/>
                    <a:pt x="13648" y="3616"/>
                  </a:cubicBezTo>
                  <a:cubicBezTo>
                    <a:pt x="13563" y="3861"/>
                    <a:pt x="13457" y="4058"/>
                    <a:pt x="13351" y="4156"/>
                  </a:cubicBezTo>
                  <a:cubicBezTo>
                    <a:pt x="13244" y="4254"/>
                    <a:pt x="13096" y="4221"/>
                    <a:pt x="12947" y="4254"/>
                  </a:cubicBezTo>
                  <a:cubicBezTo>
                    <a:pt x="12777" y="4303"/>
                    <a:pt x="12585" y="4369"/>
                    <a:pt x="12394" y="4401"/>
                  </a:cubicBezTo>
                  <a:cubicBezTo>
                    <a:pt x="12139" y="4500"/>
                    <a:pt x="12054" y="4614"/>
                    <a:pt x="11862" y="4647"/>
                  </a:cubicBezTo>
                  <a:cubicBezTo>
                    <a:pt x="11650" y="4761"/>
                    <a:pt x="11671" y="4680"/>
                    <a:pt x="11437" y="4778"/>
                  </a:cubicBezTo>
                  <a:cubicBezTo>
                    <a:pt x="11352" y="4827"/>
                    <a:pt x="11225" y="4974"/>
                    <a:pt x="11246" y="5072"/>
                  </a:cubicBezTo>
                  <a:cubicBezTo>
                    <a:pt x="11225" y="5154"/>
                    <a:pt x="11267" y="5220"/>
                    <a:pt x="11310" y="5269"/>
                  </a:cubicBezTo>
                  <a:cubicBezTo>
                    <a:pt x="11352" y="5318"/>
                    <a:pt x="11480" y="5383"/>
                    <a:pt x="11565" y="5416"/>
                  </a:cubicBezTo>
                  <a:cubicBezTo>
                    <a:pt x="11629" y="5400"/>
                    <a:pt x="11820" y="5465"/>
                    <a:pt x="11862" y="5432"/>
                  </a:cubicBezTo>
                  <a:cubicBezTo>
                    <a:pt x="11905" y="5416"/>
                    <a:pt x="11926" y="5269"/>
                    <a:pt x="11884" y="5236"/>
                  </a:cubicBezTo>
                  <a:cubicBezTo>
                    <a:pt x="11841" y="5203"/>
                    <a:pt x="11629" y="5269"/>
                    <a:pt x="11565" y="5220"/>
                  </a:cubicBezTo>
                  <a:cubicBezTo>
                    <a:pt x="11480" y="5187"/>
                    <a:pt x="11459" y="5040"/>
                    <a:pt x="11480" y="4974"/>
                  </a:cubicBezTo>
                  <a:cubicBezTo>
                    <a:pt x="11501" y="4909"/>
                    <a:pt x="11607" y="4860"/>
                    <a:pt x="11692" y="4843"/>
                  </a:cubicBezTo>
                  <a:cubicBezTo>
                    <a:pt x="11905" y="4876"/>
                    <a:pt x="11820" y="4876"/>
                    <a:pt x="12054" y="4876"/>
                  </a:cubicBezTo>
                  <a:cubicBezTo>
                    <a:pt x="12075" y="5040"/>
                    <a:pt x="12096" y="5269"/>
                    <a:pt x="12139" y="5416"/>
                  </a:cubicBezTo>
                  <a:cubicBezTo>
                    <a:pt x="12160" y="5465"/>
                    <a:pt x="12330" y="5465"/>
                    <a:pt x="12373" y="5416"/>
                  </a:cubicBezTo>
                  <a:cubicBezTo>
                    <a:pt x="12415" y="5367"/>
                    <a:pt x="12330" y="4974"/>
                    <a:pt x="12394" y="4892"/>
                  </a:cubicBezTo>
                  <a:cubicBezTo>
                    <a:pt x="12458" y="4810"/>
                    <a:pt x="12692" y="4925"/>
                    <a:pt x="12755" y="4892"/>
                  </a:cubicBezTo>
                  <a:cubicBezTo>
                    <a:pt x="12798" y="4860"/>
                    <a:pt x="12840" y="4761"/>
                    <a:pt x="12755" y="4729"/>
                  </a:cubicBezTo>
                  <a:cubicBezTo>
                    <a:pt x="12670" y="4696"/>
                    <a:pt x="12118" y="4745"/>
                    <a:pt x="12203" y="4696"/>
                  </a:cubicBezTo>
                  <a:cubicBezTo>
                    <a:pt x="12543" y="4549"/>
                    <a:pt x="12819" y="4434"/>
                    <a:pt x="13266" y="4401"/>
                  </a:cubicBezTo>
                  <a:cubicBezTo>
                    <a:pt x="13436" y="4385"/>
                    <a:pt x="13585" y="4500"/>
                    <a:pt x="13776" y="4532"/>
                  </a:cubicBezTo>
                  <a:cubicBezTo>
                    <a:pt x="13967" y="4630"/>
                    <a:pt x="13861" y="4843"/>
                    <a:pt x="13712" y="4925"/>
                  </a:cubicBezTo>
                  <a:cubicBezTo>
                    <a:pt x="13648" y="5023"/>
                    <a:pt x="13521" y="5121"/>
                    <a:pt x="13414" y="5187"/>
                  </a:cubicBezTo>
                  <a:cubicBezTo>
                    <a:pt x="13351" y="5285"/>
                    <a:pt x="13287" y="5334"/>
                    <a:pt x="13159" y="5383"/>
                  </a:cubicBezTo>
                  <a:cubicBezTo>
                    <a:pt x="13117" y="5563"/>
                    <a:pt x="12862" y="5743"/>
                    <a:pt x="12649" y="5809"/>
                  </a:cubicBezTo>
                  <a:cubicBezTo>
                    <a:pt x="12543" y="5907"/>
                    <a:pt x="12437" y="5940"/>
                    <a:pt x="12309" y="6005"/>
                  </a:cubicBezTo>
                  <a:cubicBezTo>
                    <a:pt x="12245" y="6120"/>
                    <a:pt x="12139" y="6185"/>
                    <a:pt x="12075" y="6300"/>
                  </a:cubicBezTo>
                  <a:cubicBezTo>
                    <a:pt x="12118" y="6561"/>
                    <a:pt x="12075" y="6643"/>
                    <a:pt x="12373" y="6741"/>
                  </a:cubicBezTo>
                  <a:cubicBezTo>
                    <a:pt x="12500" y="6840"/>
                    <a:pt x="12522" y="6970"/>
                    <a:pt x="12330" y="7036"/>
                  </a:cubicBezTo>
                  <a:cubicBezTo>
                    <a:pt x="12011" y="6987"/>
                    <a:pt x="12033" y="6823"/>
                    <a:pt x="11799" y="6692"/>
                  </a:cubicBezTo>
                  <a:cubicBezTo>
                    <a:pt x="11714" y="6529"/>
                    <a:pt x="11459" y="6430"/>
                    <a:pt x="11246" y="6398"/>
                  </a:cubicBezTo>
                  <a:cubicBezTo>
                    <a:pt x="11076" y="6332"/>
                    <a:pt x="11182" y="6365"/>
                    <a:pt x="10906" y="6365"/>
                  </a:cubicBezTo>
                  <a:cubicBezTo>
                    <a:pt x="10608" y="6512"/>
                    <a:pt x="10544" y="7347"/>
                    <a:pt x="11246" y="7478"/>
                  </a:cubicBezTo>
                  <a:cubicBezTo>
                    <a:pt x="12394" y="7429"/>
                    <a:pt x="13329" y="7772"/>
                    <a:pt x="13733" y="7985"/>
                  </a:cubicBezTo>
                  <a:cubicBezTo>
                    <a:pt x="13840" y="8410"/>
                    <a:pt x="13329" y="8901"/>
                    <a:pt x="12500" y="9343"/>
                  </a:cubicBezTo>
                  <a:cubicBezTo>
                    <a:pt x="11629" y="9736"/>
                    <a:pt x="11480" y="10194"/>
                    <a:pt x="11246" y="10980"/>
                  </a:cubicBezTo>
                  <a:cubicBezTo>
                    <a:pt x="10991" y="11372"/>
                    <a:pt x="10481" y="10930"/>
                    <a:pt x="10289" y="10096"/>
                  </a:cubicBezTo>
                  <a:cubicBezTo>
                    <a:pt x="10140" y="9196"/>
                    <a:pt x="9907" y="8165"/>
                    <a:pt x="10459" y="7576"/>
                  </a:cubicBezTo>
                  <a:cubicBezTo>
                    <a:pt x="9375" y="6790"/>
                    <a:pt x="9269" y="6070"/>
                    <a:pt x="9056" y="6218"/>
                  </a:cubicBezTo>
                  <a:cubicBezTo>
                    <a:pt x="9205" y="6987"/>
                    <a:pt x="8929" y="6660"/>
                    <a:pt x="8737" y="6021"/>
                  </a:cubicBezTo>
                  <a:cubicBezTo>
                    <a:pt x="8822" y="5023"/>
                    <a:pt x="8610" y="4385"/>
                    <a:pt x="8440" y="3550"/>
                  </a:cubicBezTo>
                  <a:lnTo>
                    <a:pt x="7844" y="2290"/>
                  </a:lnTo>
                  <a:lnTo>
                    <a:pt x="6654" y="1849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13" name="Picture 12" descr="CFig13-2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057400"/>
            <a:ext cx="4191000" cy="3274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6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bldLvl="5" autoUpdateAnimBg="0" advAuto="1000"/>
      <p:bldP spid="56328" grpId="0" build="p" bldLvl="2" autoUpdateAnimBg="0" advAuto="300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Page Development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738187"/>
          </a:xfrm>
        </p:spPr>
        <p:txBody>
          <a:bodyPr/>
          <a:lstStyle/>
          <a:p>
            <a:r>
              <a:rPr lang="en-US" dirty="0"/>
              <a:t>What are </a:t>
            </a:r>
            <a:r>
              <a:rPr lang="en-US" dirty="0">
                <a:solidFill>
                  <a:srgbClr val="DD554B"/>
                </a:solidFill>
              </a:rPr>
              <a:t>XHTML</a:t>
            </a:r>
            <a:r>
              <a:rPr lang="en-US" dirty="0"/>
              <a:t>, </a:t>
            </a:r>
            <a:r>
              <a:rPr lang="en-US" dirty="0">
                <a:solidFill>
                  <a:srgbClr val="DD554B"/>
                </a:solidFill>
              </a:rPr>
              <a:t>XML</a:t>
            </a:r>
            <a:r>
              <a:rPr lang="en-US" dirty="0"/>
              <a:t>, and </a:t>
            </a:r>
            <a:r>
              <a:rPr lang="en-US" dirty="0">
                <a:solidFill>
                  <a:srgbClr val="DD554B"/>
                </a:solidFill>
              </a:rPr>
              <a:t>WML</a:t>
            </a:r>
            <a:r>
              <a:rPr lang="en-US" dirty="0"/>
              <a:t>?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000099"/>
                </a:solidFill>
                <a:latin typeface="Arial Narrow" pitchFamily="34" charset="0"/>
              </a:rPr>
              <a:t>p. 682 - 683</a:t>
            </a:r>
          </a:p>
        </p:txBody>
      </p:sp>
      <p:grpSp>
        <p:nvGrpSpPr>
          <p:cNvPr id="58373" name="Group 5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58374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8375" name="Text Box 7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 dirty="0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58393" name="Rectangle 25"/>
          <p:cNvSpPr>
            <a:spLocks noChangeArrowheads="1"/>
          </p:cNvSpPr>
          <p:nvPr/>
        </p:nvSpPr>
        <p:spPr bwMode="auto">
          <a:xfrm>
            <a:off x="1447800" y="1728788"/>
            <a:ext cx="5027613" cy="1462087"/>
          </a:xfrm>
          <a:prstGeom prst="rect">
            <a:avLst/>
          </a:prstGeom>
          <a:solidFill>
            <a:srgbClr val="0099CC"/>
          </a:solidFill>
          <a:ln w="9525">
            <a:noFill/>
            <a:miter lim="800000"/>
            <a:headEnd/>
            <a:tailEnd/>
          </a:ln>
          <a:effectLst/>
        </p:spPr>
        <p:txBody>
          <a:bodyPr tIns="91440" rIns="1143000" bIns="0"/>
          <a:lstStyle/>
          <a:p>
            <a:pPr algn="ctr">
              <a:spcBef>
                <a:spcPct val="50000"/>
              </a:spcBef>
              <a:buClr>
                <a:srgbClr val="D94439"/>
              </a:buClr>
              <a:buSzPct val="75000"/>
              <a:buFont typeface="Wingdings" pitchFamily="2" charset="2"/>
              <a:buNone/>
            </a:pPr>
            <a:r>
              <a:rPr kumimoji="1" lang="en-US" sz="2200" b="1" dirty="0">
                <a:solidFill>
                  <a:srgbClr val="E1685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XHTML </a:t>
            </a:r>
            <a:br>
              <a:rPr kumimoji="1" lang="en-US" sz="2200" b="1" dirty="0">
                <a:solidFill>
                  <a:srgbClr val="E1685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kumimoji="1" lang="en-US" sz="1800" b="1" dirty="0">
                <a:solidFill>
                  <a:srgbClr val="FFFFCC"/>
                </a:solidFill>
                <a:latin typeface="Times New Roman" pitchFamily="18" charset="0"/>
              </a:rPr>
              <a:t>(Extensible HTML)</a:t>
            </a:r>
            <a:r>
              <a:rPr kumimoji="1" lang="en-US" sz="22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kumimoji="1" lang="en-US" sz="22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kumimoji="1" lang="en-US" sz="1800" b="1" dirty="0">
                <a:solidFill>
                  <a:srgbClr val="FFFFCC"/>
                </a:solidFill>
                <a:latin typeface="Times New Roman" pitchFamily="18" charset="0"/>
              </a:rPr>
              <a:t>enables Web sites to be displayed </a:t>
            </a:r>
            <a:br>
              <a:rPr kumimoji="1" lang="en-US" sz="1800" b="1" dirty="0">
                <a:solidFill>
                  <a:srgbClr val="FFFFCC"/>
                </a:solidFill>
                <a:latin typeface="Times New Roman" pitchFamily="18" charset="0"/>
              </a:rPr>
            </a:br>
            <a:r>
              <a:rPr kumimoji="1" lang="en-US" sz="1800" b="1" dirty="0">
                <a:solidFill>
                  <a:srgbClr val="FFFFCC"/>
                </a:solidFill>
                <a:latin typeface="Times New Roman" pitchFamily="18" charset="0"/>
              </a:rPr>
              <a:t>more easily on microbrowsers</a:t>
            </a:r>
          </a:p>
        </p:txBody>
      </p:sp>
      <p:sp>
        <p:nvSpPr>
          <p:cNvPr id="58394" name="Rectangle 26"/>
          <p:cNvSpPr>
            <a:spLocks noChangeArrowheads="1"/>
          </p:cNvSpPr>
          <p:nvPr/>
        </p:nvSpPr>
        <p:spPr bwMode="auto">
          <a:xfrm>
            <a:off x="1447800" y="3233738"/>
            <a:ext cx="5027613" cy="1462087"/>
          </a:xfrm>
          <a:prstGeom prst="rect">
            <a:avLst/>
          </a:prstGeom>
          <a:solidFill>
            <a:srgbClr val="993366"/>
          </a:solidFill>
          <a:ln w="9525">
            <a:noFill/>
            <a:miter lim="800000"/>
            <a:headEnd/>
            <a:tailEnd/>
          </a:ln>
          <a:effectLst/>
        </p:spPr>
        <p:txBody>
          <a:bodyPr tIns="91440" rIns="1143000"/>
          <a:lstStyle/>
          <a:p>
            <a:pPr algn="ctr">
              <a:spcBef>
                <a:spcPct val="50000"/>
              </a:spcBef>
              <a:buClr>
                <a:srgbClr val="D94439"/>
              </a:buClr>
              <a:buSzPct val="75000"/>
              <a:buFont typeface="Wingdings" pitchFamily="2" charset="2"/>
              <a:buNone/>
            </a:pPr>
            <a:r>
              <a:rPr kumimoji="1" lang="en-US" sz="2200" b="1" dirty="0">
                <a:solidFill>
                  <a:srgbClr val="E1685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XML </a:t>
            </a:r>
            <a:br>
              <a:rPr kumimoji="1" lang="en-US" sz="2200" b="1" dirty="0">
                <a:solidFill>
                  <a:srgbClr val="E1685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kumimoji="1" lang="en-US" sz="1800" b="1" dirty="0">
                <a:solidFill>
                  <a:srgbClr val="FFFFCC"/>
                </a:solidFill>
                <a:latin typeface="Times New Roman" pitchFamily="18" charset="0"/>
              </a:rPr>
              <a:t>(Extensible Markup Language)</a:t>
            </a:r>
            <a:r>
              <a:rPr kumimoji="1" lang="en-US" sz="2200" b="1" dirty="0">
                <a:solidFill>
                  <a:srgbClr val="FFFFCC"/>
                </a:solidFill>
                <a:latin typeface="Times New Roman" pitchFamily="18" charset="0"/>
              </a:rPr>
              <a:t/>
            </a:r>
            <a:br>
              <a:rPr kumimoji="1" lang="en-US" sz="2200" b="1" dirty="0">
                <a:solidFill>
                  <a:srgbClr val="FFFFCC"/>
                </a:solidFill>
                <a:latin typeface="Times New Roman" pitchFamily="18" charset="0"/>
              </a:rPr>
            </a:br>
            <a:r>
              <a:rPr kumimoji="1" lang="en-US" sz="1800" b="1" dirty="0">
                <a:solidFill>
                  <a:srgbClr val="FFFFCC"/>
                </a:solidFill>
                <a:latin typeface="Times New Roman" pitchFamily="18" charset="0"/>
              </a:rPr>
              <a:t>allows developers to </a:t>
            </a:r>
            <a:br>
              <a:rPr kumimoji="1" lang="en-US" sz="1800" b="1" dirty="0">
                <a:solidFill>
                  <a:srgbClr val="FFFFCC"/>
                </a:solidFill>
                <a:latin typeface="Times New Roman" pitchFamily="18" charset="0"/>
              </a:rPr>
            </a:br>
            <a:r>
              <a:rPr kumimoji="1" lang="en-US" sz="1800" b="1" dirty="0">
                <a:solidFill>
                  <a:srgbClr val="FFFFCC"/>
                </a:solidFill>
                <a:latin typeface="Times New Roman" pitchFamily="18" charset="0"/>
              </a:rPr>
              <a:t>create customized tags</a:t>
            </a:r>
          </a:p>
        </p:txBody>
      </p:sp>
      <p:sp>
        <p:nvSpPr>
          <p:cNvPr id="58395" name="Rectangle 27"/>
          <p:cNvSpPr>
            <a:spLocks noChangeArrowheads="1"/>
          </p:cNvSpPr>
          <p:nvPr/>
        </p:nvSpPr>
        <p:spPr bwMode="auto">
          <a:xfrm>
            <a:off x="1447800" y="4786313"/>
            <a:ext cx="5027613" cy="1462087"/>
          </a:xfrm>
          <a:prstGeom prst="rect">
            <a:avLst/>
          </a:prstGeom>
          <a:solidFill>
            <a:srgbClr val="808000"/>
          </a:solidFill>
          <a:ln w="9525">
            <a:noFill/>
            <a:miter lim="800000"/>
            <a:headEnd/>
            <a:tailEnd/>
          </a:ln>
          <a:effectLst/>
        </p:spPr>
        <p:txBody>
          <a:bodyPr tIns="91440" rIns="1143000"/>
          <a:lstStyle/>
          <a:p>
            <a:pPr algn="ctr">
              <a:spcBef>
                <a:spcPct val="50000"/>
              </a:spcBef>
              <a:buClr>
                <a:srgbClr val="D94439"/>
              </a:buClr>
              <a:buSzPct val="75000"/>
              <a:buFont typeface="Wingdings" pitchFamily="2" charset="2"/>
              <a:buNone/>
            </a:pPr>
            <a:r>
              <a:rPr kumimoji="1" lang="en-US" sz="2200" b="1" dirty="0">
                <a:solidFill>
                  <a:srgbClr val="E1685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WML</a:t>
            </a:r>
            <a:br>
              <a:rPr kumimoji="1" lang="en-US" sz="2200" b="1" dirty="0">
                <a:solidFill>
                  <a:srgbClr val="E1685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kumimoji="1" lang="en-US" sz="2200" b="1" dirty="0">
                <a:solidFill>
                  <a:srgbClr val="E1685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kumimoji="1" lang="en-US" sz="1800" b="1" dirty="0">
                <a:solidFill>
                  <a:srgbClr val="FFFFCC"/>
                </a:solidFill>
                <a:latin typeface="Times New Roman" pitchFamily="18" charset="0"/>
              </a:rPr>
              <a:t>(Wireless Markup Language)</a:t>
            </a:r>
            <a:r>
              <a:rPr kumimoji="1" lang="en-US" sz="2200" b="1" dirty="0">
                <a:solidFill>
                  <a:srgbClr val="FFFFCC"/>
                </a:solidFill>
                <a:latin typeface="Times New Roman" pitchFamily="18" charset="0"/>
              </a:rPr>
              <a:t/>
            </a:r>
            <a:br>
              <a:rPr kumimoji="1" lang="en-US" sz="2200" b="1" dirty="0">
                <a:solidFill>
                  <a:srgbClr val="FFFFCC"/>
                </a:solidFill>
                <a:latin typeface="Times New Roman" pitchFamily="18" charset="0"/>
              </a:rPr>
            </a:br>
            <a:r>
              <a:rPr kumimoji="1" lang="en-US" sz="1800" b="1" dirty="0">
                <a:solidFill>
                  <a:srgbClr val="FFFFCC"/>
                </a:solidFill>
                <a:latin typeface="Times New Roman" pitchFamily="18" charset="0"/>
              </a:rPr>
              <a:t>allows developers to design pages specifically for microbrowsers</a:t>
            </a:r>
          </a:p>
        </p:txBody>
      </p:sp>
      <p:sp>
        <p:nvSpPr>
          <p:cNvPr id="58396" name="Oval 28"/>
          <p:cNvSpPr>
            <a:spLocks noChangeArrowheads="1"/>
          </p:cNvSpPr>
          <p:nvPr/>
        </p:nvSpPr>
        <p:spPr bwMode="auto">
          <a:xfrm>
            <a:off x="5332413" y="1716088"/>
            <a:ext cx="3668712" cy="1444625"/>
          </a:xfrm>
          <a:prstGeom prst="ellipse">
            <a:avLst/>
          </a:prstGeom>
          <a:solidFill>
            <a:srgbClr val="CD3327"/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spcBef>
                <a:spcPct val="50000"/>
              </a:spcBef>
              <a:buClr>
                <a:srgbClr val="D94439"/>
              </a:buClr>
              <a:buFont typeface="Wingdings" pitchFamily="2" charset="2"/>
              <a:buNone/>
            </a:pPr>
            <a:r>
              <a:rPr kumimoji="1" lang="en-US" sz="1600" b="1" dirty="0">
                <a:latin typeface="Times New Roman" pitchFamily="18" charset="0"/>
              </a:rPr>
              <a:t>Includes features of HTML and XML</a:t>
            </a:r>
          </a:p>
        </p:txBody>
      </p:sp>
      <p:sp>
        <p:nvSpPr>
          <p:cNvPr id="58397" name="Oval 29"/>
          <p:cNvSpPr>
            <a:spLocks noChangeArrowheads="1"/>
          </p:cNvSpPr>
          <p:nvPr/>
        </p:nvSpPr>
        <p:spPr bwMode="auto">
          <a:xfrm>
            <a:off x="5332413" y="4787900"/>
            <a:ext cx="3668712" cy="1444625"/>
          </a:xfrm>
          <a:prstGeom prst="ellipse">
            <a:avLst/>
          </a:prstGeom>
          <a:solidFill>
            <a:srgbClr val="CD3327"/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spcBef>
                <a:spcPct val="50000"/>
              </a:spcBef>
              <a:buClr>
                <a:srgbClr val="D94439"/>
              </a:buClr>
              <a:buFont typeface="Wingdings" pitchFamily="2" charset="2"/>
              <a:buNone/>
            </a:pPr>
            <a:r>
              <a:rPr kumimoji="1" lang="en-US" sz="1600" b="1" dirty="0">
                <a:latin typeface="Times New Roman" pitchFamily="18" charset="0"/>
              </a:rPr>
              <a:t>Many </a:t>
            </a:r>
            <a:r>
              <a:rPr kumimoji="1" lang="en-US" sz="1600" b="1" dirty="0" smtClean="0">
                <a:latin typeface="Times New Roman" pitchFamily="18" charset="0"/>
              </a:rPr>
              <a:t>Internet-enabled </a:t>
            </a:r>
            <a:br>
              <a:rPr kumimoji="1" lang="en-US" sz="1600" b="1" dirty="0" smtClean="0">
                <a:latin typeface="Times New Roman" pitchFamily="18" charset="0"/>
              </a:rPr>
            </a:br>
            <a:r>
              <a:rPr kumimoji="1" lang="en-US" sz="1600" b="1" dirty="0" smtClean="0">
                <a:latin typeface="Times New Roman" pitchFamily="18" charset="0"/>
              </a:rPr>
              <a:t>smart phones and PDAs </a:t>
            </a:r>
            <a:br>
              <a:rPr kumimoji="1" lang="en-US" sz="1600" b="1" dirty="0" smtClean="0">
                <a:latin typeface="Times New Roman" pitchFamily="18" charset="0"/>
              </a:rPr>
            </a:br>
            <a:r>
              <a:rPr kumimoji="1" lang="en-US" sz="1600" b="1" dirty="0" smtClean="0">
                <a:latin typeface="Times New Roman" pitchFamily="18" charset="0"/>
              </a:rPr>
              <a:t>use </a:t>
            </a:r>
            <a:r>
              <a:rPr kumimoji="1" lang="en-US" sz="1600" b="1" dirty="0">
                <a:latin typeface="Times New Roman" pitchFamily="18" charset="0"/>
              </a:rPr>
              <a:t>WML as their markup language</a:t>
            </a:r>
          </a:p>
        </p:txBody>
      </p:sp>
      <p:sp>
        <p:nvSpPr>
          <p:cNvPr id="58398" name="Oval 30"/>
          <p:cNvSpPr>
            <a:spLocks noChangeArrowheads="1"/>
          </p:cNvSpPr>
          <p:nvPr/>
        </p:nvSpPr>
        <p:spPr bwMode="auto">
          <a:xfrm>
            <a:off x="5334000" y="3276600"/>
            <a:ext cx="3668713" cy="1444625"/>
          </a:xfrm>
          <a:prstGeom prst="ellipse">
            <a:avLst/>
          </a:prstGeom>
          <a:solidFill>
            <a:srgbClr val="CD3327"/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spcBef>
                <a:spcPct val="50000"/>
              </a:spcBef>
              <a:buClr>
                <a:srgbClr val="D94439"/>
              </a:buClr>
              <a:buFont typeface="Wingdings" pitchFamily="2" charset="2"/>
              <a:buNone/>
            </a:pPr>
            <a:r>
              <a:rPr kumimoji="1" lang="en-US" sz="1600" b="1" dirty="0">
                <a:latin typeface="Times New Roman" pitchFamily="18" charset="0"/>
              </a:rPr>
              <a:t>Server sends entire record to client, enabling client to do much of processing without going back to server</a:t>
            </a:r>
          </a:p>
        </p:txBody>
      </p:sp>
      <p:sp>
        <p:nvSpPr>
          <p:cNvPr id="58402" name="AutoShape 34"/>
          <p:cNvSpPr>
            <a:spLocks noChangeArrowheads="1"/>
          </p:cNvSpPr>
          <p:nvPr/>
        </p:nvSpPr>
        <p:spPr bwMode="auto">
          <a:xfrm>
            <a:off x="7924800" y="4343400"/>
            <a:ext cx="1371600" cy="10668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100" b="1" dirty="0">
                <a:solidFill>
                  <a:srgbClr val="CD3327"/>
                </a:solidFill>
              </a:rPr>
              <a:t>RSS </a:t>
            </a:r>
            <a:r>
              <a:rPr lang="en-US" sz="1100" b="1" dirty="0" smtClean="0">
                <a:solidFill>
                  <a:srgbClr val="CD3327"/>
                </a:solidFill>
              </a:rPr>
              <a:t>2.0 </a:t>
            </a:r>
            <a:br>
              <a:rPr lang="en-US" sz="1100" b="1" dirty="0" smtClean="0">
                <a:solidFill>
                  <a:srgbClr val="CD3327"/>
                </a:solidFill>
              </a:rPr>
            </a:br>
            <a:r>
              <a:rPr lang="en-US" sz="1100" b="1" dirty="0" smtClean="0">
                <a:solidFill>
                  <a:srgbClr val="CD3327"/>
                </a:solidFill>
              </a:rPr>
              <a:t>and </a:t>
            </a:r>
            <a:br>
              <a:rPr lang="en-US" sz="1100" b="1" dirty="0" smtClean="0">
                <a:solidFill>
                  <a:srgbClr val="CD3327"/>
                </a:solidFill>
              </a:rPr>
            </a:br>
            <a:r>
              <a:rPr lang="en-US" sz="1100" b="1" dirty="0" smtClean="0">
                <a:solidFill>
                  <a:srgbClr val="CD3327"/>
                </a:solidFill>
              </a:rPr>
              <a:t>ATOM</a:t>
            </a:r>
            <a:endParaRPr lang="en-US" sz="1100" b="1" dirty="0">
              <a:solidFill>
                <a:srgbClr val="CD332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7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8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8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500"/>
                            </p:stCondLst>
                            <p:childTnLst>
                              <p:par>
                                <p:cTn id="21" presetID="17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8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8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8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8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0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8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8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000"/>
                            </p:stCondLst>
                            <p:childTnLst>
                              <p:par>
                                <p:cTn id="37" presetID="17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8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8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8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8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350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8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8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 bldLvl="5" autoUpdateAnimBg="0" advAuto="1000"/>
      <p:bldP spid="58393" grpId="0" animBg="1" autoUpdateAnimBg="0"/>
      <p:bldP spid="58394" grpId="0" animBg="1" autoUpdateAnimBg="0"/>
      <p:bldP spid="58395" grpId="0" animBg="1" autoUpdateAnimBg="0"/>
      <p:bldP spid="58396" grpId="0" animBg="1" autoUpdateAnimBg="0"/>
      <p:bldP spid="58397" grpId="0" animBg="1" autoUpdateAnimBg="0"/>
      <p:bldP spid="58398" grpId="0" animBg="1" autoUpdateAnimBg="0"/>
      <p:bldP spid="5840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Web Page Development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661987"/>
          </a:xfrm>
        </p:spPr>
        <p:txBody>
          <a:bodyPr/>
          <a:lstStyle/>
          <a:p>
            <a:r>
              <a:rPr lang="en-US" dirty="0"/>
              <a:t>What is </a:t>
            </a:r>
            <a:r>
              <a:rPr lang="en-US" dirty="0">
                <a:solidFill>
                  <a:srgbClr val="DC544A"/>
                </a:solidFill>
              </a:rPr>
              <a:t>Ajax</a:t>
            </a:r>
            <a:r>
              <a:rPr lang="en-US" dirty="0"/>
              <a:t>?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119812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000099"/>
                </a:solidFill>
                <a:latin typeface="Arial Narrow" pitchFamily="34" charset="0"/>
              </a:rPr>
              <a:t>p. 683</a:t>
            </a:r>
            <a:endParaRPr lang="en-US" dirty="0">
              <a:solidFill>
                <a:srgbClr val="000099"/>
              </a:solidFill>
            </a:endParaRPr>
          </a:p>
        </p:txBody>
      </p:sp>
      <p:grpSp>
        <p:nvGrpSpPr>
          <p:cNvPr id="119813" name="Group 5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119814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9815" name="Text Box 7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 dirty="0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19816" name="Rectangle 8"/>
          <p:cNvSpPr>
            <a:spLocks noChangeArrowheads="1"/>
          </p:cNvSpPr>
          <p:nvPr/>
        </p:nvSpPr>
        <p:spPr bwMode="auto">
          <a:xfrm>
            <a:off x="304800" y="1547813"/>
            <a:ext cx="8585200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b="1" dirty="0">
                <a:solidFill>
                  <a:srgbClr val="000000"/>
                </a:solidFill>
                <a:latin typeface="Times New Roman" pitchFamily="18" charset="0"/>
              </a:rPr>
              <a:t>Stands for Asynchronous JavaScript and XML</a:t>
            </a:r>
          </a:p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b="1" dirty="0">
                <a:solidFill>
                  <a:srgbClr val="000000"/>
                </a:solidFill>
                <a:latin typeface="Times New Roman" pitchFamily="18" charset="0"/>
              </a:rPr>
              <a:t>Method of creating interactive Web applications designed to provide immediate response</a:t>
            </a:r>
          </a:p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b="1" dirty="0">
                <a:solidFill>
                  <a:srgbClr val="000000"/>
                </a:solidFill>
                <a:latin typeface="Times New Roman" pitchFamily="18" charset="0"/>
              </a:rPr>
              <a:t>Combines JavaScript, HTML or XHTML, </a:t>
            </a:r>
            <a:r>
              <a:rPr kumimoji="1" lang="en-US" b="1" dirty="0" smtClean="0">
                <a:solidFill>
                  <a:srgbClr val="000000"/>
                </a:solidFill>
                <a:latin typeface="Times New Roman" pitchFamily="18" charset="0"/>
              </a:rPr>
              <a:t>XML, and cascading style sheets</a:t>
            </a:r>
            <a:endParaRPr kumimoji="1" lang="en-US" b="1" dirty="0">
              <a:solidFill>
                <a:srgbClr val="000000"/>
              </a:solidFill>
              <a:latin typeface="Times New Roman" pitchFamily="18" charset="0"/>
            </a:endParaRPr>
          </a:p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b="1" dirty="0">
                <a:solidFill>
                  <a:srgbClr val="000000"/>
                </a:solidFill>
                <a:latin typeface="Times New Roman" pitchFamily="18" charset="0"/>
              </a:rPr>
              <a:t>Google Maps and Flickr use Ajax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8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98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98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98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 build="p" bldLvl="5" autoUpdateAnimBg="0" advAuto="1000"/>
      <p:bldP spid="119816" grpId="0" build="p" bldLvl="3" autoUpdateAnimBg="0" advAuto="300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Web Page Development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661987"/>
          </a:xfrm>
        </p:spPr>
        <p:txBody>
          <a:bodyPr/>
          <a:lstStyle/>
          <a:p>
            <a:r>
              <a:rPr lang="en-US" dirty="0"/>
              <a:t>What is </a:t>
            </a:r>
            <a:r>
              <a:rPr lang="en-US" dirty="0">
                <a:solidFill>
                  <a:srgbClr val="DC544A"/>
                </a:solidFill>
              </a:rPr>
              <a:t>Ruby on Rails </a:t>
            </a:r>
            <a:r>
              <a:rPr lang="en-US" dirty="0"/>
              <a:t>(RoR)?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124932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000099"/>
                </a:solidFill>
                <a:latin typeface="Arial Narrow" pitchFamily="34" charset="0"/>
              </a:rPr>
              <a:t>p. 683</a:t>
            </a:r>
            <a:endParaRPr lang="en-US" dirty="0">
              <a:solidFill>
                <a:srgbClr val="000099"/>
              </a:solidFill>
            </a:endParaRPr>
          </a:p>
        </p:txBody>
      </p:sp>
      <p:grpSp>
        <p:nvGrpSpPr>
          <p:cNvPr id="124933" name="Group 5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124934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4935" name="Text Box 7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 dirty="0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24936" name="Rectangle 8"/>
          <p:cNvSpPr>
            <a:spLocks noChangeArrowheads="1"/>
          </p:cNvSpPr>
          <p:nvPr/>
        </p:nvSpPr>
        <p:spPr bwMode="auto">
          <a:xfrm>
            <a:off x="304800" y="1547813"/>
            <a:ext cx="8585200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b="1" dirty="0">
                <a:solidFill>
                  <a:srgbClr val="000000"/>
                </a:solidFill>
                <a:latin typeface="Times New Roman" pitchFamily="18" charset="0"/>
              </a:rPr>
              <a:t>Also called Rails</a:t>
            </a:r>
          </a:p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b="1" dirty="0">
                <a:solidFill>
                  <a:srgbClr val="000000"/>
                </a:solidFill>
                <a:latin typeface="Times New Roman" pitchFamily="18" charset="0"/>
              </a:rPr>
              <a:t>Open source framework that provides technologies for developing object-oriented, database-driven Web sites</a:t>
            </a:r>
          </a:p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b="1" dirty="0">
                <a:solidFill>
                  <a:srgbClr val="000000"/>
                </a:solidFill>
                <a:latin typeface="Times New Roman" pitchFamily="18" charset="0"/>
              </a:rPr>
              <a:t>Ruby is derived from a variety of languages, including Ada, LISP, Perl, and Smalltalk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49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49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49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 build="p" bldLvl="5" autoUpdateAnimBg="0" advAuto="1000"/>
      <p:bldP spid="124936" grpId="0" build="p" bldLvl="3" autoUpdateAnimBg="0" advAuto="300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Page Development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738187"/>
          </a:xfrm>
        </p:spPr>
        <p:txBody>
          <a:bodyPr/>
          <a:lstStyle/>
          <a:p>
            <a:r>
              <a:rPr lang="en-US" dirty="0"/>
              <a:t>What is </a:t>
            </a:r>
            <a:r>
              <a:rPr lang="en-US" dirty="0">
                <a:solidFill>
                  <a:srgbClr val="E1685F"/>
                </a:solidFill>
              </a:rPr>
              <a:t>Web page authoring software</a:t>
            </a:r>
            <a:r>
              <a:rPr lang="en-US" dirty="0"/>
              <a:t>?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000099"/>
                </a:solidFill>
                <a:latin typeface="Arial Narrow" pitchFamily="34" charset="0"/>
              </a:rPr>
              <a:t>p. 683</a:t>
            </a:r>
          </a:p>
        </p:txBody>
      </p:sp>
      <p:grpSp>
        <p:nvGrpSpPr>
          <p:cNvPr id="60421" name="Group 5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60422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0423" name="Text Box 7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 dirty="0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60425" name="Rectangle 9"/>
          <p:cNvSpPr>
            <a:spLocks noChangeArrowheads="1"/>
          </p:cNvSpPr>
          <p:nvPr/>
        </p:nvSpPr>
        <p:spPr bwMode="auto">
          <a:xfrm>
            <a:off x="304800" y="1547813"/>
            <a:ext cx="8585200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Creates sophisticated Web pages without using HTML</a:t>
            </a:r>
            <a:endParaRPr kumimoji="1" lang="en-US" sz="26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Generates HTML</a:t>
            </a:r>
            <a:endParaRPr kumimoji="1" lang="en-US" sz="2600" b="1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grpSp>
        <p:nvGrpSpPr>
          <p:cNvPr id="18" name="Group 9"/>
          <p:cNvGrpSpPr>
            <a:grpSpLocks/>
          </p:cNvGrpSpPr>
          <p:nvPr/>
        </p:nvGrpSpPr>
        <p:grpSpPr bwMode="auto">
          <a:xfrm>
            <a:off x="0" y="4800600"/>
            <a:ext cx="1981200" cy="1295400"/>
            <a:chOff x="0" y="3024"/>
            <a:chExt cx="1248" cy="816"/>
          </a:xfrm>
        </p:grpSpPr>
        <p:sp>
          <p:nvSpPr>
            <p:cNvPr id="19" name="Rectangle 10"/>
            <p:cNvSpPr>
              <a:spLocks noChangeArrowheads="1"/>
            </p:cNvSpPr>
            <p:nvPr/>
          </p:nvSpPr>
          <p:spPr bwMode="auto">
            <a:xfrm>
              <a:off x="0" y="3456"/>
              <a:ext cx="1248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/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  <a:t>Click to view Web Link,</a:t>
              </a:r>
              <a:b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  <a:t>click Chapter 13, Click </a:t>
              </a:r>
              <a:b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  <a:t>Web Link from left </a:t>
              </a:r>
              <a:b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  <a:t>navigation,  then click </a:t>
              </a:r>
              <a:b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 dirty="0" smtClean="0">
                  <a:solidFill>
                    <a:schemeClr val="bg2"/>
                  </a:solidFill>
                  <a:latin typeface="Arial Narrow" pitchFamily="34" charset="0"/>
                </a:rPr>
                <a:t>Silverlight below </a:t>
              </a:r>
              <a: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  <a:t>Chapter 13</a:t>
              </a:r>
            </a:p>
          </p:txBody>
        </p:sp>
        <p:sp>
          <p:nvSpPr>
            <p:cNvPr id="20" name="Webpage">
              <a:hlinkClick r:id="rId2"/>
            </p:cNvPr>
            <p:cNvSpPr>
              <a:spLocks noEditPoints="1" noChangeArrowheads="1"/>
            </p:cNvSpPr>
            <p:nvPr/>
          </p:nvSpPr>
          <p:spPr bwMode="auto">
            <a:xfrm>
              <a:off x="96" y="3024"/>
              <a:ext cx="278" cy="372"/>
            </a:xfrm>
            <a:custGeom>
              <a:avLst/>
              <a:gdLst>
                <a:gd name="T0" fmla="*/ 5187 w 21600"/>
                <a:gd name="T1" fmla="*/ 21600 h 21600"/>
                <a:gd name="T2" fmla="*/ 0 w 21600"/>
                <a:gd name="T3" fmla="*/ 17509 h 21600"/>
                <a:gd name="T4" fmla="*/ 21600 w 21600"/>
                <a:gd name="T5" fmla="*/ 0 h 21600"/>
                <a:gd name="T6" fmla="*/ 0 w 21600"/>
                <a:gd name="T7" fmla="*/ 0 h 21600"/>
                <a:gd name="T8" fmla="*/ 10800 w 21600"/>
                <a:gd name="T9" fmla="*/ 0 h 21600"/>
                <a:gd name="T10" fmla="*/ 21600 w 21600"/>
                <a:gd name="T11" fmla="*/ 0 h 21600"/>
                <a:gd name="T12" fmla="*/ 21600 w 21600"/>
                <a:gd name="T13" fmla="*/ 10800 h 21600"/>
                <a:gd name="T14" fmla="*/ 21600 w 21600"/>
                <a:gd name="T15" fmla="*/ 21600 h 21600"/>
                <a:gd name="T16" fmla="*/ 10800 w 21600"/>
                <a:gd name="T17" fmla="*/ 21600 h 21600"/>
                <a:gd name="T18" fmla="*/ 0 w 21600"/>
                <a:gd name="T19" fmla="*/ 10800 h 21600"/>
                <a:gd name="T20" fmla="*/ 1955 w 21600"/>
                <a:gd name="T21" fmla="*/ 12829 h 21600"/>
                <a:gd name="T22" fmla="*/ 19814 w 21600"/>
                <a:gd name="T23" fmla="*/ 2074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 extrusionOk="0">
                  <a:moveTo>
                    <a:pt x="9184" y="949"/>
                  </a:moveTo>
                  <a:lnTo>
                    <a:pt x="9758" y="1309"/>
                  </a:lnTo>
                  <a:lnTo>
                    <a:pt x="11544" y="1292"/>
                  </a:lnTo>
                  <a:lnTo>
                    <a:pt x="12437" y="1292"/>
                  </a:lnTo>
                  <a:lnTo>
                    <a:pt x="13414" y="1161"/>
                  </a:lnTo>
                  <a:lnTo>
                    <a:pt x="13648" y="1243"/>
                  </a:lnTo>
                  <a:lnTo>
                    <a:pt x="13542" y="1390"/>
                  </a:lnTo>
                  <a:lnTo>
                    <a:pt x="13967" y="1849"/>
                  </a:lnTo>
                  <a:lnTo>
                    <a:pt x="14562" y="2520"/>
                  </a:lnTo>
                  <a:lnTo>
                    <a:pt x="14669" y="3223"/>
                  </a:lnTo>
                  <a:lnTo>
                    <a:pt x="14796" y="3518"/>
                  </a:lnTo>
                  <a:lnTo>
                    <a:pt x="15264" y="3665"/>
                  </a:lnTo>
                  <a:lnTo>
                    <a:pt x="15753" y="3518"/>
                  </a:lnTo>
                  <a:lnTo>
                    <a:pt x="15902" y="2978"/>
                  </a:lnTo>
                  <a:lnTo>
                    <a:pt x="16008" y="2323"/>
                  </a:lnTo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 extrusionOk="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  <a:path w="21600" h="21600" extrusionOk="0">
                  <a:moveTo>
                    <a:pt x="5591" y="10620"/>
                  </a:moveTo>
                  <a:lnTo>
                    <a:pt x="6122" y="10996"/>
                  </a:lnTo>
                  <a:lnTo>
                    <a:pt x="6696" y="11340"/>
                  </a:lnTo>
                  <a:lnTo>
                    <a:pt x="7313" y="11618"/>
                  </a:lnTo>
                  <a:lnTo>
                    <a:pt x="7972" y="11863"/>
                  </a:lnTo>
                  <a:lnTo>
                    <a:pt x="8652" y="12060"/>
                  </a:lnTo>
                  <a:lnTo>
                    <a:pt x="9396" y="12190"/>
                  </a:lnTo>
                  <a:lnTo>
                    <a:pt x="10119" y="12272"/>
                  </a:lnTo>
                  <a:lnTo>
                    <a:pt x="10906" y="12305"/>
                  </a:lnTo>
                  <a:lnTo>
                    <a:pt x="11650" y="12272"/>
                  </a:lnTo>
                  <a:lnTo>
                    <a:pt x="12373" y="12190"/>
                  </a:lnTo>
                  <a:lnTo>
                    <a:pt x="13117" y="12060"/>
                  </a:lnTo>
                  <a:lnTo>
                    <a:pt x="13797" y="11863"/>
                  </a:lnTo>
                  <a:lnTo>
                    <a:pt x="14456" y="11618"/>
                  </a:lnTo>
                  <a:lnTo>
                    <a:pt x="15073" y="11340"/>
                  </a:lnTo>
                  <a:lnTo>
                    <a:pt x="15647" y="11029"/>
                  </a:lnTo>
                  <a:lnTo>
                    <a:pt x="16178" y="10652"/>
                  </a:lnTo>
                  <a:lnTo>
                    <a:pt x="16667" y="10243"/>
                  </a:lnTo>
                  <a:lnTo>
                    <a:pt x="17071" y="9801"/>
                  </a:lnTo>
                  <a:lnTo>
                    <a:pt x="17475" y="9327"/>
                  </a:lnTo>
                  <a:lnTo>
                    <a:pt x="17815" y="8820"/>
                  </a:lnTo>
                  <a:lnTo>
                    <a:pt x="18049" y="8296"/>
                  </a:lnTo>
                  <a:lnTo>
                    <a:pt x="18262" y="7723"/>
                  </a:lnTo>
                  <a:lnTo>
                    <a:pt x="18347" y="7134"/>
                  </a:lnTo>
                  <a:lnTo>
                    <a:pt x="18389" y="6561"/>
                  </a:lnTo>
                  <a:lnTo>
                    <a:pt x="18347" y="5956"/>
                  </a:lnTo>
                  <a:lnTo>
                    <a:pt x="18262" y="5400"/>
                  </a:lnTo>
                  <a:lnTo>
                    <a:pt x="18049" y="4827"/>
                  </a:lnTo>
                  <a:lnTo>
                    <a:pt x="17815" y="4303"/>
                  </a:lnTo>
                  <a:lnTo>
                    <a:pt x="17475" y="3796"/>
                  </a:lnTo>
                  <a:lnTo>
                    <a:pt x="17114" y="3321"/>
                  </a:lnTo>
                  <a:lnTo>
                    <a:pt x="16710" y="2880"/>
                  </a:lnTo>
                  <a:lnTo>
                    <a:pt x="16221" y="2470"/>
                  </a:lnTo>
                  <a:lnTo>
                    <a:pt x="15689" y="2094"/>
                  </a:lnTo>
                  <a:lnTo>
                    <a:pt x="15115" y="1750"/>
                  </a:lnTo>
                  <a:lnTo>
                    <a:pt x="14499" y="1472"/>
                  </a:lnTo>
                  <a:lnTo>
                    <a:pt x="13797" y="1227"/>
                  </a:lnTo>
                  <a:lnTo>
                    <a:pt x="13117" y="1030"/>
                  </a:lnTo>
                  <a:lnTo>
                    <a:pt x="12415" y="883"/>
                  </a:lnTo>
                  <a:lnTo>
                    <a:pt x="11650" y="818"/>
                  </a:lnTo>
                  <a:lnTo>
                    <a:pt x="10906" y="785"/>
                  </a:lnTo>
                  <a:lnTo>
                    <a:pt x="10119" y="818"/>
                  </a:lnTo>
                  <a:lnTo>
                    <a:pt x="9396" y="883"/>
                  </a:lnTo>
                  <a:lnTo>
                    <a:pt x="8652" y="1030"/>
                  </a:lnTo>
                  <a:lnTo>
                    <a:pt x="8014" y="1227"/>
                  </a:lnTo>
                  <a:lnTo>
                    <a:pt x="7355" y="1440"/>
                  </a:lnTo>
                  <a:lnTo>
                    <a:pt x="6739" y="1750"/>
                  </a:lnTo>
                  <a:lnTo>
                    <a:pt x="6122" y="2061"/>
                  </a:lnTo>
                  <a:lnTo>
                    <a:pt x="5591" y="2438"/>
                  </a:lnTo>
                  <a:lnTo>
                    <a:pt x="5102" y="2847"/>
                  </a:lnTo>
                  <a:lnTo>
                    <a:pt x="4698" y="3289"/>
                  </a:lnTo>
                  <a:lnTo>
                    <a:pt x="4294" y="3763"/>
                  </a:lnTo>
                  <a:lnTo>
                    <a:pt x="3996" y="4270"/>
                  </a:lnTo>
                  <a:lnTo>
                    <a:pt x="3720" y="4794"/>
                  </a:lnTo>
                  <a:lnTo>
                    <a:pt x="3550" y="5367"/>
                  </a:lnTo>
                  <a:lnTo>
                    <a:pt x="3422" y="5956"/>
                  </a:lnTo>
                  <a:lnTo>
                    <a:pt x="3380" y="6561"/>
                  </a:lnTo>
                  <a:lnTo>
                    <a:pt x="3422" y="7134"/>
                  </a:lnTo>
                  <a:lnTo>
                    <a:pt x="3550" y="7690"/>
                  </a:lnTo>
                  <a:lnTo>
                    <a:pt x="3720" y="8263"/>
                  </a:lnTo>
                  <a:lnTo>
                    <a:pt x="3954" y="8787"/>
                  </a:lnTo>
                  <a:lnTo>
                    <a:pt x="4294" y="9294"/>
                  </a:lnTo>
                  <a:lnTo>
                    <a:pt x="4655" y="9769"/>
                  </a:lnTo>
                  <a:lnTo>
                    <a:pt x="5102" y="10210"/>
                  </a:lnTo>
                  <a:lnTo>
                    <a:pt x="5591" y="10620"/>
                  </a:lnTo>
                  <a:close/>
                </a:path>
                <a:path w="21600" h="21600" extrusionOk="0">
                  <a:moveTo>
                    <a:pt x="3401" y="6021"/>
                  </a:moveTo>
                  <a:lnTo>
                    <a:pt x="4039" y="5530"/>
                  </a:lnTo>
                  <a:lnTo>
                    <a:pt x="4294" y="4892"/>
                  </a:lnTo>
                  <a:lnTo>
                    <a:pt x="4677" y="4156"/>
                  </a:lnTo>
                  <a:lnTo>
                    <a:pt x="5166" y="3763"/>
                  </a:lnTo>
                  <a:lnTo>
                    <a:pt x="5378" y="3354"/>
                  </a:lnTo>
                  <a:lnTo>
                    <a:pt x="5293" y="2732"/>
                  </a:lnTo>
                  <a:moveTo>
                    <a:pt x="3507" y="7380"/>
                  </a:moveTo>
                  <a:lnTo>
                    <a:pt x="3890" y="7200"/>
                  </a:lnTo>
                  <a:lnTo>
                    <a:pt x="4103" y="7249"/>
                  </a:lnTo>
                  <a:lnTo>
                    <a:pt x="4400" y="7527"/>
                  </a:lnTo>
                  <a:lnTo>
                    <a:pt x="4719" y="7674"/>
                  </a:lnTo>
                  <a:lnTo>
                    <a:pt x="5293" y="7641"/>
                  </a:lnTo>
                  <a:lnTo>
                    <a:pt x="5740" y="7543"/>
                  </a:lnTo>
                  <a:lnTo>
                    <a:pt x="6144" y="7543"/>
                  </a:lnTo>
                  <a:lnTo>
                    <a:pt x="6526" y="7821"/>
                  </a:lnTo>
                  <a:lnTo>
                    <a:pt x="6569" y="8312"/>
                  </a:lnTo>
                  <a:lnTo>
                    <a:pt x="6059" y="8852"/>
                  </a:lnTo>
                  <a:lnTo>
                    <a:pt x="5803" y="8967"/>
                  </a:lnTo>
                  <a:lnTo>
                    <a:pt x="5803" y="9147"/>
                  </a:lnTo>
                  <a:lnTo>
                    <a:pt x="5421" y="9294"/>
                  </a:lnTo>
                  <a:lnTo>
                    <a:pt x="4868" y="9163"/>
                  </a:lnTo>
                  <a:lnTo>
                    <a:pt x="4337" y="9049"/>
                  </a:lnTo>
                  <a:lnTo>
                    <a:pt x="4081" y="9000"/>
                  </a:lnTo>
                  <a:moveTo>
                    <a:pt x="14988" y="11372"/>
                  </a:moveTo>
                  <a:lnTo>
                    <a:pt x="15115" y="10865"/>
                  </a:lnTo>
                  <a:lnTo>
                    <a:pt x="16072" y="10096"/>
                  </a:lnTo>
                  <a:lnTo>
                    <a:pt x="16455" y="9605"/>
                  </a:lnTo>
                  <a:lnTo>
                    <a:pt x="16455" y="8329"/>
                  </a:lnTo>
                  <a:lnTo>
                    <a:pt x="17156" y="7969"/>
                  </a:lnTo>
                  <a:lnTo>
                    <a:pt x="17879" y="7870"/>
                  </a:lnTo>
                  <a:lnTo>
                    <a:pt x="18177" y="7821"/>
                  </a:lnTo>
                  <a:moveTo>
                    <a:pt x="18368" y="6840"/>
                  </a:moveTo>
                  <a:lnTo>
                    <a:pt x="18049" y="6610"/>
                  </a:lnTo>
                  <a:lnTo>
                    <a:pt x="17411" y="6512"/>
                  </a:lnTo>
                  <a:lnTo>
                    <a:pt x="16859" y="6545"/>
                  </a:lnTo>
                  <a:lnTo>
                    <a:pt x="16603" y="6201"/>
                  </a:lnTo>
                  <a:lnTo>
                    <a:pt x="16731" y="5874"/>
                  </a:lnTo>
                  <a:lnTo>
                    <a:pt x="17241" y="5465"/>
                  </a:lnTo>
                  <a:lnTo>
                    <a:pt x="17858" y="5236"/>
                  </a:lnTo>
                  <a:lnTo>
                    <a:pt x="18007" y="5089"/>
                  </a:lnTo>
                  <a:lnTo>
                    <a:pt x="18049" y="4892"/>
                  </a:lnTo>
                  <a:moveTo>
                    <a:pt x="8100" y="1260"/>
                  </a:moveTo>
                  <a:cubicBezTo>
                    <a:pt x="8333" y="1276"/>
                    <a:pt x="8206" y="1554"/>
                    <a:pt x="8695" y="1652"/>
                  </a:cubicBezTo>
                  <a:cubicBezTo>
                    <a:pt x="9184" y="1750"/>
                    <a:pt x="10481" y="1685"/>
                    <a:pt x="10991" y="1881"/>
                  </a:cubicBezTo>
                  <a:cubicBezTo>
                    <a:pt x="11501" y="2078"/>
                    <a:pt x="11629" y="2503"/>
                    <a:pt x="11799" y="2830"/>
                  </a:cubicBezTo>
                  <a:cubicBezTo>
                    <a:pt x="11969" y="3158"/>
                    <a:pt x="11905" y="3910"/>
                    <a:pt x="12054" y="3894"/>
                  </a:cubicBezTo>
                  <a:cubicBezTo>
                    <a:pt x="12203" y="3878"/>
                    <a:pt x="12351" y="2880"/>
                    <a:pt x="12649" y="2683"/>
                  </a:cubicBezTo>
                  <a:cubicBezTo>
                    <a:pt x="12947" y="2487"/>
                    <a:pt x="13670" y="2536"/>
                    <a:pt x="13840" y="2683"/>
                  </a:cubicBezTo>
                  <a:cubicBezTo>
                    <a:pt x="14010" y="2830"/>
                    <a:pt x="13733" y="3370"/>
                    <a:pt x="13648" y="3616"/>
                  </a:cubicBezTo>
                  <a:cubicBezTo>
                    <a:pt x="13563" y="3861"/>
                    <a:pt x="13457" y="4058"/>
                    <a:pt x="13351" y="4156"/>
                  </a:cubicBezTo>
                  <a:cubicBezTo>
                    <a:pt x="13244" y="4254"/>
                    <a:pt x="13096" y="4221"/>
                    <a:pt x="12947" y="4254"/>
                  </a:cubicBezTo>
                  <a:cubicBezTo>
                    <a:pt x="12777" y="4303"/>
                    <a:pt x="12585" y="4369"/>
                    <a:pt x="12394" y="4401"/>
                  </a:cubicBezTo>
                  <a:cubicBezTo>
                    <a:pt x="12139" y="4500"/>
                    <a:pt x="12054" y="4614"/>
                    <a:pt x="11862" y="4647"/>
                  </a:cubicBezTo>
                  <a:cubicBezTo>
                    <a:pt x="11650" y="4761"/>
                    <a:pt x="11671" y="4680"/>
                    <a:pt x="11437" y="4778"/>
                  </a:cubicBezTo>
                  <a:cubicBezTo>
                    <a:pt x="11352" y="4827"/>
                    <a:pt x="11225" y="4974"/>
                    <a:pt x="11246" y="5072"/>
                  </a:cubicBezTo>
                  <a:cubicBezTo>
                    <a:pt x="11225" y="5154"/>
                    <a:pt x="11267" y="5220"/>
                    <a:pt x="11310" y="5269"/>
                  </a:cubicBezTo>
                  <a:cubicBezTo>
                    <a:pt x="11352" y="5318"/>
                    <a:pt x="11480" y="5383"/>
                    <a:pt x="11565" y="5416"/>
                  </a:cubicBezTo>
                  <a:cubicBezTo>
                    <a:pt x="11629" y="5400"/>
                    <a:pt x="11820" y="5465"/>
                    <a:pt x="11862" y="5432"/>
                  </a:cubicBezTo>
                  <a:cubicBezTo>
                    <a:pt x="11905" y="5416"/>
                    <a:pt x="11926" y="5269"/>
                    <a:pt x="11884" y="5236"/>
                  </a:cubicBezTo>
                  <a:cubicBezTo>
                    <a:pt x="11841" y="5203"/>
                    <a:pt x="11629" y="5269"/>
                    <a:pt x="11565" y="5220"/>
                  </a:cubicBezTo>
                  <a:cubicBezTo>
                    <a:pt x="11480" y="5187"/>
                    <a:pt x="11459" y="5040"/>
                    <a:pt x="11480" y="4974"/>
                  </a:cubicBezTo>
                  <a:cubicBezTo>
                    <a:pt x="11501" y="4909"/>
                    <a:pt x="11607" y="4860"/>
                    <a:pt x="11692" y="4843"/>
                  </a:cubicBezTo>
                  <a:cubicBezTo>
                    <a:pt x="11905" y="4876"/>
                    <a:pt x="11820" y="4876"/>
                    <a:pt x="12054" y="4876"/>
                  </a:cubicBezTo>
                  <a:cubicBezTo>
                    <a:pt x="12075" y="5040"/>
                    <a:pt x="12096" y="5269"/>
                    <a:pt x="12139" y="5416"/>
                  </a:cubicBezTo>
                  <a:cubicBezTo>
                    <a:pt x="12160" y="5465"/>
                    <a:pt x="12330" y="5465"/>
                    <a:pt x="12373" y="5416"/>
                  </a:cubicBezTo>
                  <a:cubicBezTo>
                    <a:pt x="12415" y="5367"/>
                    <a:pt x="12330" y="4974"/>
                    <a:pt x="12394" y="4892"/>
                  </a:cubicBezTo>
                  <a:cubicBezTo>
                    <a:pt x="12458" y="4810"/>
                    <a:pt x="12692" y="4925"/>
                    <a:pt x="12755" y="4892"/>
                  </a:cubicBezTo>
                  <a:cubicBezTo>
                    <a:pt x="12798" y="4860"/>
                    <a:pt x="12840" y="4761"/>
                    <a:pt x="12755" y="4729"/>
                  </a:cubicBezTo>
                  <a:cubicBezTo>
                    <a:pt x="12670" y="4696"/>
                    <a:pt x="12118" y="4745"/>
                    <a:pt x="12203" y="4696"/>
                  </a:cubicBezTo>
                  <a:cubicBezTo>
                    <a:pt x="12543" y="4549"/>
                    <a:pt x="12819" y="4434"/>
                    <a:pt x="13266" y="4401"/>
                  </a:cubicBezTo>
                  <a:cubicBezTo>
                    <a:pt x="13436" y="4385"/>
                    <a:pt x="13585" y="4500"/>
                    <a:pt x="13776" y="4532"/>
                  </a:cubicBezTo>
                  <a:cubicBezTo>
                    <a:pt x="13967" y="4630"/>
                    <a:pt x="13861" y="4843"/>
                    <a:pt x="13712" y="4925"/>
                  </a:cubicBezTo>
                  <a:cubicBezTo>
                    <a:pt x="13648" y="5023"/>
                    <a:pt x="13521" y="5121"/>
                    <a:pt x="13414" y="5187"/>
                  </a:cubicBezTo>
                  <a:cubicBezTo>
                    <a:pt x="13351" y="5285"/>
                    <a:pt x="13287" y="5334"/>
                    <a:pt x="13159" y="5383"/>
                  </a:cubicBezTo>
                  <a:cubicBezTo>
                    <a:pt x="13117" y="5563"/>
                    <a:pt x="12862" y="5743"/>
                    <a:pt x="12649" y="5809"/>
                  </a:cubicBezTo>
                  <a:cubicBezTo>
                    <a:pt x="12543" y="5907"/>
                    <a:pt x="12437" y="5940"/>
                    <a:pt x="12309" y="6005"/>
                  </a:cubicBezTo>
                  <a:cubicBezTo>
                    <a:pt x="12245" y="6120"/>
                    <a:pt x="12139" y="6185"/>
                    <a:pt x="12075" y="6300"/>
                  </a:cubicBezTo>
                  <a:cubicBezTo>
                    <a:pt x="12118" y="6561"/>
                    <a:pt x="12075" y="6643"/>
                    <a:pt x="12373" y="6741"/>
                  </a:cubicBezTo>
                  <a:cubicBezTo>
                    <a:pt x="12500" y="6840"/>
                    <a:pt x="12522" y="6970"/>
                    <a:pt x="12330" y="7036"/>
                  </a:cubicBezTo>
                  <a:cubicBezTo>
                    <a:pt x="12011" y="6987"/>
                    <a:pt x="12033" y="6823"/>
                    <a:pt x="11799" y="6692"/>
                  </a:cubicBezTo>
                  <a:cubicBezTo>
                    <a:pt x="11714" y="6529"/>
                    <a:pt x="11459" y="6430"/>
                    <a:pt x="11246" y="6398"/>
                  </a:cubicBezTo>
                  <a:cubicBezTo>
                    <a:pt x="11076" y="6332"/>
                    <a:pt x="11182" y="6365"/>
                    <a:pt x="10906" y="6365"/>
                  </a:cubicBezTo>
                  <a:cubicBezTo>
                    <a:pt x="10608" y="6512"/>
                    <a:pt x="10544" y="7347"/>
                    <a:pt x="11246" y="7478"/>
                  </a:cubicBezTo>
                  <a:cubicBezTo>
                    <a:pt x="12394" y="7429"/>
                    <a:pt x="13329" y="7772"/>
                    <a:pt x="13733" y="7985"/>
                  </a:cubicBezTo>
                  <a:cubicBezTo>
                    <a:pt x="13840" y="8410"/>
                    <a:pt x="13329" y="8901"/>
                    <a:pt x="12500" y="9343"/>
                  </a:cubicBezTo>
                  <a:cubicBezTo>
                    <a:pt x="11629" y="9736"/>
                    <a:pt x="11480" y="10194"/>
                    <a:pt x="11246" y="10980"/>
                  </a:cubicBezTo>
                  <a:cubicBezTo>
                    <a:pt x="10991" y="11372"/>
                    <a:pt x="10481" y="10930"/>
                    <a:pt x="10289" y="10096"/>
                  </a:cubicBezTo>
                  <a:cubicBezTo>
                    <a:pt x="10140" y="9196"/>
                    <a:pt x="9907" y="8165"/>
                    <a:pt x="10459" y="7576"/>
                  </a:cubicBezTo>
                  <a:cubicBezTo>
                    <a:pt x="9375" y="6790"/>
                    <a:pt x="9269" y="6070"/>
                    <a:pt x="9056" y="6218"/>
                  </a:cubicBezTo>
                  <a:cubicBezTo>
                    <a:pt x="9205" y="6987"/>
                    <a:pt x="8929" y="6660"/>
                    <a:pt x="8737" y="6021"/>
                  </a:cubicBezTo>
                  <a:cubicBezTo>
                    <a:pt x="8822" y="5023"/>
                    <a:pt x="8610" y="4385"/>
                    <a:pt x="8440" y="3550"/>
                  </a:cubicBezTo>
                  <a:lnTo>
                    <a:pt x="7844" y="2290"/>
                  </a:lnTo>
                  <a:lnTo>
                    <a:pt x="6654" y="1849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aphicFrame>
        <p:nvGraphicFramePr>
          <p:cNvPr id="24" name="Diagram 23"/>
          <p:cNvGraphicFramePr/>
          <p:nvPr/>
        </p:nvGraphicFramePr>
        <p:xfrm>
          <a:off x="1828800" y="2438400"/>
          <a:ext cx="5867400" cy="383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0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04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821E53AE-EFA5-4B3B-81A7-34C35FB973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4">
                                            <p:graphicEl>
                                              <a:dgm id="{821E53AE-EFA5-4B3B-81A7-34C35FB973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5719850A-5906-46D3-8B04-7D94E08E9E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4">
                                            <p:graphicEl>
                                              <a:dgm id="{5719850A-5906-46D3-8B04-7D94E08E9E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6EDFE999-F6A2-495A-94F4-2EA0D1DFBA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>
                                            <p:graphicEl>
                                              <a:dgm id="{6EDFE999-F6A2-495A-94F4-2EA0D1DFBA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6189F85F-D29B-42D2-9105-533D8E18D1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4">
                                            <p:graphicEl>
                                              <a:dgm id="{6189F85F-D29B-42D2-9105-533D8E18D1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3FDAAE76-B4EE-41D2-B4F1-C2685E0245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4">
                                            <p:graphicEl>
                                              <a:dgm id="{3FDAAE76-B4EE-41D2-B4F1-C2685E0245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28ABCE73-B2CA-46D4-A343-B6C3FF8731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4">
                                            <p:graphicEl>
                                              <a:dgm id="{28ABCE73-B2CA-46D4-A343-B6C3FF8731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00CF528E-8F02-4F2D-B410-BFB244C107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4">
                                            <p:graphicEl>
                                              <a:dgm id="{00CF528E-8F02-4F2D-B410-BFB244C107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5F63E582-89A1-48CD-BF31-D0B2664576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4">
                                            <p:graphicEl>
                                              <a:dgm id="{5F63E582-89A1-48CD-BF31-D0B2664576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4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 bldLvl="5" autoUpdateAnimBg="0" advAuto="1000"/>
      <p:bldP spid="60425" grpId="0" build="p" bldLvl="2" autoUpdateAnimBg="0" advAuto="3000"/>
      <p:bldGraphic spid="24" grpId="0">
        <p:bldSub>
          <a:bldDgm bld="one"/>
        </p:bldSub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Multimedia Program Development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738187"/>
          </a:xfrm>
        </p:spPr>
        <p:txBody>
          <a:bodyPr/>
          <a:lstStyle/>
          <a:p>
            <a:r>
              <a:rPr lang="en-US" dirty="0"/>
              <a:t>What is </a:t>
            </a:r>
            <a:r>
              <a:rPr lang="en-US" dirty="0">
                <a:solidFill>
                  <a:srgbClr val="E1685F"/>
                </a:solidFill>
              </a:rPr>
              <a:t>multimedia authoring software</a:t>
            </a:r>
            <a:r>
              <a:rPr lang="en-US" dirty="0"/>
              <a:t>?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000099"/>
                </a:solidFill>
                <a:latin typeface="Arial Narrow" pitchFamily="34" charset="0"/>
              </a:rPr>
              <a:t>p. 684 Fig. 13-22</a:t>
            </a:r>
          </a:p>
        </p:txBody>
      </p:sp>
      <p:grpSp>
        <p:nvGrpSpPr>
          <p:cNvPr id="62469" name="Group 5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62470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2471" name="Text Box 7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 dirty="0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62472" name="Rectangle 8"/>
          <p:cNvSpPr>
            <a:spLocks noChangeArrowheads="1"/>
          </p:cNvSpPr>
          <p:nvPr/>
        </p:nvSpPr>
        <p:spPr bwMode="auto">
          <a:xfrm>
            <a:off x="304800" y="1547813"/>
            <a:ext cx="3962400" cy="325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b="1" dirty="0">
                <a:solidFill>
                  <a:srgbClr val="000000"/>
                </a:solidFill>
                <a:latin typeface="Times New Roman" pitchFamily="18" charset="0"/>
              </a:rPr>
              <a:t>Combines text, graphics, animation, audio, and video into interactive presentation</a:t>
            </a:r>
            <a:endParaRPr kumimoji="1" lang="en-US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b="1" dirty="0">
                <a:solidFill>
                  <a:srgbClr val="000000"/>
                </a:solidFill>
                <a:latin typeface="Times New Roman" pitchFamily="18" charset="0"/>
              </a:rPr>
              <a:t>Used for computer-based training (CBT) and Web-based training (WBT)</a:t>
            </a:r>
          </a:p>
        </p:txBody>
      </p:sp>
      <p:sp>
        <p:nvSpPr>
          <p:cNvPr id="62474" name="Rectangle 10"/>
          <p:cNvSpPr>
            <a:spLocks noChangeArrowheads="1"/>
          </p:cNvSpPr>
          <p:nvPr/>
        </p:nvSpPr>
        <p:spPr bwMode="auto">
          <a:xfrm>
            <a:off x="304800" y="4519613"/>
            <a:ext cx="3962400" cy="11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b="1" dirty="0">
                <a:solidFill>
                  <a:srgbClr val="000000"/>
                </a:solidFill>
                <a:latin typeface="Times New Roman" pitchFamily="18" charset="0"/>
              </a:rPr>
              <a:t>Software includes </a:t>
            </a:r>
            <a:r>
              <a:rPr kumimoji="1" lang="en-US" b="1" dirty="0">
                <a:solidFill>
                  <a:srgbClr val="E1685F"/>
                </a:solidFill>
                <a:latin typeface="Times New Roman" pitchFamily="18" charset="0"/>
              </a:rPr>
              <a:t>Toolbook</a:t>
            </a:r>
            <a:r>
              <a:rPr kumimoji="1" lang="en-US" b="1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kumimoji="1" lang="en-US" b="1" dirty="0">
                <a:solidFill>
                  <a:srgbClr val="000000"/>
                </a:solidFill>
                <a:latin typeface="Times New Roman" pitchFamily="18" charset="0"/>
              </a:rPr>
              <a:t>and </a:t>
            </a:r>
            <a:r>
              <a:rPr kumimoji="1" lang="en-US" b="1" dirty="0">
                <a:solidFill>
                  <a:srgbClr val="E1685F"/>
                </a:solidFill>
                <a:latin typeface="Times New Roman" pitchFamily="18" charset="0"/>
              </a:rPr>
              <a:t>Director</a:t>
            </a:r>
            <a:endParaRPr kumimoji="1" lang="en-US" b="1" dirty="0">
              <a:solidFill>
                <a:srgbClr val="E1685F"/>
              </a:solidFill>
              <a:latin typeface="Arial Unicode MS" pitchFamily="34" charset="-128"/>
            </a:endParaRPr>
          </a:p>
        </p:txBody>
      </p:sp>
      <p:pic>
        <p:nvPicPr>
          <p:cNvPr id="11" name="Picture 10" descr="CFig13-2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1905000"/>
            <a:ext cx="4581362" cy="3029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2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24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2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 bldLvl="5" autoUpdateAnimBg="0" advAuto="1000"/>
      <p:bldP spid="62472" grpId="0" build="p" bldLvl="2" autoUpdateAnimBg="0" advAuto="4000"/>
      <p:bldP spid="62474" grpId="0" build="p" bldLvl="2" autoUpdateAnimBg="0" advAuto="300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Program Development Cycle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738187"/>
          </a:xfrm>
        </p:spPr>
        <p:txBody>
          <a:bodyPr/>
          <a:lstStyle/>
          <a:p>
            <a:r>
              <a:rPr lang="en-US" dirty="0"/>
              <a:t>What is the </a:t>
            </a:r>
            <a:r>
              <a:rPr lang="en-US" dirty="0">
                <a:solidFill>
                  <a:srgbClr val="E1685F"/>
                </a:solidFill>
              </a:rPr>
              <a:t>program development cycle</a:t>
            </a:r>
            <a:r>
              <a:rPr lang="en-US" dirty="0"/>
              <a:t>?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000099"/>
                </a:solidFill>
                <a:latin typeface="Arial Narrow" pitchFamily="34" charset="0"/>
              </a:rPr>
              <a:t>p. 685 - 686 Fig. 13-23</a:t>
            </a:r>
          </a:p>
        </p:txBody>
      </p:sp>
      <p:grpSp>
        <p:nvGrpSpPr>
          <p:cNvPr id="66565" name="Group 5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66566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6567" name="Text Box 7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 dirty="0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66568" name="Rectangle 8"/>
          <p:cNvSpPr>
            <a:spLocks noChangeArrowheads="1"/>
          </p:cNvSpPr>
          <p:nvPr/>
        </p:nvSpPr>
        <p:spPr bwMode="auto">
          <a:xfrm>
            <a:off x="304800" y="1547813"/>
            <a:ext cx="8585200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Font typeface="Wingdings" pitchFamily="2" charset="2"/>
              <a:buChar char="Ø"/>
            </a:pP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Steps programmers use to build computer programs</a:t>
            </a:r>
          </a:p>
        </p:txBody>
      </p:sp>
      <p:sp>
        <p:nvSpPr>
          <p:cNvPr id="66569" name="Rectangle 9"/>
          <p:cNvSpPr>
            <a:spLocks noChangeArrowheads="1"/>
          </p:cNvSpPr>
          <p:nvPr/>
        </p:nvSpPr>
        <p:spPr bwMode="auto">
          <a:xfrm>
            <a:off x="355600" y="2005013"/>
            <a:ext cx="3048000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028700" lvl="2" indent="-45720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kumimoji="1" lang="en-US" sz="2000" b="1" dirty="0">
                <a:solidFill>
                  <a:srgbClr val="E1685F"/>
                </a:solidFill>
                <a:latin typeface="Times New Roman" pitchFamily="18" charset="0"/>
              </a:rPr>
              <a:t>Programming team</a:t>
            </a:r>
            <a:r>
              <a:rPr kumimoji="1" lang="en-US" sz="2000" dirty="0">
                <a:solidFill>
                  <a:schemeClr val="bg2"/>
                </a:solidFill>
                <a:latin typeface="Times New Roman" pitchFamily="18" charset="0"/>
              </a:rPr>
              <a:t>—Group</a:t>
            </a:r>
            <a:r>
              <a:rPr kumimoji="1" lang="en-US" sz="2000" dirty="0">
                <a:solidFill>
                  <a:srgbClr val="000000"/>
                </a:solidFill>
                <a:latin typeface="Times New Roman" pitchFamily="18" charset="0"/>
              </a:rPr>
              <a:t> of programmers working on program</a:t>
            </a:r>
            <a:endParaRPr kumimoji="1" lang="en-US" sz="2000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pic>
        <p:nvPicPr>
          <p:cNvPr id="66578" name="Picture 18" descr="fig13_2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0" y="2286000"/>
            <a:ext cx="5410200" cy="3841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6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65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49" presetClass="entr" presetSubtype="0" decel="10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6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6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 bldLvl="5" autoUpdateAnimBg="0" advAuto="1000"/>
      <p:bldP spid="66568" grpId="0" build="p" bldLvl="2" autoUpdateAnimBg="0" advAuto="3000"/>
      <p:bldP spid="66569" grpId="0" build="p" bldLvl="3" autoUpdateAnimBg="0" advAuto="300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 — Analyze Requirements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661987"/>
          </a:xfrm>
        </p:spPr>
        <p:txBody>
          <a:bodyPr/>
          <a:lstStyle/>
          <a:p>
            <a:r>
              <a:rPr lang="en-US" dirty="0"/>
              <a:t>What is involved in analyzing the requirements?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000099"/>
                </a:solidFill>
                <a:latin typeface="Arial Narrow" pitchFamily="34" charset="0"/>
              </a:rPr>
              <a:t>p. </a:t>
            </a:r>
            <a:r>
              <a:rPr lang="en-US" sz="1200" dirty="0" smtClean="0">
                <a:solidFill>
                  <a:srgbClr val="000099"/>
                </a:solidFill>
                <a:latin typeface="Arial Narrow" pitchFamily="34" charset="0"/>
              </a:rPr>
              <a:t>686 - 687 </a:t>
            </a:r>
            <a:r>
              <a:rPr lang="en-US" sz="1200" dirty="0">
                <a:solidFill>
                  <a:srgbClr val="000099"/>
                </a:solidFill>
                <a:latin typeface="Arial Narrow" pitchFamily="34" charset="0"/>
              </a:rPr>
              <a:t>Fig. 13-24</a:t>
            </a:r>
          </a:p>
        </p:txBody>
      </p:sp>
      <p:grpSp>
        <p:nvGrpSpPr>
          <p:cNvPr id="68613" name="Group 5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68614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8615" name="Text Box 7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 dirty="0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304800" y="1547813"/>
            <a:ext cx="8585200" cy="25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Font typeface="Wingdings" pitchFamily="2" charset="2"/>
              <a:buAutoNum type="arabicPeriod"/>
            </a:pP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Review requirements</a:t>
            </a:r>
          </a:p>
          <a:p>
            <a:pPr marL="609600" lvl="1" indent="-495300">
              <a:spcBef>
                <a:spcPct val="5000"/>
              </a:spcBef>
              <a:buClr>
                <a:srgbClr val="000099"/>
              </a:buClr>
              <a:buFont typeface="Wingdings" pitchFamily="2" charset="2"/>
              <a:buAutoNum type="arabicPeriod"/>
            </a:pP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Meet with systems analyst and users</a:t>
            </a:r>
            <a:endParaRPr kumimoji="1" lang="en-US" sz="26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marL="609600" lvl="1" indent="-495300">
              <a:spcBef>
                <a:spcPct val="5000"/>
              </a:spcBef>
              <a:buClr>
                <a:srgbClr val="000099"/>
              </a:buClr>
              <a:buFont typeface="Wingdings" pitchFamily="2" charset="2"/>
              <a:buAutoNum type="arabicPeriod"/>
            </a:pP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Identify input, output, processing, and data components</a:t>
            </a:r>
          </a:p>
        </p:txBody>
      </p:sp>
      <p:sp>
        <p:nvSpPr>
          <p:cNvPr id="68618" name="Rectangle 10"/>
          <p:cNvSpPr>
            <a:spLocks noChangeArrowheads="1"/>
          </p:cNvSpPr>
          <p:nvPr/>
        </p:nvSpPr>
        <p:spPr bwMode="auto">
          <a:xfrm>
            <a:off x="330200" y="3224213"/>
            <a:ext cx="8280400" cy="233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028700" lvl="2" indent="-45720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kumimoji="1" lang="en-US" dirty="0">
                <a:solidFill>
                  <a:srgbClr val="000000"/>
                </a:solidFill>
                <a:latin typeface="Times New Roman" pitchFamily="18" charset="0"/>
              </a:rPr>
              <a:t>IPO chart—Identifies program’s </a:t>
            </a:r>
            <a:r>
              <a:rPr kumimoji="1" lang="en-US" dirty="0" smtClean="0">
                <a:solidFill>
                  <a:srgbClr val="000000"/>
                </a:solidFill>
                <a:latin typeface="Times New Roman" pitchFamily="18" charset="0"/>
              </a:rPr>
              <a:t>input, processing, and output components</a:t>
            </a:r>
            <a:endParaRPr kumimoji="1"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1" name="Picture 10" descr="CFig13-2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4114800"/>
            <a:ext cx="6935893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8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86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86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8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5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 bldLvl="5" autoUpdateAnimBg="0" advAuto="1000"/>
      <p:bldP spid="68616" grpId="0" build="p" bldLvl="3" autoUpdateAnimBg="0" advAuto="3000"/>
      <p:bldP spid="68618" grpId="0" build="p" bldLvl="3" autoUpdateAnimBg="0" advAuto="100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76" name="Group 20"/>
          <p:cNvGrpSpPr>
            <a:grpSpLocks/>
          </p:cNvGrpSpPr>
          <p:nvPr/>
        </p:nvGrpSpPr>
        <p:grpSpPr bwMode="auto">
          <a:xfrm>
            <a:off x="5240338" y="4495800"/>
            <a:ext cx="2455862" cy="1752600"/>
            <a:chOff x="4069" y="2640"/>
            <a:chExt cx="1547" cy="1104"/>
          </a:xfrm>
        </p:grpSpPr>
        <p:sp>
          <p:nvSpPr>
            <p:cNvPr id="70674" name="Line 18"/>
            <p:cNvSpPr>
              <a:spLocks noChangeShapeType="1"/>
            </p:cNvSpPr>
            <p:nvPr/>
          </p:nvSpPr>
          <p:spPr bwMode="auto">
            <a:xfrm>
              <a:off x="4800" y="2640"/>
              <a:ext cx="0" cy="432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675" name="Oval 19"/>
            <p:cNvSpPr>
              <a:spLocks noChangeArrowheads="1"/>
            </p:cNvSpPr>
            <p:nvPr/>
          </p:nvSpPr>
          <p:spPr bwMode="auto">
            <a:xfrm>
              <a:off x="4069" y="2880"/>
              <a:ext cx="1547" cy="864"/>
            </a:xfrm>
            <a:prstGeom prst="ellipse">
              <a:avLst/>
            </a:prstGeom>
            <a:solidFill>
              <a:srgbClr val="808000"/>
            </a:solidFill>
            <a:ln w="9525">
              <a:noFill/>
              <a:round/>
              <a:headEnd/>
              <a:tailEnd/>
            </a:ln>
            <a:effectLst/>
            <a:scene3d>
              <a:camera prst="legacyObliqueBottomLeft"/>
              <a:lightRig rig="legacyFlat4" dir="b"/>
            </a:scene3d>
            <a:sp3d extrusionH="176200" prstMaterial="legacyMatte">
              <a:bevelT w="13500" h="13500" prst="angle"/>
              <a:bevelB w="13500" h="13500" prst="angle"/>
              <a:extrusionClr>
                <a:srgbClr val="808000"/>
              </a:extrusionClr>
            </a:sp3d>
          </p:spPr>
          <p:txBody>
            <a:bodyPr wrap="none" anchor="ctr" anchorCtr="1">
              <a:flatTx/>
            </a:bodyPr>
            <a:lstStyle/>
            <a:p>
              <a:pPr algn="ctr">
                <a:spcBef>
                  <a:spcPct val="20000"/>
                </a:spcBef>
              </a:pPr>
              <a:r>
                <a:rPr kumimoji="1" lang="en-US" sz="1600" b="1" dirty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Programmer </a:t>
              </a:r>
              <a:br>
                <a:rPr kumimoji="1" lang="en-US" sz="1600" b="1" dirty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</a:br>
              <a:r>
                <a:rPr kumimoji="1" lang="en-US" sz="1600" b="1" dirty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begins with general </a:t>
              </a:r>
              <a:br>
                <a:rPr kumimoji="1" lang="en-US" sz="1600" b="1" dirty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</a:br>
              <a:r>
                <a:rPr kumimoji="1" lang="en-US" sz="1600" b="1" dirty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design and moves toward </a:t>
              </a:r>
              <a:br>
                <a:rPr kumimoji="1" lang="en-US" sz="1600" b="1" dirty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</a:br>
              <a:r>
                <a:rPr kumimoji="1" lang="en-US" sz="1600" b="1" dirty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detailed design</a:t>
              </a:r>
            </a:p>
          </p:txBody>
        </p:sp>
      </p:grp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 — Design Solution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661987"/>
          </a:xfrm>
        </p:spPr>
        <p:txBody>
          <a:bodyPr/>
          <a:lstStyle/>
          <a:p>
            <a:r>
              <a:rPr lang="en-US" dirty="0"/>
              <a:t>What is involved in designing the solution?</a:t>
            </a: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000099"/>
                </a:solidFill>
                <a:latin typeface="Arial Narrow" pitchFamily="34" charset="0"/>
              </a:rPr>
              <a:t>p. 687</a:t>
            </a:r>
          </a:p>
        </p:txBody>
      </p:sp>
      <p:grpSp>
        <p:nvGrpSpPr>
          <p:cNvPr id="70661" name="Group 5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70662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0663" name="Text Box 7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 dirty="0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70665" name="Group 9"/>
          <p:cNvGrpSpPr>
            <a:grpSpLocks/>
          </p:cNvGrpSpPr>
          <p:nvPr/>
        </p:nvGrpSpPr>
        <p:grpSpPr bwMode="auto">
          <a:xfrm>
            <a:off x="4572000" y="1752600"/>
            <a:ext cx="3124200" cy="1371600"/>
            <a:chOff x="3792" y="1200"/>
            <a:chExt cx="1344" cy="1056"/>
          </a:xfrm>
        </p:grpSpPr>
        <p:sp>
          <p:nvSpPr>
            <p:cNvPr id="70666" name="Line 10"/>
            <p:cNvSpPr>
              <a:spLocks noChangeShapeType="1"/>
            </p:cNvSpPr>
            <p:nvPr/>
          </p:nvSpPr>
          <p:spPr bwMode="auto">
            <a:xfrm flipV="1">
              <a:off x="3792" y="1728"/>
              <a:ext cx="38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667" name="Oval 11"/>
            <p:cNvSpPr>
              <a:spLocks noChangeArrowheads="1"/>
            </p:cNvSpPr>
            <p:nvPr/>
          </p:nvSpPr>
          <p:spPr bwMode="auto">
            <a:xfrm>
              <a:off x="4080" y="1200"/>
              <a:ext cx="1056" cy="1056"/>
            </a:xfrm>
            <a:prstGeom prst="ellipse">
              <a:avLst/>
            </a:prstGeom>
            <a:solidFill>
              <a:srgbClr val="993366"/>
            </a:solidFill>
            <a:ln w="9525">
              <a:noFill/>
              <a:round/>
              <a:headEnd/>
              <a:tailEnd/>
            </a:ln>
            <a:effectLst/>
            <a:scene3d>
              <a:camera prst="legacyObliqueBottomLeft"/>
              <a:lightRig rig="legacyFlat4" dir="b"/>
            </a:scene3d>
            <a:sp3d extrusionH="176200" prstMaterial="legacyMatte">
              <a:bevelT w="13500" h="13500" prst="angle"/>
              <a:bevelB w="13500" h="13500" prst="angle"/>
              <a:extrusionClr>
                <a:srgbClr val="993366"/>
              </a:extrusionClr>
            </a:sp3d>
          </p:spPr>
          <p:txBody>
            <a:bodyPr wrap="none" anchor="ctr" anchorCtr="1">
              <a:flatTx/>
            </a:bodyPr>
            <a:lstStyle/>
            <a:p>
              <a:pPr algn="ctr">
                <a:spcBef>
                  <a:spcPct val="50000"/>
                </a:spcBef>
                <a:buClr>
                  <a:schemeClr val="accent1"/>
                </a:buClr>
                <a:buSzPct val="80000"/>
                <a:buFont typeface="Monotype Sorts" pitchFamily="2" charset="2"/>
                <a:buNone/>
              </a:pPr>
              <a:r>
                <a:rPr kumimoji="1" lang="en-US" sz="1600" b="1" dirty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Object-oriented </a:t>
              </a:r>
              <a:br>
                <a:rPr kumimoji="1" lang="en-US" sz="1600" b="1" dirty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</a:br>
              <a:r>
                <a:rPr kumimoji="1" lang="en-US" sz="1600" b="1" dirty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design</a:t>
              </a:r>
            </a:p>
          </p:txBody>
        </p:sp>
      </p:grpSp>
      <p:grpSp>
        <p:nvGrpSpPr>
          <p:cNvPr id="70680" name="Group 24"/>
          <p:cNvGrpSpPr>
            <a:grpSpLocks/>
          </p:cNvGrpSpPr>
          <p:nvPr/>
        </p:nvGrpSpPr>
        <p:grpSpPr bwMode="auto">
          <a:xfrm>
            <a:off x="4459288" y="3276600"/>
            <a:ext cx="3236912" cy="1371600"/>
            <a:chOff x="2809" y="2064"/>
            <a:chExt cx="2039" cy="864"/>
          </a:xfrm>
        </p:grpSpPr>
        <p:sp>
          <p:nvSpPr>
            <p:cNvPr id="70669" name="Line 13"/>
            <p:cNvSpPr>
              <a:spLocks noChangeShapeType="1"/>
            </p:cNvSpPr>
            <p:nvPr/>
          </p:nvSpPr>
          <p:spPr bwMode="auto">
            <a:xfrm flipV="1">
              <a:off x="2809" y="2535"/>
              <a:ext cx="562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670" name="Oval 14"/>
            <p:cNvSpPr>
              <a:spLocks noChangeArrowheads="1"/>
            </p:cNvSpPr>
            <p:nvPr/>
          </p:nvSpPr>
          <p:spPr bwMode="auto">
            <a:xfrm>
              <a:off x="3301" y="2064"/>
              <a:ext cx="1547" cy="864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  <a:scene3d>
              <a:camera prst="legacyObliqueBottomLeft"/>
              <a:lightRig rig="legacyFlat4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 anchorCtr="1">
              <a:flatTx/>
            </a:bodyPr>
            <a:lstStyle/>
            <a:p>
              <a:pPr algn="ctr">
                <a:spcBef>
                  <a:spcPct val="50000"/>
                </a:spcBef>
                <a:buClr>
                  <a:schemeClr val="accent1"/>
                </a:buClr>
                <a:buSzPct val="80000"/>
                <a:buFont typeface="Monotype Sorts" pitchFamily="2" charset="2"/>
                <a:buNone/>
              </a:pPr>
              <a:r>
                <a:rPr kumimoji="1" lang="en-US" sz="1600" b="1" dirty="0">
                  <a:solidFill>
                    <a:srgbClr val="E1685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Structured </a:t>
              </a:r>
              <a:br>
                <a:rPr kumimoji="1" lang="en-US" sz="1600" b="1" dirty="0">
                  <a:solidFill>
                    <a:srgbClr val="E1685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</a:br>
              <a:r>
                <a:rPr kumimoji="1" lang="en-US" sz="1600" b="1" dirty="0">
                  <a:solidFill>
                    <a:srgbClr val="E1685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design</a:t>
              </a:r>
              <a:r>
                <a:rPr kumimoji="1" lang="en-US" sz="1600" b="1" dirty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, sometimes </a:t>
              </a:r>
              <a:br>
                <a:rPr kumimoji="1" lang="en-US" sz="1600" b="1" dirty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</a:br>
              <a:r>
                <a:rPr kumimoji="1" lang="en-US" sz="1600" b="1" dirty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called top-down design</a:t>
              </a:r>
            </a:p>
          </p:txBody>
        </p:sp>
      </p:grpSp>
      <p:sp>
        <p:nvSpPr>
          <p:cNvPr id="70671" name="AutoShape 15"/>
          <p:cNvSpPr>
            <a:spLocks noChangeArrowheads="1"/>
          </p:cNvSpPr>
          <p:nvPr/>
        </p:nvSpPr>
        <p:spPr bwMode="auto">
          <a:xfrm rot="10800000">
            <a:off x="1790700" y="2133600"/>
            <a:ext cx="3124200" cy="3276600"/>
          </a:xfrm>
          <a:prstGeom prst="rtTriangle">
            <a:avLst/>
          </a:prstGeom>
          <a:solidFill>
            <a:srgbClr val="008080"/>
          </a:solidFill>
          <a:ln w="9525">
            <a:noFill/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8080"/>
            </a:extrusionClr>
          </a:sp3d>
        </p:spPr>
        <p:txBody>
          <a:bodyPr rot="10800000" wrap="none" lIns="0" tIns="0" rIns="914400" bIns="0">
            <a:flatTx/>
          </a:bodyPr>
          <a:lstStyle/>
          <a:p>
            <a:pPr lvl="1" algn="r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None/>
            </a:pPr>
            <a:r>
              <a:rPr kumimoji="1" lang="en-US" sz="2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Two </a:t>
            </a:r>
            <a:br>
              <a:rPr kumimoji="1" lang="en-US" sz="2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kumimoji="1" lang="en-US" sz="2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approaches</a:t>
            </a:r>
          </a:p>
        </p:txBody>
      </p:sp>
      <p:sp>
        <p:nvSpPr>
          <p:cNvPr id="70672" name="AutoShape 16"/>
          <p:cNvSpPr>
            <a:spLocks noChangeArrowheads="1"/>
          </p:cNvSpPr>
          <p:nvPr/>
        </p:nvSpPr>
        <p:spPr bwMode="auto">
          <a:xfrm>
            <a:off x="1752600" y="2133600"/>
            <a:ext cx="3124200" cy="3276600"/>
          </a:xfrm>
          <a:prstGeom prst="rtTriangle">
            <a:avLst/>
          </a:prstGeom>
          <a:solidFill>
            <a:srgbClr val="0099CC"/>
          </a:solidFill>
          <a:ln w="9525">
            <a:noFill/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99CC"/>
            </a:extrusionClr>
          </a:sp3d>
        </p:spPr>
        <p:txBody>
          <a:bodyPr lIns="0" tIns="0" rIns="0" bIns="457200" anchor="ctr">
            <a:flatTx/>
          </a:bodyPr>
          <a:lstStyle/>
          <a:p>
            <a:r>
              <a:rPr kumimoji="1" lang="en-US" sz="2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Devise solution algorithm, step-by-step procedure to solve problem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0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0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0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0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0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0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0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8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 bldLvl="5" autoUpdateAnimBg="0" advAuto="1000"/>
      <p:bldP spid="70671" grpId="0" animBg="1" autoUpdateAnimBg="0"/>
      <p:bldP spid="70672" grpId="0" animBg="1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 — Design Solution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661987"/>
          </a:xfrm>
        </p:spPr>
        <p:txBody>
          <a:bodyPr/>
          <a:lstStyle/>
          <a:p>
            <a:r>
              <a:rPr lang="en-US" dirty="0"/>
              <a:t>What is a </a:t>
            </a:r>
            <a:r>
              <a:rPr lang="en-US" dirty="0">
                <a:solidFill>
                  <a:srgbClr val="E1685F"/>
                </a:solidFill>
              </a:rPr>
              <a:t>hierarchy chart</a:t>
            </a:r>
            <a:r>
              <a:rPr lang="en-US" dirty="0"/>
              <a:t>?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000099"/>
                </a:solidFill>
                <a:latin typeface="Arial Narrow" pitchFamily="34" charset="0"/>
              </a:rPr>
              <a:t>p. 687 Fig. 13-25</a:t>
            </a:r>
          </a:p>
        </p:txBody>
      </p:sp>
      <p:grpSp>
        <p:nvGrpSpPr>
          <p:cNvPr id="72709" name="Group 5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72710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2711" name="Text Box 7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 dirty="0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72712" name="Rectangle 8"/>
          <p:cNvSpPr>
            <a:spLocks noChangeArrowheads="1"/>
          </p:cNvSpPr>
          <p:nvPr/>
        </p:nvSpPr>
        <p:spPr bwMode="auto">
          <a:xfrm>
            <a:off x="304800" y="1547813"/>
            <a:ext cx="8585200" cy="10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Shows program modules graphically</a:t>
            </a:r>
            <a:endParaRPr kumimoji="1" lang="en-US" sz="26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Also called structure chart</a:t>
            </a:r>
            <a:endParaRPr kumimoji="1" lang="en-US" sz="2600" b="1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pic>
        <p:nvPicPr>
          <p:cNvPr id="72717" name="Picture 13" descr="fig13_2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2438400"/>
            <a:ext cx="7620000" cy="3914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2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27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 bldLvl="5" autoUpdateAnimBg="0" advAuto="1000"/>
      <p:bldP spid="72712" grpId="0" build="p" bldLvl="2" autoUpdateAnimBg="0" advAuto="200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0"/>
            <a:ext cx="8842375" cy="806450"/>
          </a:xfrm>
        </p:spPr>
        <p:txBody>
          <a:bodyPr/>
          <a:lstStyle/>
          <a:p>
            <a:r>
              <a:rPr lang="en-US" sz="2800" dirty="0"/>
              <a:t>Computer Programs and Programming Languages</a:t>
            </a:r>
            <a:endParaRPr lang="en-US" sz="2800" dirty="0">
              <a:latin typeface="Arial Unicode MS" pitchFamily="34" charset="-128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90613"/>
            <a:ext cx="8839200" cy="738187"/>
          </a:xfrm>
        </p:spPr>
        <p:txBody>
          <a:bodyPr/>
          <a:lstStyle/>
          <a:p>
            <a:r>
              <a:rPr lang="en-US" dirty="0"/>
              <a:t>What are low-level languages and high-level languages?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000099"/>
                </a:solidFill>
                <a:latin typeface="Arial Narrow" pitchFamily="34" charset="0"/>
              </a:rPr>
              <a:t>p. </a:t>
            </a:r>
            <a:r>
              <a:rPr lang="en-US" sz="1200" dirty="0" smtClean="0">
                <a:solidFill>
                  <a:srgbClr val="000099"/>
                </a:solidFill>
                <a:latin typeface="Arial Narrow" pitchFamily="34" charset="0"/>
              </a:rPr>
              <a:t>664 - 665</a:t>
            </a:r>
            <a:endParaRPr lang="en-US" sz="1200" dirty="0">
              <a:solidFill>
                <a:srgbClr val="000099"/>
              </a:solidFill>
              <a:latin typeface="Arial Narrow" pitchFamily="34" charset="0"/>
            </a:endParaRPr>
          </a:p>
        </p:txBody>
      </p:sp>
      <p:grpSp>
        <p:nvGrpSpPr>
          <p:cNvPr id="7173" name="Group 5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7174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175" name="Text Box 7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 dirty="0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7177" name="Oval 9"/>
          <p:cNvSpPr>
            <a:spLocks noChangeArrowheads="1"/>
          </p:cNvSpPr>
          <p:nvPr/>
        </p:nvSpPr>
        <p:spPr bwMode="auto">
          <a:xfrm>
            <a:off x="4572000" y="1981200"/>
            <a:ext cx="2828925" cy="1600200"/>
          </a:xfrm>
          <a:prstGeom prst="ellipse">
            <a:avLst/>
          </a:prstGeom>
          <a:solidFill>
            <a:srgbClr val="D94439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Ctr="1"/>
          <a:lstStyle/>
          <a:p>
            <a:pPr algn="ctr"/>
            <a:r>
              <a:rPr kumimoji="1" lang="en-US" sz="2200" b="1" dirty="0">
                <a:solidFill>
                  <a:srgbClr val="000000"/>
                </a:solidFill>
                <a:latin typeface="Times New Roman" pitchFamily="18" charset="0"/>
              </a:rPr>
              <a:t>High-level </a:t>
            </a:r>
            <a:br>
              <a:rPr kumimoji="1" lang="en-US" sz="2200" b="1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200" b="1" dirty="0">
                <a:solidFill>
                  <a:srgbClr val="000000"/>
                </a:solidFill>
                <a:latin typeface="Times New Roman" pitchFamily="18" charset="0"/>
              </a:rPr>
              <a:t>language</a:t>
            </a:r>
          </a:p>
        </p:txBody>
      </p:sp>
      <p:sp>
        <p:nvSpPr>
          <p:cNvPr id="7178" name="Oval 10"/>
          <p:cNvSpPr>
            <a:spLocks noChangeArrowheads="1"/>
          </p:cNvSpPr>
          <p:nvPr/>
        </p:nvSpPr>
        <p:spPr bwMode="auto">
          <a:xfrm>
            <a:off x="1371600" y="1981200"/>
            <a:ext cx="2828925" cy="1600200"/>
          </a:xfrm>
          <a:prstGeom prst="ellipse">
            <a:avLst/>
          </a:prstGeom>
          <a:solidFill>
            <a:srgbClr val="0099CC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Ctr="1"/>
          <a:lstStyle/>
          <a:p>
            <a:pPr algn="ctr"/>
            <a:r>
              <a:rPr kumimoji="1" lang="en-US" sz="2200" b="1" dirty="0">
                <a:solidFill>
                  <a:srgbClr val="000000"/>
                </a:solidFill>
                <a:latin typeface="Times New Roman" pitchFamily="18" charset="0"/>
              </a:rPr>
              <a:t>Low-level</a:t>
            </a:r>
            <a:br>
              <a:rPr kumimoji="1" lang="en-US" sz="2200" b="1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200" b="1" dirty="0">
                <a:solidFill>
                  <a:srgbClr val="000000"/>
                </a:solidFill>
                <a:latin typeface="Times New Roman" pitchFamily="18" charset="0"/>
              </a:rPr>
              <a:t>language</a:t>
            </a:r>
          </a:p>
        </p:txBody>
      </p:sp>
      <p:sp>
        <p:nvSpPr>
          <p:cNvPr id="7179" name="AutoShape 11"/>
          <p:cNvSpPr>
            <a:spLocks noChangeArrowheads="1"/>
          </p:cNvSpPr>
          <p:nvPr/>
        </p:nvSpPr>
        <p:spPr bwMode="auto">
          <a:xfrm>
            <a:off x="457200" y="3124200"/>
            <a:ext cx="3656013" cy="68580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0" tIns="0" rIns="0" bIns="0" anchorCtr="1"/>
          <a:lstStyle/>
          <a:p>
            <a:pPr algn="ctr">
              <a:spcBef>
                <a:spcPct val="50000"/>
              </a:spcBef>
              <a:buClr>
                <a:srgbClr val="D94439"/>
              </a:buClr>
              <a:buFont typeface="Wingdings" pitchFamily="2" charset="2"/>
              <a:buNone/>
            </a:pPr>
            <a:r>
              <a:rPr kumimoji="1" lang="en-US" sz="1800" b="1" dirty="0">
                <a:solidFill>
                  <a:schemeClr val="bg2"/>
                </a:solidFill>
                <a:latin typeface="Times New Roman" pitchFamily="18" charset="0"/>
              </a:rPr>
              <a:t>Machine-dependent</a:t>
            </a:r>
            <a:r>
              <a:rPr kumimoji="1" lang="en-US" sz="1800" b="1" dirty="0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kumimoji="1" lang="en-US" sz="1800" b="1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1800" b="1" dirty="0">
                <a:solidFill>
                  <a:srgbClr val="000000"/>
                </a:solidFill>
                <a:latin typeface="Times New Roman" pitchFamily="18" charset="0"/>
              </a:rPr>
              <a:t>runs only on one type of computer</a:t>
            </a:r>
          </a:p>
        </p:txBody>
      </p:sp>
      <p:sp>
        <p:nvSpPr>
          <p:cNvPr id="7180" name="AutoShape 12"/>
          <p:cNvSpPr>
            <a:spLocks noChangeArrowheads="1"/>
          </p:cNvSpPr>
          <p:nvPr/>
        </p:nvSpPr>
        <p:spPr bwMode="auto">
          <a:xfrm>
            <a:off x="4648200" y="3124200"/>
            <a:ext cx="3748088" cy="114300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0" tIns="0" rIns="0" bIns="0" anchor="ctr" anchorCtr="1"/>
          <a:lstStyle/>
          <a:p>
            <a:pPr algn="ctr">
              <a:spcBef>
                <a:spcPct val="50000"/>
              </a:spcBef>
              <a:buClr>
                <a:srgbClr val="D94439"/>
              </a:buClr>
              <a:buFont typeface="Wingdings" pitchFamily="2" charset="2"/>
              <a:buNone/>
            </a:pPr>
            <a:r>
              <a:rPr kumimoji="1" lang="en-US" sz="1800" b="1" dirty="0">
                <a:solidFill>
                  <a:schemeClr val="bg2"/>
                </a:solidFill>
                <a:latin typeface="Times New Roman" pitchFamily="18" charset="0"/>
              </a:rPr>
              <a:t>Often</a:t>
            </a:r>
            <a:r>
              <a:rPr kumimoji="1" lang="en-US" sz="1800" b="1" dirty="0">
                <a:solidFill>
                  <a:srgbClr val="D94439"/>
                </a:solidFill>
                <a:latin typeface="Times New Roman" pitchFamily="18" charset="0"/>
              </a:rPr>
              <a:t> </a:t>
            </a:r>
            <a:r>
              <a:rPr kumimoji="1" lang="en-US" sz="1800" b="1" dirty="0">
                <a:solidFill>
                  <a:schemeClr val="bg2"/>
                </a:solidFill>
                <a:latin typeface="Times New Roman" pitchFamily="18" charset="0"/>
              </a:rPr>
              <a:t>machine-independent</a:t>
            </a:r>
            <a:br>
              <a:rPr kumimoji="1" lang="en-US" sz="1800" b="1" dirty="0">
                <a:solidFill>
                  <a:schemeClr val="bg2"/>
                </a:solidFill>
                <a:latin typeface="Times New Roman" pitchFamily="18" charset="0"/>
              </a:rPr>
            </a:br>
            <a:r>
              <a:rPr kumimoji="1" lang="en-US" sz="1800" b="1" dirty="0">
                <a:solidFill>
                  <a:srgbClr val="000000"/>
                </a:solidFill>
                <a:latin typeface="Times New Roman" pitchFamily="18" charset="0"/>
              </a:rPr>
              <a:t>can run on many different </a:t>
            </a:r>
            <a:br>
              <a:rPr kumimoji="1" lang="en-US" sz="1800" b="1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1800" b="1" dirty="0">
                <a:solidFill>
                  <a:srgbClr val="000000"/>
                </a:solidFill>
                <a:latin typeface="Times New Roman" pitchFamily="18" charset="0"/>
              </a:rPr>
              <a:t>types of computers and operating systems</a:t>
            </a:r>
          </a:p>
        </p:txBody>
      </p:sp>
      <p:sp>
        <p:nvSpPr>
          <p:cNvPr id="7181" name="AutoShape 13"/>
          <p:cNvSpPr>
            <a:spLocks noChangeArrowheads="1"/>
          </p:cNvSpPr>
          <p:nvPr/>
        </p:nvSpPr>
        <p:spPr bwMode="auto">
          <a:xfrm>
            <a:off x="457200" y="3962400"/>
            <a:ext cx="3656013" cy="68580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0" tIns="0" rIns="0" bIns="0" anchorCtr="1"/>
          <a:lstStyle/>
          <a:p>
            <a:pPr algn="ctr">
              <a:spcBef>
                <a:spcPct val="50000"/>
              </a:spcBef>
              <a:buClr>
                <a:srgbClr val="D94439"/>
              </a:buClr>
              <a:buFont typeface="Wingdings" pitchFamily="2" charset="2"/>
              <a:buNone/>
            </a:pPr>
            <a:r>
              <a:rPr kumimoji="1" lang="en-US" sz="1800" b="1" dirty="0">
                <a:solidFill>
                  <a:srgbClr val="000000"/>
                </a:solidFill>
                <a:latin typeface="Times New Roman" pitchFamily="18" charset="0"/>
              </a:rPr>
              <a:t>Machine and assembly languages are low-level</a:t>
            </a:r>
            <a:endParaRPr kumimoji="1" lang="en-US" sz="16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45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bldLvl="5" autoUpdateAnimBg="0" advAuto="1000"/>
      <p:bldP spid="7177" grpId="0" animBg="1" autoUpdateAnimBg="0"/>
      <p:bldP spid="7178" grpId="0" animBg="1" autoUpdateAnimBg="0"/>
      <p:bldP spid="7179" grpId="0" animBg="1" autoUpdateAnimBg="0"/>
      <p:bldP spid="7180" grpId="0" animBg="1" autoUpdateAnimBg="0"/>
      <p:bldP spid="7181" grpId="0" animBg="1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 — Design Solution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661987"/>
          </a:xfrm>
        </p:spPr>
        <p:txBody>
          <a:bodyPr/>
          <a:lstStyle/>
          <a:p>
            <a:r>
              <a:rPr lang="en-US" dirty="0"/>
              <a:t>What is </a:t>
            </a:r>
            <a:r>
              <a:rPr lang="en-US" dirty="0">
                <a:solidFill>
                  <a:srgbClr val="E1685F"/>
                </a:solidFill>
              </a:rPr>
              <a:t>object-oriented (OO) design</a:t>
            </a:r>
            <a:r>
              <a:rPr lang="en-US" dirty="0"/>
              <a:t>?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000099"/>
                </a:solidFill>
                <a:latin typeface="Arial Narrow" pitchFamily="34" charset="0"/>
              </a:rPr>
              <a:t>p. 688 Fig. 13-26</a:t>
            </a:r>
          </a:p>
        </p:txBody>
      </p:sp>
      <p:grpSp>
        <p:nvGrpSpPr>
          <p:cNvPr id="74757" name="Group 5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74758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759" name="Text Box 7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 dirty="0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74776" name="Rectangle 24"/>
          <p:cNvSpPr>
            <a:spLocks noChangeArrowheads="1"/>
          </p:cNvSpPr>
          <p:nvPr/>
        </p:nvSpPr>
        <p:spPr bwMode="auto">
          <a:xfrm>
            <a:off x="304800" y="1547813"/>
            <a:ext cx="5943600" cy="325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Font typeface="Wingdings" pitchFamily="2" charset="2"/>
              <a:buChar char="Ø"/>
            </a:pP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Programmer packages data and </a:t>
            </a:r>
            <a:r>
              <a:rPr kumimoji="1" lang="en-US" sz="2600" b="1" dirty="0" smtClean="0">
                <a:solidFill>
                  <a:srgbClr val="000000"/>
                </a:solidFill>
                <a:latin typeface="Times New Roman" pitchFamily="18" charset="0"/>
              </a:rPr>
              <a:t>program into </a:t>
            </a: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single unit, an </a:t>
            </a:r>
            <a:r>
              <a:rPr kumimoji="1" lang="en-US" sz="2600" b="1" dirty="0">
                <a:solidFill>
                  <a:schemeClr val="bg2"/>
                </a:solidFill>
                <a:latin typeface="Times New Roman" pitchFamily="18" charset="0"/>
              </a:rPr>
              <a:t>object</a:t>
            </a:r>
            <a:endParaRPr kumimoji="1" lang="en-US" sz="2600" b="1" dirty="0">
              <a:solidFill>
                <a:schemeClr val="bg2"/>
              </a:solidFill>
              <a:latin typeface="Arial Unicode MS" pitchFamily="34" charset="-128"/>
            </a:endParaRPr>
          </a:p>
        </p:txBody>
      </p:sp>
      <p:sp>
        <p:nvSpPr>
          <p:cNvPr id="74779" name="Rectangle 27"/>
          <p:cNvSpPr>
            <a:spLocks noChangeArrowheads="1"/>
          </p:cNvSpPr>
          <p:nvPr/>
        </p:nvSpPr>
        <p:spPr bwMode="auto">
          <a:xfrm>
            <a:off x="355600" y="2424113"/>
            <a:ext cx="5943600" cy="130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028700" lvl="2" indent="-45720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kumimoji="1" lang="en-US" dirty="0">
                <a:solidFill>
                  <a:srgbClr val="000000"/>
                </a:solidFill>
                <a:latin typeface="Times New Roman" pitchFamily="18" charset="0"/>
              </a:rPr>
              <a:t>Objects are grouped into </a:t>
            </a:r>
            <a:r>
              <a:rPr kumimoji="1" lang="en-US" dirty="0">
                <a:solidFill>
                  <a:schemeClr val="bg2"/>
                </a:solidFill>
                <a:latin typeface="Times New Roman" pitchFamily="18" charset="0"/>
              </a:rPr>
              <a:t>classes</a:t>
            </a:r>
          </a:p>
          <a:p>
            <a:pPr marL="1028700" lvl="2" indent="-45720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kumimoji="1" lang="en-US" dirty="0">
                <a:solidFill>
                  <a:schemeClr val="bg2"/>
                </a:solidFill>
                <a:latin typeface="Times New Roman" pitchFamily="18" charset="0"/>
              </a:rPr>
              <a:t>Class diagram</a:t>
            </a:r>
            <a:r>
              <a:rPr kumimoji="1" lang="en-US" dirty="0">
                <a:solidFill>
                  <a:srgbClr val="000000"/>
                </a:solidFill>
                <a:latin typeface="Times New Roman" pitchFamily="18" charset="0"/>
              </a:rPr>
              <a:t> represents hierarchical relationships of classes graphically</a:t>
            </a:r>
            <a:endParaRPr kumimoji="1" lang="en-US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grpSp>
        <p:nvGrpSpPr>
          <p:cNvPr id="74782" name="Group 30"/>
          <p:cNvGrpSpPr>
            <a:grpSpLocks/>
          </p:cNvGrpSpPr>
          <p:nvPr/>
        </p:nvGrpSpPr>
        <p:grpSpPr bwMode="auto">
          <a:xfrm>
            <a:off x="0" y="4724400"/>
            <a:ext cx="1981200" cy="1295400"/>
            <a:chOff x="0" y="3024"/>
            <a:chExt cx="1248" cy="816"/>
          </a:xfrm>
        </p:grpSpPr>
        <p:sp>
          <p:nvSpPr>
            <p:cNvPr id="74783" name="Rectangle 31"/>
            <p:cNvSpPr>
              <a:spLocks noChangeArrowheads="1"/>
            </p:cNvSpPr>
            <p:nvPr/>
          </p:nvSpPr>
          <p:spPr bwMode="auto">
            <a:xfrm>
              <a:off x="0" y="3456"/>
              <a:ext cx="1248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/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  <a:t>Click to view Web </a:t>
              </a:r>
              <a:b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  <a:t>Link, click Chapter 13, Click </a:t>
              </a:r>
              <a:b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  <a:t>Web Link from left </a:t>
              </a:r>
              <a:b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  <a:t>navigation, then click </a:t>
              </a:r>
              <a:b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  <a:t>Object-Oriented Design</a:t>
              </a:r>
              <a:b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  <a:t>below Chapter 13</a:t>
              </a:r>
            </a:p>
          </p:txBody>
        </p:sp>
        <p:sp>
          <p:nvSpPr>
            <p:cNvPr id="74784" name="Webpage">
              <a:hlinkClick r:id="rId2"/>
            </p:cNvPr>
            <p:cNvSpPr>
              <a:spLocks noEditPoints="1" noChangeArrowheads="1"/>
            </p:cNvSpPr>
            <p:nvPr/>
          </p:nvSpPr>
          <p:spPr bwMode="auto">
            <a:xfrm>
              <a:off x="96" y="3024"/>
              <a:ext cx="278" cy="372"/>
            </a:xfrm>
            <a:custGeom>
              <a:avLst/>
              <a:gdLst>
                <a:gd name="T0" fmla="*/ 5187 w 21600"/>
                <a:gd name="T1" fmla="*/ 21600 h 21600"/>
                <a:gd name="T2" fmla="*/ 0 w 21600"/>
                <a:gd name="T3" fmla="*/ 17509 h 21600"/>
                <a:gd name="T4" fmla="*/ 21600 w 21600"/>
                <a:gd name="T5" fmla="*/ 0 h 21600"/>
                <a:gd name="T6" fmla="*/ 0 w 21600"/>
                <a:gd name="T7" fmla="*/ 0 h 21600"/>
                <a:gd name="T8" fmla="*/ 10800 w 21600"/>
                <a:gd name="T9" fmla="*/ 0 h 21600"/>
                <a:gd name="T10" fmla="*/ 21600 w 21600"/>
                <a:gd name="T11" fmla="*/ 0 h 21600"/>
                <a:gd name="T12" fmla="*/ 21600 w 21600"/>
                <a:gd name="T13" fmla="*/ 10800 h 21600"/>
                <a:gd name="T14" fmla="*/ 21600 w 21600"/>
                <a:gd name="T15" fmla="*/ 21600 h 21600"/>
                <a:gd name="T16" fmla="*/ 10800 w 21600"/>
                <a:gd name="T17" fmla="*/ 21600 h 21600"/>
                <a:gd name="T18" fmla="*/ 0 w 21600"/>
                <a:gd name="T19" fmla="*/ 10800 h 21600"/>
                <a:gd name="T20" fmla="*/ 1955 w 21600"/>
                <a:gd name="T21" fmla="*/ 12829 h 21600"/>
                <a:gd name="T22" fmla="*/ 19814 w 21600"/>
                <a:gd name="T23" fmla="*/ 2074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 extrusionOk="0">
                  <a:moveTo>
                    <a:pt x="9184" y="949"/>
                  </a:moveTo>
                  <a:lnTo>
                    <a:pt x="9758" y="1309"/>
                  </a:lnTo>
                  <a:lnTo>
                    <a:pt x="11544" y="1292"/>
                  </a:lnTo>
                  <a:lnTo>
                    <a:pt x="12437" y="1292"/>
                  </a:lnTo>
                  <a:lnTo>
                    <a:pt x="13414" y="1161"/>
                  </a:lnTo>
                  <a:lnTo>
                    <a:pt x="13648" y="1243"/>
                  </a:lnTo>
                  <a:lnTo>
                    <a:pt x="13542" y="1390"/>
                  </a:lnTo>
                  <a:lnTo>
                    <a:pt x="13967" y="1849"/>
                  </a:lnTo>
                  <a:lnTo>
                    <a:pt x="14562" y="2520"/>
                  </a:lnTo>
                  <a:lnTo>
                    <a:pt x="14669" y="3223"/>
                  </a:lnTo>
                  <a:lnTo>
                    <a:pt x="14796" y="3518"/>
                  </a:lnTo>
                  <a:lnTo>
                    <a:pt x="15264" y="3665"/>
                  </a:lnTo>
                  <a:lnTo>
                    <a:pt x="15753" y="3518"/>
                  </a:lnTo>
                  <a:lnTo>
                    <a:pt x="15902" y="2978"/>
                  </a:lnTo>
                  <a:lnTo>
                    <a:pt x="16008" y="2323"/>
                  </a:lnTo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 extrusionOk="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  <a:path w="21600" h="21600" extrusionOk="0">
                  <a:moveTo>
                    <a:pt x="5591" y="10620"/>
                  </a:moveTo>
                  <a:lnTo>
                    <a:pt x="6122" y="10996"/>
                  </a:lnTo>
                  <a:lnTo>
                    <a:pt x="6696" y="11340"/>
                  </a:lnTo>
                  <a:lnTo>
                    <a:pt x="7313" y="11618"/>
                  </a:lnTo>
                  <a:lnTo>
                    <a:pt x="7972" y="11863"/>
                  </a:lnTo>
                  <a:lnTo>
                    <a:pt x="8652" y="12060"/>
                  </a:lnTo>
                  <a:lnTo>
                    <a:pt x="9396" y="12190"/>
                  </a:lnTo>
                  <a:lnTo>
                    <a:pt x="10119" y="12272"/>
                  </a:lnTo>
                  <a:lnTo>
                    <a:pt x="10906" y="12305"/>
                  </a:lnTo>
                  <a:lnTo>
                    <a:pt x="11650" y="12272"/>
                  </a:lnTo>
                  <a:lnTo>
                    <a:pt x="12373" y="12190"/>
                  </a:lnTo>
                  <a:lnTo>
                    <a:pt x="13117" y="12060"/>
                  </a:lnTo>
                  <a:lnTo>
                    <a:pt x="13797" y="11863"/>
                  </a:lnTo>
                  <a:lnTo>
                    <a:pt x="14456" y="11618"/>
                  </a:lnTo>
                  <a:lnTo>
                    <a:pt x="15073" y="11340"/>
                  </a:lnTo>
                  <a:lnTo>
                    <a:pt x="15647" y="11029"/>
                  </a:lnTo>
                  <a:lnTo>
                    <a:pt x="16178" y="10652"/>
                  </a:lnTo>
                  <a:lnTo>
                    <a:pt x="16667" y="10243"/>
                  </a:lnTo>
                  <a:lnTo>
                    <a:pt x="17071" y="9801"/>
                  </a:lnTo>
                  <a:lnTo>
                    <a:pt x="17475" y="9327"/>
                  </a:lnTo>
                  <a:lnTo>
                    <a:pt x="17815" y="8820"/>
                  </a:lnTo>
                  <a:lnTo>
                    <a:pt x="18049" y="8296"/>
                  </a:lnTo>
                  <a:lnTo>
                    <a:pt x="18262" y="7723"/>
                  </a:lnTo>
                  <a:lnTo>
                    <a:pt x="18347" y="7134"/>
                  </a:lnTo>
                  <a:lnTo>
                    <a:pt x="18389" y="6561"/>
                  </a:lnTo>
                  <a:lnTo>
                    <a:pt x="18347" y="5956"/>
                  </a:lnTo>
                  <a:lnTo>
                    <a:pt x="18262" y="5400"/>
                  </a:lnTo>
                  <a:lnTo>
                    <a:pt x="18049" y="4827"/>
                  </a:lnTo>
                  <a:lnTo>
                    <a:pt x="17815" y="4303"/>
                  </a:lnTo>
                  <a:lnTo>
                    <a:pt x="17475" y="3796"/>
                  </a:lnTo>
                  <a:lnTo>
                    <a:pt x="17114" y="3321"/>
                  </a:lnTo>
                  <a:lnTo>
                    <a:pt x="16710" y="2880"/>
                  </a:lnTo>
                  <a:lnTo>
                    <a:pt x="16221" y="2470"/>
                  </a:lnTo>
                  <a:lnTo>
                    <a:pt x="15689" y="2094"/>
                  </a:lnTo>
                  <a:lnTo>
                    <a:pt x="15115" y="1750"/>
                  </a:lnTo>
                  <a:lnTo>
                    <a:pt x="14499" y="1472"/>
                  </a:lnTo>
                  <a:lnTo>
                    <a:pt x="13797" y="1227"/>
                  </a:lnTo>
                  <a:lnTo>
                    <a:pt x="13117" y="1030"/>
                  </a:lnTo>
                  <a:lnTo>
                    <a:pt x="12415" y="883"/>
                  </a:lnTo>
                  <a:lnTo>
                    <a:pt x="11650" y="818"/>
                  </a:lnTo>
                  <a:lnTo>
                    <a:pt x="10906" y="785"/>
                  </a:lnTo>
                  <a:lnTo>
                    <a:pt x="10119" y="818"/>
                  </a:lnTo>
                  <a:lnTo>
                    <a:pt x="9396" y="883"/>
                  </a:lnTo>
                  <a:lnTo>
                    <a:pt x="8652" y="1030"/>
                  </a:lnTo>
                  <a:lnTo>
                    <a:pt x="8014" y="1227"/>
                  </a:lnTo>
                  <a:lnTo>
                    <a:pt x="7355" y="1440"/>
                  </a:lnTo>
                  <a:lnTo>
                    <a:pt x="6739" y="1750"/>
                  </a:lnTo>
                  <a:lnTo>
                    <a:pt x="6122" y="2061"/>
                  </a:lnTo>
                  <a:lnTo>
                    <a:pt x="5591" y="2438"/>
                  </a:lnTo>
                  <a:lnTo>
                    <a:pt x="5102" y="2847"/>
                  </a:lnTo>
                  <a:lnTo>
                    <a:pt x="4698" y="3289"/>
                  </a:lnTo>
                  <a:lnTo>
                    <a:pt x="4294" y="3763"/>
                  </a:lnTo>
                  <a:lnTo>
                    <a:pt x="3996" y="4270"/>
                  </a:lnTo>
                  <a:lnTo>
                    <a:pt x="3720" y="4794"/>
                  </a:lnTo>
                  <a:lnTo>
                    <a:pt x="3550" y="5367"/>
                  </a:lnTo>
                  <a:lnTo>
                    <a:pt x="3422" y="5956"/>
                  </a:lnTo>
                  <a:lnTo>
                    <a:pt x="3380" y="6561"/>
                  </a:lnTo>
                  <a:lnTo>
                    <a:pt x="3422" y="7134"/>
                  </a:lnTo>
                  <a:lnTo>
                    <a:pt x="3550" y="7690"/>
                  </a:lnTo>
                  <a:lnTo>
                    <a:pt x="3720" y="8263"/>
                  </a:lnTo>
                  <a:lnTo>
                    <a:pt x="3954" y="8787"/>
                  </a:lnTo>
                  <a:lnTo>
                    <a:pt x="4294" y="9294"/>
                  </a:lnTo>
                  <a:lnTo>
                    <a:pt x="4655" y="9769"/>
                  </a:lnTo>
                  <a:lnTo>
                    <a:pt x="5102" y="10210"/>
                  </a:lnTo>
                  <a:lnTo>
                    <a:pt x="5591" y="10620"/>
                  </a:lnTo>
                  <a:close/>
                </a:path>
                <a:path w="21600" h="21600" extrusionOk="0">
                  <a:moveTo>
                    <a:pt x="3401" y="6021"/>
                  </a:moveTo>
                  <a:lnTo>
                    <a:pt x="4039" y="5530"/>
                  </a:lnTo>
                  <a:lnTo>
                    <a:pt x="4294" y="4892"/>
                  </a:lnTo>
                  <a:lnTo>
                    <a:pt x="4677" y="4156"/>
                  </a:lnTo>
                  <a:lnTo>
                    <a:pt x="5166" y="3763"/>
                  </a:lnTo>
                  <a:lnTo>
                    <a:pt x="5378" y="3354"/>
                  </a:lnTo>
                  <a:lnTo>
                    <a:pt x="5293" y="2732"/>
                  </a:lnTo>
                  <a:moveTo>
                    <a:pt x="3507" y="7380"/>
                  </a:moveTo>
                  <a:lnTo>
                    <a:pt x="3890" y="7200"/>
                  </a:lnTo>
                  <a:lnTo>
                    <a:pt x="4103" y="7249"/>
                  </a:lnTo>
                  <a:lnTo>
                    <a:pt x="4400" y="7527"/>
                  </a:lnTo>
                  <a:lnTo>
                    <a:pt x="4719" y="7674"/>
                  </a:lnTo>
                  <a:lnTo>
                    <a:pt x="5293" y="7641"/>
                  </a:lnTo>
                  <a:lnTo>
                    <a:pt x="5740" y="7543"/>
                  </a:lnTo>
                  <a:lnTo>
                    <a:pt x="6144" y="7543"/>
                  </a:lnTo>
                  <a:lnTo>
                    <a:pt x="6526" y="7821"/>
                  </a:lnTo>
                  <a:lnTo>
                    <a:pt x="6569" y="8312"/>
                  </a:lnTo>
                  <a:lnTo>
                    <a:pt x="6059" y="8852"/>
                  </a:lnTo>
                  <a:lnTo>
                    <a:pt x="5803" y="8967"/>
                  </a:lnTo>
                  <a:lnTo>
                    <a:pt x="5803" y="9147"/>
                  </a:lnTo>
                  <a:lnTo>
                    <a:pt x="5421" y="9294"/>
                  </a:lnTo>
                  <a:lnTo>
                    <a:pt x="4868" y="9163"/>
                  </a:lnTo>
                  <a:lnTo>
                    <a:pt x="4337" y="9049"/>
                  </a:lnTo>
                  <a:lnTo>
                    <a:pt x="4081" y="9000"/>
                  </a:lnTo>
                  <a:moveTo>
                    <a:pt x="14988" y="11372"/>
                  </a:moveTo>
                  <a:lnTo>
                    <a:pt x="15115" y="10865"/>
                  </a:lnTo>
                  <a:lnTo>
                    <a:pt x="16072" y="10096"/>
                  </a:lnTo>
                  <a:lnTo>
                    <a:pt x="16455" y="9605"/>
                  </a:lnTo>
                  <a:lnTo>
                    <a:pt x="16455" y="8329"/>
                  </a:lnTo>
                  <a:lnTo>
                    <a:pt x="17156" y="7969"/>
                  </a:lnTo>
                  <a:lnTo>
                    <a:pt x="17879" y="7870"/>
                  </a:lnTo>
                  <a:lnTo>
                    <a:pt x="18177" y="7821"/>
                  </a:lnTo>
                  <a:moveTo>
                    <a:pt x="18368" y="6840"/>
                  </a:moveTo>
                  <a:lnTo>
                    <a:pt x="18049" y="6610"/>
                  </a:lnTo>
                  <a:lnTo>
                    <a:pt x="17411" y="6512"/>
                  </a:lnTo>
                  <a:lnTo>
                    <a:pt x="16859" y="6545"/>
                  </a:lnTo>
                  <a:lnTo>
                    <a:pt x="16603" y="6201"/>
                  </a:lnTo>
                  <a:lnTo>
                    <a:pt x="16731" y="5874"/>
                  </a:lnTo>
                  <a:lnTo>
                    <a:pt x="17241" y="5465"/>
                  </a:lnTo>
                  <a:lnTo>
                    <a:pt x="17858" y="5236"/>
                  </a:lnTo>
                  <a:lnTo>
                    <a:pt x="18007" y="5089"/>
                  </a:lnTo>
                  <a:lnTo>
                    <a:pt x="18049" y="4892"/>
                  </a:lnTo>
                  <a:moveTo>
                    <a:pt x="8100" y="1260"/>
                  </a:moveTo>
                  <a:cubicBezTo>
                    <a:pt x="8333" y="1276"/>
                    <a:pt x="8206" y="1554"/>
                    <a:pt x="8695" y="1652"/>
                  </a:cubicBezTo>
                  <a:cubicBezTo>
                    <a:pt x="9184" y="1750"/>
                    <a:pt x="10481" y="1685"/>
                    <a:pt x="10991" y="1881"/>
                  </a:cubicBezTo>
                  <a:cubicBezTo>
                    <a:pt x="11501" y="2078"/>
                    <a:pt x="11629" y="2503"/>
                    <a:pt x="11799" y="2830"/>
                  </a:cubicBezTo>
                  <a:cubicBezTo>
                    <a:pt x="11969" y="3158"/>
                    <a:pt x="11905" y="3910"/>
                    <a:pt x="12054" y="3894"/>
                  </a:cubicBezTo>
                  <a:cubicBezTo>
                    <a:pt x="12203" y="3878"/>
                    <a:pt x="12351" y="2880"/>
                    <a:pt x="12649" y="2683"/>
                  </a:cubicBezTo>
                  <a:cubicBezTo>
                    <a:pt x="12947" y="2487"/>
                    <a:pt x="13670" y="2536"/>
                    <a:pt x="13840" y="2683"/>
                  </a:cubicBezTo>
                  <a:cubicBezTo>
                    <a:pt x="14010" y="2830"/>
                    <a:pt x="13733" y="3370"/>
                    <a:pt x="13648" y="3616"/>
                  </a:cubicBezTo>
                  <a:cubicBezTo>
                    <a:pt x="13563" y="3861"/>
                    <a:pt x="13457" y="4058"/>
                    <a:pt x="13351" y="4156"/>
                  </a:cubicBezTo>
                  <a:cubicBezTo>
                    <a:pt x="13244" y="4254"/>
                    <a:pt x="13096" y="4221"/>
                    <a:pt x="12947" y="4254"/>
                  </a:cubicBezTo>
                  <a:cubicBezTo>
                    <a:pt x="12777" y="4303"/>
                    <a:pt x="12585" y="4369"/>
                    <a:pt x="12394" y="4401"/>
                  </a:cubicBezTo>
                  <a:cubicBezTo>
                    <a:pt x="12139" y="4500"/>
                    <a:pt x="12054" y="4614"/>
                    <a:pt x="11862" y="4647"/>
                  </a:cubicBezTo>
                  <a:cubicBezTo>
                    <a:pt x="11650" y="4761"/>
                    <a:pt x="11671" y="4680"/>
                    <a:pt x="11437" y="4778"/>
                  </a:cubicBezTo>
                  <a:cubicBezTo>
                    <a:pt x="11352" y="4827"/>
                    <a:pt x="11225" y="4974"/>
                    <a:pt x="11246" y="5072"/>
                  </a:cubicBezTo>
                  <a:cubicBezTo>
                    <a:pt x="11225" y="5154"/>
                    <a:pt x="11267" y="5220"/>
                    <a:pt x="11310" y="5269"/>
                  </a:cubicBezTo>
                  <a:cubicBezTo>
                    <a:pt x="11352" y="5318"/>
                    <a:pt x="11480" y="5383"/>
                    <a:pt x="11565" y="5416"/>
                  </a:cubicBezTo>
                  <a:cubicBezTo>
                    <a:pt x="11629" y="5400"/>
                    <a:pt x="11820" y="5465"/>
                    <a:pt x="11862" y="5432"/>
                  </a:cubicBezTo>
                  <a:cubicBezTo>
                    <a:pt x="11905" y="5416"/>
                    <a:pt x="11926" y="5269"/>
                    <a:pt x="11884" y="5236"/>
                  </a:cubicBezTo>
                  <a:cubicBezTo>
                    <a:pt x="11841" y="5203"/>
                    <a:pt x="11629" y="5269"/>
                    <a:pt x="11565" y="5220"/>
                  </a:cubicBezTo>
                  <a:cubicBezTo>
                    <a:pt x="11480" y="5187"/>
                    <a:pt x="11459" y="5040"/>
                    <a:pt x="11480" y="4974"/>
                  </a:cubicBezTo>
                  <a:cubicBezTo>
                    <a:pt x="11501" y="4909"/>
                    <a:pt x="11607" y="4860"/>
                    <a:pt x="11692" y="4843"/>
                  </a:cubicBezTo>
                  <a:cubicBezTo>
                    <a:pt x="11905" y="4876"/>
                    <a:pt x="11820" y="4876"/>
                    <a:pt x="12054" y="4876"/>
                  </a:cubicBezTo>
                  <a:cubicBezTo>
                    <a:pt x="12075" y="5040"/>
                    <a:pt x="12096" y="5269"/>
                    <a:pt x="12139" y="5416"/>
                  </a:cubicBezTo>
                  <a:cubicBezTo>
                    <a:pt x="12160" y="5465"/>
                    <a:pt x="12330" y="5465"/>
                    <a:pt x="12373" y="5416"/>
                  </a:cubicBezTo>
                  <a:cubicBezTo>
                    <a:pt x="12415" y="5367"/>
                    <a:pt x="12330" y="4974"/>
                    <a:pt x="12394" y="4892"/>
                  </a:cubicBezTo>
                  <a:cubicBezTo>
                    <a:pt x="12458" y="4810"/>
                    <a:pt x="12692" y="4925"/>
                    <a:pt x="12755" y="4892"/>
                  </a:cubicBezTo>
                  <a:cubicBezTo>
                    <a:pt x="12798" y="4860"/>
                    <a:pt x="12840" y="4761"/>
                    <a:pt x="12755" y="4729"/>
                  </a:cubicBezTo>
                  <a:cubicBezTo>
                    <a:pt x="12670" y="4696"/>
                    <a:pt x="12118" y="4745"/>
                    <a:pt x="12203" y="4696"/>
                  </a:cubicBezTo>
                  <a:cubicBezTo>
                    <a:pt x="12543" y="4549"/>
                    <a:pt x="12819" y="4434"/>
                    <a:pt x="13266" y="4401"/>
                  </a:cubicBezTo>
                  <a:cubicBezTo>
                    <a:pt x="13436" y="4385"/>
                    <a:pt x="13585" y="4500"/>
                    <a:pt x="13776" y="4532"/>
                  </a:cubicBezTo>
                  <a:cubicBezTo>
                    <a:pt x="13967" y="4630"/>
                    <a:pt x="13861" y="4843"/>
                    <a:pt x="13712" y="4925"/>
                  </a:cubicBezTo>
                  <a:cubicBezTo>
                    <a:pt x="13648" y="5023"/>
                    <a:pt x="13521" y="5121"/>
                    <a:pt x="13414" y="5187"/>
                  </a:cubicBezTo>
                  <a:cubicBezTo>
                    <a:pt x="13351" y="5285"/>
                    <a:pt x="13287" y="5334"/>
                    <a:pt x="13159" y="5383"/>
                  </a:cubicBezTo>
                  <a:cubicBezTo>
                    <a:pt x="13117" y="5563"/>
                    <a:pt x="12862" y="5743"/>
                    <a:pt x="12649" y="5809"/>
                  </a:cubicBezTo>
                  <a:cubicBezTo>
                    <a:pt x="12543" y="5907"/>
                    <a:pt x="12437" y="5940"/>
                    <a:pt x="12309" y="6005"/>
                  </a:cubicBezTo>
                  <a:cubicBezTo>
                    <a:pt x="12245" y="6120"/>
                    <a:pt x="12139" y="6185"/>
                    <a:pt x="12075" y="6300"/>
                  </a:cubicBezTo>
                  <a:cubicBezTo>
                    <a:pt x="12118" y="6561"/>
                    <a:pt x="12075" y="6643"/>
                    <a:pt x="12373" y="6741"/>
                  </a:cubicBezTo>
                  <a:cubicBezTo>
                    <a:pt x="12500" y="6840"/>
                    <a:pt x="12522" y="6970"/>
                    <a:pt x="12330" y="7036"/>
                  </a:cubicBezTo>
                  <a:cubicBezTo>
                    <a:pt x="12011" y="6987"/>
                    <a:pt x="12033" y="6823"/>
                    <a:pt x="11799" y="6692"/>
                  </a:cubicBezTo>
                  <a:cubicBezTo>
                    <a:pt x="11714" y="6529"/>
                    <a:pt x="11459" y="6430"/>
                    <a:pt x="11246" y="6398"/>
                  </a:cubicBezTo>
                  <a:cubicBezTo>
                    <a:pt x="11076" y="6332"/>
                    <a:pt x="11182" y="6365"/>
                    <a:pt x="10906" y="6365"/>
                  </a:cubicBezTo>
                  <a:cubicBezTo>
                    <a:pt x="10608" y="6512"/>
                    <a:pt x="10544" y="7347"/>
                    <a:pt x="11246" y="7478"/>
                  </a:cubicBezTo>
                  <a:cubicBezTo>
                    <a:pt x="12394" y="7429"/>
                    <a:pt x="13329" y="7772"/>
                    <a:pt x="13733" y="7985"/>
                  </a:cubicBezTo>
                  <a:cubicBezTo>
                    <a:pt x="13840" y="8410"/>
                    <a:pt x="13329" y="8901"/>
                    <a:pt x="12500" y="9343"/>
                  </a:cubicBezTo>
                  <a:cubicBezTo>
                    <a:pt x="11629" y="9736"/>
                    <a:pt x="11480" y="10194"/>
                    <a:pt x="11246" y="10980"/>
                  </a:cubicBezTo>
                  <a:cubicBezTo>
                    <a:pt x="10991" y="11372"/>
                    <a:pt x="10481" y="10930"/>
                    <a:pt x="10289" y="10096"/>
                  </a:cubicBezTo>
                  <a:cubicBezTo>
                    <a:pt x="10140" y="9196"/>
                    <a:pt x="9907" y="8165"/>
                    <a:pt x="10459" y="7576"/>
                  </a:cubicBezTo>
                  <a:cubicBezTo>
                    <a:pt x="9375" y="6790"/>
                    <a:pt x="9269" y="6070"/>
                    <a:pt x="9056" y="6218"/>
                  </a:cubicBezTo>
                  <a:cubicBezTo>
                    <a:pt x="9205" y="6987"/>
                    <a:pt x="8929" y="6660"/>
                    <a:pt x="8737" y="6021"/>
                  </a:cubicBezTo>
                  <a:cubicBezTo>
                    <a:pt x="8822" y="5023"/>
                    <a:pt x="8610" y="4385"/>
                    <a:pt x="8440" y="3550"/>
                  </a:cubicBezTo>
                  <a:lnTo>
                    <a:pt x="7844" y="2290"/>
                  </a:lnTo>
                  <a:lnTo>
                    <a:pt x="6654" y="1849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74788" name="Picture 36" descr="fig13_2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5600" y="685800"/>
            <a:ext cx="1582738" cy="495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47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4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4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4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6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 bldLvl="5" autoUpdateAnimBg="0" advAuto="1000"/>
      <p:bldP spid="74776" grpId="0" build="p" bldLvl="3" autoUpdateAnimBg="0" advAuto="3000"/>
      <p:bldP spid="74779" grpId="0" build="p" bldLvl="3" autoUpdateAnimBg="0" advAuto="300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 — Design Solution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661987"/>
          </a:xfrm>
        </p:spPr>
        <p:txBody>
          <a:bodyPr/>
          <a:lstStyle/>
          <a:p>
            <a:r>
              <a:rPr lang="en-US" dirty="0"/>
              <a:t>What is a sequence control structure?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000099"/>
                </a:solidFill>
                <a:latin typeface="Arial Narrow" pitchFamily="34" charset="0"/>
              </a:rPr>
              <a:t>p. 688 Fig. 13-27</a:t>
            </a:r>
          </a:p>
        </p:txBody>
      </p:sp>
      <p:grpSp>
        <p:nvGrpSpPr>
          <p:cNvPr id="76805" name="Group 5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76806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6807" name="Text Box 7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 dirty="0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76809" name="Rectangle 9"/>
          <p:cNvSpPr>
            <a:spLocks noChangeArrowheads="1"/>
          </p:cNvSpPr>
          <p:nvPr/>
        </p:nvSpPr>
        <p:spPr bwMode="auto">
          <a:xfrm>
            <a:off x="304800" y="1547813"/>
            <a:ext cx="8585200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Font typeface="Wingdings" pitchFamily="2" charset="2"/>
              <a:buChar char="Ø"/>
            </a:pPr>
            <a:r>
              <a:rPr kumimoji="1" lang="en-US" sz="2600" b="1" dirty="0">
                <a:solidFill>
                  <a:srgbClr val="E1685F"/>
                </a:solidFill>
                <a:latin typeface="Times New Roman" pitchFamily="18" charset="0"/>
              </a:rPr>
              <a:t>Control structure </a:t>
            </a: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that shows actions following each other in order</a:t>
            </a:r>
          </a:p>
        </p:txBody>
      </p:sp>
      <p:sp>
        <p:nvSpPr>
          <p:cNvPr id="76811" name="Rectangle 11"/>
          <p:cNvSpPr>
            <a:spLocks noChangeArrowheads="1"/>
          </p:cNvSpPr>
          <p:nvPr/>
        </p:nvSpPr>
        <p:spPr bwMode="auto">
          <a:xfrm>
            <a:off x="342900" y="2424113"/>
            <a:ext cx="8585200" cy="176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028700" lvl="2" indent="-45720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kumimoji="1" lang="en-US" b="1" dirty="0">
                <a:solidFill>
                  <a:srgbClr val="E1685F"/>
                </a:solidFill>
                <a:latin typeface="Times New Roman" pitchFamily="18" charset="0"/>
              </a:rPr>
              <a:t>Control structure</a:t>
            </a:r>
            <a:r>
              <a:rPr kumimoji="1" lang="en-US" dirty="0">
                <a:solidFill>
                  <a:srgbClr val="000000"/>
                </a:solidFill>
                <a:latin typeface="Times New Roman" pitchFamily="18" charset="0"/>
              </a:rPr>
              <a:t> depicts </a:t>
            </a:r>
            <a:br>
              <a:rPr kumimoji="1" lang="en-US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dirty="0">
                <a:solidFill>
                  <a:srgbClr val="000000"/>
                </a:solidFill>
                <a:latin typeface="Times New Roman" pitchFamily="18" charset="0"/>
              </a:rPr>
              <a:t>logical order of program </a:t>
            </a:r>
            <a:br>
              <a:rPr kumimoji="1" lang="en-US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dirty="0">
                <a:solidFill>
                  <a:srgbClr val="000000"/>
                </a:solidFill>
                <a:latin typeface="Times New Roman" pitchFamily="18" charset="0"/>
              </a:rPr>
              <a:t>instructions</a:t>
            </a:r>
            <a:endParaRPr kumimoji="1" lang="en-US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pic>
        <p:nvPicPr>
          <p:cNvPr id="76816" name="Picture 16" descr="fig13_2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1600" y="1981200"/>
            <a:ext cx="1384300" cy="4686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68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6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6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 bldLvl="5" autoUpdateAnimBg="0" advAuto="1000"/>
      <p:bldP spid="76809" grpId="0" build="p" bldLvl="3" autoUpdateAnimBg="0" advAuto="3000"/>
      <p:bldP spid="76811" grpId="0" build="p" bldLvl="3" autoUpdateAnimBg="0" advAuto="300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 — Design Solution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814387"/>
          </a:xfrm>
        </p:spPr>
        <p:txBody>
          <a:bodyPr/>
          <a:lstStyle/>
          <a:p>
            <a:r>
              <a:rPr lang="en-US" dirty="0"/>
              <a:t>What is a selection control structure?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000099"/>
                </a:solidFill>
                <a:latin typeface="Arial Narrow" pitchFamily="34" charset="0"/>
              </a:rPr>
              <a:t>p. 689 Fig. 13-28</a:t>
            </a:r>
          </a:p>
        </p:txBody>
      </p:sp>
      <p:grpSp>
        <p:nvGrpSpPr>
          <p:cNvPr id="78853" name="Group 5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78854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8855" name="Text Box 7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 dirty="0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78856" name="Rectangle 8"/>
          <p:cNvSpPr>
            <a:spLocks noChangeArrowheads="1"/>
          </p:cNvSpPr>
          <p:nvPr/>
        </p:nvSpPr>
        <p:spPr bwMode="auto">
          <a:xfrm>
            <a:off x="4876800" y="1547813"/>
            <a:ext cx="4013200" cy="241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Font typeface="Wingdings" pitchFamily="2" charset="2"/>
              <a:buChar char="Ø"/>
            </a:pPr>
            <a:r>
              <a:rPr kumimoji="1" lang="en-US" sz="2800" b="1" dirty="0">
                <a:solidFill>
                  <a:srgbClr val="000000"/>
                </a:solidFill>
                <a:latin typeface="Times New Roman" pitchFamily="18" charset="0"/>
              </a:rPr>
              <a:t>Tells program which action to take, based on a certain condition</a:t>
            </a:r>
          </a:p>
          <a:p>
            <a:pPr marL="609600" lvl="1" indent="-495300">
              <a:spcBef>
                <a:spcPct val="5000"/>
              </a:spcBef>
              <a:buClr>
                <a:srgbClr val="000099"/>
              </a:buClr>
              <a:buFont typeface="Wingdings" pitchFamily="2" charset="2"/>
              <a:buChar char="Ø"/>
            </a:pPr>
            <a:r>
              <a:rPr kumimoji="1" lang="en-US" sz="2800" b="1" dirty="0">
                <a:solidFill>
                  <a:srgbClr val="000000"/>
                </a:solidFill>
                <a:latin typeface="Times New Roman" pitchFamily="18" charset="0"/>
              </a:rPr>
              <a:t>Two types</a:t>
            </a:r>
            <a:endParaRPr kumimoji="1" lang="en-US" sz="2800" b="1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78858" name="Rectangle 10"/>
          <p:cNvSpPr>
            <a:spLocks noChangeArrowheads="1"/>
          </p:cNvSpPr>
          <p:nvPr/>
        </p:nvSpPr>
        <p:spPr bwMode="auto">
          <a:xfrm>
            <a:off x="4914900" y="3771900"/>
            <a:ext cx="4013200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028700" lvl="2" indent="-45720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kumimoji="1" lang="en-US" dirty="0">
                <a:solidFill>
                  <a:srgbClr val="000000"/>
                </a:solidFill>
                <a:latin typeface="Times New Roman" pitchFamily="18" charset="0"/>
              </a:rPr>
              <a:t>Case control structure</a:t>
            </a:r>
          </a:p>
          <a:p>
            <a:pPr marL="1028700" lvl="2" indent="-45720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kumimoji="1" lang="en-US" dirty="0">
                <a:solidFill>
                  <a:srgbClr val="000000"/>
                </a:solidFill>
                <a:latin typeface="Times New Roman" pitchFamily="18" charset="0"/>
              </a:rPr>
              <a:t>If-then-else control structure—yields one of two possibilities: true or false</a:t>
            </a:r>
          </a:p>
        </p:txBody>
      </p:sp>
      <p:pic>
        <p:nvPicPr>
          <p:cNvPr id="11" name="Picture 10" descr="CFig13-28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" y="1752600"/>
            <a:ext cx="4739518" cy="441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88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88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8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88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 bldLvl="5" autoUpdateAnimBg="0" advAuto="1000"/>
      <p:bldP spid="78856" grpId="0" build="p" bldLvl="3" autoUpdateAnimBg="0" advAuto="2000"/>
      <p:bldP spid="78858" grpId="0" build="p" bldLvl="3" autoUpdateAnimBg="0" advAuto="200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 — Design Solution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738187"/>
          </a:xfrm>
        </p:spPr>
        <p:txBody>
          <a:bodyPr/>
          <a:lstStyle/>
          <a:p>
            <a:r>
              <a:rPr lang="en-US" dirty="0"/>
              <a:t>What is a case control structure?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000099"/>
                </a:solidFill>
                <a:latin typeface="Arial Narrow" pitchFamily="34" charset="0"/>
              </a:rPr>
              <a:t>p. 689 Fig. 13-29</a:t>
            </a:r>
          </a:p>
        </p:txBody>
      </p:sp>
      <p:grpSp>
        <p:nvGrpSpPr>
          <p:cNvPr id="80901" name="Group 5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80902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0903" name="Text Box 7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 dirty="0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80904" name="Rectangle 8"/>
          <p:cNvSpPr>
            <a:spLocks noChangeArrowheads="1"/>
          </p:cNvSpPr>
          <p:nvPr/>
        </p:nvSpPr>
        <p:spPr bwMode="auto">
          <a:xfrm>
            <a:off x="304800" y="1547813"/>
            <a:ext cx="85852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Yields one of three or more possibilities</a:t>
            </a:r>
          </a:p>
        </p:txBody>
      </p:sp>
      <p:pic>
        <p:nvPicPr>
          <p:cNvPr id="10" name="Picture 9" descr="CFig13-29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28800" y="2133600"/>
            <a:ext cx="4953000" cy="38261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09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 bldLvl="5" autoUpdateAnimBg="0" advAuto="1000"/>
      <p:bldP spid="80904" grpId="0" build="p" bldLvl="2" autoUpdateAnimBg="0" advAuto="300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 — Design Solution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585787"/>
          </a:xfrm>
        </p:spPr>
        <p:txBody>
          <a:bodyPr/>
          <a:lstStyle/>
          <a:p>
            <a:r>
              <a:rPr lang="en-US" dirty="0"/>
              <a:t>What is a repetition control structure?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2184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000099"/>
                </a:solidFill>
                <a:latin typeface="Arial Narrow" pitchFamily="34" charset="0"/>
              </a:rPr>
              <a:t>p. 689 - 690 Figs. 13-30–13-31</a:t>
            </a:r>
          </a:p>
        </p:txBody>
      </p:sp>
      <p:grpSp>
        <p:nvGrpSpPr>
          <p:cNvPr id="82949" name="Group 5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82950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2951" name="Text Box 7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 dirty="0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82952" name="Rectangle 8"/>
          <p:cNvSpPr>
            <a:spLocks noChangeArrowheads="1"/>
          </p:cNvSpPr>
          <p:nvPr/>
        </p:nvSpPr>
        <p:spPr bwMode="auto">
          <a:xfrm>
            <a:off x="304800" y="1547813"/>
            <a:ext cx="8585200" cy="10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Font typeface="Wingdings" pitchFamily="2" charset="2"/>
              <a:buChar char="Ø"/>
            </a:pP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Enables program to perform one or more actions repeatedly</a:t>
            </a:r>
          </a:p>
        </p:txBody>
      </p:sp>
      <p:sp>
        <p:nvSpPr>
          <p:cNvPr id="82953" name="Rectangle 9"/>
          <p:cNvSpPr>
            <a:spLocks noChangeArrowheads="1"/>
          </p:cNvSpPr>
          <p:nvPr/>
        </p:nvSpPr>
        <p:spPr bwMode="auto">
          <a:xfrm>
            <a:off x="355600" y="2438400"/>
            <a:ext cx="3581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028700" lvl="2" indent="-45720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kumimoji="1" lang="en-US" sz="2000" b="1" dirty="0">
                <a:solidFill>
                  <a:srgbClr val="000000"/>
                </a:solidFill>
                <a:latin typeface="Times New Roman" pitchFamily="18" charset="0"/>
              </a:rPr>
              <a:t>Do-while control structure</a:t>
            </a:r>
            <a:r>
              <a:rPr kumimoji="1" lang="en-US" sz="2000" dirty="0">
                <a:solidFill>
                  <a:srgbClr val="000000"/>
                </a:solidFill>
                <a:latin typeface="Times New Roman" pitchFamily="18" charset="0"/>
              </a:rPr>
              <a:t>—repeats as long as condition is true</a:t>
            </a:r>
          </a:p>
        </p:txBody>
      </p:sp>
      <p:sp>
        <p:nvSpPr>
          <p:cNvPr id="82956" name="Rectangle 12"/>
          <p:cNvSpPr>
            <a:spLocks noChangeArrowheads="1"/>
          </p:cNvSpPr>
          <p:nvPr/>
        </p:nvSpPr>
        <p:spPr bwMode="auto">
          <a:xfrm>
            <a:off x="355600" y="3733800"/>
            <a:ext cx="3581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028700" lvl="2" indent="-45720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kumimoji="1" lang="en-US" sz="2000" b="1" dirty="0">
                <a:solidFill>
                  <a:srgbClr val="000000"/>
                </a:solidFill>
                <a:latin typeface="Times New Roman" pitchFamily="18" charset="0"/>
              </a:rPr>
              <a:t>Do-until control structure</a:t>
            </a:r>
            <a:r>
              <a:rPr kumimoji="1" lang="en-US" sz="2000" dirty="0">
                <a:solidFill>
                  <a:srgbClr val="000000"/>
                </a:solidFill>
                <a:latin typeface="Times New Roman" pitchFamily="18" charset="0"/>
              </a:rPr>
              <a:t>—repeats until condition is true</a:t>
            </a:r>
            <a:endParaRPr kumimoji="1" lang="en-US" sz="2000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pic>
        <p:nvPicPr>
          <p:cNvPr id="82970" name="Picture 26" descr="fig13_3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2209800"/>
            <a:ext cx="2344738" cy="3276600"/>
          </a:xfrm>
          <a:prstGeom prst="rect">
            <a:avLst/>
          </a:prstGeom>
          <a:noFill/>
        </p:spPr>
      </p:pic>
      <p:pic>
        <p:nvPicPr>
          <p:cNvPr id="82971" name="Picture 27" descr="fig13_3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14800" y="2209800"/>
            <a:ext cx="2333625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29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29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3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829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829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82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82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2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3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829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829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82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82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8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 bldLvl="5" autoUpdateAnimBg="0" advAuto="1000"/>
      <p:bldP spid="82952" grpId="0" build="p" bldLvl="3" autoUpdateAnimBg="0" advAuto="3000"/>
      <p:bldP spid="82953" grpId="0" build="p" bldLvl="3" autoUpdateAnimBg="0" advAuto="3000"/>
      <p:bldP spid="82956" grpId="0" build="p" bldLvl="3" autoUpdateAnimBg="0" advAuto="300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 — Design Solution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661987"/>
          </a:xfrm>
        </p:spPr>
        <p:txBody>
          <a:bodyPr/>
          <a:lstStyle/>
          <a:p>
            <a:r>
              <a:rPr lang="en-US" dirty="0"/>
              <a:t>What is a program flowchart?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000099"/>
                </a:solidFill>
                <a:latin typeface="Arial Narrow" pitchFamily="34" charset="0"/>
              </a:rPr>
              <a:t>p. 690 Fig. 13-32</a:t>
            </a:r>
          </a:p>
        </p:txBody>
      </p:sp>
      <p:grpSp>
        <p:nvGrpSpPr>
          <p:cNvPr id="84997" name="Group 5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84998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4999" name="Text Box 7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 dirty="0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85000" name="Rectangle 8"/>
          <p:cNvSpPr>
            <a:spLocks noChangeArrowheads="1"/>
          </p:cNvSpPr>
          <p:nvPr/>
        </p:nvSpPr>
        <p:spPr bwMode="auto">
          <a:xfrm>
            <a:off x="304800" y="1547813"/>
            <a:ext cx="4572000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Graphically shows logic </a:t>
            </a:r>
            <a:b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in solution algorithm</a:t>
            </a:r>
          </a:p>
        </p:txBody>
      </p:sp>
      <p:pic>
        <p:nvPicPr>
          <p:cNvPr id="10" name="Picture 9" descr="CFig13-3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609600"/>
            <a:ext cx="2745218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50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build="p" bldLvl="5" autoUpdateAnimBg="0" advAuto="1000"/>
      <p:bldP spid="85000" grpId="0" build="p" bldLvl="2" autoUpdateAnimBg="0" advAuto="300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 — Design Solution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738187"/>
          </a:xfrm>
        </p:spPr>
        <p:txBody>
          <a:bodyPr/>
          <a:lstStyle/>
          <a:p>
            <a:r>
              <a:rPr lang="en-US" dirty="0"/>
              <a:t>What is an example of a </a:t>
            </a:r>
            <a:r>
              <a:rPr lang="en-US" dirty="0">
                <a:solidFill>
                  <a:srgbClr val="DD554B"/>
                </a:solidFill>
              </a:rPr>
              <a:t>flowchart</a:t>
            </a:r>
            <a:r>
              <a:rPr lang="en-US" dirty="0"/>
              <a:t>?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000099"/>
                </a:solidFill>
                <a:latin typeface="Arial Narrow" pitchFamily="34" charset="0"/>
              </a:rPr>
              <a:t>p. 691 Fig. 13-33</a:t>
            </a:r>
          </a:p>
        </p:txBody>
      </p:sp>
      <p:grpSp>
        <p:nvGrpSpPr>
          <p:cNvPr id="87045" name="Group 5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87046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7047" name="Text Box 7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 dirty="0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pic>
        <p:nvPicPr>
          <p:cNvPr id="9" name="Picture 8" descr="CFig13-33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5000" y="1676400"/>
            <a:ext cx="6096000" cy="4297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build="p" bldLvl="5" autoUpdateAnimBg="0" advAuto="100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 — Design Solution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585787"/>
          </a:xfrm>
        </p:spPr>
        <p:txBody>
          <a:bodyPr/>
          <a:lstStyle/>
          <a:p>
            <a:r>
              <a:rPr lang="en-US" dirty="0"/>
              <a:t>What is </a:t>
            </a:r>
            <a:r>
              <a:rPr lang="en-US" dirty="0">
                <a:solidFill>
                  <a:srgbClr val="E1685F"/>
                </a:solidFill>
              </a:rPr>
              <a:t>flowcharting software</a:t>
            </a:r>
            <a:r>
              <a:rPr lang="en-US" dirty="0"/>
              <a:t>?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000099"/>
                </a:solidFill>
                <a:latin typeface="Arial Narrow" pitchFamily="34" charset="0"/>
              </a:rPr>
              <a:t>p. 690 - 691 Fig. 13-34</a:t>
            </a:r>
          </a:p>
        </p:txBody>
      </p:sp>
      <p:grpSp>
        <p:nvGrpSpPr>
          <p:cNvPr id="89093" name="Group 5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89094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9095" name="Text Box 7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 dirty="0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89112" name="Rectangle 24"/>
          <p:cNvSpPr>
            <a:spLocks noChangeArrowheads="1"/>
          </p:cNvSpPr>
          <p:nvPr/>
        </p:nvSpPr>
        <p:spPr bwMode="auto">
          <a:xfrm>
            <a:off x="304800" y="1547813"/>
            <a:ext cx="85852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Used by programmers to develop flowcharts</a:t>
            </a:r>
          </a:p>
        </p:txBody>
      </p:sp>
      <p:grpSp>
        <p:nvGrpSpPr>
          <p:cNvPr id="89116" name="Group 28"/>
          <p:cNvGrpSpPr>
            <a:grpSpLocks/>
          </p:cNvGrpSpPr>
          <p:nvPr/>
        </p:nvGrpSpPr>
        <p:grpSpPr bwMode="auto">
          <a:xfrm>
            <a:off x="0" y="4724400"/>
            <a:ext cx="1981200" cy="1295400"/>
            <a:chOff x="0" y="3024"/>
            <a:chExt cx="1248" cy="816"/>
          </a:xfrm>
        </p:grpSpPr>
        <p:sp>
          <p:nvSpPr>
            <p:cNvPr id="89117" name="Rectangle 29"/>
            <p:cNvSpPr>
              <a:spLocks noChangeArrowheads="1"/>
            </p:cNvSpPr>
            <p:nvPr/>
          </p:nvSpPr>
          <p:spPr bwMode="auto">
            <a:xfrm>
              <a:off x="0" y="3456"/>
              <a:ext cx="1248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/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  <a:t>Click to view Web </a:t>
              </a:r>
              <a:b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  <a:t>Link, click Chapter 13, Click </a:t>
              </a:r>
              <a:b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  <a:t>Web Link from left </a:t>
              </a:r>
              <a:b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  <a:t>navigation, then click </a:t>
              </a:r>
              <a:b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  <a:t>Flowcharting Software</a:t>
              </a:r>
              <a:b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  <a:t>below Chapter 13</a:t>
              </a:r>
            </a:p>
          </p:txBody>
        </p:sp>
        <p:sp>
          <p:nvSpPr>
            <p:cNvPr id="89118" name="Webpage">
              <a:hlinkClick r:id="rId2"/>
            </p:cNvPr>
            <p:cNvSpPr>
              <a:spLocks noEditPoints="1" noChangeArrowheads="1"/>
            </p:cNvSpPr>
            <p:nvPr/>
          </p:nvSpPr>
          <p:spPr bwMode="auto">
            <a:xfrm>
              <a:off x="96" y="3024"/>
              <a:ext cx="278" cy="372"/>
            </a:xfrm>
            <a:custGeom>
              <a:avLst/>
              <a:gdLst>
                <a:gd name="T0" fmla="*/ 5187 w 21600"/>
                <a:gd name="T1" fmla="*/ 21600 h 21600"/>
                <a:gd name="T2" fmla="*/ 0 w 21600"/>
                <a:gd name="T3" fmla="*/ 17509 h 21600"/>
                <a:gd name="T4" fmla="*/ 21600 w 21600"/>
                <a:gd name="T5" fmla="*/ 0 h 21600"/>
                <a:gd name="T6" fmla="*/ 0 w 21600"/>
                <a:gd name="T7" fmla="*/ 0 h 21600"/>
                <a:gd name="T8" fmla="*/ 10800 w 21600"/>
                <a:gd name="T9" fmla="*/ 0 h 21600"/>
                <a:gd name="T10" fmla="*/ 21600 w 21600"/>
                <a:gd name="T11" fmla="*/ 0 h 21600"/>
                <a:gd name="T12" fmla="*/ 21600 w 21600"/>
                <a:gd name="T13" fmla="*/ 10800 h 21600"/>
                <a:gd name="T14" fmla="*/ 21600 w 21600"/>
                <a:gd name="T15" fmla="*/ 21600 h 21600"/>
                <a:gd name="T16" fmla="*/ 10800 w 21600"/>
                <a:gd name="T17" fmla="*/ 21600 h 21600"/>
                <a:gd name="T18" fmla="*/ 0 w 21600"/>
                <a:gd name="T19" fmla="*/ 10800 h 21600"/>
                <a:gd name="T20" fmla="*/ 1955 w 21600"/>
                <a:gd name="T21" fmla="*/ 12829 h 21600"/>
                <a:gd name="T22" fmla="*/ 19814 w 21600"/>
                <a:gd name="T23" fmla="*/ 2074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 extrusionOk="0">
                  <a:moveTo>
                    <a:pt x="9184" y="949"/>
                  </a:moveTo>
                  <a:lnTo>
                    <a:pt x="9758" y="1309"/>
                  </a:lnTo>
                  <a:lnTo>
                    <a:pt x="11544" y="1292"/>
                  </a:lnTo>
                  <a:lnTo>
                    <a:pt x="12437" y="1292"/>
                  </a:lnTo>
                  <a:lnTo>
                    <a:pt x="13414" y="1161"/>
                  </a:lnTo>
                  <a:lnTo>
                    <a:pt x="13648" y="1243"/>
                  </a:lnTo>
                  <a:lnTo>
                    <a:pt x="13542" y="1390"/>
                  </a:lnTo>
                  <a:lnTo>
                    <a:pt x="13967" y="1849"/>
                  </a:lnTo>
                  <a:lnTo>
                    <a:pt x="14562" y="2520"/>
                  </a:lnTo>
                  <a:lnTo>
                    <a:pt x="14669" y="3223"/>
                  </a:lnTo>
                  <a:lnTo>
                    <a:pt x="14796" y="3518"/>
                  </a:lnTo>
                  <a:lnTo>
                    <a:pt x="15264" y="3665"/>
                  </a:lnTo>
                  <a:lnTo>
                    <a:pt x="15753" y="3518"/>
                  </a:lnTo>
                  <a:lnTo>
                    <a:pt x="15902" y="2978"/>
                  </a:lnTo>
                  <a:lnTo>
                    <a:pt x="16008" y="2323"/>
                  </a:lnTo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 extrusionOk="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  <a:path w="21600" h="21600" extrusionOk="0">
                  <a:moveTo>
                    <a:pt x="5591" y="10620"/>
                  </a:moveTo>
                  <a:lnTo>
                    <a:pt x="6122" y="10996"/>
                  </a:lnTo>
                  <a:lnTo>
                    <a:pt x="6696" y="11340"/>
                  </a:lnTo>
                  <a:lnTo>
                    <a:pt x="7313" y="11618"/>
                  </a:lnTo>
                  <a:lnTo>
                    <a:pt x="7972" y="11863"/>
                  </a:lnTo>
                  <a:lnTo>
                    <a:pt x="8652" y="12060"/>
                  </a:lnTo>
                  <a:lnTo>
                    <a:pt x="9396" y="12190"/>
                  </a:lnTo>
                  <a:lnTo>
                    <a:pt x="10119" y="12272"/>
                  </a:lnTo>
                  <a:lnTo>
                    <a:pt x="10906" y="12305"/>
                  </a:lnTo>
                  <a:lnTo>
                    <a:pt x="11650" y="12272"/>
                  </a:lnTo>
                  <a:lnTo>
                    <a:pt x="12373" y="12190"/>
                  </a:lnTo>
                  <a:lnTo>
                    <a:pt x="13117" y="12060"/>
                  </a:lnTo>
                  <a:lnTo>
                    <a:pt x="13797" y="11863"/>
                  </a:lnTo>
                  <a:lnTo>
                    <a:pt x="14456" y="11618"/>
                  </a:lnTo>
                  <a:lnTo>
                    <a:pt x="15073" y="11340"/>
                  </a:lnTo>
                  <a:lnTo>
                    <a:pt x="15647" y="11029"/>
                  </a:lnTo>
                  <a:lnTo>
                    <a:pt x="16178" y="10652"/>
                  </a:lnTo>
                  <a:lnTo>
                    <a:pt x="16667" y="10243"/>
                  </a:lnTo>
                  <a:lnTo>
                    <a:pt x="17071" y="9801"/>
                  </a:lnTo>
                  <a:lnTo>
                    <a:pt x="17475" y="9327"/>
                  </a:lnTo>
                  <a:lnTo>
                    <a:pt x="17815" y="8820"/>
                  </a:lnTo>
                  <a:lnTo>
                    <a:pt x="18049" y="8296"/>
                  </a:lnTo>
                  <a:lnTo>
                    <a:pt x="18262" y="7723"/>
                  </a:lnTo>
                  <a:lnTo>
                    <a:pt x="18347" y="7134"/>
                  </a:lnTo>
                  <a:lnTo>
                    <a:pt x="18389" y="6561"/>
                  </a:lnTo>
                  <a:lnTo>
                    <a:pt x="18347" y="5956"/>
                  </a:lnTo>
                  <a:lnTo>
                    <a:pt x="18262" y="5400"/>
                  </a:lnTo>
                  <a:lnTo>
                    <a:pt x="18049" y="4827"/>
                  </a:lnTo>
                  <a:lnTo>
                    <a:pt x="17815" y="4303"/>
                  </a:lnTo>
                  <a:lnTo>
                    <a:pt x="17475" y="3796"/>
                  </a:lnTo>
                  <a:lnTo>
                    <a:pt x="17114" y="3321"/>
                  </a:lnTo>
                  <a:lnTo>
                    <a:pt x="16710" y="2880"/>
                  </a:lnTo>
                  <a:lnTo>
                    <a:pt x="16221" y="2470"/>
                  </a:lnTo>
                  <a:lnTo>
                    <a:pt x="15689" y="2094"/>
                  </a:lnTo>
                  <a:lnTo>
                    <a:pt x="15115" y="1750"/>
                  </a:lnTo>
                  <a:lnTo>
                    <a:pt x="14499" y="1472"/>
                  </a:lnTo>
                  <a:lnTo>
                    <a:pt x="13797" y="1227"/>
                  </a:lnTo>
                  <a:lnTo>
                    <a:pt x="13117" y="1030"/>
                  </a:lnTo>
                  <a:lnTo>
                    <a:pt x="12415" y="883"/>
                  </a:lnTo>
                  <a:lnTo>
                    <a:pt x="11650" y="818"/>
                  </a:lnTo>
                  <a:lnTo>
                    <a:pt x="10906" y="785"/>
                  </a:lnTo>
                  <a:lnTo>
                    <a:pt x="10119" y="818"/>
                  </a:lnTo>
                  <a:lnTo>
                    <a:pt x="9396" y="883"/>
                  </a:lnTo>
                  <a:lnTo>
                    <a:pt x="8652" y="1030"/>
                  </a:lnTo>
                  <a:lnTo>
                    <a:pt x="8014" y="1227"/>
                  </a:lnTo>
                  <a:lnTo>
                    <a:pt x="7355" y="1440"/>
                  </a:lnTo>
                  <a:lnTo>
                    <a:pt x="6739" y="1750"/>
                  </a:lnTo>
                  <a:lnTo>
                    <a:pt x="6122" y="2061"/>
                  </a:lnTo>
                  <a:lnTo>
                    <a:pt x="5591" y="2438"/>
                  </a:lnTo>
                  <a:lnTo>
                    <a:pt x="5102" y="2847"/>
                  </a:lnTo>
                  <a:lnTo>
                    <a:pt x="4698" y="3289"/>
                  </a:lnTo>
                  <a:lnTo>
                    <a:pt x="4294" y="3763"/>
                  </a:lnTo>
                  <a:lnTo>
                    <a:pt x="3996" y="4270"/>
                  </a:lnTo>
                  <a:lnTo>
                    <a:pt x="3720" y="4794"/>
                  </a:lnTo>
                  <a:lnTo>
                    <a:pt x="3550" y="5367"/>
                  </a:lnTo>
                  <a:lnTo>
                    <a:pt x="3422" y="5956"/>
                  </a:lnTo>
                  <a:lnTo>
                    <a:pt x="3380" y="6561"/>
                  </a:lnTo>
                  <a:lnTo>
                    <a:pt x="3422" y="7134"/>
                  </a:lnTo>
                  <a:lnTo>
                    <a:pt x="3550" y="7690"/>
                  </a:lnTo>
                  <a:lnTo>
                    <a:pt x="3720" y="8263"/>
                  </a:lnTo>
                  <a:lnTo>
                    <a:pt x="3954" y="8787"/>
                  </a:lnTo>
                  <a:lnTo>
                    <a:pt x="4294" y="9294"/>
                  </a:lnTo>
                  <a:lnTo>
                    <a:pt x="4655" y="9769"/>
                  </a:lnTo>
                  <a:lnTo>
                    <a:pt x="5102" y="10210"/>
                  </a:lnTo>
                  <a:lnTo>
                    <a:pt x="5591" y="10620"/>
                  </a:lnTo>
                  <a:close/>
                </a:path>
                <a:path w="21600" h="21600" extrusionOk="0">
                  <a:moveTo>
                    <a:pt x="3401" y="6021"/>
                  </a:moveTo>
                  <a:lnTo>
                    <a:pt x="4039" y="5530"/>
                  </a:lnTo>
                  <a:lnTo>
                    <a:pt x="4294" y="4892"/>
                  </a:lnTo>
                  <a:lnTo>
                    <a:pt x="4677" y="4156"/>
                  </a:lnTo>
                  <a:lnTo>
                    <a:pt x="5166" y="3763"/>
                  </a:lnTo>
                  <a:lnTo>
                    <a:pt x="5378" y="3354"/>
                  </a:lnTo>
                  <a:lnTo>
                    <a:pt x="5293" y="2732"/>
                  </a:lnTo>
                  <a:moveTo>
                    <a:pt x="3507" y="7380"/>
                  </a:moveTo>
                  <a:lnTo>
                    <a:pt x="3890" y="7200"/>
                  </a:lnTo>
                  <a:lnTo>
                    <a:pt x="4103" y="7249"/>
                  </a:lnTo>
                  <a:lnTo>
                    <a:pt x="4400" y="7527"/>
                  </a:lnTo>
                  <a:lnTo>
                    <a:pt x="4719" y="7674"/>
                  </a:lnTo>
                  <a:lnTo>
                    <a:pt x="5293" y="7641"/>
                  </a:lnTo>
                  <a:lnTo>
                    <a:pt x="5740" y="7543"/>
                  </a:lnTo>
                  <a:lnTo>
                    <a:pt x="6144" y="7543"/>
                  </a:lnTo>
                  <a:lnTo>
                    <a:pt x="6526" y="7821"/>
                  </a:lnTo>
                  <a:lnTo>
                    <a:pt x="6569" y="8312"/>
                  </a:lnTo>
                  <a:lnTo>
                    <a:pt x="6059" y="8852"/>
                  </a:lnTo>
                  <a:lnTo>
                    <a:pt x="5803" y="8967"/>
                  </a:lnTo>
                  <a:lnTo>
                    <a:pt x="5803" y="9147"/>
                  </a:lnTo>
                  <a:lnTo>
                    <a:pt x="5421" y="9294"/>
                  </a:lnTo>
                  <a:lnTo>
                    <a:pt x="4868" y="9163"/>
                  </a:lnTo>
                  <a:lnTo>
                    <a:pt x="4337" y="9049"/>
                  </a:lnTo>
                  <a:lnTo>
                    <a:pt x="4081" y="9000"/>
                  </a:lnTo>
                  <a:moveTo>
                    <a:pt x="14988" y="11372"/>
                  </a:moveTo>
                  <a:lnTo>
                    <a:pt x="15115" y="10865"/>
                  </a:lnTo>
                  <a:lnTo>
                    <a:pt x="16072" y="10096"/>
                  </a:lnTo>
                  <a:lnTo>
                    <a:pt x="16455" y="9605"/>
                  </a:lnTo>
                  <a:lnTo>
                    <a:pt x="16455" y="8329"/>
                  </a:lnTo>
                  <a:lnTo>
                    <a:pt x="17156" y="7969"/>
                  </a:lnTo>
                  <a:lnTo>
                    <a:pt x="17879" y="7870"/>
                  </a:lnTo>
                  <a:lnTo>
                    <a:pt x="18177" y="7821"/>
                  </a:lnTo>
                  <a:moveTo>
                    <a:pt x="18368" y="6840"/>
                  </a:moveTo>
                  <a:lnTo>
                    <a:pt x="18049" y="6610"/>
                  </a:lnTo>
                  <a:lnTo>
                    <a:pt x="17411" y="6512"/>
                  </a:lnTo>
                  <a:lnTo>
                    <a:pt x="16859" y="6545"/>
                  </a:lnTo>
                  <a:lnTo>
                    <a:pt x="16603" y="6201"/>
                  </a:lnTo>
                  <a:lnTo>
                    <a:pt x="16731" y="5874"/>
                  </a:lnTo>
                  <a:lnTo>
                    <a:pt x="17241" y="5465"/>
                  </a:lnTo>
                  <a:lnTo>
                    <a:pt x="17858" y="5236"/>
                  </a:lnTo>
                  <a:lnTo>
                    <a:pt x="18007" y="5089"/>
                  </a:lnTo>
                  <a:lnTo>
                    <a:pt x="18049" y="4892"/>
                  </a:lnTo>
                  <a:moveTo>
                    <a:pt x="8100" y="1260"/>
                  </a:moveTo>
                  <a:cubicBezTo>
                    <a:pt x="8333" y="1276"/>
                    <a:pt x="8206" y="1554"/>
                    <a:pt x="8695" y="1652"/>
                  </a:cubicBezTo>
                  <a:cubicBezTo>
                    <a:pt x="9184" y="1750"/>
                    <a:pt x="10481" y="1685"/>
                    <a:pt x="10991" y="1881"/>
                  </a:cubicBezTo>
                  <a:cubicBezTo>
                    <a:pt x="11501" y="2078"/>
                    <a:pt x="11629" y="2503"/>
                    <a:pt x="11799" y="2830"/>
                  </a:cubicBezTo>
                  <a:cubicBezTo>
                    <a:pt x="11969" y="3158"/>
                    <a:pt x="11905" y="3910"/>
                    <a:pt x="12054" y="3894"/>
                  </a:cubicBezTo>
                  <a:cubicBezTo>
                    <a:pt x="12203" y="3878"/>
                    <a:pt x="12351" y="2880"/>
                    <a:pt x="12649" y="2683"/>
                  </a:cubicBezTo>
                  <a:cubicBezTo>
                    <a:pt x="12947" y="2487"/>
                    <a:pt x="13670" y="2536"/>
                    <a:pt x="13840" y="2683"/>
                  </a:cubicBezTo>
                  <a:cubicBezTo>
                    <a:pt x="14010" y="2830"/>
                    <a:pt x="13733" y="3370"/>
                    <a:pt x="13648" y="3616"/>
                  </a:cubicBezTo>
                  <a:cubicBezTo>
                    <a:pt x="13563" y="3861"/>
                    <a:pt x="13457" y="4058"/>
                    <a:pt x="13351" y="4156"/>
                  </a:cubicBezTo>
                  <a:cubicBezTo>
                    <a:pt x="13244" y="4254"/>
                    <a:pt x="13096" y="4221"/>
                    <a:pt x="12947" y="4254"/>
                  </a:cubicBezTo>
                  <a:cubicBezTo>
                    <a:pt x="12777" y="4303"/>
                    <a:pt x="12585" y="4369"/>
                    <a:pt x="12394" y="4401"/>
                  </a:cubicBezTo>
                  <a:cubicBezTo>
                    <a:pt x="12139" y="4500"/>
                    <a:pt x="12054" y="4614"/>
                    <a:pt x="11862" y="4647"/>
                  </a:cubicBezTo>
                  <a:cubicBezTo>
                    <a:pt x="11650" y="4761"/>
                    <a:pt x="11671" y="4680"/>
                    <a:pt x="11437" y="4778"/>
                  </a:cubicBezTo>
                  <a:cubicBezTo>
                    <a:pt x="11352" y="4827"/>
                    <a:pt x="11225" y="4974"/>
                    <a:pt x="11246" y="5072"/>
                  </a:cubicBezTo>
                  <a:cubicBezTo>
                    <a:pt x="11225" y="5154"/>
                    <a:pt x="11267" y="5220"/>
                    <a:pt x="11310" y="5269"/>
                  </a:cubicBezTo>
                  <a:cubicBezTo>
                    <a:pt x="11352" y="5318"/>
                    <a:pt x="11480" y="5383"/>
                    <a:pt x="11565" y="5416"/>
                  </a:cubicBezTo>
                  <a:cubicBezTo>
                    <a:pt x="11629" y="5400"/>
                    <a:pt x="11820" y="5465"/>
                    <a:pt x="11862" y="5432"/>
                  </a:cubicBezTo>
                  <a:cubicBezTo>
                    <a:pt x="11905" y="5416"/>
                    <a:pt x="11926" y="5269"/>
                    <a:pt x="11884" y="5236"/>
                  </a:cubicBezTo>
                  <a:cubicBezTo>
                    <a:pt x="11841" y="5203"/>
                    <a:pt x="11629" y="5269"/>
                    <a:pt x="11565" y="5220"/>
                  </a:cubicBezTo>
                  <a:cubicBezTo>
                    <a:pt x="11480" y="5187"/>
                    <a:pt x="11459" y="5040"/>
                    <a:pt x="11480" y="4974"/>
                  </a:cubicBezTo>
                  <a:cubicBezTo>
                    <a:pt x="11501" y="4909"/>
                    <a:pt x="11607" y="4860"/>
                    <a:pt x="11692" y="4843"/>
                  </a:cubicBezTo>
                  <a:cubicBezTo>
                    <a:pt x="11905" y="4876"/>
                    <a:pt x="11820" y="4876"/>
                    <a:pt x="12054" y="4876"/>
                  </a:cubicBezTo>
                  <a:cubicBezTo>
                    <a:pt x="12075" y="5040"/>
                    <a:pt x="12096" y="5269"/>
                    <a:pt x="12139" y="5416"/>
                  </a:cubicBezTo>
                  <a:cubicBezTo>
                    <a:pt x="12160" y="5465"/>
                    <a:pt x="12330" y="5465"/>
                    <a:pt x="12373" y="5416"/>
                  </a:cubicBezTo>
                  <a:cubicBezTo>
                    <a:pt x="12415" y="5367"/>
                    <a:pt x="12330" y="4974"/>
                    <a:pt x="12394" y="4892"/>
                  </a:cubicBezTo>
                  <a:cubicBezTo>
                    <a:pt x="12458" y="4810"/>
                    <a:pt x="12692" y="4925"/>
                    <a:pt x="12755" y="4892"/>
                  </a:cubicBezTo>
                  <a:cubicBezTo>
                    <a:pt x="12798" y="4860"/>
                    <a:pt x="12840" y="4761"/>
                    <a:pt x="12755" y="4729"/>
                  </a:cubicBezTo>
                  <a:cubicBezTo>
                    <a:pt x="12670" y="4696"/>
                    <a:pt x="12118" y="4745"/>
                    <a:pt x="12203" y="4696"/>
                  </a:cubicBezTo>
                  <a:cubicBezTo>
                    <a:pt x="12543" y="4549"/>
                    <a:pt x="12819" y="4434"/>
                    <a:pt x="13266" y="4401"/>
                  </a:cubicBezTo>
                  <a:cubicBezTo>
                    <a:pt x="13436" y="4385"/>
                    <a:pt x="13585" y="4500"/>
                    <a:pt x="13776" y="4532"/>
                  </a:cubicBezTo>
                  <a:cubicBezTo>
                    <a:pt x="13967" y="4630"/>
                    <a:pt x="13861" y="4843"/>
                    <a:pt x="13712" y="4925"/>
                  </a:cubicBezTo>
                  <a:cubicBezTo>
                    <a:pt x="13648" y="5023"/>
                    <a:pt x="13521" y="5121"/>
                    <a:pt x="13414" y="5187"/>
                  </a:cubicBezTo>
                  <a:cubicBezTo>
                    <a:pt x="13351" y="5285"/>
                    <a:pt x="13287" y="5334"/>
                    <a:pt x="13159" y="5383"/>
                  </a:cubicBezTo>
                  <a:cubicBezTo>
                    <a:pt x="13117" y="5563"/>
                    <a:pt x="12862" y="5743"/>
                    <a:pt x="12649" y="5809"/>
                  </a:cubicBezTo>
                  <a:cubicBezTo>
                    <a:pt x="12543" y="5907"/>
                    <a:pt x="12437" y="5940"/>
                    <a:pt x="12309" y="6005"/>
                  </a:cubicBezTo>
                  <a:cubicBezTo>
                    <a:pt x="12245" y="6120"/>
                    <a:pt x="12139" y="6185"/>
                    <a:pt x="12075" y="6300"/>
                  </a:cubicBezTo>
                  <a:cubicBezTo>
                    <a:pt x="12118" y="6561"/>
                    <a:pt x="12075" y="6643"/>
                    <a:pt x="12373" y="6741"/>
                  </a:cubicBezTo>
                  <a:cubicBezTo>
                    <a:pt x="12500" y="6840"/>
                    <a:pt x="12522" y="6970"/>
                    <a:pt x="12330" y="7036"/>
                  </a:cubicBezTo>
                  <a:cubicBezTo>
                    <a:pt x="12011" y="6987"/>
                    <a:pt x="12033" y="6823"/>
                    <a:pt x="11799" y="6692"/>
                  </a:cubicBezTo>
                  <a:cubicBezTo>
                    <a:pt x="11714" y="6529"/>
                    <a:pt x="11459" y="6430"/>
                    <a:pt x="11246" y="6398"/>
                  </a:cubicBezTo>
                  <a:cubicBezTo>
                    <a:pt x="11076" y="6332"/>
                    <a:pt x="11182" y="6365"/>
                    <a:pt x="10906" y="6365"/>
                  </a:cubicBezTo>
                  <a:cubicBezTo>
                    <a:pt x="10608" y="6512"/>
                    <a:pt x="10544" y="7347"/>
                    <a:pt x="11246" y="7478"/>
                  </a:cubicBezTo>
                  <a:cubicBezTo>
                    <a:pt x="12394" y="7429"/>
                    <a:pt x="13329" y="7772"/>
                    <a:pt x="13733" y="7985"/>
                  </a:cubicBezTo>
                  <a:cubicBezTo>
                    <a:pt x="13840" y="8410"/>
                    <a:pt x="13329" y="8901"/>
                    <a:pt x="12500" y="9343"/>
                  </a:cubicBezTo>
                  <a:cubicBezTo>
                    <a:pt x="11629" y="9736"/>
                    <a:pt x="11480" y="10194"/>
                    <a:pt x="11246" y="10980"/>
                  </a:cubicBezTo>
                  <a:cubicBezTo>
                    <a:pt x="10991" y="11372"/>
                    <a:pt x="10481" y="10930"/>
                    <a:pt x="10289" y="10096"/>
                  </a:cubicBezTo>
                  <a:cubicBezTo>
                    <a:pt x="10140" y="9196"/>
                    <a:pt x="9907" y="8165"/>
                    <a:pt x="10459" y="7576"/>
                  </a:cubicBezTo>
                  <a:cubicBezTo>
                    <a:pt x="9375" y="6790"/>
                    <a:pt x="9269" y="6070"/>
                    <a:pt x="9056" y="6218"/>
                  </a:cubicBezTo>
                  <a:cubicBezTo>
                    <a:pt x="9205" y="6987"/>
                    <a:pt x="8929" y="6660"/>
                    <a:pt x="8737" y="6021"/>
                  </a:cubicBezTo>
                  <a:cubicBezTo>
                    <a:pt x="8822" y="5023"/>
                    <a:pt x="8610" y="4385"/>
                    <a:pt x="8440" y="3550"/>
                  </a:cubicBezTo>
                  <a:lnTo>
                    <a:pt x="7844" y="2290"/>
                  </a:lnTo>
                  <a:lnTo>
                    <a:pt x="6654" y="1849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13" name="Picture 12" descr="CFig13-3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2133600"/>
            <a:ext cx="5460542" cy="3781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9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 bldLvl="5" autoUpdateAnimBg="0" advAuto="1000"/>
      <p:bldP spid="89112" grpId="0" build="p" bldLvl="2" autoUpdateAnimBg="0" advAuto="300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 — Design Solution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661987"/>
          </a:xfrm>
        </p:spPr>
        <p:txBody>
          <a:bodyPr/>
          <a:lstStyle/>
          <a:p>
            <a:r>
              <a:rPr lang="en-US" dirty="0"/>
              <a:t>What is pseudocode?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6510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000099"/>
                </a:solidFill>
                <a:latin typeface="Arial Narrow" pitchFamily="34" charset="0"/>
              </a:rPr>
              <a:t>p. 690 and 692 Fig. 13-35</a:t>
            </a:r>
          </a:p>
        </p:txBody>
      </p:sp>
      <p:grpSp>
        <p:nvGrpSpPr>
          <p:cNvPr id="91141" name="Group 5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91142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1143" name="Text Box 7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 dirty="0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91144" name="Rectangle 8"/>
          <p:cNvSpPr>
            <a:spLocks noChangeArrowheads="1"/>
          </p:cNvSpPr>
          <p:nvPr/>
        </p:nvSpPr>
        <p:spPr bwMode="auto">
          <a:xfrm>
            <a:off x="304800" y="1547813"/>
            <a:ext cx="4191000" cy="14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Uses condensed form </a:t>
            </a:r>
            <a:b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of English to convey program logic</a:t>
            </a:r>
            <a:endParaRPr kumimoji="1" lang="en-US" sz="2600" b="1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pic>
        <p:nvPicPr>
          <p:cNvPr id="91148" name="Picture 12" descr="fig13_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1143000"/>
            <a:ext cx="3862388" cy="4857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1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uild="p" bldLvl="5" autoUpdateAnimBg="0" advAuto="1000"/>
      <p:bldP spid="91144" grpId="0" build="p" bldLvl="2" autoUpdateAnimBg="0" advAuto="300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 — Validate Design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661987"/>
          </a:xfrm>
        </p:spPr>
        <p:txBody>
          <a:bodyPr/>
          <a:lstStyle/>
          <a:p>
            <a:r>
              <a:rPr lang="en-US" dirty="0"/>
              <a:t>What is involved in validating the design?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000099"/>
                </a:solidFill>
                <a:latin typeface="Arial Narrow" pitchFamily="34" charset="0"/>
              </a:rPr>
              <a:t>p. 693</a:t>
            </a:r>
          </a:p>
        </p:txBody>
      </p:sp>
      <p:grpSp>
        <p:nvGrpSpPr>
          <p:cNvPr id="93189" name="Group 5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93190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3191" name="Text Box 7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 dirty="0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93194" name="AutoShape 10"/>
          <p:cNvSpPr>
            <a:spLocks noChangeArrowheads="1"/>
          </p:cNvSpPr>
          <p:nvPr/>
        </p:nvSpPr>
        <p:spPr bwMode="auto">
          <a:xfrm rot="5400000">
            <a:off x="1845468" y="821532"/>
            <a:ext cx="1566863" cy="3276600"/>
          </a:xfrm>
          <a:prstGeom prst="octagon">
            <a:avLst>
              <a:gd name="adj" fmla="val 29287"/>
            </a:avLst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rot="10800000" vert="eaVert" lIns="0" tIns="0" rIns="0" anchor="ctr" anchorCtr="1"/>
          <a:lstStyle/>
          <a:p>
            <a:pPr algn="ctr">
              <a:spcBef>
                <a:spcPct val="50000"/>
              </a:spcBef>
              <a:buClr>
                <a:srgbClr val="D94439"/>
              </a:buClr>
              <a:buSzPct val="75000"/>
              <a:buFont typeface="Wingdings" pitchFamily="2" charset="2"/>
              <a:buNone/>
            </a:pPr>
            <a:r>
              <a:rPr kumimoji="1" lang="en-US" sz="1700" b="1" dirty="0">
                <a:solidFill>
                  <a:srgbClr val="FFFFCC"/>
                </a:solidFill>
                <a:latin typeface="Times New Roman" pitchFamily="18" charset="0"/>
              </a:rPr>
              <a:t>Check program </a:t>
            </a:r>
            <a:br>
              <a:rPr kumimoji="1" lang="en-US" sz="1700" b="1" dirty="0">
                <a:solidFill>
                  <a:srgbClr val="FFFFCC"/>
                </a:solidFill>
                <a:latin typeface="Times New Roman" pitchFamily="18" charset="0"/>
              </a:rPr>
            </a:br>
            <a:r>
              <a:rPr kumimoji="1" lang="en-US" sz="1700" b="1" dirty="0">
                <a:solidFill>
                  <a:srgbClr val="FFFFCC"/>
                </a:solidFill>
                <a:latin typeface="Times New Roman" pitchFamily="18" charset="0"/>
              </a:rPr>
              <a:t>design for accuracy</a:t>
            </a:r>
            <a:endParaRPr lang="en-US" sz="1700" dirty="0">
              <a:solidFill>
                <a:schemeClr val="hlink"/>
              </a:solidFill>
            </a:endParaRPr>
          </a:p>
        </p:txBody>
      </p:sp>
      <p:sp>
        <p:nvSpPr>
          <p:cNvPr id="93203" name="Rectangle 19"/>
          <p:cNvSpPr>
            <a:spLocks noChangeArrowheads="1"/>
          </p:cNvSpPr>
          <p:nvPr/>
        </p:nvSpPr>
        <p:spPr bwMode="auto">
          <a:xfrm>
            <a:off x="5410200" y="3200400"/>
            <a:ext cx="2359025" cy="1096963"/>
          </a:xfrm>
          <a:prstGeom prst="rect">
            <a:avLst/>
          </a:prstGeom>
          <a:solidFill>
            <a:srgbClr val="8080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kumimoji="1" lang="en-US" sz="1600" b="1" dirty="0">
                <a:solidFill>
                  <a:srgbClr val="CD332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Logic error</a:t>
            </a:r>
            <a:r>
              <a:rPr kumimoji="1" lang="en-US" sz="1600" dirty="0">
                <a:solidFill>
                  <a:srgbClr val="CD332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kumimoji="1" lang="en-US" sz="1600" dirty="0">
                <a:solidFill>
                  <a:srgbClr val="CD332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kumimoji="1" lang="en-US" sz="1600" b="1" dirty="0">
                <a:latin typeface="Times New Roman" pitchFamily="18" charset="0"/>
              </a:rPr>
              <a:t>design flaw </a:t>
            </a:r>
            <a:br>
              <a:rPr kumimoji="1" lang="en-US" sz="1600" b="1" dirty="0">
                <a:latin typeface="Times New Roman" pitchFamily="18" charset="0"/>
              </a:rPr>
            </a:br>
            <a:r>
              <a:rPr kumimoji="1" lang="en-US" sz="1600" b="1" dirty="0">
                <a:latin typeface="Times New Roman" pitchFamily="18" charset="0"/>
              </a:rPr>
              <a:t>that causes </a:t>
            </a:r>
            <a:br>
              <a:rPr kumimoji="1" lang="en-US" sz="1600" b="1" dirty="0">
                <a:latin typeface="Times New Roman" pitchFamily="18" charset="0"/>
              </a:rPr>
            </a:br>
            <a:r>
              <a:rPr kumimoji="1" lang="en-US" sz="1600" b="1" dirty="0">
                <a:latin typeface="Times New Roman" pitchFamily="18" charset="0"/>
              </a:rPr>
              <a:t>inaccurate results</a:t>
            </a:r>
          </a:p>
        </p:txBody>
      </p:sp>
      <p:sp>
        <p:nvSpPr>
          <p:cNvPr id="93204" name="Rectangle 20"/>
          <p:cNvSpPr>
            <a:spLocks noChangeArrowheads="1"/>
          </p:cNvSpPr>
          <p:nvPr/>
        </p:nvSpPr>
        <p:spPr bwMode="auto">
          <a:xfrm>
            <a:off x="1435100" y="4902200"/>
            <a:ext cx="2362200" cy="1096963"/>
          </a:xfrm>
          <a:prstGeom prst="rect">
            <a:avLst/>
          </a:prstGeom>
          <a:solidFill>
            <a:srgbClr val="8080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kumimoji="1" lang="en-US" sz="1600" b="1" dirty="0">
                <a:solidFill>
                  <a:srgbClr val="CD332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Test data</a:t>
            </a:r>
            <a:r>
              <a:rPr kumimoji="1" lang="en-US" sz="1600" dirty="0">
                <a:solidFill>
                  <a:srgbClr val="CD332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kumimoji="1" lang="en-US" sz="1600" dirty="0">
                <a:solidFill>
                  <a:srgbClr val="CD332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kumimoji="1" lang="en-US" sz="1600" b="1" dirty="0">
                <a:latin typeface="Times New Roman" pitchFamily="18" charset="0"/>
              </a:rPr>
              <a:t>sample data that </a:t>
            </a:r>
            <a:br>
              <a:rPr kumimoji="1" lang="en-US" sz="1600" b="1" dirty="0">
                <a:latin typeface="Times New Roman" pitchFamily="18" charset="0"/>
              </a:rPr>
            </a:br>
            <a:r>
              <a:rPr kumimoji="1" lang="en-US" sz="1600" b="1" dirty="0">
                <a:latin typeface="Times New Roman" pitchFamily="18" charset="0"/>
              </a:rPr>
              <a:t>mimics real data that program will process</a:t>
            </a:r>
          </a:p>
        </p:txBody>
      </p:sp>
      <p:sp>
        <p:nvSpPr>
          <p:cNvPr id="93209" name="AutoShape 25"/>
          <p:cNvSpPr>
            <a:spLocks noChangeArrowheads="1"/>
          </p:cNvSpPr>
          <p:nvPr/>
        </p:nvSpPr>
        <p:spPr bwMode="auto">
          <a:xfrm rot="5400000">
            <a:off x="5807868" y="821532"/>
            <a:ext cx="1566863" cy="3276600"/>
          </a:xfrm>
          <a:prstGeom prst="octagon">
            <a:avLst>
              <a:gd name="adj" fmla="val 29287"/>
            </a:avLst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rot="10800000" vert="eaVert" lIns="0" tIns="0" rIns="0" anchor="ctr" anchorCtr="1"/>
          <a:lstStyle/>
          <a:p>
            <a:pPr algn="ctr">
              <a:spcBef>
                <a:spcPct val="50000"/>
              </a:spcBef>
              <a:buClr>
                <a:srgbClr val="D94439"/>
              </a:buClr>
              <a:buSzPct val="75000"/>
              <a:buFont typeface="Wingdings" pitchFamily="2" charset="2"/>
              <a:buNone/>
            </a:pPr>
            <a:r>
              <a:rPr kumimoji="1" lang="en-US" sz="1700" b="1" dirty="0">
                <a:solidFill>
                  <a:srgbClr val="FFFFCC"/>
                </a:solidFill>
                <a:latin typeface="Times New Roman" pitchFamily="18" charset="0"/>
              </a:rPr>
              <a:t>Programmer checks </a:t>
            </a:r>
            <a:br>
              <a:rPr kumimoji="1" lang="en-US" sz="1700" b="1" dirty="0">
                <a:solidFill>
                  <a:srgbClr val="FFFFCC"/>
                </a:solidFill>
                <a:latin typeface="Times New Roman" pitchFamily="18" charset="0"/>
              </a:rPr>
            </a:br>
            <a:r>
              <a:rPr kumimoji="1" lang="en-US" sz="1700" b="1" dirty="0">
                <a:solidFill>
                  <a:srgbClr val="FFFFCC"/>
                </a:solidFill>
                <a:latin typeface="Times New Roman" pitchFamily="18" charset="0"/>
              </a:rPr>
              <a:t>logic for correctness </a:t>
            </a:r>
            <a:br>
              <a:rPr kumimoji="1" lang="en-US" sz="1700" b="1" dirty="0">
                <a:solidFill>
                  <a:srgbClr val="FFFFCC"/>
                </a:solidFill>
                <a:latin typeface="Times New Roman" pitchFamily="18" charset="0"/>
              </a:rPr>
            </a:br>
            <a:r>
              <a:rPr kumimoji="1" lang="en-US" sz="1700" b="1" dirty="0">
                <a:solidFill>
                  <a:srgbClr val="FFFFCC"/>
                </a:solidFill>
                <a:latin typeface="Times New Roman" pitchFamily="18" charset="0"/>
              </a:rPr>
              <a:t>and attempts to uncover </a:t>
            </a:r>
            <a:br>
              <a:rPr kumimoji="1" lang="en-US" sz="1700" b="1" dirty="0">
                <a:solidFill>
                  <a:srgbClr val="FFFFCC"/>
                </a:solidFill>
                <a:latin typeface="Times New Roman" pitchFamily="18" charset="0"/>
              </a:rPr>
            </a:br>
            <a:r>
              <a:rPr kumimoji="1" lang="en-US" sz="1700" b="1" dirty="0">
                <a:solidFill>
                  <a:srgbClr val="FFFFCC"/>
                </a:solidFill>
                <a:latin typeface="Times New Roman" pitchFamily="18" charset="0"/>
              </a:rPr>
              <a:t>logic errors</a:t>
            </a:r>
            <a:endParaRPr lang="en-US" sz="1700" dirty="0">
              <a:solidFill>
                <a:schemeClr val="hlink"/>
              </a:solidFill>
            </a:endParaRPr>
          </a:p>
        </p:txBody>
      </p:sp>
      <p:sp>
        <p:nvSpPr>
          <p:cNvPr id="93210" name="AutoShape 26"/>
          <p:cNvSpPr>
            <a:spLocks noChangeArrowheads="1"/>
          </p:cNvSpPr>
          <p:nvPr/>
        </p:nvSpPr>
        <p:spPr bwMode="auto">
          <a:xfrm rot="5400000">
            <a:off x="1845468" y="2497932"/>
            <a:ext cx="1566863" cy="3276600"/>
          </a:xfrm>
          <a:prstGeom prst="octagon">
            <a:avLst>
              <a:gd name="adj" fmla="val 29287"/>
            </a:avLst>
          </a:prstGeom>
          <a:solidFill>
            <a:srgbClr val="008080"/>
          </a:solidFill>
          <a:ln w="9525">
            <a:noFill/>
            <a:miter lim="800000"/>
            <a:headEnd/>
            <a:tailEnd/>
          </a:ln>
          <a:effectLst/>
        </p:spPr>
        <p:txBody>
          <a:bodyPr rot="10800000" vert="eaVert" lIns="0" tIns="0" rIns="0" anchor="ctr" anchorCtr="1"/>
          <a:lstStyle/>
          <a:p>
            <a:pPr algn="ctr">
              <a:spcBef>
                <a:spcPct val="50000"/>
              </a:spcBef>
              <a:buClr>
                <a:srgbClr val="D94439"/>
              </a:buClr>
              <a:buSzPct val="75000"/>
              <a:buFont typeface="Wingdings" pitchFamily="2" charset="2"/>
              <a:buNone/>
            </a:pPr>
            <a:r>
              <a:rPr kumimoji="1" lang="en-US" sz="17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Desk check</a:t>
            </a:r>
            <a:r>
              <a:rPr kumimoji="1" lang="en-US" sz="1700" b="1" dirty="0">
                <a:solidFill>
                  <a:srgbClr val="CD3327"/>
                </a:solidFill>
                <a:latin typeface="Times New Roman" pitchFamily="18" charset="0"/>
              </a:rPr>
              <a:t/>
            </a:r>
            <a:br>
              <a:rPr kumimoji="1" lang="en-US" sz="1700" b="1" dirty="0">
                <a:solidFill>
                  <a:srgbClr val="CD3327"/>
                </a:solidFill>
                <a:latin typeface="Times New Roman" pitchFamily="18" charset="0"/>
              </a:rPr>
            </a:br>
            <a:r>
              <a:rPr kumimoji="1" lang="en-US" sz="1700" b="1" dirty="0">
                <a:solidFill>
                  <a:srgbClr val="FFFFCC"/>
                </a:solidFill>
                <a:latin typeface="Times New Roman" pitchFamily="18" charset="0"/>
              </a:rPr>
              <a:t>programmers use test </a:t>
            </a:r>
            <a:br>
              <a:rPr kumimoji="1" lang="en-US" sz="1700" b="1" dirty="0">
                <a:solidFill>
                  <a:srgbClr val="FFFFCC"/>
                </a:solidFill>
                <a:latin typeface="Times New Roman" pitchFamily="18" charset="0"/>
              </a:rPr>
            </a:br>
            <a:r>
              <a:rPr kumimoji="1" lang="en-US" sz="1700" b="1" dirty="0">
                <a:solidFill>
                  <a:srgbClr val="FFFFCC"/>
                </a:solidFill>
                <a:latin typeface="Times New Roman" pitchFamily="18" charset="0"/>
              </a:rPr>
              <a:t>data to step through logic</a:t>
            </a:r>
            <a:endParaRPr lang="en-US" sz="1700" dirty="0">
              <a:solidFill>
                <a:schemeClr val="hlink"/>
              </a:solidFill>
            </a:endParaRPr>
          </a:p>
        </p:txBody>
      </p:sp>
      <p:sp>
        <p:nvSpPr>
          <p:cNvPr id="93211" name="AutoShape 27"/>
          <p:cNvSpPr>
            <a:spLocks noChangeArrowheads="1"/>
          </p:cNvSpPr>
          <p:nvPr/>
        </p:nvSpPr>
        <p:spPr bwMode="auto">
          <a:xfrm rot="5400000">
            <a:off x="5731669" y="3521869"/>
            <a:ext cx="1566862" cy="3276600"/>
          </a:xfrm>
          <a:prstGeom prst="octagon">
            <a:avLst>
              <a:gd name="adj" fmla="val 29287"/>
            </a:avLst>
          </a:prstGeom>
          <a:solidFill>
            <a:srgbClr val="993366"/>
          </a:solidFill>
          <a:ln w="9525">
            <a:noFill/>
            <a:miter lim="800000"/>
            <a:headEnd/>
            <a:tailEnd/>
          </a:ln>
          <a:effectLst/>
        </p:spPr>
        <p:txBody>
          <a:bodyPr rot="10800000" vert="eaVert" lIns="0" tIns="0" rIns="0" bIns="0" anchor="ctr" anchorCtr="1"/>
          <a:lstStyle/>
          <a:p>
            <a:pPr algn="ctr"/>
            <a:r>
              <a:rPr kumimoji="1" lang="en-US" sz="1700" b="1" dirty="0">
                <a:solidFill>
                  <a:srgbClr val="FFFFCC"/>
                </a:solidFill>
                <a:latin typeface="Times New Roman" pitchFamily="18" charset="0"/>
              </a:rPr>
              <a:t>Inspection</a:t>
            </a:r>
            <a:r>
              <a:rPr kumimoji="1" lang="en-US" sz="1700" b="1" dirty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kumimoji="1" lang="en-US" sz="1700" b="1" dirty="0">
                <a:solidFill>
                  <a:schemeClr val="accent2"/>
                </a:solidFill>
                <a:latin typeface="Times New Roman" pitchFamily="18" charset="0"/>
              </a:rPr>
            </a:br>
            <a:r>
              <a:rPr kumimoji="1" lang="en-US" sz="1700" b="1" dirty="0">
                <a:solidFill>
                  <a:srgbClr val="FFFFCC"/>
                </a:solidFill>
                <a:latin typeface="Times New Roman" pitchFamily="18" charset="0"/>
              </a:rPr>
              <a:t>systems analyst reviews deliverables during the system development cycle</a:t>
            </a:r>
            <a:endParaRPr lang="en-US" sz="1700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3" presetClass="entr" presetSubtype="27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3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3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3" presetClass="entr" presetSubtype="272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3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3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500"/>
                            </p:stCondLst>
                            <p:childTnLst>
                              <p:par>
                                <p:cTn id="19" presetID="17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3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3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3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3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000"/>
                            </p:stCondLst>
                            <p:childTnLst>
                              <p:par>
                                <p:cTn id="26" presetID="23" presetClass="entr" presetSubtype="272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3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3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0"/>
                            </p:stCondLst>
                            <p:childTnLst>
                              <p:par>
                                <p:cTn id="31" presetID="17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3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3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3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3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1000"/>
                            </p:stCondLst>
                            <p:childTnLst>
                              <p:par>
                                <p:cTn id="38" presetID="23" presetClass="entr" presetSubtype="272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3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3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build="p" bldLvl="5" autoUpdateAnimBg="0" advAuto="1000"/>
      <p:bldP spid="93194" grpId="0" animBg="1" autoUpdateAnimBg="0"/>
      <p:bldP spid="93203" grpId="0" animBg="1" autoUpdateAnimBg="0"/>
      <p:bldP spid="93204" grpId="0" animBg="1" autoUpdateAnimBg="0"/>
      <p:bldP spid="93209" grpId="0" animBg="1" autoUpdateAnimBg="0"/>
      <p:bldP spid="93210" grpId="0" animBg="1" autoUpdateAnimBg="0"/>
      <p:bldP spid="93211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Low-Level Languages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585787"/>
          </a:xfrm>
        </p:spPr>
        <p:txBody>
          <a:bodyPr/>
          <a:lstStyle/>
          <a:p>
            <a:r>
              <a:rPr lang="en-US" dirty="0"/>
              <a:t>What is </a:t>
            </a:r>
            <a:r>
              <a:rPr lang="en-US" dirty="0">
                <a:solidFill>
                  <a:srgbClr val="DD554B"/>
                </a:solidFill>
              </a:rPr>
              <a:t>machine language</a:t>
            </a:r>
            <a:r>
              <a:rPr lang="en-US" dirty="0"/>
              <a:t>?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000099"/>
                </a:solidFill>
                <a:latin typeface="Arial Narrow" pitchFamily="34" charset="0"/>
              </a:rPr>
              <a:t>p. 665 Fig. 13-2</a:t>
            </a:r>
          </a:p>
        </p:txBody>
      </p:sp>
      <p:grpSp>
        <p:nvGrpSpPr>
          <p:cNvPr id="9221" name="Group 5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9222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223" name="Text Box 7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 dirty="0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304800" y="1547813"/>
            <a:ext cx="4724400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Only language computer directly recognizes</a:t>
            </a:r>
          </a:p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Uses a series of binary digits (1s and 0s) with a combination of numbers and letters that represent binary digits </a:t>
            </a:r>
          </a:p>
        </p:txBody>
      </p:sp>
      <p:pic>
        <p:nvPicPr>
          <p:cNvPr id="9233" name="Picture 17" descr="fig13_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990600"/>
            <a:ext cx="3054350" cy="5200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bldLvl="5" autoUpdateAnimBg="0" advAuto="1000"/>
      <p:bldP spid="9224" grpId="0" build="p" bldLvl="2" autoUpdateAnimBg="0" advAuto="300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4 — Implement Design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585787"/>
          </a:xfrm>
        </p:spPr>
        <p:txBody>
          <a:bodyPr/>
          <a:lstStyle/>
          <a:p>
            <a:r>
              <a:rPr lang="en-US" dirty="0"/>
              <a:t>What is </a:t>
            </a:r>
            <a:r>
              <a:rPr lang="en-US" dirty="0">
                <a:solidFill>
                  <a:srgbClr val="CD3327"/>
                </a:solidFill>
              </a:rPr>
              <a:t>implementation</a:t>
            </a:r>
            <a:r>
              <a:rPr lang="en-US" dirty="0"/>
              <a:t>?</a:t>
            </a:r>
          </a:p>
        </p:txBody>
      </p:sp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000099"/>
                </a:solidFill>
                <a:latin typeface="Arial Narrow" pitchFamily="34" charset="0"/>
              </a:rPr>
              <a:t>p. 693 - 694 Fig. 13-38</a:t>
            </a:r>
          </a:p>
        </p:txBody>
      </p:sp>
      <p:grpSp>
        <p:nvGrpSpPr>
          <p:cNvPr id="95237" name="Group 5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95238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5239" name="Text Box 7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 dirty="0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95257" name="Rectangle 25"/>
          <p:cNvSpPr>
            <a:spLocks noChangeArrowheads="1"/>
          </p:cNvSpPr>
          <p:nvPr/>
        </p:nvSpPr>
        <p:spPr bwMode="auto">
          <a:xfrm>
            <a:off x="304800" y="1547813"/>
            <a:ext cx="85852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Font typeface="Wingdings" pitchFamily="2" charset="2"/>
              <a:buChar char="Ø"/>
            </a:pPr>
            <a:r>
              <a:rPr kumimoji="1" lang="en-US" sz="2200" b="1" dirty="0">
                <a:solidFill>
                  <a:srgbClr val="000000"/>
                </a:solidFill>
                <a:latin typeface="Times New Roman" pitchFamily="18" charset="0"/>
              </a:rPr>
              <a:t>Writing the code that translates the design into a program</a:t>
            </a:r>
          </a:p>
        </p:txBody>
      </p:sp>
      <p:sp>
        <p:nvSpPr>
          <p:cNvPr id="95259" name="Rectangle 27"/>
          <p:cNvSpPr>
            <a:spLocks noChangeArrowheads="1"/>
          </p:cNvSpPr>
          <p:nvPr/>
        </p:nvSpPr>
        <p:spPr bwMode="auto">
          <a:xfrm>
            <a:off x="355600" y="1930400"/>
            <a:ext cx="85852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028700" lvl="2" indent="-45720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kumimoji="1" lang="en-US" sz="2000" b="1" dirty="0">
                <a:solidFill>
                  <a:srgbClr val="CD3327"/>
                </a:solidFill>
                <a:latin typeface="Times New Roman" pitchFamily="18" charset="0"/>
              </a:rPr>
              <a:t>Syntax</a:t>
            </a:r>
            <a:r>
              <a:rPr kumimoji="1" lang="en-US" sz="2000" dirty="0">
                <a:solidFill>
                  <a:srgbClr val="000000"/>
                </a:solidFill>
                <a:latin typeface="Times New Roman" pitchFamily="18" charset="0"/>
              </a:rPr>
              <a:t>—rules that specify how to write instructions</a:t>
            </a:r>
          </a:p>
          <a:p>
            <a:pPr marL="1028700" lvl="2" indent="-45720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kumimoji="1" lang="en-US" sz="2000" dirty="0">
                <a:solidFill>
                  <a:srgbClr val="000000"/>
                </a:solidFill>
                <a:latin typeface="Times New Roman" pitchFamily="18" charset="0"/>
              </a:rPr>
              <a:t>Comments—program documentation</a:t>
            </a:r>
          </a:p>
        </p:txBody>
      </p:sp>
      <p:sp>
        <p:nvSpPr>
          <p:cNvPr id="95260" name="Rectangle 28"/>
          <p:cNvSpPr>
            <a:spLocks noChangeArrowheads="1"/>
          </p:cNvSpPr>
          <p:nvPr/>
        </p:nvSpPr>
        <p:spPr bwMode="auto">
          <a:xfrm>
            <a:off x="304800" y="2616200"/>
            <a:ext cx="858520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Font typeface="Wingdings" pitchFamily="2" charset="2"/>
              <a:buChar char="Ø"/>
            </a:pPr>
            <a:r>
              <a:rPr kumimoji="1" lang="en-US" sz="2200" b="1" dirty="0">
                <a:solidFill>
                  <a:srgbClr val="000000"/>
                </a:solidFill>
                <a:latin typeface="Times New Roman" pitchFamily="18" charset="0"/>
              </a:rPr>
              <a:t>Extreme programming (XP)—coding and testing as soon as requirements are defined</a:t>
            </a:r>
          </a:p>
        </p:txBody>
      </p:sp>
      <p:pic>
        <p:nvPicPr>
          <p:cNvPr id="13" name="Picture 12" descr="CFig13-3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3200400"/>
            <a:ext cx="3608268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5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5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5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5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 bldLvl="5" autoUpdateAnimBg="0" advAuto="1000"/>
      <p:bldP spid="95257" grpId="0" build="p" bldLvl="3" autoUpdateAnimBg="0" advAuto="3000"/>
      <p:bldP spid="95259" grpId="0" build="p" bldLvl="3" autoUpdateAnimBg="0" advAuto="3000"/>
      <p:bldP spid="95260" grpId="0" build="p" bldLvl="3" autoUpdateAnimBg="0" advAuto="300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 — Test Solution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585787"/>
          </a:xfrm>
        </p:spPr>
        <p:txBody>
          <a:bodyPr/>
          <a:lstStyle/>
          <a:p>
            <a:r>
              <a:rPr lang="en-US" dirty="0"/>
              <a:t>What is involved in testing the solution?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000099"/>
                </a:solidFill>
                <a:latin typeface="Arial Narrow" pitchFamily="34" charset="0"/>
              </a:rPr>
              <a:t>p. 695 - 696</a:t>
            </a:r>
          </a:p>
        </p:txBody>
      </p:sp>
      <p:grpSp>
        <p:nvGrpSpPr>
          <p:cNvPr id="97285" name="Group 5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97286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7287" name="Text Box 7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 dirty="0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97289" name="Rectangle 9"/>
          <p:cNvSpPr>
            <a:spLocks noChangeArrowheads="1"/>
          </p:cNvSpPr>
          <p:nvPr/>
        </p:nvSpPr>
        <p:spPr bwMode="auto">
          <a:xfrm>
            <a:off x="685800" y="2438400"/>
            <a:ext cx="3656013" cy="12954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effectLst/>
          <a:scene3d>
            <a:camera prst="legacyPerspectiveBottom">
              <a:rot lat="20099999" lon="0" rev="0"/>
            </a:camera>
            <a:lightRig rig="legacyFlat3" dir="r"/>
          </a:scene3d>
          <a:sp3d extrusionH="125400" prstMaterial="legacyMetal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lIns="0" tIns="0" rIns="0" bIns="0" anchor="ctr" anchorCtr="1">
            <a:flatTx/>
          </a:bodyPr>
          <a:lstStyle/>
          <a:p>
            <a:pPr algn="ctr">
              <a:spcBef>
                <a:spcPct val="50000"/>
              </a:spcBef>
              <a:buClr>
                <a:srgbClr val="D94439"/>
              </a:buClr>
              <a:buSzPct val="75000"/>
              <a:buFont typeface="Wingdings" pitchFamily="2" charset="2"/>
              <a:buNone/>
            </a:pPr>
            <a:r>
              <a:rPr kumimoji="1" lang="en-US" sz="2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Ensure program runs correctly and is error free</a:t>
            </a:r>
          </a:p>
        </p:txBody>
      </p:sp>
      <p:sp>
        <p:nvSpPr>
          <p:cNvPr id="97290" name="Rectangle 10"/>
          <p:cNvSpPr>
            <a:spLocks noChangeArrowheads="1"/>
          </p:cNvSpPr>
          <p:nvPr/>
        </p:nvSpPr>
        <p:spPr bwMode="auto">
          <a:xfrm>
            <a:off x="4876800" y="2438400"/>
            <a:ext cx="3656013" cy="12954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effectLst/>
          <a:scene3d>
            <a:camera prst="legacyPerspectiveBottom">
              <a:rot lat="20099999" lon="0" rev="0"/>
            </a:camera>
            <a:lightRig rig="legacyFlat3" dir="r"/>
          </a:scene3d>
          <a:sp3d extrusionH="125400" prstMaterial="legacyMetal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lIns="0" tIns="0" rIns="0" bIns="0" anchor="ctr" anchorCtr="1">
            <a:flatTx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D94439"/>
              </a:buClr>
              <a:buSzPct val="75000"/>
              <a:buFont typeface="Wingdings" pitchFamily="2" charset="2"/>
              <a:buNone/>
            </a:pPr>
            <a:r>
              <a:rPr kumimoji="1" lang="en-US" sz="2000" b="1" dirty="0">
                <a:solidFill>
                  <a:srgbClr val="E1685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Debugging</a:t>
            </a:r>
            <a:r>
              <a:rPr kumimoji="1" lang="en-US" sz="2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—locating and correcting syntax and logic errors, or</a:t>
            </a:r>
            <a:r>
              <a:rPr kumimoji="1" lang="en-US" sz="20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kumimoji="1" lang="en-US" sz="2000" b="1" dirty="0">
                <a:solidFill>
                  <a:srgbClr val="E1685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bugs</a:t>
            </a:r>
          </a:p>
        </p:txBody>
      </p:sp>
      <p:sp>
        <p:nvSpPr>
          <p:cNvPr id="97291" name="AutoShape 11"/>
          <p:cNvSpPr>
            <a:spLocks noChangeArrowheads="1"/>
          </p:cNvSpPr>
          <p:nvPr/>
        </p:nvSpPr>
        <p:spPr bwMode="auto">
          <a:xfrm rot="10800000" flipV="1">
            <a:off x="4764088" y="3489325"/>
            <a:ext cx="3879850" cy="1384300"/>
          </a:xfrm>
          <a:custGeom>
            <a:avLst/>
            <a:gdLst>
              <a:gd name="G0" fmla="+- 6405 0 0"/>
              <a:gd name="G1" fmla="+- 21600 0 6405"/>
              <a:gd name="G2" fmla="*/ 6405 1 2"/>
              <a:gd name="G3" fmla="+- 21600 0 G2"/>
              <a:gd name="G4" fmla="+/ 6405 21600 2"/>
              <a:gd name="G5" fmla="+/ G1 0 2"/>
              <a:gd name="G6" fmla="*/ 21600 21600 6405"/>
              <a:gd name="G7" fmla="*/ G6 1 2"/>
              <a:gd name="G8" fmla="+- 21600 0 G7"/>
              <a:gd name="G9" fmla="*/ 21600 1 2"/>
              <a:gd name="G10" fmla="+- 6405 0 G9"/>
              <a:gd name="G11" fmla="?: G10 G8 0"/>
              <a:gd name="G12" fmla="?: G10 G7 21600"/>
              <a:gd name="T0" fmla="*/ 18397 w 21600"/>
              <a:gd name="T1" fmla="*/ 10800 h 21600"/>
              <a:gd name="T2" fmla="*/ 10800 w 21600"/>
              <a:gd name="T3" fmla="*/ 21600 h 21600"/>
              <a:gd name="T4" fmla="*/ 3203 w 21600"/>
              <a:gd name="T5" fmla="*/ 10800 h 21600"/>
              <a:gd name="T6" fmla="*/ 10800 w 21600"/>
              <a:gd name="T7" fmla="*/ 0 h 21600"/>
              <a:gd name="T8" fmla="*/ 5003 w 21600"/>
              <a:gd name="T9" fmla="*/ 5003 h 21600"/>
              <a:gd name="T10" fmla="*/ 16597 w 21600"/>
              <a:gd name="T11" fmla="*/ 1659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6405" y="21600"/>
                </a:lnTo>
                <a:lnTo>
                  <a:pt x="15195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808000"/>
          </a:solidFill>
          <a:ln w="9525">
            <a:miter lim="800000"/>
            <a:headEnd/>
            <a:tailEnd/>
          </a:ln>
          <a:effectLst/>
          <a:scene3d>
            <a:camera prst="legacyPerspectiveBottom">
              <a:rot lat="20099999" lon="0" rev="0"/>
            </a:camera>
            <a:lightRig rig="legacyFlat3" dir="r"/>
          </a:scene3d>
          <a:sp3d extrusionH="125400" prstMaterial="legacyMetal">
            <a:bevelT w="13500" h="13500" prst="angle"/>
            <a:bevelB w="13500" h="13500" prst="angle"/>
            <a:extrusionClr>
              <a:srgbClr val="808000"/>
            </a:extrusionClr>
          </a:sp3d>
        </p:spPr>
        <p:txBody>
          <a:bodyPr lIns="0" tIns="182880" rIns="0" bIns="0" anchor="ctr" anchorCtr="1">
            <a:flatTx/>
          </a:bodyPr>
          <a:lstStyle/>
          <a:p>
            <a:pPr algn="ctr"/>
            <a:r>
              <a:rPr kumimoji="1" lang="en-US" sz="16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Test copy of program, called </a:t>
            </a:r>
            <a:r>
              <a:rPr kumimoji="1" lang="en-US" sz="1600" b="1" dirty="0">
                <a:solidFill>
                  <a:srgbClr val="E1685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beta</a:t>
            </a:r>
            <a:r>
              <a:rPr kumimoji="1" lang="en-US" sz="16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, sometimes used to find bugs</a:t>
            </a:r>
          </a:p>
          <a:p>
            <a:pPr algn="ctr"/>
            <a:endParaRPr kumimoji="1" lang="en-US" sz="1600" b="1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11" name="Group 28"/>
          <p:cNvGrpSpPr>
            <a:grpSpLocks/>
          </p:cNvGrpSpPr>
          <p:nvPr/>
        </p:nvGrpSpPr>
        <p:grpSpPr bwMode="auto">
          <a:xfrm>
            <a:off x="0" y="4724400"/>
            <a:ext cx="1981200" cy="1295400"/>
            <a:chOff x="0" y="3024"/>
            <a:chExt cx="1248" cy="816"/>
          </a:xfrm>
        </p:grpSpPr>
        <p:sp>
          <p:nvSpPr>
            <p:cNvPr id="12" name="Rectangle 29"/>
            <p:cNvSpPr>
              <a:spLocks noChangeArrowheads="1"/>
            </p:cNvSpPr>
            <p:nvPr/>
          </p:nvSpPr>
          <p:spPr bwMode="auto">
            <a:xfrm>
              <a:off x="0" y="3456"/>
              <a:ext cx="1248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/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  <a:t>Click to view Web </a:t>
              </a:r>
              <a:b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  <a:t>Link, click Chapter 13, Click </a:t>
              </a:r>
              <a:b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  <a:t>Web Link from left </a:t>
              </a:r>
              <a:b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  <a:t>navigation, then click </a:t>
              </a:r>
              <a:b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 dirty="0" smtClean="0">
                  <a:solidFill>
                    <a:schemeClr val="bg2"/>
                  </a:solidFill>
                  <a:latin typeface="Arial Narrow" pitchFamily="34" charset="0"/>
                </a:rPr>
                <a:t>Beta Testers</a:t>
              </a:r>
              <a: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  <a:t/>
              </a:r>
              <a:b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  <a:t>below Chapter 13</a:t>
              </a:r>
            </a:p>
          </p:txBody>
        </p:sp>
        <p:sp>
          <p:nvSpPr>
            <p:cNvPr id="13" name="Webpage">
              <a:hlinkClick r:id="rId2"/>
            </p:cNvPr>
            <p:cNvSpPr>
              <a:spLocks noEditPoints="1" noChangeArrowheads="1"/>
            </p:cNvSpPr>
            <p:nvPr/>
          </p:nvSpPr>
          <p:spPr bwMode="auto">
            <a:xfrm>
              <a:off x="96" y="3024"/>
              <a:ext cx="278" cy="372"/>
            </a:xfrm>
            <a:custGeom>
              <a:avLst/>
              <a:gdLst>
                <a:gd name="T0" fmla="*/ 5187 w 21600"/>
                <a:gd name="T1" fmla="*/ 21600 h 21600"/>
                <a:gd name="T2" fmla="*/ 0 w 21600"/>
                <a:gd name="T3" fmla="*/ 17509 h 21600"/>
                <a:gd name="T4" fmla="*/ 21600 w 21600"/>
                <a:gd name="T5" fmla="*/ 0 h 21600"/>
                <a:gd name="T6" fmla="*/ 0 w 21600"/>
                <a:gd name="T7" fmla="*/ 0 h 21600"/>
                <a:gd name="T8" fmla="*/ 10800 w 21600"/>
                <a:gd name="T9" fmla="*/ 0 h 21600"/>
                <a:gd name="T10" fmla="*/ 21600 w 21600"/>
                <a:gd name="T11" fmla="*/ 0 h 21600"/>
                <a:gd name="T12" fmla="*/ 21600 w 21600"/>
                <a:gd name="T13" fmla="*/ 10800 h 21600"/>
                <a:gd name="T14" fmla="*/ 21600 w 21600"/>
                <a:gd name="T15" fmla="*/ 21600 h 21600"/>
                <a:gd name="T16" fmla="*/ 10800 w 21600"/>
                <a:gd name="T17" fmla="*/ 21600 h 21600"/>
                <a:gd name="T18" fmla="*/ 0 w 21600"/>
                <a:gd name="T19" fmla="*/ 10800 h 21600"/>
                <a:gd name="T20" fmla="*/ 1955 w 21600"/>
                <a:gd name="T21" fmla="*/ 12829 h 21600"/>
                <a:gd name="T22" fmla="*/ 19814 w 21600"/>
                <a:gd name="T23" fmla="*/ 2074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 extrusionOk="0">
                  <a:moveTo>
                    <a:pt x="9184" y="949"/>
                  </a:moveTo>
                  <a:lnTo>
                    <a:pt x="9758" y="1309"/>
                  </a:lnTo>
                  <a:lnTo>
                    <a:pt x="11544" y="1292"/>
                  </a:lnTo>
                  <a:lnTo>
                    <a:pt x="12437" y="1292"/>
                  </a:lnTo>
                  <a:lnTo>
                    <a:pt x="13414" y="1161"/>
                  </a:lnTo>
                  <a:lnTo>
                    <a:pt x="13648" y="1243"/>
                  </a:lnTo>
                  <a:lnTo>
                    <a:pt x="13542" y="1390"/>
                  </a:lnTo>
                  <a:lnTo>
                    <a:pt x="13967" y="1849"/>
                  </a:lnTo>
                  <a:lnTo>
                    <a:pt x="14562" y="2520"/>
                  </a:lnTo>
                  <a:lnTo>
                    <a:pt x="14669" y="3223"/>
                  </a:lnTo>
                  <a:lnTo>
                    <a:pt x="14796" y="3518"/>
                  </a:lnTo>
                  <a:lnTo>
                    <a:pt x="15264" y="3665"/>
                  </a:lnTo>
                  <a:lnTo>
                    <a:pt x="15753" y="3518"/>
                  </a:lnTo>
                  <a:lnTo>
                    <a:pt x="15902" y="2978"/>
                  </a:lnTo>
                  <a:lnTo>
                    <a:pt x="16008" y="2323"/>
                  </a:lnTo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 extrusionOk="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  <a:path w="21600" h="21600" extrusionOk="0">
                  <a:moveTo>
                    <a:pt x="5591" y="10620"/>
                  </a:moveTo>
                  <a:lnTo>
                    <a:pt x="6122" y="10996"/>
                  </a:lnTo>
                  <a:lnTo>
                    <a:pt x="6696" y="11340"/>
                  </a:lnTo>
                  <a:lnTo>
                    <a:pt x="7313" y="11618"/>
                  </a:lnTo>
                  <a:lnTo>
                    <a:pt x="7972" y="11863"/>
                  </a:lnTo>
                  <a:lnTo>
                    <a:pt x="8652" y="12060"/>
                  </a:lnTo>
                  <a:lnTo>
                    <a:pt x="9396" y="12190"/>
                  </a:lnTo>
                  <a:lnTo>
                    <a:pt x="10119" y="12272"/>
                  </a:lnTo>
                  <a:lnTo>
                    <a:pt x="10906" y="12305"/>
                  </a:lnTo>
                  <a:lnTo>
                    <a:pt x="11650" y="12272"/>
                  </a:lnTo>
                  <a:lnTo>
                    <a:pt x="12373" y="12190"/>
                  </a:lnTo>
                  <a:lnTo>
                    <a:pt x="13117" y="12060"/>
                  </a:lnTo>
                  <a:lnTo>
                    <a:pt x="13797" y="11863"/>
                  </a:lnTo>
                  <a:lnTo>
                    <a:pt x="14456" y="11618"/>
                  </a:lnTo>
                  <a:lnTo>
                    <a:pt x="15073" y="11340"/>
                  </a:lnTo>
                  <a:lnTo>
                    <a:pt x="15647" y="11029"/>
                  </a:lnTo>
                  <a:lnTo>
                    <a:pt x="16178" y="10652"/>
                  </a:lnTo>
                  <a:lnTo>
                    <a:pt x="16667" y="10243"/>
                  </a:lnTo>
                  <a:lnTo>
                    <a:pt x="17071" y="9801"/>
                  </a:lnTo>
                  <a:lnTo>
                    <a:pt x="17475" y="9327"/>
                  </a:lnTo>
                  <a:lnTo>
                    <a:pt x="17815" y="8820"/>
                  </a:lnTo>
                  <a:lnTo>
                    <a:pt x="18049" y="8296"/>
                  </a:lnTo>
                  <a:lnTo>
                    <a:pt x="18262" y="7723"/>
                  </a:lnTo>
                  <a:lnTo>
                    <a:pt x="18347" y="7134"/>
                  </a:lnTo>
                  <a:lnTo>
                    <a:pt x="18389" y="6561"/>
                  </a:lnTo>
                  <a:lnTo>
                    <a:pt x="18347" y="5956"/>
                  </a:lnTo>
                  <a:lnTo>
                    <a:pt x="18262" y="5400"/>
                  </a:lnTo>
                  <a:lnTo>
                    <a:pt x="18049" y="4827"/>
                  </a:lnTo>
                  <a:lnTo>
                    <a:pt x="17815" y="4303"/>
                  </a:lnTo>
                  <a:lnTo>
                    <a:pt x="17475" y="3796"/>
                  </a:lnTo>
                  <a:lnTo>
                    <a:pt x="17114" y="3321"/>
                  </a:lnTo>
                  <a:lnTo>
                    <a:pt x="16710" y="2880"/>
                  </a:lnTo>
                  <a:lnTo>
                    <a:pt x="16221" y="2470"/>
                  </a:lnTo>
                  <a:lnTo>
                    <a:pt x="15689" y="2094"/>
                  </a:lnTo>
                  <a:lnTo>
                    <a:pt x="15115" y="1750"/>
                  </a:lnTo>
                  <a:lnTo>
                    <a:pt x="14499" y="1472"/>
                  </a:lnTo>
                  <a:lnTo>
                    <a:pt x="13797" y="1227"/>
                  </a:lnTo>
                  <a:lnTo>
                    <a:pt x="13117" y="1030"/>
                  </a:lnTo>
                  <a:lnTo>
                    <a:pt x="12415" y="883"/>
                  </a:lnTo>
                  <a:lnTo>
                    <a:pt x="11650" y="818"/>
                  </a:lnTo>
                  <a:lnTo>
                    <a:pt x="10906" y="785"/>
                  </a:lnTo>
                  <a:lnTo>
                    <a:pt x="10119" y="818"/>
                  </a:lnTo>
                  <a:lnTo>
                    <a:pt x="9396" y="883"/>
                  </a:lnTo>
                  <a:lnTo>
                    <a:pt x="8652" y="1030"/>
                  </a:lnTo>
                  <a:lnTo>
                    <a:pt x="8014" y="1227"/>
                  </a:lnTo>
                  <a:lnTo>
                    <a:pt x="7355" y="1440"/>
                  </a:lnTo>
                  <a:lnTo>
                    <a:pt x="6739" y="1750"/>
                  </a:lnTo>
                  <a:lnTo>
                    <a:pt x="6122" y="2061"/>
                  </a:lnTo>
                  <a:lnTo>
                    <a:pt x="5591" y="2438"/>
                  </a:lnTo>
                  <a:lnTo>
                    <a:pt x="5102" y="2847"/>
                  </a:lnTo>
                  <a:lnTo>
                    <a:pt x="4698" y="3289"/>
                  </a:lnTo>
                  <a:lnTo>
                    <a:pt x="4294" y="3763"/>
                  </a:lnTo>
                  <a:lnTo>
                    <a:pt x="3996" y="4270"/>
                  </a:lnTo>
                  <a:lnTo>
                    <a:pt x="3720" y="4794"/>
                  </a:lnTo>
                  <a:lnTo>
                    <a:pt x="3550" y="5367"/>
                  </a:lnTo>
                  <a:lnTo>
                    <a:pt x="3422" y="5956"/>
                  </a:lnTo>
                  <a:lnTo>
                    <a:pt x="3380" y="6561"/>
                  </a:lnTo>
                  <a:lnTo>
                    <a:pt x="3422" y="7134"/>
                  </a:lnTo>
                  <a:lnTo>
                    <a:pt x="3550" y="7690"/>
                  </a:lnTo>
                  <a:lnTo>
                    <a:pt x="3720" y="8263"/>
                  </a:lnTo>
                  <a:lnTo>
                    <a:pt x="3954" y="8787"/>
                  </a:lnTo>
                  <a:lnTo>
                    <a:pt x="4294" y="9294"/>
                  </a:lnTo>
                  <a:lnTo>
                    <a:pt x="4655" y="9769"/>
                  </a:lnTo>
                  <a:lnTo>
                    <a:pt x="5102" y="10210"/>
                  </a:lnTo>
                  <a:lnTo>
                    <a:pt x="5591" y="10620"/>
                  </a:lnTo>
                  <a:close/>
                </a:path>
                <a:path w="21600" h="21600" extrusionOk="0">
                  <a:moveTo>
                    <a:pt x="3401" y="6021"/>
                  </a:moveTo>
                  <a:lnTo>
                    <a:pt x="4039" y="5530"/>
                  </a:lnTo>
                  <a:lnTo>
                    <a:pt x="4294" y="4892"/>
                  </a:lnTo>
                  <a:lnTo>
                    <a:pt x="4677" y="4156"/>
                  </a:lnTo>
                  <a:lnTo>
                    <a:pt x="5166" y="3763"/>
                  </a:lnTo>
                  <a:lnTo>
                    <a:pt x="5378" y="3354"/>
                  </a:lnTo>
                  <a:lnTo>
                    <a:pt x="5293" y="2732"/>
                  </a:lnTo>
                  <a:moveTo>
                    <a:pt x="3507" y="7380"/>
                  </a:moveTo>
                  <a:lnTo>
                    <a:pt x="3890" y="7200"/>
                  </a:lnTo>
                  <a:lnTo>
                    <a:pt x="4103" y="7249"/>
                  </a:lnTo>
                  <a:lnTo>
                    <a:pt x="4400" y="7527"/>
                  </a:lnTo>
                  <a:lnTo>
                    <a:pt x="4719" y="7674"/>
                  </a:lnTo>
                  <a:lnTo>
                    <a:pt x="5293" y="7641"/>
                  </a:lnTo>
                  <a:lnTo>
                    <a:pt x="5740" y="7543"/>
                  </a:lnTo>
                  <a:lnTo>
                    <a:pt x="6144" y="7543"/>
                  </a:lnTo>
                  <a:lnTo>
                    <a:pt x="6526" y="7821"/>
                  </a:lnTo>
                  <a:lnTo>
                    <a:pt x="6569" y="8312"/>
                  </a:lnTo>
                  <a:lnTo>
                    <a:pt x="6059" y="8852"/>
                  </a:lnTo>
                  <a:lnTo>
                    <a:pt x="5803" y="8967"/>
                  </a:lnTo>
                  <a:lnTo>
                    <a:pt x="5803" y="9147"/>
                  </a:lnTo>
                  <a:lnTo>
                    <a:pt x="5421" y="9294"/>
                  </a:lnTo>
                  <a:lnTo>
                    <a:pt x="4868" y="9163"/>
                  </a:lnTo>
                  <a:lnTo>
                    <a:pt x="4337" y="9049"/>
                  </a:lnTo>
                  <a:lnTo>
                    <a:pt x="4081" y="9000"/>
                  </a:lnTo>
                  <a:moveTo>
                    <a:pt x="14988" y="11372"/>
                  </a:moveTo>
                  <a:lnTo>
                    <a:pt x="15115" y="10865"/>
                  </a:lnTo>
                  <a:lnTo>
                    <a:pt x="16072" y="10096"/>
                  </a:lnTo>
                  <a:lnTo>
                    <a:pt x="16455" y="9605"/>
                  </a:lnTo>
                  <a:lnTo>
                    <a:pt x="16455" y="8329"/>
                  </a:lnTo>
                  <a:lnTo>
                    <a:pt x="17156" y="7969"/>
                  </a:lnTo>
                  <a:lnTo>
                    <a:pt x="17879" y="7870"/>
                  </a:lnTo>
                  <a:lnTo>
                    <a:pt x="18177" y="7821"/>
                  </a:lnTo>
                  <a:moveTo>
                    <a:pt x="18368" y="6840"/>
                  </a:moveTo>
                  <a:lnTo>
                    <a:pt x="18049" y="6610"/>
                  </a:lnTo>
                  <a:lnTo>
                    <a:pt x="17411" y="6512"/>
                  </a:lnTo>
                  <a:lnTo>
                    <a:pt x="16859" y="6545"/>
                  </a:lnTo>
                  <a:lnTo>
                    <a:pt x="16603" y="6201"/>
                  </a:lnTo>
                  <a:lnTo>
                    <a:pt x="16731" y="5874"/>
                  </a:lnTo>
                  <a:lnTo>
                    <a:pt x="17241" y="5465"/>
                  </a:lnTo>
                  <a:lnTo>
                    <a:pt x="17858" y="5236"/>
                  </a:lnTo>
                  <a:lnTo>
                    <a:pt x="18007" y="5089"/>
                  </a:lnTo>
                  <a:lnTo>
                    <a:pt x="18049" y="4892"/>
                  </a:lnTo>
                  <a:moveTo>
                    <a:pt x="8100" y="1260"/>
                  </a:moveTo>
                  <a:cubicBezTo>
                    <a:pt x="8333" y="1276"/>
                    <a:pt x="8206" y="1554"/>
                    <a:pt x="8695" y="1652"/>
                  </a:cubicBezTo>
                  <a:cubicBezTo>
                    <a:pt x="9184" y="1750"/>
                    <a:pt x="10481" y="1685"/>
                    <a:pt x="10991" y="1881"/>
                  </a:cubicBezTo>
                  <a:cubicBezTo>
                    <a:pt x="11501" y="2078"/>
                    <a:pt x="11629" y="2503"/>
                    <a:pt x="11799" y="2830"/>
                  </a:cubicBezTo>
                  <a:cubicBezTo>
                    <a:pt x="11969" y="3158"/>
                    <a:pt x="11905" y="3910"/>
                    <a:pt x="12054" y="3894"/>
                  </a:cubicBezTo>
                  <a:cubicBezTo>
                    <a:pt x="12203" y="3878"/>
                    <a:pt x="12351" y="2880"/>
                    <a:pt x="12649" y="2683"/>
                  </a:cubicBezTo>
                  <a:cubicBezTo>
                    <a:pt x="12947" y="2487"/>
                    <a:pt x="13670" y="2536"/>
                    <a:pt x="13840" y="2683"/>
                  </a:cubicBezTo>
                  <a:cubicBezTo>
                    <a:pt x="14010" y="2830"/>
                    <a:pt x="13733" y="3370"/>
                    <a:pt x="13648" y="3616"/>
                  </a:cubicBezTo>
                  <a:cubicBezTo>
                    <a:pt x="13563" y="3861"/>
                    <a:pt x="13457" y="4058"/>
                    <a:pt x="13351" y="4156"/>
                  </a:cubicBezTo>
                  <a:cubicBezTo>
                    <a:pt x="13244" y="4254"/>
                    <a:pt x="13096" y="4221"/>
                    <a:pt x="12947" y="4254"/>
                  </a:cubicBezTo>
                  <a:cubicBezTo>
                    <a:pt x="12777" y="4303"/>
                    <a:pt x="12585" y="4369"/>
                    <a:pt x="12394" y="4401"/>
                  </a:cubicBezTo>
                  <a:cubicBezTo>
                    <a:pt x="12139" y="4500"/>
                    <a:pt x="12054" y="4614"/>
                    <a:pt x="11862" y="4647"/>
                  </a:cubicBezTo>
                  <a:cubicBezTo>
                    <a:pt x="11650" y="4761"/>
                    <a:pt x="11671" y="4680"/>
                    <a:pt x="11437" y="4778"/>
                  </a:cubicBezTo>
                  <a:cubicBezTo>
                    <a:pt x="11352" y="4827"/>
                    <a:pt x="11225" y="4974"/>
                    <a:pt x="11246" y="5072"/>
                  </a:cubicBezTo>
                  <a:cubicBezTo>
                    <a:pt x="11225" y="5154"/>
                    <a:pt x="11267" y="5220"/>
                    <a:pt x="11310" y="5269"/>
                  </a:cubicBezTo>
                  <a:cubicBezTo>
                    <a:pt x="11352" y="5318"/>
                    <a:pt x="11480" y="5383"/>
                    <a:pt x="11565" y="5416"/>
                  </a:cubicBezTo>
                  <a:cubicBezTo>
                    <a:pt x="11629" y="5400"/>
                    <a:pt x="11820" y="5465"/>
                    <a:pt x="11862" y="5432"/>
                  </a:cubicBezTo>
                  <a:cubicBezTo>
                    <a:pt x="11905" y="5416"/>
                    <a:pt x="11926" y="5269"/>
                    <a:pt x="11884" y="5236"/>
                  </a:cubicBezTo>
                  <a:cubicBezTo>
                    <a:pt x="11841" y="5203"/>
                    <a:pt x="11629" y="5269"/>
                    <a:pt x="11565" y="5220"/>
                  </a:cubicBezTo>
                  <a:cubicBezTo>
                    <a:pt x="11480" y="5187"/>
                    <a:pt x="11459" y="5040"/>
                    <a:pt x="11480" y="4974"/>
                  </a:cubicBezTo>
                  <a:cubicBezTo>
                    <a:pt x="11501" y="4909"/>
                    <a:pt x="11607" y="4860"/>
                    <a:pt x="11692" y="4843"/>
                  </a:cubicBezTo>
                  <a:cubicBezTo>
                    <a:pt x="11905" y="4876"/>
                    <a:pt x="11820" y="4876"/>
                    <a:pt x="12054" y="4876"/>
                  </a:cubicBezTo>
                  <a:cubicBezTo>
                    <a:pt x="12075" y="5040"/>
                    <a:pt x="12096" y="5269"/>
                    <a:pt x="12139" y="5416"/>
                  </a:cubicBezTo>
                  <a:cubicBezTo>
                    <a:pt x="12160" y="5465"/>
                    <a:pt x="12330" y="5465"/>
                    <a:pt x="12373" y="5416"/>
                  </a:cubicBezTo>
                  <a:cubicBezTo>
                    <a:pt x="12415" y="5367"/>
                    <a:pt x="12330" y="4974"/>
                    <a:pt x="12394" y="4892"/>
                  </a:cubicBezTo>
                  <a:cubicBezTo>
                    <a:pt x="12458" y="4810"/>
                    <a:pt x="12692" y="4925"/>
                    <a:pt x="12755" y="4892"/>
                  </a:cubicBezTo>
                  <a:cubicBezTo>
                    <a:pt x="12798" y="4860"/>
                    <a:pt x="12840" y="4761"/>
                    <a:pt x="12755" y="4729"/>
                  </a:cubicBezTo>
                  <a:cubicBezTo>
                    <a:pt x="12670" y="4696"/>
                    <a:pt x="12118" y="4745"/>
                    <a:pt x="12203" y="4696"/>
                  </a:cubicBezTo>
                  <a:cubicBezTo>
                    <a:pt x="12543" y="4549"/>
                    <a:pt x="12819" y="4434"/>
                    <a:pt x="13266" y="4401"/>
                  </a:cubicBezTo>
                  <a:cubicBezTo>
                    <a:pt x="13436" y="4385"/>
                    <a:pt x="13585" y="4500"/>
                    <a:pt x="13776" y="4532"/>
                  </a:cubicBezTo>
                  <a:cubicBezTo>
                    <a:pt x="13967" y="4630"/>
                    <a:pt x="13861" y="4843"/>
                    <a:pt x="13712" y="4925"/>
                  </a:cubicBezTo>
                  <a:cubicBezTo>
                    <a:pt x="13648" y="5023"/>
                    <a:pt x="13521" y="5121"/>
                    <a:pt x="13414" y="5187"/>
                  </a:cubicBezTo>
                  <a:cubicBezTo>
                    <a:pt x="13351" y="5285"/>
                    <a:pt x="13287" y="5334"/>
                    <a:pt x="13159" y="5383"/>
                  </a:cubicBezTo>
                  <a:cubicBezTo>
                    <a:pt x="13117" y="5563"/>
                    <a:pt x="12862" y="5743"/>
                    <a:pt x="12649" y="5809"/>
                  </a:cubicBezTo>
                  <a:cubicBezTo>
                    <a:pt x="12543" y="5907"/>
                    <a:pt x="12437" y="5940"/>
                    <a:pt x="12309" y="6005"/>
                  </a:cubicBezTo>
                  <a:cubicBezTo>
                    <a:pt x="12245" y="6120"/>
                    <a:pt x="12139" y="6185"/>
                    <a:pt x="12075" y="6300"/>
                  </a:cubicBezTo>
                  <a:cubicBezTo>
                    <a:pt x="12118" y="6561"/>
                    <a:pt x="12075" y="6643"/>
                    <a:pt x="12373" y="6741"/>
                  </a:cubicBezTo>
                  <a:cubicBezTo>
                    <a:pt x="12500" y="6840"/>
                    <a:pt x="12522" y="6970"/>
                    <a:pt x="12330" y="7036"/>
                  </a:cubicBezTo>
                  <a:cubicBezTo>
                    <a:pt x="12011" y="6987"/>
                    <a:pt x="12033" y="6823"/>
                    <a:pt x="11799" y="6692"/>
                  </a:cubicBezTo>
                  <a:cubicBezTo>
                    <a:pt x="11714" y="6529"/>
                    <a:pt x="11459" y="6430"/>
                    <a:pt x="11246" y="6398"/>
                  </a:cubicBezTo>
                  <a:cubicBezTo>
                    <a:pt x="11076" y="6332"/>
                    <a:pt x="11182" y="6365"/>
                    <a:pt x="10906" y="6365"/>
                  </a:cubicBezTo>
                  <a:cubicBezTo>
                    <a:pt x="10608" y="6512"/>
                    <a:pt x="10544" y="7347"/>
                    <a:pt x="11246" y="7478"/>
                  </a:cubicBezTo>
                  <a:cubicBezTo>
                    <a:pt x="12394" y="7429"/>
                    <a:pt x="13329" y="7772"/>
                    <a:pt x="13733" y="7985"/>
                  </a:cubicBezTo>
                  <a:cubicBezTo>
                    <a:pt x="13840" y="8410"/>
                    <a:pt x="13329" y="8901"/>
                    <a:pt x="12500" y="9343"/>
                  </a:cubicBezTo>
                  <a:cubicBezTo>
                    <a:pt x="11629" y="9736"/>
                    <a:pt x="11480" y="10194"/>
                    <a:pt x="11246" y="10980"/>
                  </a:cubicBezTo>
                  <a:cubicBezTo>
                    <a:pt x="10991" y="11372"/>
                    <a:pt x="10481" y="10930"/>
                    <a:pt x="10289" y="10096"/>
                  </a:cubicBezTo>
                  <a:cubicBezTo>
                    <a:pt x="10140" y="9196"/>
                    <a:pt x="9907" y="8165"/>
                    <a:pt x="10459" y="7576"/>
                  </a:cubicBezTo>
                  <a:cubicBezTo>
                    <a:pt x="9375" y="6790"/>
                    <a:pt x="9269" y="6070"/>
                    <a:pt x="9056" y="6218"/>
                  </a:cubicBezTo>
                  <a:cubicBezTo>
                    <a:pt x="9205" y="6987"/>
                    <a:pt x="8929" y="6660"/>
                    <a:pt x="8737" y="6021"/>
                  </a:cubicBezTo>
                  <a:cubicBezTo>
                    <a:pt x="8822" y="5023"/>
                    <a:pt x="8610" y="4385"/>
                    <a:pt x="8440" y="3550"/>
                  </a:cubicBezTo>
                  <a:lnTo>
                    <a:pt x="7844" y="2290"/>
                  </a:lnTo>
                  <a:lnTo>
                    <a:pt x="6654" y="1849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3" presetClass="entr" presetSubtype="27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7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7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3" presetClass="entr" presetSubtype="272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7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7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7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7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 bldLvl="5" autoUpdateAnimBg="0" advAuto="1000"/>
      <p:bldP spid="97289" grpId="0" animBg="1" autoUpdateAnimBg="0"/>
      <p:bldP spid="97290" grpId="0" animBg="1" autoUpdateAnimBg="0"/>
      <p:bldP spid="97291" grpId="0" animBg="1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6 — Document Solution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661987"/>
          </a:xfrm>
        </p:spPr>
        <p:txBody>
          <a:bodyPr/>
          <a:lstStyle/>
          <a:p>
            <a:r>
              <a:rPr lang="en-US" dirty="0"/>
              <a:t>What is involved in documenting the solution?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000099"/>
                </a:solidFill>
                <a:latin typeface="Arial Narrow" pitchFamily="34" charset="0"/>
              </a:rPr>
              <a:t>p. 696</a:t>
            </a:r>
          </a:p>
        </p:txBody>
      </p:sp>
      <p:grpSp>
        <p:nvGrpSpPr>
          <p:cNvPr id="99333" name="Group 5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99334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9335" name="Text Box 7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 dirty="0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99337" name="Rectangle 9"/>
          <p:cNvSpPr>
            <a:spLocks noChangeArrowheads="1"/>
          </p:cNvSpPr>
          <p:nvPr/>
        </p:nvSpPr>
        <p:spPr bwMode="auto">
          <a:xfrm>
            <a:off x="304800" y="1547813"/>
            <a:ext cx="858520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Programmer performs two activities</a:t>
            </a:r>
            <a:endParaRPr kumimoji="1" lang="en-US" sz="2600" b="1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99338" name="AutoShape 10"/>
          <p:cNvSpPr>
            <a:spLocks noChangeArrowheads="1"/>
          </p:cNvSpPr>
          <p:nvPr/>
        </p:nvSpPr>
        <p:spPr bwMode="auto">
          <a:xfrm>
            <a:off x="990600" y="2438400"/>
            <a:ext cx="3429000" cy="2362200"/>
          </a:xfrm>
          <a:prstGeom prst="roundRect">
            <a:avLst>
              <a:gd name="adj" fmla="val 16667"/>
            </a:avLst>
          </a:prstGeom>
          <a:solidFill>
            <a:srgbClr val="993366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algn="ctr"/>
            <a:r>
              <a:rPr kumimoji="1" lang="en-US" dirty="0">
                <a:solidFill>
                  <a:srgbClr val="FFFFCC"/>
                </a:solidFill>
                <a:latin typeface="Times New Roman" pitchFamily="18" charset="0"/>
              </a:rPr>
              <a:t>Reviews program code—removes dead code, program instructions that program never executes</a:t>
            </a:r>
          </a:p>
        </p:txBody>
      </p:sp>
      <p:sp>
        <p:nvSpPr>
          <p:cNvPr id="99339" name="AutoShape 11"/>
          <p:cNvSpPr>
            <a:spLocks noChangeArrowheads="1"/>
          </p:cNvSpPr>
          <p:nvPr/>
        </p:nvSpPr>
        <p:spPr bwMode="auto">
          <a:xfrm>
            <a:off x="4800600" y="3048000"/>
            <a:ext cx="3429000" cy="2362200"/>
          </a:xfrm>
          <a:prstGeom prst="roundRect">
            <a:avLst>
              <a:gd name="adj" fmla="val 16667"/>
            </a:avLst>
          </a:prstGeom>
          <a:solidFill>
            <a:srgbClr val="808000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algn="ctr">
              <a:spcBef>
                <a:spcPct val="50000"/>
              </a:spcBef>
              <a:buClr>
                <a:srgbClr val="D94439"/>
              </a:buClr>
              <a:buFont typeface="Wingdings" pitchFamily="2" charset="2"/>
              <a:buNone/>
            </a:pPr>
            <a:r>
              <a:rPr kumimoji="1" lang="en-US" dirty="0">
                <a:solidFill>
                  <a:srgbClr val="FFFFCC"/>
                </a:solidFill>
                <a:latin typeface="Times New Roman" pitchFamily="18" charset="0"/>
              </a:rPr>
              <a:t>Reviews </a:t>
            </a:r>
            <a:br>
              <a:rPr kumimoji="1" lang="en-US" dirty="0">
                <a:solidFill>
                  <a:srgbClr val="FFFFCC"/>
                </a:solidFill>
                <a:latin typeface="Times New Roman" pitchFamily="18" charset="0"/>
              </a:rPr>
            </a:br>
            <a:r>
              <a:rPr kumimoji="1" lang="en-US" dirty="0">
                <a:solidFill>
                  <a:srgbClr val="FFFFCC"/>
                </a:solidFill>
                <a:latin typeface="Times New Roman" pitchFamily="18" charset="0"/>
              </a:rPr>
              <a:t>documentation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9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3" presetClass="entr" presetSubtype="5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99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3" presetClass="entr" presetSubtype="5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99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build="p" bldLvl="5" autoUpdateAnimBg="0" advAuto="1000"/>
      <p:bldP spid="99337" grpId="0" build="p" bldLvl="2" autoUpdateAnimBg="0" advAuto="3000"/>
      <p:bldP spid="99338" grpId="0" animBg="1" autoUpdateAnimBg="0"/>
      <p:bldP spid="99339" grpId="0" animBg="1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Companies on the Cutting Edge</a:t>
            </a:r>
          </a:p>
        </p:txBody>
      </p:sp>
      <p:sp>
        <p:nvSpPr>
          <p:cNvPr id="125955" name="AutoShape 3"/>
          <p:cNvSpPr>
            <a:spLocks noChangeArrowheads="1"/>
          </p:cNvSpPr>
          <p:nvPr/>
        </p:nvSpPr>
        <p:spPr bwMode="auto">
          <a:xfrm>
            <a:off x="838200" y="1143000"/>
            <a:ext cx="7772400" cy="16002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Video: Electronic Arts Going Mobile</a:t>
            </a:r>
          </a:p>
        </p:txBody>
      </p:sp>
      <p:grpSp>
        <p:nvGrpSpPr>
          <p:cNvPr id="125956" name="Group 4"/>
          <p:cNvGrpSpPr>
            <a:grpSpLocks/>
          </p:cNvGrpSpPr>
          <p:nvPr/>
        </p:nvGrpSpPr>
        <p:grpSpPr bwMode="auto">
          <a:xfrm>
            <a:off x="7848600" y="6400800"/>
            <a:ext cx="860425" cy="271463"/>
            <a:chOff x="4943" y="4033"/>
            <a:chExt cx="542" cy="171"/>
          </a:xfrm>
        </p:grpSpPr>
        <p:sp>
          <p:nvSpPr>
            <p:cNvPr id="125957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5958" name="Text Box 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 dirty="0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125959" name="Group 7"/>
          <p:cNvGrpSpPr>
            <a:grpSpLocks/>
          </p:cNvGrpSpPr>
          <p:nvPr/>
        </p:nvGrpSpPr>
        <p:grpSpPr bwMode="auto">
          <a:xfrm>
            <a:off x="381000" y="3962400"/>
            <a:ext cx="8534400" cy="2095500"/>
            <a:chOff x="240" y="2496"/>
            <a:chExt cx="5376" cy="1320"/>
          </a:xfrm>
        </p:grpSpPr>
        <p:pic>
          <p:nvPicPr>
            <p:cNvPr id="125960" name="Picture 8" descr="MCj04316210000[1]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0" y="2736"/>
              <a:ext cx="1080" cy="1080"/>
            </a:xfrm>
            <a:prstGeom prst="rect">
              <a:avLst/>
            </a:prstGeom>
            <a:noFill/>
          </p:spPr>
        </p:pic>
        <p:pic>
          <p:nvPicPr>
            <p:cNvPr id="125961" name="Picture 9" descr="MCj03223700000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64" y="2496"/>
              <a:ext cx="1152" cy="1243"/>
            </a:xfrm>
            <a:prstGeom prst="rect">
              <a:avLst/>
            </a:prstGeom>
            <a:noFill/>
          </p:spPr>
        </p:pic>
      </p:grpSp>
      <p:grpSp>
        <p:nvGrpSpPr>
          <p:cNvPr id="125962" name="Group 10"/>
          <p:cNvGrpSpPr>
            <a:grpSpLocks/>
          </p:cNvGrpSpPr>
          <p:nvPr/>
        </p:nvGrpSpPr>
        <p:grpSpPr bwMode="auto">
          <a:xfrm>
            <a:off x="3429001" y="3429001"/>
            <a:ext cx="2897188" cy="1985963"/>
            <a:chOff x="2160" y="2160"/>
            <a:chExt cx="1825" cy="1251"/>
          </a:xfrm>
        </p:grpSpPr>
        <p:sp>
          <p:nvSpPr>
            <p:cNvPr id="125963" name="AutoShape 11">
              <a:hlinkClick r:id="rId4" action="ppaction://program" highlightClick="1"/>
            </p:cNvPr>
            <p:cNvSpPr>
              <a:spLocks noChangeArrowheads="1"/>
            </p:cNvSpPr>
            <p:nvPr/>
          </p:nvSpPr>
          <p:spPr bwMode="auto">
            <a:xfrm>
              <a:off x="2496" y="2160"/>
              <a:ext cx="912" cy="912"/>
            </a:xfrm>
            <a:prstGeom prst="actionButtonMovie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5964" name="Text Box 12"/>
            <p:cNvSpPr txBox="1">
              <a:spLocks noChangeArrowheads="1"/>
            </p:cNvSpPr>
            <p:nvPr/>
          </p:nvSpPr>
          <p:spPr bwMode="auto">
            <a:xfrm>
              <a:off x="2160" y="3120"/>
              <a:ext cx="182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  <a:hlinkClick r:id="rId4" action="ppaction://hlinkfile"/>
                </a:rPr>
                <a:t>CLICK TO START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5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25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5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0"/>
            <a:ext cx="8842375" cy="806450"/>
          </a:xfrm>
        </p:spPr>
        <p:txBody>
          <a:bodyPr/>
          <a:lstStyle/>
          <a:p>
            <a:r>
              <a:rPr lang="en-US" sz="2200" dirty="0"/>
              <a:t>Summary of Programming Languages and Program Development</a:t>
            </a:r>
            <a:endParaRPr lang="en-US" sz="2200" dirty="0">
              <a:latin typeface="Arial Unicode MS" pitchFamily="34" charset="-128"/>
            </a:endParaRPr>
          </a:p>
        </p:txBody>
      </p:sp>
      <p:sp>
        <p:nvSpPr>
          <p:cNvPr id="101380" name="AutoShape 4"/>
          <p:cNvSpPr>
            <a:spLocks noChangeArrowheads="1"/>
          </p:cNvSpPr>
          <p:nvPr/>
        </p:nvSpPr>
        <p:spPr bwMode="auto">
          <a:xfrm>
            <a:off x="203200" y="2255838"/>
            <a:ext cx="4341813" cy="931862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lnSpc>
                <a:spcPts val="2000"/>
              </a:lnSpc>
            </a:pPr>
            <a:r>
              <a:rPr kumimoji="1" lang="en-US" sz="1800" b="1" dirty="0">
                <a:latin typeface="Times New Roman" pitchFamily="18" charset="0"/>
              </a:rPr>
              <a:t>Various programming languages </a:t>
            </a:r>
            <a:br>
              <a:rPr kumimoji="1" lang="en-US" sz="1800" b="1" dirty="0">
                <a:latin typeface="Times New Roman" pitchFamily="18" charset="0"/>
              </a:rPr>
            </a:br>
            <a:r>
              <a:rPr kumimoji="1" lang="en-US" sz="1800" b="1" dirty="0">
                <a:latin typeface="Times New Roman" pitchFamily="18" charset="0"/>
              </a:rPr>
              <a:t>used to </a:t>
            </a:r>
            <a:r>
              <a:rPr kumimoji="1" lang="en-US" sz="1800" b="1" dirty="0" smtClean="0">
                <a:latin typeface="Times New Roman" pitchFamily="18" charset="0"/>
              </a:rPr>
              <a:t>create</a:t>
            </a:r>
            <a:r>
              <a:rPr kumimoji="1" lang="en-US" sz="1800" b="1" dirty="0">
                <a:latin typeface="Times New Roman" pitchFamily="18" charset="0"/>
              </a:rPr>
              <a:t/>
            </a:r>
            <a:br>
              <a:rPr kumimoji="1" lang="en-US" sz="1800" b="1" dirty="0">
                <a:latin typeface="Times New Roman" pitchFamily="18" charset="0"/>
              </a:rPr>
            </a:br>
            <a:r>
              <a:rPr kumimoji="1" lang="en-US" sz="1800" b="1" dirty="0">
                <a:latin typeface="Times New Roman" pitchFamily="18" charset="0"/>
              </a:rPr>
              <a:t>computer programs</a:t>
            </a:r>
          </a:p>
        </p:txBody>
      </p:sp>
      <p:sp>
        <p:nvSpPr>
          <p:cNvPr id="101381" name="AutoShape 5"/>
          <p:cNvSpPr>
            <a:spLocks noChangeArrowheads="1"/>
          </p:cNvSpPr>
          <p:nvPr/>
        </p:nvSpPr>
        <p:spPr bwMode="auto">
          <a:xfrm>
            <a:off x="203200" y="3436938"/>
            <a:ext cx="4341813" cy="931862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lnSpc>
                <a:spcPts val="2000"/>
              </a:lnSpc>
            </a:pPr>
            <a:r>
              <a:rPr kumimoji="1" lang="en-US" sz="1800" b="1" dirty="0">
                <a:latin typeface="Times New Roman" pitchFamily="18" charset="0"/>
              </a:rPr>
              <a:t>The program development </a:t>
            </a:r>
            <a:br>
              <a:rPr kumimoji="1" lang="en-US" sz="1800" b="1" dirty="0">
                <a:latin typeface="Times New Roman" pitchFamily="18" charset="0"/>
              </a:rPr>
            </a:br>
            <a:r>
              <a:rPr kumimoji="1" lang="en-US" sz="1800" b="1" dirty="0">
                <a:latin typeface="Times New Roman" pitchFamily="18" charset="0"/>
              </a:rPr>
              <a:t>cycle and the tools used to make </a:t>
            </a:r>
            <a:br>
              <a:rPr kumimoji="1" lang="en-US" sz="1800" b="1" dirty="0">
                <a:latin typeface="Times New Roman" pitchFamily="18" charset="0"/>
              </a:rPr>
            </a:br>
            <a:r>
              <a:rPr kumimoji="1" lang="en-US" sz="1800" b="1" dirty="0">
                <a:latin typeface="Times New Roman" pitchFamily="18" charset="0"/>
              </a:rPr>
              <a:t>this process efficient</a:t>
            </a:r>
          </a:p>
        </p:txBody>
      </p:sp>
      <p:sp>
        <p:nvSpPr>
          <p:cNvPr id="101382" name="AutoShape 6"/>
          <p:cNvSpPr>
            <a:spLocks noChangeArrowheads="1"/>
          </p:cNvSpPr>
          <p:nvPr/>
        </p:nvSpPr>
        <p:spPr bwMode="auto">
          <a:xfrm>
            <a:off x="4572000" y="2840038"/>
            <a:ext cx="4341813" cy="931862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lnSpc>
                <a:spcPts val="2000"/>
              </a:lnSpc>
            </a:pPr>
            <a:r>
              <a:rPr kumimoji="1" lang="en-US" sz="1800" b="1" dirty="0">
                <a:latin typeface="Times New Roman" pitchFamily="18" charset="0"/>
              </a:rPr>
              <a:t>Web development and multimedia development tools</a:t>
            </a:r>
          </a:p>
        </p:txBody>
      </p:sp>
      <p:sp>
        <p:nvSpPr>
          <p:cNvPr id="101383" name="Text Box 7"/>
          <p:cNvSpPr txBox="1">
            <a:spLocks noChangeArrowheads="1"/>
          </p:cNvSpPr>
          <p:nvPr/>
        </p:nvSpPr>
        <p:spPr bwMode="auto">
          <a:xfrm>
            <a:off x="304800" y="5876925"/>
            <a:ext cx="2430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rgbClr val="D94439"/>
              </a:buClr>
              <a:buSzPct val="75000"/>
              <a:buFont typeface="Wingdings" pitchFamily="2" charset="2"/>
              <a:buNone/>
            </a:pPr>
            <a:r>
              <a:rPr kumimoji="1" lang="en-US" sz="2000" b="1" dirty="0">
                <a:solidFill>
                  <a:srgbClr val="000099"/>
                </a:solidFill>
                <a:latin typeface="Garamond" pitchFamily="18" charset="0"/>
              </a:rPr>
              <a:t>Chapter 13 Complete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7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10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0" grpId="0" animBg="1" autoUpdateAnimBg="0"/>
      <p:bldP spid="101381" grpId="0" animBg="1" autoUpdateAnimBg="0"/>
      <p:bldP spid="101382" grpId="0" animBg="1" autoUpdateAnimBg="0"/>
      <p:bldP spid="10138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Low-Level Languages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738187"/>
          </a:xfrm>
        </p:spPr>
        <p:txBody>
          <a:bodyPr/>
          <a:lstStyle/>
          <a:p>
            <a:r>
              <a:rPr lang="en-US" dirty="0"/>
              <a:t>What is </a:t>
            </a:r>
            <a:r>
              <a:rPr lang="en-US" dirty="0">
                <a:solidFill>
                  <a:srgbClr val="DD554B"/>
                </a:solidFill>
              </a:rPr>
              <a:t>assembly language</a:t>
            </a:r>
            <a:r>
              <a:rPr lang="en-US" dirty="0"/>
              <a:t>?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000099"/>
                </a:solidFill>
                <a:latin typeface="Arial Narrow" pitchFamily="34" charset="0"/>
              </a:rPr>
              <a:t>p. 666 Fig. 13-3</a:t>
            </a:r>
          </a:p>
        </p:txBody>
      </p:sp>
      <p:grpSp>
        <p:nvGrpSpPr>
          <p:cNvPr id="11269" name="Group 5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11270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271" name="Text Box 7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 dirty="0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304800" y="1547813"/>
            <a:ext cx="4572000" cy="287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Instructions made up of symbolic instruction codes, meaningful abbreviations and codes</a:t>
            </a:r>
          </a:p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 dirty="0">
                <a:solidFill>
                  <a:srgbClr val="DD554B"/>
                </a:solidFill>
                <a:latin typeface="Times New Roman" pitchFamily="18" charset="0"/>
              </a:rPr>
              <a:t>Source program</a:t>
            </a: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 contains code to be converted to machine language</a:t>
            </a:r>
            <a:endParaRPr kumimoji="1" lang="en-US" sz="2600" b="1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pic>
        <p:nvPicPr>
          <p:cNvPr id="11277" name="Picture 13" descr="fig13_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1143000"/>
            <a:ext cx="3060700" cy="472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bldLvl="5" autoUpdateAnimBg="0" advAuto="1000"/>
      <p:bldP spid="11272" grpId="0" build="p" bldLvl="2" autoUpdateAnimBg="0" advAuto="300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2895600" y="3695700"/>
            <a:ext cx="3390900" cy="1714500"/>
          </a:xfrm>
          <a:prstGeom prst="rect">
            <a:avLst/>
          </a:prstGeom>
          <a:solidFill>
            <a:srgbClr val="808000"/>
          </a:solidFill>
          <a:ln w="9525">
            <a:noFill/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8000"/>
            </a:extrusionClr>
          </a:sp3d>
        </p:spPr>
        <p:txBody>
          <a:bodyPr anchor="ctr">
            <a:flatTx/>
          </a:bodyPr>
          <a:lstStyle/>
          <a:p>
            <a:pPr algn="ctr">
              <a:spcBef>
                <a:spcPct val="50000"/>
              </a:spcBef>
              <a:buClr>
                <a:srgbClr val="D94439"/>
              </a:buClr>
              <a:buSzPct val="75000"/>
              <a:buFont typeface="Wingdings" pitchFamily="2" charset="2"/>
              <a:buNone/>
            </a:pPr>
            <a:r>
              <a:rPr kumimoji="1" lang="en-US" sz="2000" b="1" dirty="0">
                <a:solidFill>
                  <a:srgbClr val="FFFFCC"/>
                </a:solidFill>
                <a:latin typeface="Times New Roman" pitchFamily="18" charset="0"/>
              </a:rPr>
              <a:t>Often called </a:t>
            </a:r>
            <a:r>
              <a:rPr kumimoji="1" lang="en-US" sz="2000" b="1" dirty="0">
                <a:solidFill>
                  <a:srgbClr val="DD554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third-generation language (3GL)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Procedural Languages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661987"/>
          </a:xfrm>
        </p:spPr>
        <p:txBody>
          <a:bodyPr/>
          <a:lstStyle/>
          <a:p>
            <a:r>
              <a:rPr lang="en-US" dirty="0"/>
              <a:t>What is a </a:t>
            </a:r>
            <a:r>
              <a:rPr lang="en-US" dirty="0">
                <a:solidFill>
                  <a:srgbClr val="DD554B"/>
                </a:solidFill>
              </a:rPr>
              <a:t>procedural language</a:t>
            </a:r>
            <a:r>
              <a:rPr lang="en-US" dirty="0"/>
              <a:t>?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000099"/>
                </a:solidFill>
                <a:latin typeface="Arial Narrow" pitchFamily="34" charset="0"/>
              </a:rPr>
              <a:t>p. 666</a:t>
            </a:r>
          </a:p>
        </p:txBody>
      </p:sp>
      <p:grpSp>
        <p:nvGrpSpPr>
          <p:cNvPr id="13317" name="Group 5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13318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319" name="Text Box 7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 dirty="0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4762500" y="1981200"/>
            <a:ext cx="3390900" cy="171450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anchor="ctr">
            <a:flatTx/>
          </a:bodyPr>
          <a:lstStyle/>
          <a:p>
            <a:pPr algn="ctr">
              <a:spcBef>
                <a:spcPct val="50000"/>
              </a:spcBef>
              <a:buClr>
                <a:srgbClr val="D94439"/>
              </a:buClr>
              <a:buSzPct val="75000"/>
              <a:buFont typeface="Wingdings" pitchFamily="2" charset="2"/>
              <a:buNone/>
            </a:pPr>
            <a:r>
              <a:rPr kumimoji="1" lang="en-US" sz="2000" b="1" dirty="0">
                <a:solidFill>
                  <a:srgbClr val="FFFFCC"/>
                </a:solidFill>
                <a:latin typeface="Times New Roman" pitchFamily="18" charset="0"/>
              </a:rPr>
              <a:t>Uses series of English-like words to write instructions</a:t>
            </a:r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1371600" y="1981200"/>
            <a:ext cx="3390900" cy="1714500"/>
          </a:xfrm>
          <a:prstGeom prst="rect">
            <a:avLst/>
          </a:prstGeom>
          <a:solidFill>
            <a:srgbClr val="993366"/>
          </a:solidFill>
          <a:ln w="9525">
            <a:noFill/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993366"/>
            </a:extrusionClr>
          </a:sp3d>
        </p:spPr>
        <p:txBody>
          <a:bodyPr anchor="ctr">
            <a:flatTx/>
          </a:bodyPr>
          <a:lstStyle/>
          <a:p>
            <a:pPr algn="ctr">
              <a:spcBef>
                <a:spcPct val="50000"/>
              </a:spcBef>
              <a:buClr>
                <a:srgbClr val="D94439"/>
              </a:buClr>
              <a:buSzPct val="75000"/>
              <a:buFont typeface="Wingdings" pitchFamily="2" charset="2"/>
              <a:buNone/>
            </a:pPr>
            <a:r>
              <a:rPr kumimoji="1" lang="en-US" sz="2000" b="1" dirty="0">
                <a:solidFill>
                  <a:srgbClr val="FFFFCC"/>
                </a:solidFill>
                <a:latin typeface="Times New Roman" pitchFamily="18" charset="0"/>
              </a:rPr>
              <a:t>Programmer writes instructions that tell computer what to accomplish and how to do 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3" grpId="0" animBg="1" autoUpdateAnimBg="0"/>
      <p:bldP spid="13315" grpId="0" build="p" bldLvl="5" autoUpdateAnimBg="0" advAuto="1000"/>
      <p:bldP spid="13322" grpId="0" animBg="1" autoUpdateAnimBg="0"/>
      <p:bldP spid="13324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Procedural Languages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585787"/>
          </a:xfrm>
        </p:spPr>
        <p:txBody>
          <a:bodyPr/>
          <a:lstStyle/>
          <a:p>
            <a:r>
              <a:rPr lang="en-US" dirty="0"/>
              <a:t>What is a compiler?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000099"/>
                </a:solidFill>
                <a:latin typeface="Arial Narrow" pitchFamily="34" charset="0"/>
              </a:rPr>
              <a:t>p. 667 Fig. 13-4</a:t>
            </a:r>
          </a:p>
        </p:txBody>
      </p:sp>
      <p:grpSp>
        <p:nvGrpSpPr>
          <p:cNvPr id="15365" name="Group 5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15366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367" name="Text Box 7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 dirty="0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304800" y="1524000"/>
            <a:ext cx="2895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Program that converts entire source program into machine language before executing it</a:t>
            </a:r>
            <a:endParaRPr kumimoji="1" lang="en-US" sz="2600" b="1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pic>
        <p:nvPicPr>
          <p:cNvPr id="10" name="Picture 9" descr="CFig13-04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38600" y="1219200"/>
            <a:ext cx="4603699" cy="449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bldLvl="5" autoUpdateAnimBg="0" advAuto="1000"/>
      <p:bldP spid="15368" grpId="0" build="p" bldLvl="2" autoUpdateAnimBg="0" advAuto="300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Procedural Languages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585787"/>
          </a:xfrm>
        </p:spPr>
        <p:txBody>
          <a:bodyPr/>
          <a:lstStyle/>
          <a:p>
            <a:r>
              <a:rPr lang="en-US" dirty="0"/>
              <a:t>What is an interpreter?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000099"/>
                </a:solidFill>
                <a:latin typeface="Arial Narrow" pitchFamily="34" charset="0"/>
              </a:rPr>
              <a:t>p. 667 Fig. 13-5</a:t>
            </a:r>
          </a:p>
        </p:txBody>
      </p:sp>
      <p:grpSp>
        <p:nvGrpSpPr>
          <p:cNvPr id="17413" name="Group 5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17414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415" name="Text Box 7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 dirty="0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304800" y="1547813"/>
            <a:ext cx="3733800" cy="25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Program that translates and executes one program code statement at </a:t>
            </a:r>
            <a:b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a time</a:t>
            </a:r>
            <a:endParaRPr kumimoji="1" lang="en-US" sz="2600" b="1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304800" y="3962400"/>
            <a:ext cx="3733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Does not produce object program</a:t>
            </a:r>
            <a:endParaRPr kumimoji="1" lang="en-US" sz="2600" b="1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pic>
        <p:nvPicPr>
          <p:cNvPr id="17420" name="Picture 12" descr="Fig13-0005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BDA078"/>
              </a:clrFrom>
              <a:clrTo>
                <a:srgbClr val="BDA07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0600" y="1295400"/>
            <a:ext cx="2905125" cy="4295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bldLvl="5" autoUpdateAnimBg="0" advAuto="1000"/>
      <p:bldP spid="17416" grpId="0" build="p" bldLvl="2" autoUpdateAnimBg="0" advAuto="3000"/>
      <p:bldP spid="17419" grpId="0" build="p" bldLvl="2" autoUpdateAnimBg="0" advAuto="2000"/>
    </p:bldLst>
  </p:timing>
</p:sld>
</file>

<file path=ppt/theme/theme1.xml><?xml version="1.0" encoding="utf-8"?>
<a:theme xmlns:a="http://schemas.openxmlformats.org/drawingml/2006/main" name="1_dt2">
  <a:themeElements>
    <a:clrScheme name="">
      <a:dk1>
        <a:srgbClr val="001932"/>
      </a:dk1>
      <a:lt1>
        <a:srgbClr val="FFFFFF"/>
      </a:lt1>
      <a:dk2>
        <a:srgbClr val="2181B7"/>
      </a:dk2>
      <a:lt2>
        <a:srgbClr val="CCFFFF"/>
      </a:lt2>
      <a:accent1>
        <a:srgbClr val="99FFCC"/>
      </a:accent1>
      <a:accent2>
        <a:srgbClr val="01B0FF"/>
      </a:accent2>
      <a:accent3>
        <a:srgbClr val="ABC1D8"/>
      </a:accent3>
      <a:accent4>
        <a:srgbClr val="DADADA"/>
      </a:accent4>
      <a:accent5>
        <a:srgbClr val="CAFFE2"/>
      </a:accent5>
      <a:accent6>
        <a:srgbClr val="019FE7"/>
      </a:accent6>
      <a:hlink>
        <a:srgbClr val="6666FF"/>
      </a:hlink>
      <a:folHlink>
        <a:srgbClr val="1C6D9A"/>
      </a:folHlink>
    </a:clrScheme>
    <a:fontScheme name="1_dt2">
      <a:majorFont>
        <a:latin typeface="Franklin Gothic Demi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1_dt2 1">
        <a:dk1>
          <a:srgbClr val="000000"/>
        </a:dk1>
        <a:lt1>
          <a:srgbClr val="FFFFFF"/>
        </a:lt1>
        <a:dk2>
          <a:srgbClr val="000000"/>
        </a:dk2>
        <a:lt2>
          <a:srgbClr val="FFCC00"/>
        </a:lt2>
        <a:accent1>
          <a:srgbClr val="FF9900"/>
        </a:accent1>
        <a:accent2>
          <a:srgbClr val="D60093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C20085"/>
        </a:accent6>
        <a:hlink>
          <a:srgbClr val="9966FF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DC2008</Template>
  <TotalTime>1620</TotalTime>
  <Words>1972</Words>
  <Application>Microsoft PowerPoint</Application>
  <PresentationFormat>On-screen Show (4:3)</PresentationFormat>
  <Paragraphs>392</Paragraphs>
  <Slides>54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1_dt2</vt:lpstr>
      <vt:lpstr>Chapter 13 Programming Languages and Program Development</vt:lpstr>
      <vt:lpstr>Chapter 13 Objectives</vt:lpstr>
      <vt:lpstr>Computer Programs and Programming Languages</vt:lpstr>
      <vt:lpstr>Computer Programs and Programming Languages</vt:lpstr>
      <vt:lpstr>Low-Level Languages</vt:lpstr>
      <vt:lpstr>Low-Level Languages</vt:lpstr>
      <vt:lpstr>Procedural Languages</vt:lpstr>
      <vt:lpstr>Procedural Languages</vt:lpstr>
      <vt:lpstr>Procedural Languages</vt:lpstr>
      <vt:lpstr>Procedural Languages</vt:lpstr>
      <vt:lpstr>Procedural Languages</vt:lpstr>
      <vt:lpstr>Object-Oriented Programming Languages</vt:lpstr>
      <vt:lpstr>Object-Oriented Programming Languages</vt:lpstr>
      <vt:lpstr>Object-Oriented Programming Languages</vt:lpstr>
      <vt:lpstr>Object-Oriented Programming Languages</vt:lpstr>
      <vt:lpstr>Object-Oriented Programming Languages</vt:lpstr>
      <vt:lpstr>Object-Oriented Programming Languages</vt:lpstr>
      <vt:lpstr>Object-Oriented Programming Languages</vt:lpstr>
      <vt:lpstr>Object-Oriented Programming Languages</vt:lpstr>
      <vt:lpstr>Other Programming Languages</vt:lpstr>
      <vt:lpstr>Other Programming Languages</vt:lpstr>
      <vt:lpstr>Other Programming Languages</vt:lpstr>
      <vt:lpstr>Other Programming Languages</vt:lpstr>
      <vt:lpstr>Other Program Development Tools</vt:lpstr>
      <vt:lpstr>Other Program Development Tools</vt:lpstr>
      <vt:lpstr>Web Page Development</vt:lpstr>
      <vt:lpstr>Web Page Development</vt:lpstr>
      <vt:lpstr>Web Page Development</vt:lpstr>
      <vt:lpstr>Web Page Development</vt:lpstr>
      <vt:lpstr>Web Page Development</vt:lpstr>
      <vt:lpstr>Web Page Development</vt:lpstr>
      <vt:lpstr>Web Page Development</vt:lpstr>
      <vt:lpstr>Web Page Development</vt:lpstr>
      <vt:lpstr>Web Page Development</vt:lpstr>
      <vt:lpstr>Multimedia Program Development</vt:lpstr>
      <vt:lpstr>The Program Development Cycle</vt:lpstr>
      <vt:lpstr>Step 1 — Analyze Requirements</vt:lpstr>
      <vt:lpstr>Step 2 — Design Solution</vt:lpstr>
      <vt:lpstr>Step 2 — Design Solution</vt:lpstr>
      <vt:lpstr>Step 2 — Design Solution</vt:lpstr>
      <vt:lpstr>Step 2 — Design Solution</vt:lpstr>
      <vt:lpstr>Step 2 — Design Solution</vt:lpstr>
      <vt:lpstr>Step 2 — Design Solution</vt:lpstr>
      <vt:lpstr>Step 2 — Design Solution</vt:lpstr>
      <vt:lpstr>Step 2 — Design Solution</vt:lpstr>
      <vt:lpstr>Step 2 — Design Solution</vt:lpstr>
      <vt:lpstr>Step 2 — Design Solution</vt:lpstr>
      <vt:lpstr>Step 2 — Design Solution</vt:lpstr>
      <vt:lpstr>Step 3 — Validate Design</vt:lpstr>
      <vt:lpstr>Step 4 — Implement Design</vt:lpstr>
      <vt:lpstr>Step 5 — Test Solution</vt:lpstr>
      <vt:lpstr>Step 6 — Document Solution</vt:lpstr>
      <vt:lpstr>Companies on the Cutting Edge</vt:lpstr>
      <vt:lpstr>Summary of Programming Languages and Program Development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Discovering Computers 2009</dc:title>
  <dc:creator>Steven Freund</dc:creator>
  <cp:lastModifiedBy>steven</cp:lastModifiedBy>
  <cp:revision>189</cp:revision>
  <dcterms:created xsi:type="dcterms:W3CDTF">2003-01-07T20:57:43Z</dcterms:created>
  <dcterms:modified xsi:type="dcterms:W3CDTF">2008-01-24T13:54:58Z</dcterms:modified>
</cp:coreProperties>
</file>