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E747-005A-4B50-94CA-D8DDBE633E5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352F-134C-4617-ABFA-473CC823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Red Rot of Sugarcane: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One </a:t>
            </a:r>
            <a:r>
              <a:rPr lang="en-US" dirty="0"/>
              <a:t>of the oldest &amp; widely distributed in Punjab &amp; Sindh </a:t>
            </a:r>
          </a:p>
        </p:txBody>
      </p:sp>
    </p:spTree>
    <p:extLst>
      <p:ext uri="{BB962C8B-B14F-4D97-AF65-F5344CB8AC3E}">
        <p14:creationId xmlns:p14="http://schemas.microsoft.com/office/powerpoint/2010/main" val="37321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and Importance: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First reported from Java in 1883</a:t>
            </a:r>
          </a:p>
          <a:p>
            <a:pPr lvl="0"/>
            <a:r>
              <a:rPr lang="en-US" dirty="0" smtClean="0"/>
              <a:t>In sub-continent in 1906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Causal organism: </a:t>
            </a:r>
            <a:r>
              <a:rPr lang="en-US" i="1" dirty="0" err="1" smtClean="0"/>
              <a:t>Colletotrichum</a:t>
            </a:r>
            <a:r>
              <a:rPr lang="en-US" i="1" dirty="0" smtClean="0"/>
              <a:t> </a:t>
            </a:r>
            <a:r>
              <a:rPr lang="en-US" i="1" dirty="0" err="1" smtClean="0"/>
              <a:t>falcatum</a:t>
            </a:r>
            <a:endParaRPr lang="en-US" dirty="0" smtClean="0"/>
          </a:p>
          <a:p>
            <a:r>
              <a:rPr lang="en-US" dirty="0" smtClean="0"/>
              <a:t>Order: </a:t>
            </a:r>
            <a:r>
              <a:rPr lang="en-US" dirty="0" err="1" smtClean="0"/>
              <a:t>Melanconiales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Family: </a:t>
            </a:r>
            <a:r>
              <a:rPr lang="en-US" dirty="0" err="1" smtClean="0"/>
              <a:t>Melanconiaceae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Yellowing </a:t>
            </a:r>
            <a:r>
              <a:rPr lang="en-US" dirty="0"/>
              <a:t>and dropping of 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leaf from the top</a:t>
            </a:r>
          </a:p>
          <a:p>
            <a:pPr lvl="0"/>
            <a:r>
              <a:rPr lang="en-US" dirty="0"/>
              <a:t>Midrib of leaves is also affected producing red patches with ash colored center having abundant fungal growth.</a:t>
            </a:r>
          </a:p>
          <a:p>
            <a:pPr lvl="0"/>
            <a:r>
              <a:rPr lang="en-US" dirty="0"/>
              <a:t>Infected canes are lighter in weight and are easily broken.</a:t>
            </a:r>
          </a:p>
          <a:p>
            <a:pPr lvl="0"/>
            <a:r>
              <a:rPr lang="en-US" dirty="0"/>
              <a:t>If split open longitudinally especially when withering of leaves starts, pith is found reddened.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97" y="1579778"/>
            <a:ext cx="3035011" cy="3947826"/>
          </a:xfrm>
          <a:prstGeom prst="rect">
            <a:avLst/>
          </a:prstGeom>
        </p:spPr>
      </p:pic>
      <p:pic>
        <p:nvPicPr>
          <p:cNvPr id="1028" name="Picture 4" descr="Fact sheet - Sugarcane red rot (2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8" y="1593254"/>
            <a:ext cx="3060986" cy="39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72" y="1579777"/>
            <a:ext cx="2942360" cy="3934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24532" y="1579776"/>
            <a:ext cx="2662668" cy="393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93096" y="5832763"/>
            <a:ext cx="1169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rot in the canes                       Red rot outside the cane                  Leaf midrib infected                        sugarcane leaf midrib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infected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 cycle: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Fungus </a:t>
            </a:r>
            <a:r>
              <a:rPr lang="en-US" dirty="0"/>
              <a:t>survive in soil &amp; on planting material</a:t>
            </a:r>
          </a:p>
          <a:p>
            <a:pPr lvl="0"/>
            <a:r>
              <a:rPr lang="en-US" dirty="0"/>
              <a:t>Ratoon*( cutting most of the above-ground portion but leaving the roots and the growing shoot apices*(growing points) intact so as to allow the plants to recover and produce a fresh crop in the next season) crop may also help in disease development</a:t>
            </a:r>
          </a:p>
          <a:p>
            <a:pPr lvl="0"/>
            <a:r>
              <a:rPr lang="en-US" dirty="0"/>
              <a:t>Rain, irrigation water, wind &amp; insects also spread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27-30°C </a:t>
            </a:r>
            <a:r>
              <a:rPr lang="en-US" dirty="0"/>
              <a:t>&amp; High RH</a:t>
            </a:r>
          </a:p>
          <a:p>
            <a:pPr lvl="0"/>
            <a:r>
              <a:rPr lang="en-US" dirty="0"/>
              <a:t>Humid and warm weather, water logged conditions, lack of proper cultural operations resulting in weeds, continuous cultivation of same variety in a particular locality and presence of susceptible varieties in the vicinity are the main factors determining the epidemic development of the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Crop </a:t>
            </a:r>
            <a:r>
              <a:rPr lang="en-US" dirty="0"/>
              <a:t>rotation for two years</a:t>
            </a:r>
          </a:p>
          <a:p>
            <a:pPr lvl="0"/>
            <a:r>
              <a:rPr lang="en-US" dirty="0"/>
              <a:t>Seed setts should be free from disease or treated with solution of </a:t>
            </a:r>
            <a:r>
              <a:rPr lang="en-US" dirty="0" err="1"/>
              <a:t>Benelat</a:t>
            </a:r>
            <a:r>
              <a:rPr lang="en-US" dirty="0"/>
              <a:t> for 1 </a:t>
            </a:r>
            <a:r>
              <a:rPr lang="en-US" dirty="0" err="1"/>
              <a:t>hr</a:t>
            </a:r>
            <a:endParaRPr lang="en-US" dirty="0"/>
          </a:p>
          <a:p>
            <a:pPr lvl="0"/>
            <a:r>
              <a:rPr lang="en-US" dirty="0"/>
              <a:t>Residues should be </a:t>
            </a:r>
            <a:r>
              <a:rPr lang="en-US" dirty="0" smtClean="0"/>
              <a:t>burnt </a:t>
            </a:r>
            <a:r>
              <a:rPr lang="en-US" dirty="0"/>
              <a:t>after harvest</a:t>
            </a:r>
          </a:p>
          <a:p>
            <a:pPr lvl="0"/>
            <a:r>
              <a:rPr lang="en-US" dirty="0"/>
              <a:t>Ratoon crop discouraged if first crop infected</a:t>
            </a:r>
          </a:p>
          <a:p>
            <a:pPr lvl="0"/>
            <a:r>
              <a:rPr lang="en-US" dirty="0"/>
              <a:t>Resistant thick canes varieties, particularly e.g. CP-77-400, SPF-24O, 237, CPF 72-2O86 etc.</a:t>
            </a:r>
          </a:p>
          <a:p>
            <a:pPr lvl="0"/>
            <a:r>
              <a:rPr lang="en-US" dirty="0"/>
              <a:t>Treat sets with </a:t>
            </a:r>
            <a:r>
              <a:rPr lang="en-US" dirty="0" err="1"/>
              <a:t>Formaline</a:t>
            </a:r>
            <a:r>
              <a:rPr lang="en-US" dirty="0"/>
              <a:t> solution (1:20), or </a:t>
            </a:r>
            <a:r>
              <a:rPr lang="en-US" dirty="0" err="1"/>
              <a:t>Benomyl</a:t>
            </a:r>
            <a:r>
              <a:rPr lang="en-US" dirty="0"/>
              <a:t>, for10-15 minutes and cover them with wet gunny bags for 3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Red Rot of Sugarcane:</vt:lpstr>
      <vt:lpstr>Description:</vt:lpstr>
      <vt:lpstr>History and Importance: </vt:lpstr>
      <vt:lpstr>Etiology:</vt:lpstr>
      <vt:lpstr>Symptoms:</vt:lpstr>
      <vt:lpstr>Symptoms: </vt:lpstr>
      <vt:lpstr>Disease cycle: </vt:lpstr>
      <vt:lpstr>Epidemiology: </vt:lpstr>
      <vt:lpstr>Management: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Rot of Sugarcane:</dc:title>
  <dc:creator>Windows User</dc:creator>
  <cp:lastModifiedBy>Windows User</cp:lastModifiedBy>
  <cp:revision>7</cp:revision>
  <dcterms:created xsi:type="dcterms:W3CDTF">2020-04-06T03:46:02Z</dcterms:created>
  <dcterms:modified xsi:type="dcterms:W3CDTF">2020-04-06T04:19:32Z</dcterms:modified>
</cp:coreProperties>
</file>