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9"/>
  </p:notesMasterIdLst>
  <p:sldIdLst>
    <p:sldId id="282" r:id="rId2"/>
    <p:sldId id="263" r:id="rId3"/>
    <p:sldId id="274" r:id="rId4"/>
    <p:sldId id="271" r:id="rId5"/>
    <p:sldId id="276" r:id="rId6"/>
    <p:sldId id="283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429" autoAdjust="0"/>
  </p:normalViewPr>
  <p:slideViewPr>
    <p:cSldViewPr snapToGrid="0">
      <p:cViewPr varScale="1">
        <p:scale>
          <a:sx n="93" d="100"/>
          <a:sy n="93" d="100"/>
        </p:scale>
        <p:origin x="11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8AB70-1124-48BA-B0C7-0F3F506D8312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87AC-80F9-4899-BF41-E60F6D05D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6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dirty="0" smtClean="0">
                <a:solidFill>
                  <a:srgbClr val="231F20"/>
                </a:solidFill>
                <a:effectLst/>
                <a:latin typeface="Times-Roman"/>
              </a:rPr>
              <a:t>Na</a:t>
            </a:r>
            <a:r>
              <a:rPr lang="en-US" sz="800" i="0" dirty="0" smtClean="0">
                <a:solidFill>
                  <a:srgbClr val="231F20"/>
                </a:solidFill>
                <a:effectLst/>
                <a:latin typeface="Times-Roman"/>
              </a:rPr>
              <a:t>+</a:t>
            </a:r>
            <a:r>
              <a:rPr lang="en-US" sz="1200" i="0" dirty="0" smtClean="0">
                <a:solidFill>
                  <a:srgbClr val="231F20"/>
                </a:solidFill>
                <a:effectLst/>
                <a:latin typeface="Times-Roman"/>
              </a:rPr>
              <a:t>, K</a:t>
            </a:r>
            <a:r>
              <a:rPr lang="en-US" sz="800" i="0" dirty="0" smtClean="0">
                <a:solidFill>
                  <a:srgbClr val="231F20"/>
                </a:solidFill>
                <a:effectLst/>
                <a:latin typeface="Times-Roman"/>
              </a:rPr>
              <a:t>+</a:t>
            </a:r>
            <a:r>
              <a:rPr lang="en-US" sz="1200" i="0" dirty="0" smtClean="0">
                <a:solidFill>
                  <a:srgbClr val="231F20"/>
                </a:solidFill>
                <a:effectLst/>
                <a:latin typeface="Times-Roman"/>
              </a:rPr>
              <a:t>-ATPase (sodium pump) in the basolateral membrane</a:t>
            </a:r>
            <a:r>
              <a:rPr lang="en-US" sz="1200" i="0" baseline="0" dirty="0" smtClean="0">
                <a:solidFill>
                  <a:srgbClr val="231F20"/>
                </a:solidFill>
                <a:effectLst/>
                <a:latin typeface="Times-Roman"/>
              </a:rPr>
              <a:t> </a:t>
            </a:r>
            <a:r>
              <a:rPr lang="en-US" sz="1200" i="0" dirty="0" smtClean="0">
                <a:solidFill>
                  <a:srgbClr val="231F20"/>
                </a:solidFill>
                <a:effectLst/>
                <a:latin typeface="Times-Roman"/>
              </a:rPr>
              <a:t>hydrolyzes ATP, which results in the transport of Na</a:t>
            </a:r>
            <a:r>
              <a:rPr lang="en-US" sz="800" i="0" dirty="0" smtClean="0">
                <a:solidFill>
                  <a:srgbClr val="231F20"/>
                </a:solidFill>
                <a:effectLst/>
                <a:latin typeface="Times-Roman"/>
              </a:rPr>
              <a:t>+ </a:t>
            </a:r>
            <a:r>
              <a:rPr lang="en-US" sz="1200" i="0" dirty="0" smtClean="0">
                <a:solidFill>
                  <a:srgbClr val="231F20"/>
                </a:solidFill>
                <a:effectLst/>
                <a:latin typeface="Times-Roman"/>
              </a:rPr>
              <a:t>into</a:t>
            </a:r>
            <a:r>
              <a:rPr lang="en-US" sz="1200" i="0" baseline="0" dirty="0" smtClean="0">
                <a:solidFill>
                  <a:srgbClr val="231F20"/>
                </a:solidFill>
                <a:effectLst/>
                <a:latin typeface="Times-Roman"/>
              </a:rPr>
              <a:t> </a:t>
            </a:r>
            <a:r>
              <a:rPr lang="en-US" sz="1200" i="0" dirty="0" smtClean="0">
                <a:solidFill>
                  <a:srgbClr val="231F20"/>
                </a:solidFill>
                <a:effectLst/>
                <a:latin typeface="Times-Roman"/>
              </a:rPr>
              <a:t>the intercellular and interstitial spaces, the movement of K</a:t>
            </a:r>
            <a:r>
              <a:rPr lang="en-US" sz="800" i="0" dirty="0" smtClean="0">
                <a:solidFill>
                  <a:srgbClr val="231F20"/>
                </a:solidFill>
                <a:effectLst/>
                <a:latin typeface="Times-Roman"/>
              </a:rPr>
              <a:t>+</a:t>
            </a:r>
            <a:r>
              <a:rPr lang="en-US" sz="800" i="0" baseline="0" dirty="0" smtClean="0">
                <a:solidFill>
                  <a:srgbClr val="231F20"/>
                </a:solidFill>
                <a:effectLst/>
                <a:latin typeface="Times-Roman"/>
              </a:rPr>
              <a:t> </a:t>
            </a:r>
            <a:r>
              <a:rPr lang="en-US" sz="1200" i="0" dirty="0" smtClean="0">
                <a:solidFill>
                  <a:srgbClr val="231F20"/>
                </a:solidFill>
                <a:effectLst/>
                <a:latin typeface="Times-Roman"/>
              </a:rPr>
              <a:t>into the cell, and the establishment and maintenance of an electrochemical gradient for Na</a:t>
            </a:r>
            <a:r>
              <a:rPr lang="en-US" sz="800" i="0" dirty="0" smtClean="0">
                <a:solidFill>
                  <a:srgbClr val="231F20"/>
                </a:solidFill>
                <a:effectLst/>
                <a:latin typeface="Times-Roman"/>
              </a:rPr>
              <a:t>+ </a:t>
            </a:r>
            <a:r>
              <a:rPr lang="en-US" sz="1200" i="0" dirty="0" smtClean="0">
                <a:solidFill>
                  <a:srgbClr val="231F20"/>
                </a:solidFill>
                <a:effectLst/>
                <a:latin typeface="Times-Roman"/>
              </a:rPr>
              <a:t>across the cell membrane</a:t>
            </a:r>
            <a:r>
              <a:rPr lang="en-US" sz="1200" i="0" baseline="0" dirty="0" smtClean="0">
                <a:solidFill>
                  <a:srgbClr val="231F20"/>
                </a:solidFill>
                <a:effectLst/>
                <a:latin typeface="Times-Roman"/>
              </a:rPr>
              <a:t> </a:t>
            </a:r>
            <a:r>
              <a:rPr lang="en-US" sz="1200" i="0" dirty="0" smtClean="0">
                <a:solidFill>
                  <a:srgbClr val="231F20"/>
                </a:solidFill>
                <a:effectLst/>
                <a:latin typeface="Times-Roman"/>
              </a:rPr>
              <a:t>directed inward</a:t>
            </a:r>
            <a:r>
              <a:rPr lang="en-US" sz="800" i="0" dirty="0" smtClean="0">
                <a:solidFill>
                  <a:srgbClr val="231F20"/>
                </a:solidFill>
                <a:effectLst/>
                <a:latin typeface="Times-Roman"/>
              </a:rPr>
              <a:t/>
            </a:r>
            <a:br>
              <a:rPr lang="en-US" sz="800" i="0" dirty="0" smtClean="0">
                <a:solidFill>
                  <a:srgbClr val="231F20"/>
                </a:solidFill>
                <a:effectLst/>
                <a:latin typeface="Times-Roman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87AC-80F9-4899-BF41-E60F6D05DC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83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PGE inhibits sodium and</a:t>
            </a:r>
            <a:r>
              <a:rPr lang="en-US" baseline="0" dirty="0" smtClean="0"/>
              <a:t> </a:t>
            </a:r>
            <a:r>
              <a:rPr lang="en-US" dirty="0" smtClean="0"/>
              <a:t>water transport in the cortical and medullary collecting</a:t>
            </a:r>
            <a:r>
              <a:rPr lang="en-US" baseline="0" dirty="0" smtClean="0"/>
              <a:t> </a:t>
            </a:r>
            <a:r>
              <a:rPr lang="en-US" dirty="0" smtClean="0"/>
              <a:t>tubules , Thus, the site of action of furosemide is</a:t>
            </a:r>
            <a:r>
              <a:rPr lang="en-US" baseline="0" dirty="0" smtClean="0"/>
              <a:t> </a:t>
            </a:r>
            <a:r>
              <a:rPr lang="en-US" dirty="0" smtClean="0"/>
              <a:t>different from that of PGE.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87AC-80F9-4899-BF41-E60F6D05DC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57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 smtClean="0">
                <a:solidFill>
                  <a:srgbClr val="6A6A6A"/>
                </a:solidFill>
                <a:effectLst/>
                <a:latin typeface="arial" panose="020B0604020202020204" pitchFamily="34" charset="0"/>
              </a:rPr>
              <a:t>Cirrhosis</a:t>
            </a:r>
            <a:r>
              <a:rPr lang="en-US" b="0" i="0" dirty="0" smtClean="0">
                <a:solidFill>
                  <a:srgbClr val="545454"/>
                </a:solidFill>
                <a:effectLst/>
                <a:latin typeface="arial" panose="020B0604020202020204" pitchFamily="34" charset="0"/>
              </a:rPr>
              <a:t> is a complication of liver disease which involves loss of liver cells and irreversible scarring of the liver.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87AC-80F9-4899-BF41-E60F6D05DC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09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 smtClean="0">
                <a:solidFill>
                  <a:srgbClr val="231F20"/>
                </a:solidFill>
                <a:effectLst/>
                <a:latin typeface="Helvetica" panose="020B0604020202020204" pitchFamily="34" charset="0"/>
              </a:rPr>
              <a:t>Because the</a:t>
            </a:r>
            <a:r>
              <a:rPr lang="en-US" sz="1200" b="0" i="0" baseline="0" dirty="0" smtClean="0">
                <a:solidFill>
                  <a:srgbClr val="231F20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200" b="0" i="0" dirty="0" smtClean="0">
                <a:solidFill>
                  <a:srgbClr val="231F20"/>
                </a:solidFill>
                <a:effectLst/>
                <a:latin typeface="Helvetica" panose="020B0604020202020204" pitchFamily="34" charset="0"/>
              </a:rPr>
              <a:t>site of action of the thiazide derivatives is on the luminal membrane, these drugs must be excreted into the tubular lumen to be</a:t>
            </a:r>
            <a:br>
              <a:rPr lang="en-US" sz="1200" b="0" i="0" dirty="0" smtClean="0">
                <a:solidFill>
                  <a:srgbClr val="231F20"/>
                </a:solidFill>
                <a:effectLst/>
                <a:latin typeface="Helvetica" panose="020B0604020202020204" pitchFamily="34" charset="0"/>
              </a:rPr>
            </a:br>
            <a:r>
              <a:rPr lang="en-US" sz="1200" b="0" i="0" dirty="0" smtClean="0">
                <a:solidFill>
                  <a:srgbClr val="231F20"/>
                </a:solidFill>
                <a:effectLst/>
                <a:latin typeface="Helvetica" panose="020B0604020202020204" pitchFamily="34" charset="0"/>
              </a:rPr>
              <a:t>effective.</a:t>
            </a:r>
            <a:r>
              <a:rPr lang="en-US" dirty="0" smtClean="0"/>
              <a:t> Therefore, with decreased renal function, thiazide diuretics lose </a:t>
            </a:r>
            <a:r>
              <a:rPr lang="en-US" dirty="0" err="1" smtClean="0"/>
              <a:t>effcacy</a:t>
            </a:r>
            <a:r>
              <a:rPr lang="en-US" dirty="0" smtClean="0"/>
              <a:t>.] The </a:t>
            </a:r>
            <a:r>
              <a:rPr lang="en-US" dirty="0" err="1" smtClean="0"/>
              <a:t>effcacy</a:t>
            </a:r>
            <a:r>
              <a:rPr lang="en-US" dirty="0" smtClean="0"/>
              <a:t> of these agents may be diminished</a:t>
            </a:r>
            <a:r>
              <a:rPr lang="en-US" baseline="0" dirty="0" smtClean="0"/>
              <a:t> </a:t>
            </a:r>
            <a:r>
              <a:rPr lang="en-US" dirty="0" smtClean="0"/>
              <a:t>with concomitant use of NSAIDs, such as indomethacin, which</a:t>
            </a:r>
            <a:r>
              <a:rPr lang="en-US" baseline="0" dirty="0" smtClean="0"/>
              <a:t> </a:t>
            </a:r>
            <a:r>
              <a:rPr lang="en-US" dirty="0" smtClean="0"/>
              <a:t>inhibit production of renal prostaglandins, thereby reducing renal</a:t>
            </a:r>
            <a:r>
              <a:rPr lang="en-US" baseline="0" dirty="0" smtClean="0"/>
              <a:t> </a:t>
            </a:r>
            <a:r>
              <a:rPr lang="en-US" dirty="0" smtClean="0"/>
              <a:t>blood ﬂow.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87AC-80F9-4899-BF41-E60F6D05DC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02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Nephrogenic diabetes insipidus (also known as renal diabetes insipidus) is a form of diabetes insipidus primarily due to pathology of the kidney. This is in contrast to central/neurogenic diabetes insipidus, which is caused by insufficient levels of antidiuretic hormone (ADH, that is, arginine vasopressin or AVP).</a:t>
            </a:r>
          </a:p>
          <a:p>
            <a:r>
              <a:rPr lang="en-US" dirty="0" smtClean="0"/>
              <a:t>Reasons: Decreasing filtrations at G</a:t>
            </a:r>
            <a:r>
              <a:rPr lang="en-US" baseline="0" dirty="0" smtClean="0"/>
              <a:t> Filtration unit and inhibiting 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87AC-80F9-4899-BF41-E60F6D05DC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44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049B8087-AC9A-4C28-B8FC-29740C21F5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2AE6DD64-A0DF-47AE-8A1B-BC1C354A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71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8087-AC9A-4C28-B8FC-29740C21F5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DD64-A0DF-47AE-8A1B-BC1C354A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47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8087-AC9A-4C28-B8FC-29740C21F5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DD64-A0DF-47AE-8A1B-BC1C354A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49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8087-AC9A-4C28-B8FC-29740C21F5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DD64-A0DF-47AE-8A1B-BC1C354A4D89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5119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8087-AC9A-4C28-B8FC-29740C21F5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DD64-A0DF-47AE-8A1B-BC1C354A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99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8087-AC9A-4C28-B8FC-29740C21F5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DD64-A0DF-47AE-8A1B-BC1C354A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58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8087-AC9A-4C28-B8FC-29740C21F5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DD64-A0DF-47AE-8A1B-BC1C354A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71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8087-AC9A-4C28-B8FC-29740C21F5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DD64-A0DF-47AE-8A1B-BC1C354A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74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8087-AC9A-4C28-B8FC-29740C21F5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DD64-A0DF-47AE-8A1B-BC1C354A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4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8087-AC9A-4C28-B8FC-29740C21F5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DD64-A0DF-47AE-8A1B-BC1C354A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02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8087-AC9A-4C28-B8FC-29740C21F5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DD64-A0DF-47AE-8A1B-BC1C354A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88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8087-AC9A-4C28-B8FC-29740C21F5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DD64-A0DF-47AE-8A1B-BC1C354A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8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8087-AC9A-4C28-B8FC-29740C21F5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DD64-A0DF-47AE-8A1B-BC1C354A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37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8087-AC9A-4C28-B8FC-29740C21F5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DD64-A0DF-47AE-8A1B-BC1C354A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51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8087-AC9A-4C28-B8FC-29740C21F5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DD64-A0DF-47AE-8A1B-BC1C354A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8087-AC9A-4C28-B8FC-29740C21F5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DD64-A0DF-47AE-8A1B-BC1C354A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71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8087-AC9A-4C28-B8FC-29740C21F5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DD64-A0DF-47AE-8A1B-BC1C354A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61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B8087-AC9A-4C28-B8FC-29740C21F52B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6DD64-A0DF-47AE-8A1B-BC1C354A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878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120" y="2038291"/>
            <a:ext cx="1039368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OfficinaSans-Bold"/>
              </a:rPr>
              <a:t>INHIBITORS OF CARBONIC</a:t>
            </a:r>
            <a:r>
              <a:rPr lang="en-US" sz="4000" dirty="0">
                <a:latin typeface="OfficinaSans-Bold"/>
              </a:rPr>
              <a:t/>
            </a:r>
            <a:br>
              <a:rPr lang="en-US" sz="4000" dirty="0">
                <a:latin typeface="OfficinaSans-Bold"/>
              </a:rPr>
            </a:br>
            <a:r>
              <a:rPr lang="en-US" sz="4000" b="1" dirty="0">
                <a:latin typeface="OfficinaSans-Bold"/>
              </a:rPr>
              <a:t>ANHYDRASE</a:t>
            </a:r>
            <a:r>
              <a:rPr lang="en-US" sz="1400" dirty="0">
                <a:solidFill>
                  <a:srgbClr val="5F799C"/>
                </a:solidFill>
                <a:latin typeface="OfficinaSans-Bold"/>
              </a:rPr>
              <a:t/>
            </a:r>
            <a:br>
              <a:rPr lang="en-US" sz="1400" dirty="0">
                <a:solidFill>
                  <a:srgbClr val="5F799C"/>
                </a:solidFill>
                <a:latin typeface="OfficinaSans-Bold"/>
              </a:rPr>
            </a:b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12" y="205516"/>
            <a:ext cx="4691063" cy="5800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400" y="205516"/>
            <a:ext cx="6896100" cy="5800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05450" y="600619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Na</a:t>
            </a:r>
            <a:r>
              <a:rPr lang="en-US" baseline="24000" dirty="0"/>
              <a:t>+</a:t>
            </a:r>
            <a:r>
              <a:rPr lang="en-US" dirty="0"/>
              <a:t> ,,HCO</a:t>
            </a:r>
            <a:r>
              <a:rPr lang="en-US" baseline="-26000" dirty="0"/>
              <a:t>3</a:t>
            </a:r>
            <a:r>
              <a:rPr lang="en-US" dirty="0"/>
              <a:t> reabsorption in proximal tubule and mechanism of </a:t>
            </a:r>
            <a:r>
              <a:rPr lang="en-US" dirty="0" smtClean="0"/>
              <a:t>     </a:t>
            </a:r>
          </a:p>
          <a:p>
            <a:r>
              <a:rPr lang="en-US" dirty="0"/>
              <a:t> </a:t>
            </a:r>
            <a:r>
              <a:rPr lang="en-US" dirty="0" smtClean="0"/>
              <a:t>        diuretic </a:t>
            </a:r>
            <a:r>
              <a:rPr lang="en-US" dirty="0"/>
              <a:t>action of carbonic anhydrase inhibitors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71913" y="5719761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2730" y="1747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2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42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1610" y="2414439"/>
            <a:ext cx="966216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OfficinaSans-Bold"/>
              </a:rPr>
              <a:t>INHIBITORS </a:t>
            </a:r>
            <a:r>
              <a:rPr lang="en-US" sz="3200" b="1" dirty="0" smtClean="0">
                <a:solidFill>
                  <a:schemeClr val="bg1"/>
                </a:solidFill>
                <a:latin typeface="OfficinaSans-Bold"/>
              </a:rPr>
              <a:t>OF </a:t>
            </a:r>
            <a:r>
              <a:rPr lang="en-US" sz="3200" b="1" dirty="0">
                <a:solidFill>
                  <a:schemeClr val="bg1"/>
                </a:solidFill>
                <a:latin typeface="OfficinaSans-Bold"/>
              </a:rPr>
              <a:t>Na</a:t>
            </a:r>
            <a:r>
              <a:rPr lang="en-US" sz="3200" b="1" baseline="30000" dirty="0">
                <a:solidFill>
                  <a:schemeClr val="bg1"/>
                </a:solidFill>
                <a:latin typeface="OfficinaSans-Bold"/>
              </a:rPr>
              <a:t>+</a:t>
            </a:r>
            <a:r>
              <a:rPr lang="en-US" sz="3200" b="1" dirty="0">
                <a:solidFill>
                  <a:schemeClr val="bg1"/>
                </a:solidFill>
                <a:latin typeface="OfficinaSans-Bold"/>
              </a:rPr>
              <a:t>-K</a:t>
            </a:r>
            <a:r>
              <a:rPr lang="en-US" sz="3200" b="1" baseline="30000" dirty="0">
                <a:solidFill>
                  <a:schemeClr val="bg1"/>
                </a:solidFill>
                <a:latin typeface="OfficinaSans-Bold"/>
              </a:rPr>
              <a:t>+</a:t>
            </a:r>
            <a:r>
              <a:rPr lang="en-US" sz="3200" b="1" dirty="0">
                <a:solidFill>
                  <a:schemeClr val="bg1"/>
                </a:solidFill>
                <a:latin typeface="OfficinaSans-Bold"/>
              </a:rPr>
              <a:t>-2Cl</a:t>
            </a:r>
            <a:r>
              <a:rPr lang="en-US" sz="3200" b="1" baseline="30000" dirty="0">
                <a:solidFill>
                  <a:schemeClr val="bg1"/>
                </a:solidFill>
                <a:latin typeface="OfficinaSans-Bold"/>
              </a:rPr>
              <a:t>–</a:t>
            </a:r>
            <a:endParaRPr lang="en-US" sz="3200" b="1" dirty="0" smtClean="0">
              <a:solidFill>
                <a:schemeClr val="bg1"/>
              </a:solidFill>
              <a:latin typeface="OfficinaSans-Bold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OfficinaSans-Bold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OfficinaSans-Bold"/>
              </a:rPr>
            </a:br>
            <a:r>
              <a:rPr lang="en-US" sz="3200" b="1" dirty="0">
                <a:solidFill>
                  <a:schemeClr val="bg1"/>
                </a:solidFill>
                <a:latin typeface="OfficinaSans-Bold"/>
              </a:rPr>
              <a:t>(LOOP DIURETICS, </a:t>
            </a:r>
            <a:r>
              <a:rPr lang="en-US" sz="3200" b="1" dirty="0" smtClean="0">
                <a:solidFill>
                  <a:schemeClr val="bg1"/>
                </a:solidFill>
                <a:latin typeface="OfficinaSans-Bold"/>
              </a:rPr>
              <a:t>HIGH-CEILING</a:t>
            </a:r>
            <a:r>
              <a:rPr lang="en-US" sz="3200" dirty="0">
                <a:solidFill>
                  <a:schemeClr val="bg1"/>
                </a:solidFill>
                <a:latin typeface="OfficinaSans-Bold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OfficinaSans-Bold"/>
              </a:rPr>
              <a:t>DIURETICS</a:t>
            </a:r>
            <a:r>
              <a:rPr lang="en-US" sz="3200" b="1" dirty="0">
                <a:solidFill>
                  <a:schemeClr val="bg1"/>
                </a:solidFill>
                <a:latin typeface="OfficinaSans-Bold"/>
              </a:rPr>
              <a:t>)</a:t>
            </a:r>
            <a:r>
              <a:rPr lang="en-US" sz="3200" dirty="0">
                <a:solidFill>
                  <a:schemeClr val="bg1"/>
                </a:solidFill>
                <a:latin typeface="OfficinaSans-Bold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OfficinaSans-Bold"/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4322" y="4208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4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243" y="0"/>
            <a:ext cx="11546477" cy="60063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9921" y="6006353"/>
            <a:ext cx="112471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>
                <a:latin typeface="OfficinaSans-BookItalic"/>
              </a:rPr>
              <a:t>NaCl</a:t>
            </a:r>
            <a:r>
              <a:rPr lang="en-US" sz="2400" b="1" i="1" dirty="0">
                <a:latin typeface="OfficinaSans-BookItalic"/>
              </a:rPr>
              <a:t> reabsorption in thick ascending limb </a:t>
            </a:r>
            <a:r>
              <a:rPr lang="en-US" sz="2400" b="1" i="1" dirty="0" smtClean="0">
                <a:latin typeface="OfficinaSans-BookItalic"/>
              </a:rPr>
              <a:t>and</a:t>
            </a:r>
            <a:r>
              <a:rPr lang="en-US" sz="2400" b="1" dirty="0" smtClean="0">
                <a:latin typeface="OfficinaSans-BookItalic"/>
              </a:rPr>
              <a:t> </a:t>
            </a:r>
            <a:r>
              <a:rPr lang="en-US" sz="2400" b="1" i="1" dirty="0" smtClean="0">
                <a:latin typeface="OfficinaSans-BookItalic"/>
              </a:rPr>
              <a:t>mechanism </a:t>
            </a:r>
            <a:r>
              <a:rPr lang="en-US" sz="2400" b="1" i="1" dirty="0">
                <a:latin typeface="OfficinaSans-BookItalic"/>
              </a:rPr>
              <a:t>of diuretic action of Na</a:t>
            </a:r>
            <a:r>
              <a:rPr lang="en-US" sz="2000" b="1" i="1" dirty="0" smtClean="0">
                <a:latin typeface="OfficinaSans-BookItalic"/>
              </a:rPr>
              <a:t>+ </a:t>
            </a:r>
            <a:r>
              <a:rPr lang="en-US" sz="2400" b="1" dirty="0" smtClean="0">
                <a:latin typeface="Times-Roman"/>
              </a:rPr>
              <a:t>-</a:t>
            </a:r>
            <a:r>
              <a:rPr lang="en-US" sz="2400" b="1" i="1" dirty="0" smtClean="0">
                <a:latin typeface="OfficinaSans-BookItalic"/>
              </a:rPr>
              <a:t>K+ </a:t>
            </a:r>
            <a:r>
              <a:rPr lang="en-US" sz="2400" b="1" dirty="0" smtClean="0">
                <a:latin typeface="Times-Roman"/>
              </a:rPr>
              <a:t>-</a:t>
            </a:r>
            <a:r>
              <a:rPr lang="en-US" sz="2400" b="1" i="1" dirty="0" smtClean="0">
                <a:latin typeface="OfficinaSans-BookItalic"/>
              </a:rPr>
              <a:t>2Cl </a:t>
            </a:r>
            <a:r>
              <a:rPr lang="en-US" sz="2400" b="1" i="1" dirty="0">
                <a:latin typeface="OfficinaSans-BookItalic"/>
              </a:rPr>
              <a:t>symport inhibitors.</a:t>
            </a:r>
            <a:r>
              <a:rPr lang="en-US" sz="900" dirty="0">
                <a:solidFill>
                  <a:srgbClr val="231F20"/>
                </a:solidFill>
                <a:latin typeface="Times-Roman"/>
              </a:rPr>
              <a:t/>
            </a:r>
            <a:br>
              <a:rPr lang="en-US" sz="900" dirty="0">
                <a:solidFill>
                  <a:srgbClr val="231F20"/>
                </a:solidFill>
                <a:latin typeface="Times-Roman"/>
              </a:rPr>
            </a:br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5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8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472" y="0"/>
            <a:ext cx="8495798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3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8768" y="688623"/>
            <a:ext cx="1094232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INHIBITORS OF </a:t>
            </a:r>
            <a:r>
              <a:rPr lang="en-US" sz="4400" b="1" dirty="0"/>
              <a:t>Na</a:t>
            </a:r>
            <a:r>
              <a:rPr lang="en-US" sz="4400" b="1" baseline="30000" dirty="0" smtClean="0"/>
              <a:t>+</a:t>
            </a:r>
            <a:r>
              <a:rPr lang="en-US" sz="4400" b="1" dirty="0" smtClean="0"/>
              <a:t>- Cl</a:t>
            </a:r>
            <a:r>
              <a:rPr lang="en-US" sz="4400" b="1" baseline="30000" dirty="0"/>
              <a:t>–</a:t>
            </a:r>
            <a:r>
              <a:rPr lang="en-US" sz="4400" b="1" dirty="0"/>
              <a:t> </a:t>
            </a:r>
            <a:r>
              <a:rPr lang="en-US" sz="3600" b="1" dirty="0" smtClean="0"/>
              <a:t>SYMPORT</a:t>
            </a:r>
            <a:endParaRPr lang="en-US" sz="3600" b="1" dirty="0"/>
          </a:p>
          <a:p>
            <a:pPr algn="ctr"/>
            <a:r>
              <a:rPr lang="en-US" sz="3600" b="1" dirty="0"/>
              <a:t>(THIAZIDE AND THIAZIDE-LIKE</a:t>
            </a:r>
          </a:p>
          <a:p>
            <a:pPr algn="ctr"/>
            <a:r>
              <a:rPr lang="en-US" sz="3600" b="1" dirty="0"/>
              <a:t>DIURETICS)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2019" y="3078455"/>
            <a:ext cx="6096914" cy="346983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4277" y="19564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1142" y="213360"/>
            <a:ext cx="7622858" cy="621050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0334" y="2558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3149</TotalTime>
  <Words>248</Words>
  <Application>Microsoft Office PowerPoint</Application>
  <PresentationFormat>Widescreen</PresentationFormat>
  <Paragraphs>21</Paragraphs>
  <Slides>7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Arial</vt:lpstr>
      <vt:lpstr>Calibri</vt:lpstr>
      <vt:lpstr>Helvetica</vt:lpstr>
      <vt:lpstr>OfficinaSans-Bold</vt:lpstr>
      <vt:lpstr>OfficinaSans-BookItalic</vt:lpstr>
      <vt:lpstr>Times-Roman</vt:lpstr>
      <vt:lpstr>Trebuchet MS</vt:lpstr>
      <vt:lpstr>Tw Cen MT</vt:lpstr>
      <vt:lpstr>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Diuretics</dc:title>
  <dc:creator>TASEER</dc:creator>
  <cp:lastModifiedBy>Administrator</cp:lastModifiedBy>
  <cp:revision>98</cp:revision>
  <dcterms:created xsi:type="dcterms:W3CDTF">2015-08-25T15:56:58Z</dcterms:created>
  <dcterms:modified xsi:type="dcterms:W3CDTF">2020-10-08T06:00:52Z</dcterms:modified>
</cp:coreProperties>
</file>