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0"/>
  </p:notesMasterIdLst>
  <p:sldIdLst>
    <p:sldId id="348" r:id="rId2"/>
    <p:sldId id="256" r:id="rId3"/>
    <p:sldId id="324" r:id="rId4"/>
    <p:sldId id="325" r:id="rId5"/>
    <p:sldId id="345" r:id="rId6"/>
    <p:sldId id="346" r:id="rId7"/>
    <p:sldId id="347"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26" r:id="rId22"/>
    <p:sldId id="340" r:id="rId23"/>
    <p:sldId id="341" r:id="rId24"/>
    <p:sldId id="342" r:id="rId25"/>
    <p:sldId id="343" r:id="rId26"/>
    <p:sldId id="344" r:id="rId27"/>
    <p:sldId id="257" r:id="rId28"/>
    <p:sldId id="258" r:id="rId29"/>
    <p:sldId id="259" r:id="rId30"/>
    <p:sldId id="260" r:id="rId31"/>
    <p:sldId id="261" r:id="rId32"/>
    <p:sldId id="262" r:id="rId33"/>
    <p:sldId id="263" r:id="rId34"/>
    <p:sldId id="264" r:id="rId35"/>
    <p:sldId id="349" r:id="rId36"/>
    <p:sldId id="265" r:id="rId37"/>
    <p:sldId id="297" r:id="rId38"/>
    <p:sldId id="298" r:id="rId39"/>
    <p:sldId id="299" r:id="rId40"/>
    <p:sldId id="266" r:id="rId41"/>
    <p:sldId id="267" r:id="rId42"/>
    <p:sldId id="268" r:id="rId43"/>
    <p:sldId id="270" r:id="rId44"/>
    <p:sldId id="272" r:id="rId45"/>
    <p:sldId id="273" r:id="rId46"/>
    <p:sldId id="302" r:id="rId47"/>
    <p:sldId id="307" r:id="rId48"/>
    <p:sldId id="308" r:id="rId49"/>
    <p:sldId id="309" r:id="rId50"/>
    <p:sldId id="310" r:id="rId51"/>
    <p:sldId id="311" r:id="rId52"/>
    <p:sldId id="312" r:id="rId53"/>
    <p:sldId id="313" r:id="rId54"/>
    <p:sldId id="314" r:id="rId55"/>
    <p:sldId id="269" r:id="rId56"/>
    <p:sldId id="315" r:id="rId57"/>
    <p:sldId id="316" r:id="rId58"/>
    <p:sldId id="289" r:id="rId59"/>
    <p:sldId id="290" r:id="rId60"/>
    <p:sldId id="291" r:id="rId61"/>
    <p:sldId id="274" r:id="rId62"/>
    <p:sldId id="275" r:id="rId63"/>
    <p:sldId id="276" r:id="rId64"/>
    <p:sldId id="296" r:id="rId65"/>
    <p:sldId id="277" r:id="rId66"/>
    <p:sldId id="278" r:id="rId67"/>
    <p:sldId id="322" r:id="rId68"/>
    <p:sldId id="323" r:id="rId69"/>
    <p:sldId id="287" r:id="rId70"/>
    <p:sldId id="288" r:id="rId71"/>
    <p:sldId id="279" r:id="rId72"/>
    <p:sldId id="284" r:id="rId73"/>
    <p:sldId id="280" r:id="rId74"/>
    <p:sldId id="281" r:id="rId75"/>
    <p:sldId id="283" r:id="rId76"/>
    <p:sldId id="286" r:id="rId77"/>
    <p:sldId id="303" r:id="rId78"/>
    <p:sldId id="285" r:id="rId79"/>
    <p:sldId id="300" r:id="rId80"/>
    <p:sldId id="304" r:id="rId81"/>
    <p:sldId id="301" r:id="rId82"/>
    <p:sldId id="293" r:id="rId83"/>
    <p:sldId id="294" r:id="rId84"/>
    <p:sldId id="292" r:id="rId85"/>
    <p:sldId id="317" r:id="rId86"/>
    <p:sldId id="318" r:id="rId87"/>
    <p:sldId id="319" r:id="rId88"/>
    <p:sldId id="320" r:id="rId89"/>
    <p:sldId id="321" r:id="rId90"/>
    <p:sldId id="306" r:id="rId91"/>
    <p:sldId id="295" r:id="rId92"/>
    <p:sldId id="305" r:id="rId93"/>
    <p:sldId id="350" r:id="rId94"/>
    <p:sldId id="381" r:id="rId95"/>
    <p:sldId id="382" r:id="rId96"/>
    <p:sldId id="351" r:id="rId97"/>
    <p:sldId id="354" r:id="rId98"/>
    <p:sldId id="353" r:id="rId99"/>
    <p:sldId id="352" r:id="rId100"/>
    <p:sldId id="355" r:id="rId101"/>
    <p:sldId id="356" r:id="rId102"/>
    <p:sldId id="357" r:id="rId103"/>
    <p:sldId id="358" r:id="rId104"/>
    <p:sldId id="383" r:id="rId105"/>
    <p:sldId id="386" r:id="rId106"/>
    <p:sldId id="387" r:id="rId107"/>
    <p:sldId id="384" r:id="rId108"/>
    <p:sldId id="385" r:id="rId109"/>
    <p:sldId id="389" r:id="rId110"/>
    <p:sldId id="390" r:id="rId111"/>
    <p:sldId id="388" r:id="rId112"/>
    <p:sldId id="359" r:id="rId113"/>
    <p:sldId id="393" r:id="rId114"/>
    <p:sldId id="395" r:id="rId115"/>
    <p:sldId id="360" r:id="rId116"/>
    <p:sldId id="361" r:id="rId117"/>
    <p:sldId id="363" r:id="rId118"/>
    <p:sldId id="376" r:id="rId119"/>
    <p:sldId id="394" r:id="rId120"/>
    <p:sldId id="362" r:id="rId121"/>
    <p:sldId id="364" r:id="rId122"/>
    <p:sldId id="365" r:id="rId123"/>
    <p:sldId id="392" r:id="rId124"/>
    <p:sldId id="366" r:id="rId125"/>
    <p:sldId id="367" r:id="rId126"/>
    <p:sldId id="368" r:id="rId127"/>
    <p:sldId id="369" r:id="rId128"/>
    <p:sldId id="370" r:id="rId129"/>
    <p:sldId id="371" r:id="rId130"/>
    <p:sldId id="373" r:id="rId131"/>
    <p:sldId id="372" r:id="rId132"/>
    <p:sldId id="374" r:id="rId133"/>
    <p:sldId id="375" r:id="rId134"/>
    <p:sldId id="378" r:id="rId135"/>
    <p:sldId id="377" r:id="rId136"/>
    <p:sldId id="379" r:id="rId137"/>
    <p:sldId id="380" r:id="rId138"/>
    <p:sldId id="391"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1219" autoAdjust="0"/>
  </p:normalViewPr>
  <p:slideViewPr>
    <p:cSldViewPr>
      <p:cViewPr>
        <p:scale>
          <a:sx n="75" d="100"/>
          <a:sy n="75" d="100"/>
        </p:scale>
        <p:origin x="-1236" y="96"/>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096AF-F8BA-4C5E-A1D1-7741C371909C}" type="datetimeFigureOut">
              <a:rPr lang="en-US" smtClean="0"/>
              <a:pPr/>
              <a:t>4/27/2015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E56B4-D811-448B-8AD6-61A0311A270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oearth.org/article/Hydrog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eoearth.org/article/Heliu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rPr>
              <a:t>Cancer cells develop because of damage to DNA. This substance is in every cell and directs all its activities. Most of the time when DNA becomes damaged the body is able to repair it. In cancer cells, the damaged DNA is not repaired</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Head and neck </a:t>
            </a:r>
            <a:r>
              <a:rPr lang="en-US" dirty="0" err="1" smtClean="0"/>
              <a:t>tharmoplastic</a:t>
            </a:r>
            <a:r>
              <a:rPr lang="en-US" dirty="0" smtClean="0"/>
              <a:t> mold head </a:t>
            </a:r>
            <a:r>
              <a:rPr lang="en-US" dirty="0" err="1" smtClean="0"/>
              <a:t>necd</a:t>
            </a:r>
            <a:r>
              <a:rPr lang="en-US" dirty="0" smtClean="0"/>
              <a:t>’ </a:t>
            </a:r>
            <a:r>
              <a:rPr lang="en-US" dirty="0" err="1" smtClean="0"/>
              <a:t>intect</a:t>
            </a:r>
            <a:r>
              <a:rPr lang="en-US" dirty="0" smtClean="0"/>
              <a:t> breast</a:t>
            </a:r>
            <a:r>
              <a:rPr lang="en-US" baseline="0" dirty="0" smtClean="0"/>
              <a:t> .to avoid marking and </a:t>
            </a:r>
            <a:r>
              <a:rPr lang="en-US" baseline="0" dirty="0" err="1" smtClean="0"/>
              <a:t>imoblization</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54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Elecrtron</a:t>
            </a:r>
            <a:r>
              <a:rPr lang="en-US" baseline="0" dirty="0" smtClean="0"/>
              <a:t> </a:t>
            </a:r>
            <a:r>
              <a:rPr lang="en-US" baseline="0" dirty="0" err="1" smtClean="0"/>
              <a:t>stike</a:t>
            </a:r>
            <a:r>
              <a:rPr lang="en-US" baseline="0" dirty="0" smtClean="0"/>
              <a:t> on target made of </a:t>
            </a:r>
            <a:r>
              <a:rPr lang="en-US" baseline="0" dirty="0" err="1" smtClean="0"/>
              <a:t>tungston</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56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57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62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Cs137 in low dose rate mostly used</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78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a:t>
            </a:r>
            <a:r>
              <a:rPr lang="en-US" baseline="0" dirty="0" err="1" smtClean="0"/>
              <a:t>rt</a:t>
            </a:r>
            <a:r>
              <a:rPr lang="en-US" baseline="0" dirty="0" smtClean="0"/>
              <a:t> in </a:t>
            </a:r>
            <a:r>
              <a:rPr lang="en-US" baseline="0" dirty="0" err="1" smtClean="0"/>
              <a:t>hodgkin</a:t>
            </a:r>
            <a:r>
              <a:rPr lang="en-US" baseline="0" dirty="0" smtClean="0"/>
              <a:t> cause breast</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89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Tc99 Like bone scan .renal scan. </a:t>
            </a:r>
            <a:r>
              <a:rPr lang="en-US" dirty="0" err="1" smtClean="0"/>
              <a:t>thelium</a:t>
            </a:r>
            <a:r>
              <a:rPr lang="en-US" dirty="0" smtClean="0"/>
              <a:t> scan</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92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107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Solar energy is created at the core of the sun when </a:t>
            </a:r>
            <a:r>
              <a:rPr lang="en-US" dirty="0" smtClean="0">
                <a:hlinkClick r:id="rId3" action="ppaction://hlinkfile" tooltip="Hydrogen"/>
              </a:rPr>
              <a:t>hydrogen</a:t>
            </a:r>
            <a:r>
              <a:rPr lang="en-US" dirty="0" smtClean="0"/>
              <a:t> atoms are fused into </a:t>
            </a:r>
            <a:r>
              <a:rPr lang="en-US" dirty="0" smtClean="0">
                <a:hlinkClick r:id="rId4" action="ppaction://hlinkfile" tooltip="Helium"/>
              </a:rPr>
              <a:t>helium</a:t>
            </a:r>
            <a:r>
              <a:rPr lang="en-US" dirty="0" smtClean="0"/>
              <a:t> by nuclear fusion. </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Malignant neoplasm </a:t>
            </a:r>
            <a:r>
              <a:rPr lang="en-US" dirty="0" err="1" smtClean="0"/>
              <a:t>ihs</a:t>
            </a:r>
            <a:r>
              <a:rPr lang="en-US" baseline="0" dirty="0" smtClean="0"/>
              <a:t> .</a:t>
            </a:r>
            <a:r>
              <a:rPr lang="en-US" baseline="0" dirty="0" err="1" smtClean="0"/>
              <a:t>lca</a:t>
            </a:r>
            <a:r>
              <a:rPr lang="en-US" baseline="0" dirty="0" smtClean="0"/>
              <a:t> .</a:t>
            </a:r>
            <a:r>
              <a:rPr lang="en-US" baseline="0" dirty="0" err="1" smtClean="0"/>
              <a:t>cytokeratin.viamentin</a:t>
            </a:r>
            <a:r>
              <a:rPr lang="en-US" baseline="0" dirty="0" smtClean="0"/>
              <a:t>. </a:t>
            </a:r>
            <a:r>
              <a:rPr lang="en-US" baseline="0" dirty="0" err="1" smtClean="0"/>
              <a:t>Cd</a:t>
            </a:r>
            <a:r>
              <a:rPr lang="en-US" baseline="0" dirty="0" smtClean="0"/>
              <a:t>. 15 30 20 for lymphoma</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biopsy Also</a:t>
            </a:r>
            <a:r>
              <a:rPr lang="en-US" baseline="0" dirty="0" smtClean="0"/>
              <a:t> request for ER PR RECEPTOR her 2neu.</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resection such as breast. ca </a:t>
            </a:r>
            <a:r>
              <a:rPr lang="en-US" dirty="0" err="1" smtClean="0"/>
              <a:t>colon,early</a:t>
            </a:r>
            <a:r>
              <a:rPr lang="en-US" dirty="0" smtClean="0"/>
              <a:t> stage</a:t>
            </a:r>
            <a:r>
              <a:rPr lang="en-US" baseline="0" dirty="0" smtClean="0"/>
              <a:t> </a:t>
            </a:r>
            <a:r>
              <a:rPr lang="en-US" dirty="0" smtClean="0"/>
              <a:t>ca tongue.sts low grade. Wide res breast</a:t>
            </a:r>
            <a:r>
              <a:rPr lang="en-US" baseline="0" dirty="0" smtClean="0"/>
              <a:t> lumpectomy</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Unit of </a:t>
            </a:r>
            <a:r>
              <a:rPr lang="en-US" dirty="0" err="1" smtClean="0"/>
              <a:t>xry</a:t>
            </a:r>
            <a:r>
              <a:rPr lang="en-US" dirty="0" smtClean="0"/>
              <a:t> </a:t>
            </a:r>
            <a:r>
              <a:rPr lang="en-US" dirty="0" err="1" smtClean="0"/>
              <a:t>kv.diagnostic</a:t>
            </a:r>
            <a:r>
              <a:rPr lang="en-US" dirty="0" smtClean="0"/>
              <a:t> 100-120 </a:t>
            </a:r>
            <a:r>
              <a:rPr lang="en-US" dirty="0" err="1" smtClean="0"/>
              <a:t>kv.superfical</a:t>
            </a:r>
            <a:r>
              <a:rPr lang="en-US" dirty="0" smtClean="0"/>
              <a:t> </a:t>
            </a:r>
            <a:r>
              <a:rPr lang="en-US" dirty="0" err="1" smtClean="0"/>
              <a:t>xrays.treatmant</a:t>
            </a:r>
            <a:r>
              <a:rPr lang="en-US" dirty="0" smtClean="0"/>
              <a:t> of benign condition </a:t>
            </a:r>
            <a:r>
              <a:rPr lang="en-US" dirty="0" err="1" smtClean="0"/>
              <a:t>keloid</a:t>
            </a:r>
            <a:r>
              <a:rPr lang="en-US" dirty="0" smtClean="0"/>
              <a:t>..</a:t>
            </a:r>
            <a:r>
              <a:rPr lang="en-US" dirty="0" err="1" smtClean="0"/>
              <a:t>tineapedis</a:t>
            </a:r>
            <a:r>
              <a:rPr lang="en-US" dirty="0" smtClean="0"/>
              <a:t>.</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46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Away from pt </a:t>
            </a:r>
            <a:r>
              <a:rPr lang="en-US" dirty="0" err="1" smtClean="0"/>
              <a:t>ssd</a:t>
            </a:r>
            <a:r>
              <a:rPr lang="en-US" dirty="0" smtClean="0"/>
              <a:t> 80to 100cm.to</a:t>
            </a:r>
            <a:r>
              <a:rPr lang="en-US" baseline="0" dirty="0" smtClean="0"/>
              <a:t> avoid pair </a:t>
            </a:r>
            <a:r>
              <a:rPr lang="en-US" baseline="0" dirty="0" err="1" smtClean="0"/>
              <a:t>production.brachy</a:t>
            </a:r>
            <a:r>
              <a:rPr lang="en-US" baseline="0" dirty="0" smtClean="0"/>
              <a:t> low </a:t>
            </a:r>
            <a:r>
              <a:rPr lang="en-US" baseline="0" dirty="0" err="1" smtClean="0"/>
              <a:t>dose.source</a:t>
            </a:r>
            <a:r>
              <a:rPr lang="en-US" baseline="0" dirty="0" smtClean="0"/>
              <a:t> close </a:t>
            </a:r>
            <a:r>
              <a:rPr lang="en-US" baseline="0" dirty="0" err="1" smtClean="0"/>
              <a:t>contect</a:t>
            </a:r>
            <a:r>
              <a:rPr lang="en-US" baseline="0" dirty="0" smtClean="0"/>
              <a:t> w pt.</a:t>
            </a:r>
            <a:endParaRPr lang="en-US" dirty="0"/>
          </a:p>
        </p:txBody>
      </p:sp>
      <p:sp>
        <p:nvSpPr>
          <p:cNvPr id="4" name="Slide Number Placeholder 3"/>
          <p:cNvSpPr>
            <a:spLocks noGrp="1"/>
          </p:cNvSpPr>
          <p:nvPr>
            <p:ph type="sldNum" sz="quarter" idx="10"/>
          </p:nvPr>
        </p:nvSpPr>
        <p:spPr/>
        <p:txBody>
          <a:bodyPr/>
          <a:lstStyle/>
          <a:p>
            <a:fld id="{517E56B4-D811-448B-8AD6-61A0311A270D}"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C933FD-1601-4DF4-ACE0-C02257291C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E22521-A4BD-4EC6-AE8F-4C3721AB4738}" type="datetimeFigureOut">
              <a:rPr lang="en-US" smtClean="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0C933FD-1601-4DF4-ACE0-C02257291C6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E22521-A4BD-4EC6-AE8F-4C3721AB4738}" type="datetimeFigureOut">
              <a:rPr lang="en-US" smtClean="0"/>
              <a:pPr/>
              <a:t>4/27/2015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C933FD-1601-4DF4-ACE0-C02257291C6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0"/>
            <a:ext cx="7851648" cy="1066800"/>
          </a:xfrm>
        </p:spPr>
        <p:txBody>
          <a:bodyPr/>
          <a:lstStyle/>
          <a:p>
            <a:r>
              <a:rPr lang="en-US" dirty="0" smtClean="0"/>
              <a:t>DR.HAROON-UR-RASHID</a:t>
            </a:r>
            <a:endParaRPr lang="en-US" dirty="0"/>
          </a:p>
        </p:txBody>
      </p:sp>
      <p:sp>
        <p:nvSpPr>
          <p:cNvPr id="3" name="Subtitle 2"/>
          <p:cNvSpPr>
            <a:spLocks noGrp="1"/>
          </p:cNvSpPr>
          <p:nvPr>
            <p:ph type="subTitle" idx="1"/>
          </p:nvPr>
        </p:nvSpPr>
        <p:spPr>
          <a:xfrm>
            <a:off x="533400" y="3228536"/>
            <a:ext cx="7854696" cy="2562664"/>
          </a:xfrm>
        </p:spPr>
        <p:txBody>
          <a:bodyPr>
            <a:noAutofit/>
          </a:bodyPr>
          <a:lstStyle/>
          <a:p>
            <a:r>
              <a:rPr lang="en-US" sz="2400" b="1" dirty="0" smtClean="0"/>
              <a:t>ASSISTATN PROFESSOR </a:t>
            </a:r>
          </a:p>
          <a:p>
            <a:r>
              <a:rPr lang="en-US" sz="2400" b="1" dirty="0" smtClean="0"/>
              <a:t>RADIOTHERAPY &amp; </a:t>
            </a:r>
            <a:r>
              <a:rPr lang="en-US" sz="2800" b="1" dirty="0" smtClean="0"/>
              <a:t>oncology</a:t>
            </a:r>
            <a:r>
              <a:rPr lang="en-US" sz="2400" b="1" dirty="0" smtClean="0"/>
              <a:t> </a:t>
            </a:r>
          </a:p>
          <a:p>
            <a:r>
              <a:rPr lang="en-US" sz="2400" b="1" dirty="0" smtClean="0"/>
              <a:t>SARGODHA MEDICAL COLLEGE </a:t>
            </a:r>
          </a:p>
          <a:p>
            <a:r>
              <a:rPr lang="en-US" sz="2400" b="1" dirty="0" smtClean="0"/>
              <a:t>DHQ TEACHING HOSPITAL SARGODHA</a:t>
            </a:r>
          </a:p>
          <a:p>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Polycyclic aromatic hydrocarbons (PAH)</a:t>
            </a:r>
          </a:p>
          <a:p>
            <a:r>
              <a:rPr lang="en-US" b="1" dirty="0" smtClean="0"/>
              <a:t>Produced by incomplete combustion of organic materials</a:t>
            </a:r>
          </a:p>
          <a:p>
            <a:pPr>
              <a:buNone/>
            </a:pPr>
            <a:r>
              <a:rPr lang="en-US" b="1" dirty="0" smtClean="0"/>
              <a:t>   cigarette smoke</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5257800"/>
          </a:xfrm>
        </p:spPr>
        <p:txBody>
          <a:bodyPr>
            <a:normAutofit fontScale="92500" lnSpcReduction="10000"/>
          </a:bodyPr>
          <a:lstStyle/>
          <a:p>
            <a:r>
              <a:rPr lang="en-US" sz="3600" b="1" dirty="0" smtClean="0"/>
              <a:t>To understand how chemotherapy works as a treatment, it is helpful to understand the normal life cycle of a cell in the body. </a:t>
            </a:r>
          </a:p>
          <a:p>
            <a:r>
              <a:rPr lang="en-US" sz="3600" b="1" dirty="0" smtClean="0"/>
              <a:t>All living tissue is composed of cells. Cells grow and reproduce to replace cells lost during injury or normal "wear and tear." The cell cycle is a series of steps that both normal cells and cancer cells go through in order to form new cells. </a:t>
            </a:r>
          </a:p>
          <a:p>
            <a:endParaRPr lang="en-US" dirty="0"/>
          </a:p>
        </p:txBody>
      </p:sp>
      <p:sp>
        <p:nvSpPr>
          <p:cNvPr id="5" name="Rectangle 2"/>
          <p:cNvSpPr txBox="1">
            <a:spLocks noChangeArrowheads="1"/>
          </p:cNvSpPr>
          <p:nvPr/>
        </p:nvSpPr>
        <p:spPr>
          <a:xfrm>
            <a:off x="381000" y="533400"/>
            <a:ext cx="8534400" cy="5715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3000" b="0" i="0" u="none" strike="noStrike" kern="1200" cap="none" spc="0" normalizeH="0" baseline="0" noProof="0" dirty="0">
              <a:ln>
                <a:noFill/>
              </a:ln>
              <a:solidFill>
                <a:srgbClr val="3399FF"/>
              </a:solidFill>
              <a:effectLst/>
              <a:uLnTx/>
              <a:uFillTx/>
              <a:latin typeface="Snap ITC"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stCondLst>
                                            <p:cond delay="0"/>
                                          </p:stCondLst>
                                        </p:cTn>
                                        <p:tgtEl>
                                          <p:spTgt spid="5">
                                            <p:txEl>
                                              <p:pRg st="0" end="0"/>
                                            </p:txEl>
                                          </p:spTgt>
                                        </p:tgtEl>
                                      </p:cBhvr>
                                    </p:animEffect>
                                    <p:anim calcmode="lin" valueType="num">
                                      <p:cBhvr>
                                        <p:cTn id="8" dur="500" fill="hold">
                                          <p:stCondLst>
                                            <p:cond delay="0"/>
                                          </p:stCondLst>
                                        </p:cTn>
                                        <p:tgtEl>
                                          <p:spTgt spid="5">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915400" cy="5715000"/>
          </a:xfrm>
        </p:spPr>
        <p:txBody>
          <a:bodyPr/>
          <a:lstStyle/>
          <a:p>
            <a:endParaRPr lang="en-US" sz="2800" b="1" dirty="0" smtClean="0">
              <a:latin typeface="Snap ITC" pitchFamily="82" charset="0"/>
            </a:endParaRPr>
          </a:p>
          <a:p>
            <a:r>
              <a:rPr lang="en-US" sz="2400" b="1" dirty="0" smtClean="0">
                <a:latin typeface="Arial Black" pitchFamily="34" charset="0"/>
              </a:rPr>
              <a:t>The cell cycle phases are: </a:t>
            </a:r>
          </a:p>
          <a:p>
            <a:r>
              <a:rPr lang="en-US" sz="2400" b="1" dirty="0" smtClean="0">
                <a:latin typeface="Arial Black" pitchFamily="34" charset="0"/>
              </a:rPr>
              <a:t>resting (G0; nothing is happening),</a:t>
            </a:r>
          </a:p>
          <a:p>
            <a:r>
              <a:rPr lang="en-US" sz="2400" b="1" dirty="0" smtClean="0">
                <a:latin typeface="Arial Black" pitchFamily="34" charset="0"/>
              </a:rPr>
              <a:t> G1 (or gap 1; a growth phase), </a:t>
            </a:r>
          </a:p>
          <a:p>
            <a:r>
              <a:rPr lang="en-US" sz="2400" b="1" dirty="0" smtClean="0">
                <a:latin typeface="Arial Black" pitchFamily="34" charset="0"/>
              </a:rPr>
              <a:t>S (synthesis; the replication of DNA occurs), </a:t>
            </a:r>
          </a:p>
          <a:p>
            <a:r>
              <a:rPr lang="en-US" sz="2400" b="1" dirty="0" smtClean="0">
                <a:latin typeface="Arial Black" pitchFamily="34" charset="0"/>
              </a:rPr>
              <a:t>G2 (gap 2; another growth phase),</a:t>
            </a:r>
          </a:p>
          <a:p>
            <a:r>
              <a:rPr lang="en-US" sz="2400" b="1" dirty="0" smtClean="0">
                <a:latin typeface="Arial Black" pitchFamily="34" charset="0"/>
              </a:rPr>
              <a:t>M (mitosis; the actual division </a:t>
            </a:r>
          </a:p>
          <a:p>
            <a:pPr>
              <a:buNone/>
            </a:pPr>
            <a:r>
              <a:rPr lang="en-US" sz="2400" b="1" dirty="0" smtClean="0">
                <a:latin typeface="Arial Black" pitchFamily="34" charset="0"/>
              </a:rPr>
              <a:t>    from 1 cell into 2). </a:t>
            </a:r>
          </a:p>
          <a:p>
            <a:endParaRPr lang="en-US" sz="2400" dirty="0">
              <a:latin typeface="Arial Black" pitchFamily="34" charset="0"/>
            </a:endParaRPr>
          </a:p>
        </p:txBody>
      </p:sp>
      <p:pic>
        <p:nvPicPr>
          <p:cNvPr id="4" name="Picture 3" descr="chemo_overview"/>
          <p:cNvPicPr>
            <a:picLocks noChangeAspect="1" noChangeArrowheads="1"/>
          </p:cNvPicPr>
          <p:nvPr/>
        </p:nvPicPr>
        <p:blipFill>
          <a:blip r:embed="rId2" cstate="print"/>
          <a:srcRect/>
          <a:stretch>
            <a:fillRect/>
          </a:stretch>
        </p:blipFill>
        <p:spPr>
          <a:xfrm>
            <a:off x="6629400" y="762000"/>
            <a:ext cx="2514600" cy="6096000"/>
          </a:xfrm>
          <a:prstGeom prst="rect">
            <a:avLst/>
          </a:prstGeom>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pPr algn="ctr"/>
            <a:r>
              <a:rPr lang="en-US" sz="5400" b="1" dirty="0" smtClean="0">
                <a:solidFill>
                  <a:srgbClr val="339966"/>
                </a:solidFill>
                <a:latin typeface="Snap ITC" pitchFamily="82" charset="0"/>
              </a:rPr>
              <a:t/>
            </a:r>
            <a:br>
              <a:rPr lang="en-US" sz="5400" b="1" dirty="0" smtClean="0">
                <a:solidFill>
                  <a:srgbClr val="339966"/>
                </a:solidFill>
                <a:latin typeface="Snap ITC" pitchFamily="82" charset="0"/>
              </a:rPr>
            </a:br>
            <a:r>
              <a:rPr lang="en-US" sz="5400" b="1" dirty="0" smtClean="0">
                <a:solidFill>
                  <a:srgbClr val="339966"/>
                </a:solidFill>
                <a:latin typeface="Snap ITC" pitchFamily="82" charset="0"/>
              </a:rPr>
              <a:t/>
            </a:r>
            <a:br>
              <a:rPr lang="en-US" sz="5400" b="1" dirty="0" smtClean="0">
                <a:solidFill>
                  <a:srgbClr val="339966"/>
                </a:solidFill>
                <a:latin typeface="Snap ITC" pitchFamily="82" charset="0"/>
              </a:rPr>
            </a:br>
            <a:r>
              <a:rPr lang="en-US" sz="5400" b="1" dirty="0" smtClean="0">
                <a:solidFill>
                  <a:srgbClr val="339966"/>
                </a:solidFill>
                <a:latin typeface="Snap ITC" pitchFamily="82" charset="0"/>
              </a:rPr>
              <a:t/>
            </a:r>
            <a:br>
              <a:rPr lang="en-US" sz="5400" b="1" dirty="0" smtClean="0">
                <a:solidFill>
                  <a:srgbClr val="339966"/>
                </a:solidFill>
                <a:latin typeface="Snap ITC" pitchFamily="82" charset="0"/>
              </a:rPr>
            </a:br>
            <a:r>
              <a:rPr lang="en-US" sz="5400" b="1" dirty="0" smtClean="0">
                <a:solidFill>
                  <a:srgbClr val="339966"/>
                </a:solidFill>
                <a:latin typeface="Snap ITC" pitchFamily="82" charset="0"/>
              </a:rPr>
              <a:t/>
            </a:r>
            <a:br>
              <a:rPr lang="en-US" sz="5400" b="1" dirty="0" smtClean="0">
                <a:solidFill>
                  <a:srgbClr val="339966"/>
                </a:solidFill>
                <a:latin typeface="Snap ITC" pitchFamily="82" charset="0"/>
              </a:rPr>
            </a:br>
            <a:endParaRPr lang="en-US" b="1" dirty="0"/>
          </a:p>
        </p:txBody>
      </p:sp>
      <p:sp>
        <p:nvSpPr>
          <p:cNvPr id="3" name="Content Placeholder 2"/>
          <p:cNvSpPr>
            <a:spLocks noGrp="1"/>
          </p:cNvSpPr>
          <p:nvPr>
            <p:ph idx="1"/>
          </p:nvPr>
        </p:nvSpPr>
        <p:spPr>
          <a:xfrm>
            <a:off x="457200" y="609600"/>
            <a:ext cx="8229600" cy="5715000"/>
          </a:xfrm>
        </p:spPr>
        <p:txBody>
          <a:bodyPr>
            <a:normAutofit/>
          </a:bodyPr>
          <a:lstStyle/>
          <a:p>
            <a:pPr>
              <a:lnSpc>
                <a:spcPct val="80000"/>
              </a:lnSpc>
              <a:buNone/>
            </a:pPr>
            <a:r>
              <a:rPr lang="en-US" sz="3200" b="1" dirty="0" smtClean="0">
                <a:solidFill>
                  <a:srgbClr val="339966"/>
                </a:solidFill>
                <a:latin typeface="Snap ITC" pitchFamily="82" charset="0"/>
              </a:rPr>
              <a:t>  </a:t>
            </a:r>
          </a:p>
          <a:p>
            <a:pPr>
              <a:lnSpc>
                <a:spcPct val="80000"/>
              </a:lnSpc>
              <a:buNone/>
            </a:pPr>
            <a:r>
              <a:rPr lang="en-US" sz="4000" b="1" dirty="0" smtClean="0">
                <a:latin typeface="Arial Black" pitchFamily="34" charset="0"/>
              </a:rPr>
              <a:t>The Cell Cycle </a:t>
            </a:r>
          </a:p>
          <a:p>
            <a:pPr>
              <a:lnSpc>
                <a:spcPct val="80000"/>
              </a:lnSpc>
              <a:buFont typeface="Wingdings" pitchFamily="2" charset="2"/>
              <a:buNone/>
            </a:pPr>
            <a:r>
              <a:rPr lang="en-US" sz="3200" b="1" dirty="0" smtClean="0">
                <a:latin typeface="Snap ITC" pitchFamily="82" charset="0"/>
              </a:rPr>
              <a:t> </a:t>
            </a:r>
            <a:r>
              <a:rPr lang="en-US" sz="2400" b="1" dirty="0" smtClean="0">
                <a:latin typeface="Arial Black" pitchFamily="34" charset="0"/>
                <a:ea typeface="PMingLiU-ExtB" pitchFamily="18" charset="-120"/>
              </a:rPr>
              <a:t>G0 phase (resting stage): The cell has not yet started to divide. Cells spend much of their lives in this phase. Depending on the type of cell, G0 can last for a few hours to a few years. When the cell is signaled to reproduce, it moves into the G1 phase. </a:t>
            </a:r>
          </a:p>
          <a:p>
            <a:pPr>
              <a:lnSpc>
                <a:spcPct val="80000"/>
              </a:lnSpc>
              <a:buFont typeface="Wingdings" pitchFamily="2" charset="2"/>
              <a:buNone/>
            </a:pPr>
            <a:r>
              <a:rPr lang="en-US" sz="2400" b="1" dirty="0" smtClean="0">
                <a:latin typeface="Arial Black" pitchFamily="34" charset="0"/>
                <a:ea typeface="PMingLiU-ExtB" pitchFamily="18" charset="-120"/>
              </a:rPr>
              <a:t>G1 phase: During this phase, the cell starts making more proteins and growing larger, so the new cells will be of normal size. This phase lasts about 18 to 30 hours. </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buFont typeface="Wingdings" pitchFamily="2" charset="2"/>
              <a:buNone/>
            </a:pPr>
            <a:r>
              <a:rPr lang="en-US" sz="3200" b="1" dirty="0" smtClean="0">
                <a:latin typeface="Arial Black" pitchFamily="34" charset="0"/>
              </a:rPr>
              <a:t> </a:t>
            </a:r>
            <a:r>
              <a:rPr lang="en-US" b="1" dirty="0" smtClean="0">
                <a:latin typeface="Arial Black" pitchFamily="34" charset="0"/>
              </a:rPr>
              <a:t>S phase: In the S phase, the chromosomes containing the genetic code (DNA) are copied so that both of the new cells formed will have matching strands of DNA. This phase lasts about 18 to 20 hours. </a:t>
            </a:r>
          </a:p>
          <a:p>
            <a:pPr>
              <a:buFont typeface="Wingdings" pitchFamily="2" charset="2"/>
              <a:buNone/>
            </a:pPr>
            <a:r>
              <a:rPr lang="en-US" b="1" dirty="0" smtClean="0">
                <a:latin typeface="Arial Black" pitchFamily="34" charset="0"/>
              </a:rPr>
              <a:t>G2 phase: In the G2 phase, the cell checks the DNA and prepares to start splitting into 2 cells. It lasts from 2 to 10 hours. </a:t>
            </a:r>
          </a:p>
          <a:p>
            <a:pPr>
              <a:buFont typeface="Wingdings" pitchFamily="2" charset="2"/>
              <a:buNone/>
            </a:pPr>
            <a:r>
              <a:rPr lang="en-US" b="1" dirty="0" smtClean="0">
                <a:latin typeface="Arial Black" pitchFamily="34" charset="0"/>
              </a:rPr>
              <a:t>M phase (mitosis): In this phase, which lasts only 30 to 60 minutes, the cell actually splits into 2 new cells. </a:t>
            </a:r>
          </a:p>
          <a:p>
            <a:endParaRPr lang="en-US" dirty="0" smtClean="0">
              <a:latin typeface="Arial Black" pitchFamily="34" charset="0"/>
            </a:endParaRP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GB" sz="4000" b="1" dirty="0" smtClean="0"/>
              <a:t>CELL CYCLE SPECIFIC VERSUS NON-SPECIFIC</a:t>
            </a:r>
            <a:endParaRPr lang="en-US" sz="4000" dirty="0"/>
          </a:p>
        </p:txBody>
      </p:sp>
      <p:sp>
        <p:nvSpPr>
          <p:cNvPr id="3" name="Content Placeholder 2"/>
          <p:cNvSpPr>
            <a:spLocks noGrp="1"/>
          </p:cNvSpPr>
          <p:nvPr>
            <p:ph idx="1"/>
          </p:nvPr>
        </p:nvSpPr>
        <p:spPr>
          <a:xfrm>
            <a:off x="457200" y="1935480"/>
            <a:ext cx="8229600" cy="4084320"/>
          </a:xfrm>
        </p:spPr>
        <p:txBody>
          <a:bodyPr/>
          <a:lstStyle/>
          <a:p>
            <a:r>
              <a:rPr lang="en-GB" sz="2800" dirty="0" smtClean="0">
                <a:latin typeface="Aharoni" pitchFamily="2" charset="-79"/>
                <a:cs typeface="Aharoni" pitchFamily="2" charset="-79"/>
              </a:rPr>
              <a:t>Certain chemotherapy drugs require cells to be in cycle for activity (i.e. not resting).</a:t>
            </a:r>
          </a:p>
          <a:p>
            <a:r>
              <a:rPr lang="en-GB" sz="2800" u="sng" dirty="0" smtClean="0">
                <a:latin typeface="Aharoni" pitchFamily="2" charset="-79"/>
                <a:cs typeface="Aharoni" pitchFamily="2" charset="-79"/>
              </a:rPr>
              <a:t>Cell Cycle specific</a:t>
            </a:r>
            <a:r>
              <a:rPr lang="en-GB" sz="2800" dirty="0" smtClean="0">
                <a:latin typeface="Aharoni" pitchFamily="2" charset="-79"/>
                <a:cs typeface="Aharoni" pitchFamily="2" charset="-79"/>
              </a:rPr>
              <a:t> - most active against cells in a specific phase therefore need prolonged exposure or repeated doses.</a:t>
            </a:r>
          </a:p>
          <a:p>
            <a:r>
              <a:rPr lang="en-GB" sz="2800" u="sng" dirty="0" smtClean="0">
                <a:latin typeface="Aharoni" pitchFamily="2" charset="-79"/>
                <a:cs typeface="Aharoni" pitchFamily="2" charset="-79"/>
              </a:rPr>
              <a:t>Cell Cycle Non-specific</a:t>
            </a:r>
            <a:r>
              <a:rPr lang="en-GB" sz="2800" dirty="0" smtClean="0">
                <a:latin typeface="Aharoni" pitchFamily="2" charset="-79"/>
                <a:cs typeface="Aharoni" pitchFamily="2" charset="-79"/>
              </a:rPr>
              <a:t> - most effective against actively dividing cells but also effective in G0.</a:t>
            </a:r>
          </a:p>
          <a:p>
            <a:endParaRPr lang="en-US" dirty="0">
              <a:latin typeface="Aharoni" pitchFamily="2" charset="-79"/>
              <a:cs typeface="Aharoni" pitchFamily="2" charset="-79"/>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ncer 5"/>
          <p:cNvPicPr>
            <a:picLocks noGrp="1" noChangeAspect="1" noChangeArrowheads="1"/>
          </p:cNvPicPr>
          <p:nvPr>
            <p:ph idx="1"/>
          </p:nvPr>
        </p:nvPicPr>
        <p:blipFill>
          <a:blip r:embed="rId2" cstate="print"/>
          <a:srcRect/>
          <a:stretch>
            <a:fillRect/>
          </a:stretch>
        </p:blipFill>
        <p:spPr>
          <a:xfrm>
            <a:off x="1066800" y="762000"/>
            <a:ext cx="7239000" cy="5410200"/>
          </a:xfr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ncer"/>
          <p:cNvPicPr>
            <a:picLocks noGrp="1" noChangeAspect="1" noChangeArrowheads="1"/>
          </p:cNvPicPr>
          <p:nvPr>
            <p:ph idx="1"/>
          </p:nvPr>
        </p:nvPicPr>
        <p:blipFill>
          <a:blip r:embed="rId2" cstate="print"/>
          <a:srcRect/>
          <a:stretch>
            <a:fillRect/>
          </a:stretch>
        </p:blipFill>
        <p:spPr>
          <a:xfrm>
            <a:off x="838200" y="990600"/>
            <a:ext cx="7467600" cy="5334000"/>
          </a:xfr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DOSE AND SCHEDULE</a:t>
            </a:r>
            <a:endParaRPr lang="en-US" sz="4000" dirty="0"/>
          </a:p>
        </p:txBody>
      </p:sp>
      <p:sp>
        <p:nvSpPr>
          <p:cNvPr id="3" name="Content Placeholder 2"/>
          <p:cNvSpPr>
            <a:spLocks noGrp="1"/>
          </p:cNvSpPr>
          <p:nvPr>
            <p:ph idx="1"/>
          </p:nvPr>
        </p:nvSpPr>
        <p:spPr/>
        <p:txBody>
          <a:bodyPr/>
          <a:lstStyle/>
          <a:p>
            <a:r>
              <a:rPr lang="en-GB" dirty="0" smtClean="0">
                <a:latin typeface="Arial Black" pitchFamily="34" charset="0"/>
              </a:rPr>
              <a:t>Aim to maximise dose while minimising toxicity</a:t>
            </a:r>
          </a:p>
          <a:p>
            <a:r>
              <a:rPr lang="en-GB" dirty="0" smtClean="0">
                <a:latin typeface="Arial Black" pitchFamily="34" charset="0"/>
              </a:rPr>
              <a:t>Only a proportion of cells die within given treatment therefore repeated doses are used.</a:t>
            </a:r>
          </a:p>
          <a:p>
            <a:r>
              <a:rPr lang="en-GB" dirty="0" smtClean="0">
                <a:latin typeface="Arial Black" pitchFamily="34" charset="0"/>
              </a:rPr>
              <a:t> prolonged exposure e.g. continuous infusion.</a:t>
            </a:r>
          </a:p>
          <a:p>
            <a:r>
              <a:rPr lang="en-GB" dirty="0" smtClean="0">
                <a:latin typeface="Arial Black" pitchFamily="34" charset="0"/>
              </a:rPr>
              <a:t> dose dependant but toxicity increased.</a:t>
            </a:r>
          </a:p>
          <a:p>
            <a:endParaRPr lang="en-US" dirty="0">
              <a:latin typeface="Arial Black"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COMBINATION THERAPY</a:t>
            </a:r>
            <a:endParaRPr lang="en-US" sz="4000" dirty="0"/>
          </a:p>
        </p:txBody>
      </p:sp>
      <p:sp>
        <p:nvSpPr>
          <p:cNvPr id="3" name="Content Placeholder 2"/>
          <p:cNvSpPr>
            <a:spLocks noGrp="1"/>
          </p:cNvSpPr>
          <p:nvPr>
            <p:ph idx="1"/>
          </p:nvPr>
        </p:nvSpPr>
        <p:spPr/>
        <p:txBody>
          <a:bodyPr/>
          <a:lstStyle/>
          <a:p>
            <a:r>
              <a:rPr lang="en-GB" b="1" dirty="0" smtClean="0">
                <a:latin typeface="PMingLiU-ExtB" pitchFamily="18" charset="-120"/>
                <a:ea typeface="PMingLiU-ExtB" pitchFamily="18" charset="-120"/>
              </a:rPr>
              <a:t>Reduces resistance to drugs</a:t>
            </a:r>
          </a:p>
          <a:p>
            <a:r>
              <a:rPr lang="en-GB" b="1" dirty="0" smtClean="0">
                <a:latin typeface="PMingLiU-ExtB" pitchFamily="18" charset="-120"/>
                <a:ea typeface="PMingLiU-ExtB" pitchFamily="18" charset="-120"/>
              </a:rPr>
              <a:t>Increased effectiveness</a:t>
            </a:r>
          </a:p>
          <a:p>
            <a:r>
              <a:rPr lang="en-GB" b="1" dirty="0" smtClean="0">
                <a:latin typeface="PMingLiU-ExtB" pitchFamily="18" charset="-120"/>
                <a:ea typeface="PMingLiU-ExtB" pitchFamily="18" charset="-120"/>
              </a:rPr>
              <a:t>Access to sites e.g. lungs, CSF.</a:t>
            </a:r>
          </a:p>
          <a:p>
            <a:r>
              <a:rPr lang="en-GB" b="1" dirty="0" smtClean="0">
                <a:latin typeface="PMingLiU-ExtB" pitchFamily="18" charset="-120"/>
                <a:ea typeface="PMingLiU-ExtB" pitchFamily="18" charset="-120"/>
              </a:rPr>
              <a:t>Combinations selected to avoid overlapping toxicity </a:t>
            </a:r>
            <a:r>
              <a:rPr lang="en-GB" b="1" u="sng" dirty="0" smtClean="0">
                <a:latin typeface="PMingLiU-ExtB" pitchFamily="18" charset="-120"/>
                <a:ea typeface="PMingLiU-ExtB" pitchFamily="18" charset="-120"/>
              </a:rPr>
              <a:t>but:</a:t>
            </a:r>
          </a:p>
          <a:p>
            <a:pPr>
              <a:buNone/>
            </a:pPr>
            <a:r>
              <a:rPr lang="en-GB" b="1" dirty="0" smtClean="0">
                <a:latin typeface="PMingLiU-ExtB" pitchFamily="18" charset="-120"/>
                <a:ea typeface="PMingLiU-ExtB" pitchFamily="18" charset="-120"/>
              </a:rPr>
              <a:t>   Causes spectrum of adverse effects but minimises risk of lethal effects.</a:t>
            </a:r>
            <a:endParaRPr lang="en-GB" b="1" u="sng" dirty="0" smtClean="0">
              <a:latin typeface="PMingLiU-ExtB" pitchFamily="18" charset="-120"/>
              <a:ea typeface="PMingLiU-ExtB" pitchFamily="18" charset="-120"/>
            </a:endParaRPr>
          </a:p>
          <a:p>
            <a:endParaRPr lang="en-US" dirty="0">
              <a:latin typeface="PMingLiU-ExtB" pitchFamily="18" charset="-120"/>
              <a:ea typeface="PMingLiU-ExtB" pitchFamily="18" charset="-12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77500" lnSpcReduction="20000"/>
          </a:bodyPr>
          <a:lstStyle/>
          <a:p>
            <a:pPr>
              <a:buNone/>
            </a:pPr>
            <a:r>
              <a:rPr lang="en-US" sz="2400" dirty="0" smtClean="0"/>
              <a:t>       </a:t>
            </a:r>
            <a:r>
              <a:rPr lang="en-US" sz="3600" b="1" dirty="0" smtClean="0"/>
              <a:t>Advantages of combination therapy </a:t>
            </a:r>
            <a:r>
              <a:rPr lang="en-US" sz="3600" dirty="0" smtClean="0"/>
              <a:t>Combinations of agents with differing toxicities &amp; mechanisms of action are often employed to overcome the limited cell kill of individual anti cancer agents. Each drug selected should be effective alone</a:t>
            </a:r>
            <a:endParaRPr lang="en-US" sz="3600" b="1" dirty="0" smtClean="0"/>
          </a:p>
          <a:p>
            <a:r>
              <a:rPr lang="en-US" sz="3600" dirty="0" smtClean="0"/>
              <a:t>1. Suppression of drug resistance - less chance of a cell developing resistance to 2 drugs than to 1 drug.</a:t>
            </a:r>
          </a:p>
          <a:p>
            <a:r>
              <a:rPr lang="en-US" sz="3600" dirty="0" smtClean="0"/>
              <a:t>2. Increased cancer cell kill - administration of drugs with different mechanisms of action.</a:t>
            </a:r>
          </a:p>
          <a:p>
            <a:r>
              <a:rPr lang="en-US" sz="3600" dirty="0" smtClean="0"/>
              <a:t>3. Reduced injury to normal cells - by using a combination of drugs that do not have overlapping toxicities, we can achieve a greater anticancer effect than we could by using any one agent alone</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r>
              <a:rPr lang="en-US" sz="4000" b="1" dirty="0" smtClean="0"/>
              <a:t>Human carcinogens - environmental      </a:t>
            </a:r>
            <a:endParaRPr lang="en-US" sz="4000" b="1" dirty="0"/>
          </a:p>
        </p:txBody>
      </p:sp>
      <p:sp>
        <p:nvSpPr>
          <p:cNvPr id="3" name="Content Placeholder 2"/>
          <p:cNvSpPr>
            <a:spLocks noGrp="1"/>
          </p:cNvSpPr>
          <p:nvPr>
            <p:ph idx="1"/>
          </p:nvPr>
        </p:nvSpPr>
        <p:spPr>
          <a:xfrm>
            <a:off x="457200" y="2133600"/>
            <a:ext cx="8229600" cy="3962400"/>
          </a:xfrm>
        </p:spPr>
        <p:txBody>
          <a:bodyPr>
            <a:normAutofit lnSpcReduction="10000"/>
          </a:bodyPr>
          <a:lstStyle/>
          <a:p>
            <a:r>
              <a:rPr lang="en-US" b="1" dirty="0" smtClean="0"/>
              <a:t> Aflatoxins</a:t>
            </a:r>
          </a:p>
          <a:p>
            <a:r>
              <a:rPr lang="en-US" b="1" dirty="0" smtClean="0"/>
              <a:t>Asbestos</a:t>
            </a:r>
          </a:p>
          <a:p>
            <a:r>
              <a:rPr lang="en-US" b="1" dirty="0" smtClean="0"/>
              <a:t>Benzene</a:t>
            </a:r>
          </a:p>
          <a:p>
            <a:r>
              <a:rPr lang="en-US" b="1" dirty="0" smtClean="0"/>
              <a:t>Cadmium</a:t>
            </a:r>
          </a:p>
          <a:p>
            <a:r>
              <a:rPr lang="en-US" b="1" dirty="0" smtClean="0"/>
              <a:t>Coal tar</a:t>
            </a:r>
          </a:p>
          <a:p>
            <a:r>
              <a:rPr lang="en-US" b="1" dirty="0" smtClean="0"/>
              <a:t>Creosote</a:t>
            </a:r>
          </a:p>
          <a:p>
            <a:r>
              <a:rPr lang="en-US" b="1" dirty="0" smtClean="0"/>
              <a:t>Polycyclic aromatic hydrocarbons</a:t>
            </a:r>
          </a:p>
          <a:p>
            <a:r>
              <a:rPr lang="en-US" b="1" dirty="0" smtClean="0"/>
              <a:t>Radon</a:t>
            </a:r>
          </a:p>
          <a:p>
            <a:r>
              <a:rPr lang="en-US" b="1" dirty="0" smtClean="0"/>
              <a:t>Solar radiation</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pPr>
              <a:buNone/>
            </a:pPr>
            <a:r>
              <a:rPr lang="en-US" dirty="0" smtClean="0"/>
              <a:t>   </a:t>
            </a:r>
          </a:p>
          <a:p>
            <a:pPr>
              <a:buNone/>
            </a:pPr>
            <a:r>
              <a:rPr lang="en-US" sz="2800" dirty="0" smtClean="0"/>
              <a:t>According to the log-kill hypothesis, chemotherapeutic agents kill a constant fraction of cells </a:t>
            </a:r>
            <a:r>
              <a:rPr lang="en-US" sz="2800" b="1" dirty="0" smtClean="0"/>
              <a:t>(first order kinetics),</a:t>
            </a:r>
            <a:r>
              <a:rPr lang="en-US" sz="2800" dirty="0" smtClean="0"/>
              <a:t> rather than a specific number of cells, after each dose </a:t>
            </a:r>
          </a:p>
          <a:p>
            <a:pPr>
              <a:buFont typeface="Wingdings" pitchFamily="2" charset="2"/>
              <a:buNone/>
            </a:pPr>
            <a:r>
              <a:rPr lang="en-US" sz="2800" dirty="0" smtClean="0"/>
              <a:t>1.</a:t>
            </a:r>
            <a:r>
              <a:rPr lang="en-US" sz="2800" dirty="0" smtClean="0">
                <a:latin typeface="Times New Roman" pitchFamily="18" charset="0"/>
              </a:rPr>
              <a:t> </a:t>
            </a:r>
            <a:r>
              <a:rPr lang="en-US" sz="2800" b="1" dirty="0" smtClean="0"/>
              <a:t>Solid cancer tumors</a:t>
            </a:r>
            <a:r>
              <a:rPr lang="en-US" sz="2800" dirty="0" smtClean="0"/>
              <a:t> - generally have a low growth fraction thus respond poorly to chemotherapy &amp; in most cases need to be removed by surgery</a:t>
            </a:r>
          </a:p>
          <a:p>
            <a:pPr>
              <a:buFont typeface="Wingdings" pitchFamily="2" charset="2"/>
              <a:buNone/>
            </a:pPr>
            <a:r>
              <a:rPr lang="en-US" sz="2800" dirty="0" smtClean="0"/>
              <a:t>2. </a:t>
            </a:r>
            <a:r>
              <a:rPr lang="en-US" sz="2800" b="1" dirty="0" smtClean="0"/>
              <a:t>Disseminated cancers-</a:t>
            </a:r>
            <a:r>
              <a:rPr lang="en-US" sz="2800" dirty="0" smtClean="0"/>
              <a:t> generally have a high growth fraction &amp; generally respond well to chemotherapy</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GB" sz="4000" b="1" dirty="0" smtClean="0"/>
              <a:t>General problems with anticancer drugs</a:t>
            </a:r>
            <a:endParaRPr lang="en-US" sz="4000" b="1" dirty="0"/>
          </a:p>
        </p:txBody>
      </p:sp>
      <p:sp>
        <p:nvSpPr>
          <p:cNvPr id="3" name="Content Placeholder 2"/>
          <p:cNvSpPr>
            <a:spLocks noGrp="1"/>
          </p:cNvSpPr>
          <p:nvPr>
            <p:ph idx="1"/>
          </p:nvPr>
        </p:nvSpPr>
        <p:spPr>
          <a:xfrm>
            <a:off x="457200" y="1935480"/>
            <a:ext cx="8229600" cy="3703320"/>
          </a:xfrm>
        </p:spPr>
        <p:txBody>
          <a:bodyPr/>
          <a:lstStyle/>
          <a:p>
            <a:pPr>
              <a:lnSpc>
                <a:spcPct val="90000"/>
              </a:lnSpc>
            </a:pPr>
            <a:r>
              <a:rPr lang="en-GB" sz="2800" b="1" dirty="0" smtClean="0"/>
              <a:t>Most of them are antiproliferative, i.e. they damage DNA and so initiate apoptosis.</a:t>
            </a:r>
          </a:p>
          <a:p>
            <a:pPr>
              <a:lnSpc>
                <a:spcPct val="90000"/>
              </a:lnSpc>
            </a:pPr>
            <a:r>
              <a:rPr lang="en-GB" sz="2800" b="1" dirty="0" smtClean="0"/>
              <a:t>They also affect rapidly dividing </a:t>
            </a:r>
            <a:r>
              <a:rPr lang="en-GB" sz="2800" b="1" i="1" dirty="0" smtClean="0"/>
              <a:t>normal </a:t>
            </a:r>
            <a:r>
              <a:rPr lang="en-GB" sz="2800" b="1" dirty="0" smtClean="0"/>
              <a:t>cells.</a:t>
            </a:r>
          </a:p>
          <a:p>
            <a:pPr>
              <a:lnSpc>
                <a:spcPct val="90000"/>
              </a:lnSpc>
            </a:pPr>
            <a:r>
              <a:rPr lang="en-GB" sz="2800" b="1" dirty="0" smtClean="0"/>
              <a:t>This leads to toxicity which are usually severe.</a:t>
            </a:r>
          </a:p>
          <a:p>
            <a:pPr>
              <a:lnSpc>
                <a:spcPct val="90000"/>
              </a:lnSpc>
            </a:pPr>
            <a:r>
              <a:rPr lang="en-GB" sz="2800" b="1" dirty="0" smtClean="0"/>
              <a:t>To greater or lesser extent the following toxicities are exhibits by all anticancer drugs</a:t>
            </a:r>
            <a:r>
              <a:rPr lang="en-GB" dirty="0" smtClean="0"/>
              <a:t>.</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5400" b="1" dirty="0" smtClean="0">
                <a:latin typeface="Broadway" pitchFamily="82" charset="0"/>
              </a:rPr>
              <a:t>How is chemotherapy given? </a:t>
            </a:r>
            <a:br>
              <a:rPr lang="en-US" sz="5400" b="1" dirty="0" smtClean="0">
                <a:latin typeface="Broadway" pitchFamily="82" charset="0"/>
              </a:rPr>
            </a:br>
            <a:endParaRPr lang="en-US" b="1" dirty="0"/>
          </a:p>
        </p:txBody>
      </p:sp>
      <p:sp>
        <p:nvSpPr>
          <p:cNvPr id="3" name="Content Placeholder 2"/>
          <p:cNvSpPr>
            <a:spLocks noGrp="1"/>
          </p:cNvSpPr>
          <p:nvPr>
            <p:ph idx="1"/>
          </p:nvPr>
        </p:nvSpPr>
        <p:spPr/>
        <p:txBody>
          <a:bodyPr/>
          <a:lstStyle/>
          <a:p>
            <a:r>
              <a:rPr lang="en-US" sz="2800" b="1" dirty="0" smtClean="0">
                <a:latin typeface="Broadway" pitchFamily="82" charset="0"/>
              </a:rPr>
              <a:t>How is chemotherapy given?</a:t>
            </a:r>
            <a:endParaRPr lang="en-US" dirty="0"/>
          </a:p>
        </p:txBody>
      </p:sp>
      <p:pic>
        <p:nvPicPr>
          <p:cNvPr id="4" name="Picture 4" descr="56be5cb5bcaa659a"/>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Dr Haroon\Desktop\dr. haroon\M710131-Chemotherapy_session-SPL.jpg"/>
          <p:cNvPicPr>
            <a:picLocks noGrp="1" noChangeAspect="1" noChangeArrowheads="1"/>
          </p:cNvPicPr>
          <p:nvPr>
            <p:ph idx="1"/>
          </p:nvPr>
        </p:nvPicPr>
        <p:blipFill>
          <a:blip r:embed="rId2" cstate="print"/>
          <a:srcRect/>
          <a:stretch>
            <a:fillRect/>
          </a:stretch>
        </p:blipFill>
        <p:spPr bwMode="auto">
          <a:xfrm>
            <a:off x="1066801" y="1066801"/>
            <a:ext cx="7010400" cy="525780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Dr Haroon\Desktop\dr. haroon\images3.jpeg"/>
          <p:cNvPicPr>
            <a:picLocks noGrp="1" noChangeAspect="1" noChangeArrowheads="1"/>
          </p:cNvPicPr>
          <p:nvPr>
            <p:ph idx="1"/>
          </p:nvPr>
        </p:nvPicPr>
        <p:blipFill>
          <a:blip r:embed="rId2" cstate="print"/>
          <a:srcRect/>
          <a:stretch>
            <a:fillRect/>
          </a:stretch>
        </p:blipFill>
        <p:spPr bwMode="auto">
          <a:xfrm>
            <a:off x="990600" y="609600"/>
            <a:ext cx="7467600" cy="51054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endParaRPr lang="en-US" sz="3200" b="1" dirty="0" smtClean="0">
              <a:latin typeface="Snap ITC" pitchFamily="82" charset="0"/>
            </a:endParaRPr>
          </a:p>
          <a:p>
            <a:r>
              <a:rPr lang="en-US" sz="3200" b="1" dirty="0" smtClean="0"/>
              <a:t>Orally (by mouth, in pill form) </a:t>
            </a:r>
          </a:p>
          <a:p>
            <a:r>
              <a:rPr lang="en-US" sz="3200" b="1" dirty="0" smtClean="0"/>
              <a:t>Intravenously (IV, through a vein, either as a short infusion or continuously for one or more days) </a:t>
            </a:r>
          </a:p>
          <a:p>
            <a:r>
              <a:rPr lang="en-US" sz="3200" b="1" dirty="0" smtClean="0"/>
              <a:t>As an injection or needle </a:t>
            </a:r>
          </a:p>
          <a:p>
            <a:r>
              <a:rPr lang="en-US" sz="3200" b="1" dirty="0" smtClean="0"/>
              <a:t>Directly into a body cavity (i.e.: the bladder, abdominal cavity) </a:t>
            </a:r>
          </a:p>
          <a:p>
            <a:r>
              <a:rPr lang="en-US" sz="3200" b="1" dirty="0" smtClean="0"/>
              <a:t>Intra-arterially (in special cases, such as HCC ) </a:t>
            </a:r>
          </a:p>
          <a:p>
            <a:endParaRPr lang="en-US" sz="3200" b="1" dirty="0"/>
          </a:p>
        </p:txBody>
      </p:sp>
      <p:sp>
        <p:nvSpPr>
          <p:cNvPr id="4" name="Rectangle 3"/>
          <p:cNvSpPr txBox="1">
            <a:spLocks noChangeArrowheads="1"/>
          </p:cNvSpPr>
          <p:nvPr/>
        </p:nvSpPr>
        <p:spPr>
          <a:xfrm>
            <a:off x="304800" y="381000"/>
            <a:ext cx="8610600" cy="5791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Snap ITC" pitchFamily="82" charset="0"/>
              <a:ea typeface="+mn-ea"/>
              <a:cs typeface="+mn-cs"/>
            </a:endParaRPr>
          </a:p>
        </p:txBody>
      </p:sp>
      <p:sp>
        <p:nvSpPr>
          <p:cNvPr id="6" name="Rectangle 3"/>
          <p:cNvSpPr txBox="1">
            <a:spLocks noChangeArrowheads="1"/>
          </p:cNvSpPr>
          <p:nvPr/>
        </p:nvSpPr>
        <p:spPr>
          <a:xfrm>
            <a:off x="457200" y="533400"/>
            <a:ext cx="8610600" cy="5791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3200" b="0" i="0" u="none" strike="noStrike" kern="1200" cap="none" spc="0" normalizeH="0" baseline="0" noProof="0" dirty="0" smtClean="0">
                <a:ln>
                  <a:noFill/>
                </a:ln>
                <a:solidFill>
                  <a:schemeClr val="tx1"/>
                </a:solidFill>
                <a:effectLst/>
                <a:uLnTx/>
                <a:uFillTx/>
                <a:latin typeface="Snap ITC" pitchFamily="82" charset="0"/>
                <a:ea typeface="+mn-ea"/>
                <a:cs typeface="+mn-cs"/>
              </a:rPr>
              <a:t> </a:t>
            </a:r>
            <a:endParaRPr kumimoji="0" lang="en-US" sz="3200" b="0" i="0" u="none" strike="noStrike" kern="1200" cap="none" spc="0" normalizeH="0" baseline="0" noProof="0" dirty="0">
              <a:ln>
                <a:noFill/>
              </a:ln>
              <a:solidFill>
                <a:schemeClr val="tx1"/>
              </a:solidFill>
              <a:effectLst/>
              <a:uLnTx/>
              <a:uFillTx/>
              <a:latin typeface="Snap ITC"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XHLJ7ECA0D0RTYCAOS31VLCAU8I2ZGCA6OLGLECAUI3BM6CAO1AFPXCA4WIN2FCAIYEDOTCAYPUJVUCAP8QW3ECABS06DPCA6Z48SRCARFT0T1CA92H1UOCANU4XDFCAA0MA3MCAIXDYP0CACXXJBFCAGOA5MN"/>
          <p:cNvPicPr>
            <a:picLocks noGrp="1" noChangeAspect="1" noChangeArrowheads="1"/>
          </p:cNvPicPr>
          <p:nvPr>
            <p:ph idx="1"/>
          </p:nvPr>
        </p:nvPicPr>
        <p:blipFill>
          <a:blip r:embed="rId2" cstate="print"/>
          <a:srcRect/>
          <a:stretch>
            <a:fillRect/>
          </a:stretch>
        </p:blipFill>
        <p:spPr>
          <a:xfrm>
            <a:off x="2438400" y="838200"/>
            <a:ext cx="2438400" cy="2286000"/>
          </a:xfrm>
          <a:noFill/>
          <a:ln/>
        </p:spPr>
      </p:pic>
      <p:pic>
        <p:nvPicPr>
          <p:cNvPr id="5" name="Picture 2" descr="images1"/>
          <p:cNvPicPr>
            <a:picLocks noChangeAspect="1" noChangeArrowheads="1"/>
          </p:cNvPicPr>
          <p:nvPr/>
        </p:nvPicPr>
        <p:blipFill>
          <a:blip r:embed="rId3" cstate="print"/>
          <a:srcRect/>
          <a:stretch>
            <a:fillRect/>
          </a:stretch>
        </p:blipFill>
        <p:spPr>
          <a:xfrm>
            <a:off x="533400" y="3200400"/>
            <a:ext cx="3733800" cy="2724150"/>
          </a:xfrm>
          <a:prstGeom prst="rect">
            <a:avLst/>
          </a:prstGeom>
          <a:noFill/>
          <a:ln/>
        </p:spPr>
      </p:pic>
      <p:pic>
        <p:nvPicPr>
          <p:cNvPr id="6" name="Picture 4" descr="AULOED2CAZTUJG5CA3NKXALCA35U4EUCAXT4KK9CANFTLRVCAH1WWFFCABJMOL3CAJ2H8JUCAY7KYJ4CAX4N5T7CAM2LB3YCATWNV8HCA2DTJMZCA0M65RBCA0BW73DCA7VIBXZCAEBDWZXCAB9RD3SCAGVU83X"/>
          <p:cNvPicPr>
            <a:picLocks noChangeAspect="1" noChangeArrowheads="1"/>
          </p:cNvPicPr>
          <p:nvPr/>
        </p:nvPicPr>
        <p:blipFill>
          <a:blip r:embed="rId4" cstate="print"/>
          <a:srcRect/>
          <a:stretch>
            <a:fillRect/>
          </a:stretch>
        </p:blipFill>
        <p:spPr bwMode="auto">
          <a:xfrm>
            <a:off x="4572000" y="3200400"/>
            <a:ext cx="4038600" cy="269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fontScale="85000" lnSpcReduction="10000"/>
          </a:bodyPr>
          <a:lstStyle/>
          <a:p>
            <a:pPr algn="ctr">
              <a:buFont typeface="Wingdings" pitchFamily="2" charset="2"/>
              <a:buNone/>
            </a:pPr>
            <a:r>
              <a:rPr lang="en-US" sz="3300" b="1" dirty="0" smtClean="0"/>
              <a:t>Sequence of treatments: </a:t>
            </a:r>
          </a:p>
          <a:p>
            <a:r>
              <a:rPr lang="en-US" sz="3300" b="1" u="sng" dirty="0" smtClean="0"/>
              <a:t>Adjuvant therapy:</a:t>
            </a:r>
            <a:r>
              <a:rPr lang="en-US" sz="3300" b="1" dirty="0" smtClean="0"/>
              <a:t> </a:t>
            </a:r>
          </a:p>
          <a:p>
            <a:r>
              <a:rPr lang="en-US" sz="3300" b="1" dirty="0" smtClean="0"/>
              <a:t>therapy given after surgery to reduce the likelihood of the cancer returning. </a:t>
            </a:r>
            <a:r>
              <a:rPr lang="en-GB" sz="3300" b="1" dirty="0" smtClean="0"/>
              <a:t>Adjuvant chemotherapy may be given with potentially curative treatment e.g. Ca Breast.</a:t>
            </a:r>
            <a:endParaRPr lang="en-US" sz="3300" b="1" dirty="0" smtClean="0"/>
          </a:p>
          <a:p>
            <a:r>
              <a:rPr lang="en-US" sz="3300" b="1" u="sng" dirty="0" smtClean="0"/>
              <a:t>Neo-adjuvant therapy:</a:t>
            </a:r>
            <a:r>
              <a:rPr lang="en-US" sz="3300" b="1" dirty="0" smtClean="0"/>
              <a:t> therapy given before surgery to shrink the tumor, allowing the surgery to be more successful. </a:t>
            </a:r>
          </a:p>
          <a:p>
            <a:r>
              <a:rPr lang="en-US" sz="3300" b="1" u="sng" dirty="0" smtClean="0"/>
              <a:t>Concurrent therapy:</a:t>
            </a:r>
            <a:r>
              <a:rPr lang="en-US" sz="3300" b="1" dirty="0" smtClean="0"/>
              <a:t> when 2 or more therapies are given together, such as chemotherapy and radiation. </a:t>
            </a:r>
          </a:p>
          <a:p>
            <a:endParaRPr lang="en-US" b="1"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endParaRPr lang="en-US" dirty="0" smtClean="0"/>
          </a:p>
          <a:p>
            <a:r>
              <a:rPr lang="en-US" b="1" dirty="0" smtClean="0">
                <a:latin typeface="Arial Black" pitchFamily="34" charset="0"/>
              </a:rPr>
              <a:t>Induction chemotherapy</a:t>
            </a:r>
            <a:r>
              <a:rPr lang="en-US" b="1" dirty="0" smtClean="0"/>
              <a:t>.</a:t>
            </a:r>
          </a:p>
          <a:p>
            <a:pPr>
              <a:buNone/>
            </a:pPr>
            <a:r>
              <a:rPr lang="en-US" b="1" dirty="0" smtClean="0"/>
              <a:t>   Chemotherpy given to induce a remission.</a:t>
            </a:r>
          </a:p>
          <a:p>
            <a:pPr>
              <a:buFont typeface="Arial" pitchFamily="34" charset="0"/>
              <a:buChar char="•"/>
            </a:pPr>
            <a:r>
              <a:rPr lang="en-US" b="1" dirty="0" smtClean="0"/>
              <a:t>   </a:t>
            </a:r>
            <a:r>
              <a:rPr lang="en-US" b="1" dirty="0" smtClean="0">
                <a:latin typeface="Arial Black" pitchFamily="34" charset="0"/>
              </a:rPr>
              <a:t>Consolidation chemotherapy</a:t>
            </a:r>
            <a:r>
              <a:rPr lang="en-US" b="1" dirty="0" smtClean="0"/>
              <a:t>.</a:t>
            </a:r>
          </a:p>
          <a:p>
            <a:pPr>
              <a:buNone/>
            </a:pPr>
            <a:r>
              <a:rPr lang="en-US" b="1" dirty="0" smtClean="0"/>
              <a:t>    Chemotherapy given once a remission is achived  to sustain a remission.</a:t>
            </a:r>
          </a:p>
          <a:p>
            <a:pPr>
              <a:buFont typeface="Arial" pitchFamily="34" charset="0"/>
              <a:buChar char="•"/>
            </a:pPr>
            <a:r>
              <a:rPr lang="en-US" b="1" dirty="0" smtClean="0">
                <a:latin typeface="Arial Black" pitchFamily="34" charset="0"/>
              </a:rPr>
              <a:t>  Maintenance chemotherapy.</a:t>
            </a:r>
          </a:p>
          <a:p>
            <a:pPr>
              <a:buNone/>
            </a:pPr>
            <a:r>
              <a:rPr lang="en-US" b="1" dirty="0" smtClean="0"/>
              <a:t>     chemotherapy given after an initial chemotherapy   course to prolong a response </a:t>
            </a:r>
          </a:p>
          <a:p>
            <a:r>
              <a:rPr lang="en-US" b="1" dirty="0" smtClean="0">
                <a:latin typeface="Arial Black" pitchFamily="34" charset="0"/>
              </a:rPr>
              <a:t>Palliative  chemotheray</a:t>
            </a:r>
            <a:r>
              <a:rPr lang="en-US" b="1" dirty="0" smtClean="0"/>
              <a:t>.</a:t>
            </a:r>
            <a:r>
              <a:rPr lang="en-GB" b="1" dirty="0" smtClean="0"/>
              <a:t> Symptom Control i.e. pain control when previous therapy has failed or disease has relapsed. </a:t>
            </a:r>
          </a:p>
          <a:p>
            <a:endParaRPr lang="en-US" b="1" dirty="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defRPr/>
            </a:pPr>
            <a:r>
              <a:rPr lang="en-US" sz="2800" b="1" dirty="0" smtClean="0">
                <a:latin typeface="PMingLiU-ExtB" pitchFamily="18" charset="-120"/>
                <a:ea typeface="PMingLiU-ExtB" pitchFamily="18" charset="-120"/>
              </a:rPr>
              <a:t>Treatment with drugs that kill cancer cells (or make them less active)</a:t>
            </a:r>
          </a:p>
          <a:p>
            <a:pPr>
              <a:defRPr/>
            </a:pPr>
            <a:r>
              <a:rPr lang="en-US" sz="2800" b="1" dirty="0" smtClean="0">
                <a:latin typeface="PMingLiU-ExtB" pitchFamily="18" charset="-120"/>
                <a:ea typeface="PMingLiU-ExtB" pitchFamily="18" charset="-120"/>
              </a:rPr>
              <a:t>Interfering with tumour cells ability to grow and proliferate</a:t>
            </a:r>
          </a:p>
          <a:p>
            <a:pPr lvl="1">
              <a:defRPr/>
            </a:pPr>
            <a:r>
              <a:rPr lang="en-US" b="1" dirty="0" smtClean="0">
                <a:latin typeface="PMingLiU-ExtB" pitchFamily="18" charset="-120"/>
                <a:ea typeface="PMingLiU-ExtB" pitchFamily="18" charset="-120"/>
              </a:rPr>
              <a:t>Adjuvant chemotherapy ie localized breast cancer</a:t>
            </a:r>
          </a:p>
          <a:p>
            <a:pPr lvl="1">
              <a:defRPr/>
            </a:pPr>
            <a:r>
              <a:rPr lang="en-US" b="1" dirty="0" smtClean="0">
                <a:latin typeface="PMingLiU-ExtB" pitchFamily="18" charset="-120"/>
                <a:ea typeface="PMingLiU-ExtB" pitchFamily="18" charset="-120"/>
              </a:rPr>
              <a:t>Induction chemotherapy ie AML &amp; ALL</a:t>
            </a:r>
          </a:p>
          <a:p>
            <a:pPr lvl="1">
              <a:defRPr/>
            </a:pPr>
            <a:r>
              <a:rPr lang="en-US" b="1" dirty="0" smtClean="0">
                <a:latin typeface="PMingLiU-ExtB" pitchFamily="18" charset="-120"/>
                <a:ea typeface="PMingLiU-ExtB" pitchFamily="18" charset="-120"/>
              </a:rPr>
              <a:t>Curative chemotherapy ie Diffuse Large B Cell Lymphoma</a:t>
            </a:r>
          </a:p>
          <a:p>
            <a:pPr lvl="1">
              <a:defRPr/>
            </a:pPr>
            <a:r>
              <a:rPr lang="en-US" b="1" dirty="0" smtClean="0">
                <a:latin typeface="PMingLiU-ExtB" pitchFamily="18" charset="-120"/>
                <a:ea typeface="PMingLiU-ExtB" pitchFamily="18" charset="-120"/>
              </a:rPr>
              <a:t>Palliative chemotherapy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r>
              <a:rPr lang="en-US" sz="4000" b="1" dirty="0" smtClean="0"/>
              <a:t>Human carcinogens - drugs/therapeutic agents</a:t>
            </a:r>
            <a:endParaRPr lang="en-US" sz="4000" b="1" dirty="0"/>
          </a:p>
        </p:txBody>
      </p:sp>
      <p:sp>
        <p:nvSpPr>
          <p:cNvPr id="3" name="Content Placeholder 2"/>
          <p:cNvSpPr>
            <a:spLocks noGrp="1"/>
          </p:cNvSpPr>
          <p:nvPr>
            <p:ph idx="1"/>
          </p:nvPr>
        </p:nvSpPr>
        <p:spPr/>
        <p:txBody>
          <a:bodyPr>
            <a:normAutofit/>
          </a:bodyPr>
          <a:lstStyle/>
          <a:p>
            <a:r>
              <a:rPr lang="en-US" b="1" dirty="0" smtClean="0"/>
              <a:t>Adriamycin (doxorubicin)</a:t>
            </a:r>
          </a:p>
          <a:p>
            <a:r>
              <a:rPr lang="en-US" b="1" dirty="0" smtClean="0"/>
              <a:t>Androgenic steroids</a:t>
            </a:r>
          </a:p>
          <a:p>
            <a:r>
              <a:rPr lang="en-US" b="1" dirty="0" smtClean="0"/>
              <a:t>Chlorambucil</a:t>
            </a:r>
          </a:p>
          <a:p>
            <a:r>
              <a:rPr lang="en-US" b="1" dirty="0" smtClean="0"/>
              <a:t>Cisplatin</a:t>
            </a:r>
          </a:p>
          <a:p>
            <a:r>
              <a:rPr lang="en-US" b="1" dirty="0" smtClean="0"/>
              <a:t>Cyclophosphamide</a:t>
            </a:r>
          </a:p>
          <a:p>
            <a:r>
              <a:rPr lang="en-US" b="1" dirty="0" smtClean="0"/>
              <a:t>Cyclosporin A</a:t>
            </a:r>
          </a:p>
          <a:p>
            <a:r>
              <a:rPr lang="en-US" b="1" dirty="0" smtClean="0"/>
              <a:t>Melphalan</a:t>
            </a:r>
          </a:p>
          <a:p>
            <a:r>
              <a:rPr lang="en-US" b="1" dirty="0" smtClean="0"/>
              <a:t>Tamoxifen</a:t>
            </a:r>
          </a:p>
          <a:p>
            <a:endParaRPr lang="en-US" b="1"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b="1" dirty="0" smtClean="0">
                <a:latin typeface="Arial Black" pitchFamily="34" charset="0"/>
              </a:rPr>
              <a:t>What are the side effects of chemotherapy</a:t>
            </a:r>
            <a:endParaRPr lang="en-US" sz="4000" b="1" dirty="0">
              <a:latin typeface="Arial Black"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buFont typeface="Wingdings" pitchFamily="2" charset="2"/>
              <a:buNone/>
            </a:pPr>
            <a:r>
              <a:rPr lang="en-US" sz="4000" b="1" dirty="0" smtClean="0">
                <a:latin typeface="Broadway" pitchFamily="82" charset="0"/>
              </a:rPr>
              <a:t>  </a:t>
            </a:r>
            <a:r>
              <a:rPr lang="en-US" sz="4000" b="1" dirty="0" smtClean="0">
                <a:latin typeface="Snap ITC" pitchFamily="82" charset="0"/>
              </a:rPr>
              <a:t>SKIN</a:t>
            </a:r>
          </a:p>
          <a:p>
            <a:r>
              <a:rPr lang="en-US" sz="4000" b="1" dirty="0" smtClean="0">
                <a:latin typeface="PMingLiU-ExtB" pitchFamily="18" charset="-120"/>
                <a:ea typeface="PMingLiU-ExtB" pitchFamily="18" charset="-120"/>
              </a:rPr>
              <a:t>Alopecia</a:t>
            </a:r>
          </a:p>
          <a:p>
            <a:pPr lvl="1">
              <a:buFont typeface="Wingdings" pitchFamily="2" charset="2"/>
              <a:buChar char="Ø"/>
            </a:pPr>
            <a:r>
              <a:rPr lang="en-US" sz="3200" b="1" dirty="0" smtClean="0">
                <a:latin typeface="PMingLiU-ExtB" pitchFamily="18" charset="-120"/>
                <a:ea typeface="PMingLiU-ExtB" pitchFamily="18" charset="-120"/>
              </a:rPr>
              <a:t>Hair loss occurs because chemotherapy can sometimes damage healthy cells. </a:t>
            </a:r>
          </a:p>
          <a:p>
            <a:pPr lvl="1">
              <a:buFont typeface="Wingdings" pitchFamily="2" charset="2"/>
              <a:buChar char="Ø"/>
            </a:pPr>
            <a:r>
              <a:rPr lang="en-US" sz="3200" b="1" dirty="0" smtClean="0">
                <a:latin typeface="PMingLiU-ExtB" pitchFamily="18" charset="-120"/>
                <a:ea typeface="PMingLiU-ExtB" pitchFamily="18" charset="-120"/>
              </a:rPr>
              <a:t>It is so common because hair follicle cells multiply very quickly like cancer cells and chemotherapy drugs have difficulty in discerning the difference. </a:t>
            </a:r>
          </a:p>
          <a:p>
            <a:pPr>
              <a:buNone/>
            </a:pPr>
            <a:endParaRPr lang="en-US" dirty="0">
              <a:latin typeface="PMingLiU-ExtB" pitchFamily="18" charset="-120"/>
              <a:ea typeface="PMingLiU-ExtB" pitchFamily="18" charset="-12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A8C0Y8CAG2M0S4CA8BJGANCA9URDFLCAIZ04HBCARRREZXCA4L741KCA2N8431CAZVJKZ1CAXKF7PBCA85ZSE2CAW3JD05CAIY5YXKCAWL7AZYCAGP5UAUCA5XUHH6CA8ZP6OSCA61P12SCA40JTX4CAIOWGCW"/>
          <p:cNvPicPr>
            <a:picLocks noGrp="1" noChangeAspect="1" noChangeArrowheads="1"/>
          </p:cNvPicPr>
          <p:nvPr>
            <p:ph idx="1"/>
          </p:nvPr>
        </p:nvPicPr>
        <p:blipFill>
          <a:blip r:embed="rId2" cstate="print"/>
          <a:srcRect/>
          <a:stretch>
            <a:fillRect/>
          </a:stretch>
        </p:blipFill>
        <p:spPr>
          <a:xfrm>
            <a:off x="3581400" y="1828800"/>
            <a:ext cx="4800600" cy="4114800"/>
          </a:xfrm>
          <a:noFill/>
          <a:ln/>
        </p:spPr>
      </p:pic>
      <p:pic>
        <p:nvPicPr>
          <p:cNvPr id="5" name="Picture 3" descr="AFFG9EICANUQVX8CAR0YK2QCAO31KDQCAXGZ6G7CA6EGD3HCAMPUQ4BCAOH6EDVCAVBQ5KECAR22TWOCA9WMJC2CA7VTQZHCA19Y9XRCAJOOD5QCAO2ACPDCA5UE105CAOS8LJWCARHLV2YCAPV3YE9CAS701OD"/>
          <p:cNvPicPr>
            <a:picLocks noChangeAspect="1" noChangeArrowheads="1"/>
          </p:cNvPicPr>
          <p:nvPr/>
        </p:nvPicPr>
        <p:blipFill>
          <a:blip r:embed="rId3" cstate="print"/>
          <a:srcRect/>
          <a:stretch>
            <a:fillRect/>
          </a:stretch>
        </p:blipFill>
        <p:spPr bwMode="auto">
          <a:xfrm>
            <a:off x="228600" y="1828800"/>
            <a:ext cx="34290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4"/>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21600000">
                                      <p:cBhvr>
                                        <p:cTn id="9"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Dr Haroon\Desktop\dr. haroon\images.jpeg"/>
          <p:cNvPicPr>
            <a:picLocks noGrp="1" noChangeAspect="1" noChangeArrowheads="1"/>
          </p:cNvPicPr>
          <p:nvPr>
            <p:ph idx="1"/>
          </p:nvPr>
        </p:nvPicPr>
        <p:blipFill>
          <a:blip r:embed="rId2" cstate="print"/>
          <a:srcRect/>
          <a:stretch>
            <a:fillRect/>
          </a:stretch>
        </p:blipFill>
        <p:spPr bwMode="auto">
          <a:xfrm>
            <a:off x="1524000" y="685800"/>
            <a:ext cx="6096000" cy="5562600"/>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5486400"/>
          </a:xfrm>
        </p:spPr>
        <p:txBody>
          <a:bodyPr/>
          <a:lstStyle/>
          <a:p>
            <a:pPr>
              <a:buFont typeface="Wingdings" pitchFamily="2" charset="2"/>
              <a:buNone/>
            </a:pPr>
            <a:endParaRPr lang="en-US" b="1" dirty="0" smtClean="0">
              <a:latin typeface="Snap ITC" pitchFamily="82" charset="0"/>
            </a:endParaRPr>
          </a:p>
          <a:p>
            <a:pPr>
              <a:buFont typeface="Wingdings" pitchFamily="2" charset="2"/>
              <a:buNone/>
            </a:pPr>
            <a:r>
              <a:rPr lang="en-US" sz="4000" b="1" dirty="0" smtClean="0">
                <a:latin typeface="Snap ITC" pitchFamily="82" charset="0"/>
              </a:rPr>
              <a:t>GASTROINTESTINAL SYSTEM</a:t>
            </a:r>
          </a:p>
          <a:p>
            <a:r>
              <a:rPr lang="en-US" sz="3200" b="1" dirty="0" smtClean="0">
                <a:latin typeface="PMingLiU-ExtB" pitchFamily="18" charset="-120"/>
                <a:ea typeface="PMingLiU-ExtB" pitchFamily="18" charset="-120"/>
              </a:rPr>
              <a:t>can cause irritation which can eventually lead to inflammation of the mouth, a condition known as stomatitis . </a:t>
            </a:r>
          </a:p>
          <a:p>
            <a:r>
              <a:rPr lang="en-US" sz="3200" b="1" dirty="0" smtClean="0">
                <a:latin typeface="PMingLiU-ExtB" pitchFamily="18" charset="-120"/>
                <a:ea typeface="PMingLiU-ExtB" pitchFamily="18" charset="-120"/>
              </a:rPr>
              <a:t>A stinging sensation in the throat may develop and lead to dysphagia (difficulty in swallowing). </a:t>
            </a:r>
          </a:p>
          <a:p>
            <a:pPr>
              <a:buFont typeface="Wingdings" pitchFamily="2" charset="2"/>
              <a:buNone/>
            </a:pPr>
            <a:r>
              <a:rPr lang="en-US" sz="4000" b="1" dirty="0" smtClean="0">
                <a:latin typeface="PMingLiU-ExtB" pitchFamily="18" charset="-120"/>
                <a:ea typeface="PMingLiU-ExtB" pitchFamily="18" charset="-120"/>
              </a:rPr>
              <a:t>Management:</a:t>
            </a:r>
          </a:p>
          <a:p>
            <a:pPr>
              <a:buFont typeface="Wingdings" pitchFamily="2" charset="2"/>
              <a:buChar char="Ø"/>
            </a:pPr>
            <a:r>
              <a:rPr lang="en-US" sz="3200" b="1" dirty="0" smtClean="0">
                <a:latin typeface="PMingLiU-ExtB" pitchFamily="18" charset="-120"/>
                <a:ea typeface="PMingLiU-ExtB" pitchFamily="18" charset="-120"/>
              </a:rPr>
              <a:t>Good oral hygiene</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34400" cy="5943600"/>
          </a:xfrm>
        </p:spPr>
        <p:txBody>
          <a:bodyPr/>
          <a:lstStyle/>
          <a:p>
            <a:r>
              <a:rPr lang="en-US" sz="4000" b="1" dirty="0" smtClean="0">
                <a:latin typeface="Snap ITC" pitchFamily="82" charset="0"/>
              </a:rPr>
              <a:t>Nausea &amp; Vomiting- </a:t>
            </a:r>
            <a:r>
              <a:rPr lang="en-US" sz="3200" b="1" dirty="0" smtClean="0">
                <a:latin typeface="PMingLiU-ExtB" pitchFamily="18" charset="-120"/>
                <a:ea typeface="PMingLiU-ExtB" pitchFamily="18" charset="-120"/>
              </a:rPr>
              <a:t>most common side effects of chemotherapy and may persist for as long as 24-48 hrs. after its administration.</a:t>
            </a:r>
          </a:p>
          <a:p>
            <a:r>
              <a:rPr lang="en-US" sz="4000" b="1" dirty="0" smtClean="0">
                <a:latin typeface="PMingLiU-ExtB" pitchFamily="18" charset="-120"/>
                <a:ea typeface="PMingLiU-ExtB" pitchFamily="18" charset="-120"/>
              </a:rPr>
              <a:t>Mucositis </a:t>
            </a:r>
            <a:r>
              <a:rPr lang="en-US" sz="3200" b="1" dirty="0" smtClean="0">
                <a:latin typeface="PMingLiU-ExtB" pitchFamily="18" charset="-120"/>
                <a:ea typeface="PMingLiU-ExtB" pitchFamily="18" charset="-120"/>
              </a:rPr>
              <a:t>– inflammation of the </a:t>
            </a:r>
          </a:p>
          <a:p>
            <a:pPr>
              <a:buNone/>
            </a:pPr>
            <a:r>
              <a:rPr lang="en-US" sz="3200" b="1" dirty="0" smtClean="0">
                <a:latin typeface="PMingLiU-ExtB" pitchFamily="18" charset="-120"/>
                <a:ea typeface="PMingLiU-ExtB" pitchFamily="18" charset="-120"/>
              </a:rPr>
              <a:t>      mucosal lining</a:t>
            </a:r>
          </a:p>
          <a:p>
            <a:endParaRPr lang="en-US" dirty="0"/>
          </a:p>
        </p:txBody>
      </p:sp>
      <p:pic>
        <p:nvPicPr>
          <p:cNvPr id="4" name="Picture 3" descr="AAZ2A0RCAUCHCC0CAWTZUM2CA6TCOK6CA4FKRPKCAAHUHUFCA15UGV0CA80YR5TCATV9T2SCA7QSHH4CA96YYEBCAD4AALYCAI1H13ICAMOQWSNCA091KF0CAX6S8FTCAF5LDEZCA2DSKAUCAH4BIO4CAEULB0T"/>
          <p:cNvPicPr>
            <a:picLocks noChangeAspect="1" noChangeArrowheads="1"/>
          </p:cNvPicPr>
          <p:nvPr/>
        </p:nvPicPr>
        <p:blipFill>
          <a:blip r:embed="rId2" cstate="print"/>
          <a:srcRect/>
          <a:stretch>
            <a:fillRect/>
          </a:stretch>
        </p:blipFill>
        <p:spPr bwMode="auto">
          <a:xfrm>
            <a:off x="5867400" y="2895600"/>
            <a:ext cx="3124200" cy="3124200"/>
          </a:xfrm>
          <a:prstGeom prst="rect">
            <a:avLst/>
          </a:prstGeom>
          <a:noFill/>
        </p:spPr>
      </p:pic>
      <p:pic>
        <p:nvPicPr>
          <p:cNvPr id="41986" name="Picture 2" descr="C:\Users\Dr Haroon\Desktop\dr. haroon\chemotherapy-treatment_files\cancer1.jpg"/>
          <p:cNvPicPr>
            <a:picLocks noChangeAspect="1" noChangeArrowheads="1"/>
          </p:cNvPicPr>
          <p:nvPr/>
        </p:nvPicPr>
        <p:blipFill>
          <a:blip r:embed="rId3" cstate="print"/>
          <a:srcRect/>
          <a:stretch>
            <a:fillRect/>
          </a:stretch>
        </p:blipFill>
        <p:spPr bwMode="auto">
          <a:xfrm>
            <a:off x="990600" y="4038600"/>
            <a:ext cx="4038600" cy="2143125"/>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a:bodyPr>
          <a:lstStyle/>
          <a:p>
            <a:endParaRPr lang="en-US" sz="3200" b="1" dirty="0" smtClean="0">
              <a:latin typeface="Snap ITC" pitchFamily="82" charset="0"/>
            </a:endParaRPr>
          </a:p>
          <a:p>
            <a:r>
              <a:rPr lang="en-US" sz="4000" b="1" dirty="0" smtClean="0">
                <a:latin typeface="Snap ITC" pitchFamily="82" charset="0"/>
              </a:rPr>
              <a:t>Diarrhea</a:t>
            </a:r>
            <a:r>
              <a:rPr lang="en-US" sz="3200" b="1" dirty="0" smtClean="0">
                <a:latin typeface="Snap ITC" pitchFamily="82" charset="0"/>
              </a:rPr>
              <a:t> </a:t>
            </a:r>
            <a:r>
              <a:rPr lang="en-US" sz="3200" b="1" dirty="0" smtClean="0">
                <a:latin typeface="PMingLiU-ExtB" pitchFamily="18" charset="-120"/>
                <a:ea typeface="PMingLiU-ExtB" pitchFamily="18" charset="-120"/>
              </a:rPr>
              <a:t>can also be a side effect of chemotherapy. Caused by the destruction of normal, dividing cells of the gastrointestinal (GI) tract, diarrhea varies from patient to patient. It is better managed if treated early</a:t>
            </a:r>
          </a:p>
          <a:p>
            <a:pPr>
              <a:buFont typeface="Wingdings" pitchFamily="2" charset="2"/>
              <a:buNone/>
            </a:pPr>
            <a:endParaRPr lang="en-US" sz="3200" b="1" dirty="0" smtClean="0">
              <a:latin typeface="Snap ITC" pitchFamily="82" charset="0"/>
            </a:endParaRPr>
          </a:p>
          <a:p>
            <a:pPr>
              <a:buFont typeface="Wingdings" pitchFamily="2" charset="2"/>
              <a:buNone/>
            </a:pPr>
            <a:r>
              <a:rPr lang="en-US" sz="3600" b="1" dirty="0" smtClean="0">
                <a:latin typeface="Snap ITC" pitchFamily="82" charset="0"/>
              </a:rPr>
              <a:t>RENAL SYSTEM</a:t>
            </a:r>
          </a:p>
          <a:p>
            <a:r>
              <a:rPr lang="en-US" sz="3200" b="1" dirty="0" smtClean="0">
                <a:latin typeface="PMingLiU-ExtB" pitchFamily="18" charset="-120"/>
                <a:ea typeface="PMingLiU-ExtB" pitchFamily="18" charset="-120"/>
              </a:rPr>
              <a:t>Rapid tumor cell lysis- increased urinary excretion of uric acid, which can cause renal damage</a:t>
            </a:r>
          </a:p>
          <a:p>
            <a:endParaRPr lang="en-US" sz="3200"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Font typeface="Wingdings" pitchFamily="2" charset="2"/>
              <a:buNone/>
            </a:pPr>
            <a:endParaRPr lang="en-US" sz="3700" dirty="0" smtClean="0">
              <a:latin typeface="Snap ITC" pitchFamily="82" charset="0"/>
            </a:endParaRPr>
          </a:p>
          <a:p>
            <a:pPr>
              <a:buFont typeface="Wingdings" pitchFamily="2" charset="2"/>
              <a:buNone/>
            </a:pPr>
            <a:r>
              <a:rPr lang="en-US" sz="3700" b="1" dirty="0" smtClean="0">
                <a:latin typeface="Snap ITC" pitchFamily="82" charset="0"/>
              </a:rPr>
              <a:t>HEMATOPOIETIC SYSTEM</a:t>
            </a:r>
            <a:endParaRPr lang="en-US" sz="4000" b="1" dirty="0" smtClean="0">
              <a:latin typeface="Snap ITC" pitchFamily="82" charset="0"/>
            </a:endParaRPr>
          </a:p>
          <a:p>
            <a:r>
              <a:rPr lang="en-US" sz="4000" b="1" dirty="0" smtClean="0">
                <a:latin typeface="Snap ITC" pitchFamily="82" charset="0"/>
              </a:rPr>
              <a:t>Myelosuppression</a:t>
            </a:r>
            <a:r>
              <a:rPr lang="en-US" sz="3500" b="1" dirty="0" smtClean="0">
                <a:latin typeface="Snap ITC" pitchFamily="82" charset="0"/>
              </a:rPr>
              <a:t>- </a:t>
            </a:r>
            <a:r>
              <a:rPr lang="en-US" sz="3500" b="1" dirty="0" smtClean="0">
                <a:latin typeface="PMingLiU-ExtB" pitchFamily="18" charset="-120"/>
                <a:ea typeface="PMingLiU-ExtB" pitchFamily="18" charset="-120"/>
              </a:rPr>
              <a:t>depression of bone marrow function, resulting in decreased production of blood cells.</a:t>
            </a:r>
          </a:p>
          <a:p>
            <a:pPr lvl="1">
              <a:buFontTx/>
              <a:buChar char="-"/>
            </a:pPr>
            <a:r>
              <a:rPr lang="en-US" sz="3200" b="1" dirty="0" smtClean="0">
                <a:latin typeface="PMingLiU-ExtB" pitchFamily="18" charset="-120"/>
                <a:ea typeface="PMingLiU-ExtB" pitchFamily="18" charset="-120"/>
              </a:rPr>
              <a:t>Decreases the number of RBCs (anemia), WBCs (leukopenia) and platelets (thrombocytopenia</a:t>
            </a:r>
          </a:p>
          <a:p>
            <a:pPr lvl="1">
              <a:buFontTx/>
              <a:buChar char="-"/>
            </a:pPr>
            <a:r>
              <a:rPr lang="en-US" sz="3200" b="1" dirty="0" smtClean="0">
                <a:latin typeface="PMingLiU-ExtB" pitchFamily="18" charset="-120"/>
                <a:ea typeface="PMingLiU-ExtB" pitchFamily="18" charset="-120"/>
              </a:rPr>
              <a:t>pancytopenia</a:t>
            </a:r>
            <a:endParaRPr lang="en-US" b="1" dirty="0">
              <a:latin typeface="PMingLiU-ExtB" pitchFamily="18" charset="-120"/>
              <a:ea typeface="PMingLiU-ExtB" pitchFamily="18" charset="-12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buFont typeface="Wingdings" pitchFamily="2" charset="2"/>
              <a:buNone/>
            </a:pPr>
            <a:endParaRPr lang="en-US" sz="2800" dirty="0" smtClean="0">
              <a:latin typeface="Snap ITC" pitchFamily="82" charset="0"/>
            </a:endParaRPr>
          </a:p>
          <a:p>
            <a:pPr>
              <a:buFont typeface="Wingdings" pitchFamily="2" charset="2"/>
              <a:buNone/>
            </a:pPr>
            <a:r>
              <a:rPr lang="en-US" sz="3600" b="1" dirty="0" smtClean="0">
                <a:latin typeface="Snap ITC" pitchFamily="82" charset="0"/>
              </a:rPr>
              <a:t>     Colony-stimulating factor:</a:t>
            </a:r>
          </a:p>
          <a:p>
            <a:pPr>
              <a:buFont typeface="Wingdings" pitchFamily="2" charset="2"/>
              <a:buChar char="Ø"/>
            </a:pPr>
            <a:r>
              <a:rPr lang="en-US" sz="3600" b="1" dirty="0" smtClean="0">
                <a:latin typeface="Snap ITC" pitchFamily="82" charset="0"/>
              </a:rPr>
              <a:t>G-CSF (granulocyte-colony stimulating factor)</a:t>
            </a:r>
          </a:p>
          <a:p>
            <a:pPr>
              <a:buFont typeface="Wingdings" pitchFamily="2" charset="2"/>
              <a:buChar char="Ø"/>
            </a:pPr>
            <a:r>
              <a:rPr lang="en-US" sz="3600" b="1" dirty="0" smtClean="0">
                <a:latin typeface="Snap ITC" pitchFamily="82" charset="0"/>
              </a:rPr>
              <a:t>GM-CSF (granulocyte macrophage colony-stimulating factor)    </a:t>
            </a:r>
          </a:p>
          <a:p>
            <a:pPr>
              <a:buFont typeface="Wingdings" pitchFamily="2" charset="2"/>
              <a:buChar char="Ø"/>
            </a:pPr>
            <a:r>
              <a:rPr lang="en-US" sz="3600" b="1" dirty="0" smtClean="0">
                <a:latin typeface="Snap ITC" pitchFamily="82" charset="0"/>
              </a:rPr>
              <a:t>EPO (erythropoietin)</a:t>
            </a:r>
          </a:p>
          <a:p>
            <a:endParaRPr lang="en-US" sz="3600" b="1" dirty="0" smtClean="0"/>
          </a:p>
          <a:p>
            <a:endParaRPr lang="en-US" sz="3600" b="1"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477000"/>
          </a:xfrm>
        </p:spPr>
        <p:txBody>
          <a:bodyPr>
            <a:normAutofit lnSpcReduction="10000"/>
          </a:bodyPr>
          <a:lstStyle/>
          <a:p>
            <a:pPr marL="609600" indent="-609600">
              <a:lnSpc>
                <a:spcPct val="90000"/>
              </a:lnSpc>
              <a:buFont typeface="Wingdings" pitchFamily="2" charset="2"/>
              <a:buNone/>
            </a:pPr>
            <a:r>
              <a:rPr lang="en-US" sz="3200" b="1" dirty="0" smtClean="0">
                <a:latin typeface="Snap ITC" pitchFamily="82" charset="0"/>
              </a:rPr>
              <a:t>         </a:t>
            </a:r>
          </a:p>
          <a:p>
            <a:pPr marL="609600" indent="-609600">
              <a:lnSpc>
                <a:spcPct val="90000"/>
              </a:lnSpc>
              <a:buFont typeface="Wingdings" pitchFamily="2" charset="2"/>
              <a:buNone/>
            </a:pPr>
            <a:r>
              <a:rPr lang="en-US" sz="3200" b="1" dirty="0" smtClean="0">
                <a:latin typeface="Snap ITC" pitchFamily="82" charset="0"/>
              </a:rPr>
              <a:t>         </a:t>
            </a:r>
            <a:r>
              <a:rPr lang="en-US" sz="3600" b="1" dirty="0" smtClean="0">
                <a:latin typeface="Snap ITC" pitchFamily="82" charset="0"/>
              </a:rPr>
              <a:t>REPRODUCTIVE SYSTEM</a:t>
            </a:r>
          </a:p>
          <a:p>
            <a:pPr marL="609600" indent="-609600">
              <a:lnSpc>
                <a:spcPct val="90000"/>
              </a:lnSpc>
            </a:pPr>
            <a:r>
              <a:rPr lang="en-US" sz="3200" b="1" dirty="0" smtClean="0">
                <a:latin typeface="PMingLiU-ExtB" pitchFamily="18" charset="-120"/>
                <a:ea typeface="PMingLiU-ExtB" pitchFamily="18" charset="-120"/>
              </a:rPr>
              <a:t>take effective contraceptive </a:t>
            </a:r>
          </a:p>
          <a:p>
            <a:pPr marL="609600" indent="-609600">
              <a:lnSpc>
                <a:spcPct val="90000"/>
              </a:lnSpc>
              <a:buNone/>
            </a:pPr>
            <a:r>
              <a:rPr lang="en-US" sz="3200" b="1" dirty="0" smtClean="0">
                <a:latin typeface="PMingLiU-ExtB" pitchFamily="18" charset="-120"/>
                <a:ea typeface="PMingLiU-ExtB" pitchFamily="18" charset="-120"/>
              </a:rPr>
              <a:t>       Precautions when having</a:t>
            </a:r>
          </a:p>
          <a:p>
            <a:pPr marL="609600" indent="-609600">
              <a:lnSpc>
                <a:spcPct val="90000"/>
              </a:lnSpc>
              <a:buNone/>
            </a:pPr>
            <a:r>
              <a:rPr lang="en-US" sz="3200" b="1" dirty="0" smtClean="0">
                <a:latin typeface="PMingLiU-ExtB" pitchFamily="18" charset="-120"/>
                <a:ea typeface="PMingLiU-ExtB" pitchFamily="18" charset="-120"/>
              </a:rPr>
              <a:t>      chemotherapy, as the chemotherapy</a:t>
            </a:r>
          </a:p>
          <a:p>
            <a:pPr marL="609600" indent="-609600">
              <a:lnSpc>
                <a:spcPct val="90000"/>
              </a:lnSpc>
              <a:buNone/>
            </a:pPr>
            <a:r>
              <a:rPr lang="en-US" sz="3200" b="1" dirty="0" smtClean="0">
                <a:latin typeface="PMingLiU-ExtB" pitchFamily="18" charset="-120"/>
                <a:ea typeface="PMingLiU-ExtB" pitchFamily="18" charset="-120"/>
              </a:rPr>
              <a:t>      drugs might harm the baby if</a:t>
            </a:r>
          </a:p>
          <a:p>
            <a:pPr marL="609600" indent="-609600">
              <a:lnSpc>
                <a:spcPct val="90000"/>
              </a:lnSpc>
              <a:buNone/>
            </a:pPr>
            <a:r>
              <a:rPr lang="en-US" sz="3200" b="1" dirty="0" smtClean="0">
                <a:latin typeface="PMingLiU-ExtB" pitchFamily="18" charset="-120"/>
                <a:ea typeface="PMingLiU-ExtB" pitchFamily="18" charset="-120"/>
              </a:rPr>
              <a:t>       pregnancy occurs. </a:t>
            </a:r>
            <a:r>
              <a:rPr lang="en-US" sz="3200" b="1" dirty="0" smtClean="0">
                <a:effectLst>
                  <a:outerShdw blurRad="38100" dist="38100" dir="2700000" algn="tl">
                    <a:srgbClr val="FFFFFF"/>
                  </a:outerShdw>
                </a:effectLst>
                <a:latin typeface="PMingLiU-ExtB" pitchFamily="18" charset="-120"/>
                <a:ea typeface="PMingLiU-ExtB" pitchFamily="18" charset="-120"/>
              </a:rPr>
              <a:t>In some</a:t>
            </a:r>
          </a:p>
          <a:p>
            <a:pPr marL="609600" indent="-609600">
              <a:lnSpc>
                <a:spcPct val="90000"/>
              </a:lnSpc>
              <a:buNone/>
            </a:pPr>
            <a:r>
              <a:rPr lang="en-US" sz="3200" b="1" dirty="0" smtClean="0">
                <a:effectLst>
                  <a:outerShdw blurRad="38100" dist="38100" dir="2700000" algn="tl">
                    <a:srgbClr val="FFFFFF"/>
                  </a:outerShdw>
                </a:effectLst>
                <a:latin typeface="PMingLiU-ExtB" pitchFamily="18" charset="-120"/>
                <a:ea typeface="PMingLiU-ExtB" pitchFamily="18" charset="-120"/>
              </a:rPr>
              <a:t>       women, chemotherapy brings </a:t>
            </a:r>
          </a:p>
          <a:p>
            <a:pPr marL="609600" indent="-609600">
              <a:lnSpc>
                <a:spcPct val="90000"/>
              </a:lnSpc>
              <a:buNone/>
            </a:pPr>
            <a:r>
              <a:rPr lang="en-US" sz="3200" b="1" dirty="0" smtClean="0">
                <a:effectLst>
                  <a:outerShdw blurRad="38100" dist="38100" dir="2700000" algn="tl">
                    <a:srgbClr val="FFFFFF"/>
                  </a:outerShdw>
                </a:effectLst>
                <a:latin typeface="PMingLiU-ExtB" pitchFamily="18" charset="-120"/>
                <a:ea typeface="PMingLiU-ExtB" pitchFamily="18" charset="-120"/>
              </a:rPr>
              <a:t>      on an early menopause. This may </a:t>
            </a:r>
          </a:p>
          <a:p>
            <a:pPr marL="609600" indent="-609600">
              <a:lnSpc>
                <a:spcPct val="90000"/>
              </a:lnSpc>
              <a:buNone/>
            </a:pPr>
            <a:r>
              <a:rPr lang="en-US" sz="3200" b="1" dirty="0" smtClean="0">
                <a:effectLst>
                  <a:outerShdw blurRad="38100" dist="38100" dir="2700000" algn="tl">
                    <a:srgbClr val="FFFFFF"/>
                  </a:outerShdw>
                </a:effectLst>
                <a:latin typeface="PMingLiU-ExtB" pitchFamily="18" charset="-120"/>
                <a:ea typeface="PMingLiU-ExtB" pitchFamily="18" charset="-120"/>
              </a:rPr>
              <a:t>      cause symptoms such as dryness </a:t>
            </a:r>
          </a:p>
          <a:p>
            <a:pPr marL="609600" indent="-609600">
              <a:lnSpc>
                <a:spcPct val="90000"/>
              </a:lnSpc>
              <a:buNone/>
            </a:pPr>
            <a:r>
              <a:rPr lang="en-US" sz="3200" b="1" dirty="0" smtClean="0">
                <a:effectLst>
                  <a:outerShdw blurRad="38100" dist="38100" dir="2700000" algn="tl">
                    <a:srgbClr val="FFFFFF"/>
                  </a:outerShdw>
                </a:effectLst>
                <a:latin typeface="PMingLiU-ExtB" pitchFamily="18" charset="-120"/>
                <a:ea typeface="PMingLiU-ExtB" pitchFamily="18" charset="-120"/>
              </a:rPr>
              <a:t>      of the vagina and a decreased </a:t>
            </a:r>
          </a:p>
          <a:p>
            <a:pPr marL="609600" indent="-609600">
              <a:lnSpc>
                <a:spcPct val="90000"/>
              </a:lnSpc>
              <a:buNone/>
            </a:pPr>
            <a:r>
              <a:rPr lang="en-US" sz="3200" b="1" dirty="0" smtClean="0">
                <a:effectLst>
                  <a:outerShdw blurRad="38100" dist="38100" dir="2700000" algn="tl">
                    <a:srgbClr val="FFFFFF"/>
                  </a:outerShdw>
                </a:effectLst>
                <a:latin typeface="PMingLiU-ExtB" pitchFamily="18" charset="-120"/>
                <a:ea typeface="PMingLiU-ExtB" pitchFamily="18" charset="-120"/>
              </a:rPr>
              <a:t>      interest in sex.</a:t>
            </a:r>
            <a:endParaRPr lang="en-US" sz="3200" b="1" dirty="0" smtClean="0">
              <a:latin typeface="PMingLiU-ExtB" pitchFamily="18" charset="-120"/>
              <a:ea typeface="PMingLiU-ExtB" pitchFamily="18" charset="-120"/>
            </a:endParaRPr>
          </a:p>
          <a:p>
            <a:pPr marL="609600" indent="-609600">
              <a:lnSpc>
                <a:spcPct val="90000"/>
              </a:lnSpc>
              <a:buNone/>
            </a:pPr>
            <a:endParaRPr lang="en-US" sz="3200" b="1" dirty="0" smtClean="0">
              <a:latin typeface="Snap ITC" pitchFamily="82" charset="0"/>
            </a:endParaRPr>
          </a:p>
          <a:p>
            <a:pPr marL="609600" indent="-609600">
              <a:lnSpc>
                <a:spcPct val="90000"/>
              </a:lnSpc>
              <a:buFont typeface="Wingdings" pitchFamily="2" charset="2"/>
              <a:buNone/>
            </a:pPr>
            <a:endParaRPr lang="en-US" sz="3200" b="1" dirty="0">
              <a:latin typeface="Snap ITC" pitchFamily="82" charset="0"/>
            </a:endParaRPr>
          </a:p>
        </p:txBody>
      </p:sp>
      <p:sp>
        <p:nvSpPr>
          <p:cNvPr id="4" name="Rectangle 2"/>
          <p:cNvSpPr txBox="1">
            <a:spLocks noChangeArrowheads="1"/>
          </p:cNvSpPr>
          <p:nvPr/>
        </p:nvSpPr>
        <p:spPr>
          <a:xfrm>
            <a:off x="304800" y="228600"/>
            <a:ext cx="8610600" cy="5562600"/>
          </a:xfrm>
          <a:prstGeom prst="rect">
            <a:avLst/>
          </a:prstGeom>
        </p:spPr>
        <p:txBody>
          <a:bodyPr vert="horz">
            <a:normAutofit/>
          </a:bodyPr>
          <a:lstStyle/>
          <a:p>
            <a:pPr marL="609600" marR="0" lvl="0" indent="-609600" algn="l" defTabSz="914400" rtl="0" eaLnBrk="1" fontAlgn="auto" latinLnBrk="0" hangingPunct="1">
              <a:lnSpc>
                <a:spcPct val="90000"/>
              </a:lnSpc>
              <a:spcBef>
                <a:spcPct val="20000"/>
              </a:spcBef>
              <a:spcAft>
                <a:spcPts val="0"/>
              </a:spcAft>
              <a:buClr>
                <a:schemeClr val="accent3"/>
              </a:buClr>
              <a:buSzPct val="95000"/>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Snap ITC" pitchFamily="82" charset="0"/>
              <a:ea typeface="+mn-ea"/>
              <a:cs typeface="+mn-cs"/>
            </a:endParaRPr>
          </a:p>
        </p:txBody>
      </p:sp>
      <p:pic>
        <p:nvPicPr>
          <p:cNvPr id="5" name="Picture 3" descr="images3"/>
          <p:cNvPicPr>
            <a:picLocks noChangeAspect="1" noChangeArrowheads="1"/>
          </p:cNvPicPr>
          <p:nvPr/>
        </p:nvPicPr>
        <p:blipFill>
          <a:blip r:embed="rId2" cstate="print"/>
          <a:srcRect/>
          <a:stretch>
            <a:fillRect/>
          </a:stretch>
        </p:blipFill>
        <p:spPr bwMode="auto">
          <a:xfrm>
            <a:off x="6324600" y="2057400"/>
            <a:ext cx="28194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Carcinogens</a:t>
            </a:r>
            <a:endParaRPr lang="en-US" b="1" dirty="0"/>
          </a:p>
        </p:txBody>
      </p:sp>
      <p:sp>
        <p:nvSpPr>
          <p:cNvPr id="3" name="Content Placeholder 2"/>
          <p:cNvSpPr>
            <a:spLocks noGrp="1"/>
          </p:cNvSpPr>
          <p:nvPr>
            <p:ph idx="1"/>
          </p:nvPr>
        </p:nvSpPr>
        <p:spPr/>
        <p:txBody>
          <a:bodyPr/>
          <a:lstStyle/>
          <a:p>
            <a:r>
              <a:rPr lang="en-US" b="1" dirty="0" smtClean="0"/>
              <a:t>Ultraviolet light</a:t>
            </a:r>
          </a:p>
          <a:p>
            <a:r>
              <a:rPr lang="en-US" b="1" dirty="0" smtClean="0"/>
              <a:t>Ionizing radiation (X-rays)</a:t>
            </a:r>
          </a:p>
          <a:p>
            <a:r>
              <a:rPr lang="en-US" b="1" dirty="0" smtClean="0"/>
              <a:t>Asbestos</a:t>
            </a:r>
          </a:p>
          <a:p>
            <a:endParaRPr lang="en-US"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85000" lnSpcReduction="20000"/>
          </a:bodyPr>
          <a:lstStyle/>
          <a:p>
            <a:r>
              <a:rPr lang="en-US" sz="3200" b="1" dirty="0" smtClean="0">
                <a:latin typeface="PMingLiU-ExtB" pitchFamily="18" charset="-120"/>
                <a:ea typeface="PMingLiU-ExtB" pitchFamily="18" charset="-120"/>
              </a:rPr>
              <a:t>NEUROLOGIC SYSTEM</a:t>
            </a:r>
          </a:p>
          <a:p>
            <a:r>
              <a:rPr lang="en-US" sz="3200" b="1" dirty="0" smtClean="0">
                <a:latin typeface="PMingLiU-ExtB" pitchFamily="18" charset="-120"/>
                <a:ea typeface="PMingLiU-ExtB" pitchFamily="18" charset="-120"/>
              </a:rPr>
              <a:t>Peripheral neuropathies</a:t>
            </a:r>
          </a:p>
          <a:p>
            <a:r>
              <a:rPr lang="en-US" sz="3200" b="1" dirty="0" smtClean="0">
                <a:latin typeface="PMingLiU-ExtB" pitchFamily="18" charset="-120"/>
                <a:ea typeface="PMingLiU-ExtB" pitchFamily="18" charset="-120"/>
              </a:rPr>
              <a:t>Loss of deep tendon reflexes</a:t>
            </a:r>
          </a:p>
          <a:p>
            <a:r>
              <a:rPr lang="en-US" sz="3200" b="1" dirty="0" smtClean="0">
                <a:latin typeface="PMingLiU-ExtB" pitchFamily="18" charset="-120"/>
                <a:ea typeface="PMingLiU-ExtB" pitchFamily="18" charset="-120"/>
              </a:rPr>
              <a:t>Paralytic ileus</a:t>
            </a:r>
          </a:p>
          <a:p>
            <a:pPr>
              <a:defRPr/>
            </a:pPr>
            <a:r>
              <a:rPr lang="en-US" sz="3200" b="1" dirty="0" smtClean="0">
                <a:latin typeface="PMingLiU-ExtB" pitchFamily="18" charset="-120"/>
                <a:ea typeface="PMingLiU-ExtB" pitchFamily="18" charset="-120"/>
              </a:rPr>
              <a:t>Very common with vincristine, vinblastine, cisplatin</a:t>
            </a:r>
          </a:p>
          <a:p>
            <a:pPr>
              <a:defRPr/>
            </a:pPr>
            <a:r>
              <a:rPr lang="en-US" sz="3200" b="1" dirty="0" smtClean="0">
                <a:latin typeface="PMingLiU-ExtB" pitchFamily="18" charset="-120"/>
                <a:ea typeface="PMingLiU-ExtB" pitchFamily="18" charset="-120"/>
              </a:rPr>
              <a:t>Usually temporary.  </a:t>
            </a:r>
          </a:p>
          <a:p>
            <a:pPr>
              <a:defRPr/>
            </a:pPr>
            <a:r>
              <a:rPr lang="en-US" sz="3200" b="1" dirty="0" smtClean="0">
                <a:latin typeface="PMingLiU-ExtB" pitchFamily="18" charset="-120"/>
                <a:ea typeface="PMingLiU-ExtB" pitchFamily="18" charset="-120"/>
              </a:rPr>
              <a:t>Sometimes leads to dose alterations or stopping of some drugs</a:t>
            </a:r>
          </a:p>
          <a:p>
            <a:pPr>
              <a:buFont typeface="Wingdings" pitchFamily="2" charset="2"/>
              <a:buNone/>
            </a:pPr>
            <a:endParaRPr lang="en-US" sz="3200" b="1" dirty="0" smtClean="0">
              <a:latin typeface="PMingLiU-ExtB" pitchFamily="18" charset="-120"/>
              <a:ea typeface="PMingLiU-ExtB" pitchFamily="18" charset="-120"/>
            </a:endParaRPr>
          </a:p>
          <a:p>
            <a:endParaRPr lang="en-US" sz="3200" b="1" dirty="0" smtClean="0">
              <a:latin typeface="PMingLiU-ExtB" pitchFamily="18" charset="-120"/>
              <a:ea typeface="PMingLiU-ExtB" pitchFamily="18" charset="-120"/>
            </a:endParaRPr>
          </a:p>
          <a:p>
            <a:pPr>
              <a:buFont typeface="Wingdings" pitchFamily="2" charset="2"/>
              <a:buNone/>
            </a:pPr>
            <a:r>
              <a:rPr lang="en-US" sz="3200" b="1" dirty="0" smtClean="0">
                <a:latin typeface="PMingLiU-ExtB" pitchFamily="18" charset="-120"/>
                <a:ea typeface="PMingLiU-ExtB" pitchFamily="18" charset="-120"/>
              </a:rPr>
              <a:t>MISCELLANEOUS</a:t>
            </a:r>
          </a:p>
          <a:p>
            <a:r>
              <a:rPr lang="en-US" sz="3200" b="1" dirty="0" smtClean="0">
                <a:latin typeface="PMingLiU-ExtB" pitchFamily="18" charset="-120"/>
                <a:ea typeface="PMingLiU-ExtB" pitchFamily="18" charset="-120"/>
              </a:rPr>
              <a:t>Fatigue</a:t>
            </a:r>
          </a:p>
          <a:p>
            <a:pPr>
              <a:buNone/>
            </a:pPr>
            <a:endParaRPr lang="en-US" sz="3200" b="1" dirty="0">
              <a:latin typeface="PMingLiU-ExtB" pitchFamily="18" charset="-120"/>
              <a:ea typeface="PMingLiU-ExtB" pitchFamily="18" charset="-12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normAutofit fontScale="90000"/>
          </a:bodyPr>
          <a:lstStyle/>
          <a:p>
            <a:r>
              <a:rPr lang="en-US" sz="5400" b="1" dirty="0" smtClean="0">
                <a:latin typeface="Broadway" pitchFamily="82" charset="0"/>
              </a:rPr>
              <a:t>Nursing Management in Chemotherapy</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5" name="Picture 3" descr="A10X5X5CAUMIK6LCATVODECCABLYY77CANTF323CALHFLR1CA4FK3JVCAX6RAF7CAJA8DF6CA1L8NHQCATLHCOSCASIEU5YCAY9MPI8CAWTY9I7CA059O39CAKFOA7NCA8K60N0CACWLXFCCAA53HBBCAH9E8Q0"/>
          <p:cNvPicPr>
            <a:picLocks noChangeAspect="1" noChangeArrowheads="1"/>
          </p:cNvPicPr>
          <p:nvPr/>
        </p:nvPicPr>
        <p:blipFill>
          <a:blip r:embed="rId2" cstate="print"/>
          <a:srcRect/>
          <a:stretch>
            <a:fillRect/>
          </a:stretch>
        </p:blipFill>
        <p:spPr bwMode="auto">
          <a:xfrm>
            <a:off x="381000" y="1295400"/>
            <a:ext cx="8382000" cy="5562600"/>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marL="609600" indent="-609600">
              <a:lnSpc>
                <a:spcPct val="90000"/>
              </a:lnSpc>
              <a:buNone/>
            </a:pPr>
            <a:r>
              <a:rPr lang="en-US" sz="2800" dirty="0" smtClean="0">
                <a:latin typeface="Snap ITC" pitchFamily="82" charset="0"/>
              </a:rPr>
              <a:t> </a:t>
            </a:r>
          </a:p>
          <a:p>
            <a:pPr marL="609600" indent="-609600">
              <a:lnSpc>
                <a:spcPct val="90000"/>
              </a:lnSpc>
              <a:buFont typeface="Wingdings" pitchFamily="2" charset="2"/>
              <a:buChar char="Ø"/>
            </a:pPr>
            <a:endParaRPr lang="en-US" sz="2800" dirty="0" smtClean="0">
              <a:latin typeface="Snap ITC" pitchFamily="82" charset="0"/>
            </a:endParaRPr>
          </a:p>
          <a:p>
            <a:pPr marL="609600" indent="-609600">
              <a:lnSpc>
                <a:spcPct val="90000"/>
              </a:lnSpc>
              <a:buFont typeface="Wingdings" pitchFamily="2" charset="2"/>
              <a:buChar char="Ø"/>
            </a:pPr>
            <a:r>
              <a:rPr lang="en-US" sz="3200" b="1" dirty="0" smtClean="0">
                <a:latin typeface="PMingLiU-ExtB" pitchFamily="18" charset="-120"/>
                <a:ea typeface="PMingLiU-ExtB" pitchFamily="18" charset="-120"/>
              </a:rPr>
              <a:t>Assess fluid and electrolyte status</a:t>
            </a:r>
          </a:p>
          <a:p>
            <a:pPr marL="609600" indent="-609600">
              <a:lnSpc>
                <a:spcPct val="90000"/>
              </a:lnSpc>
              <a:buFont typeface="Wingdings" pitchFamily="2" charset="2"/>
              <a:buNone/>
            </a:pPr>
            <a:r>
              <a:rPr lang="en-US" sz="3200" b="1" dirty="0" smtClean="0">
                <a:latin typeface="PMingLiU-ExtB" pitchFamily="18" charset="-120"/>
                <a:ea typeface="PMingLiU-ExtB" pitchFamily="18" charset="-120"/>
              </a:rPr>
              <a:t>	(Anorexia, nausea &amp; vomiting, altered taste and diarrhea put patient at risk) </a:t>
            </a:r>
          </a:p>
          <a:p>
            <a:pPr marL="609600" indent="-609600">
              <a:lnSpc>
                <a:spcPct val="90000"/>
              </a:lnSpc>
              <a:buFont typeface="Wingdings" pitchFamily="2" charset="2"/>
              <a:buChar char="Ø"/>
            </a:pPr>
            <a:r>
              <a:rPr lang="en-US" sz="3200" b="1" dirty="0" smtClean="0">
                <a:latin typeface="PMingLiU-ExtB" pitchFamily="18" charset="-120"/>
                <a:ea typeface="PMingLiU-ExtB" pitchFamily="18" charset="-120"/>
              </a:rPr>
              <a:t>Modifying risk for infection and bleeding</a:t>
            </a:r>
          </a:p>
          <a:p>
            <a:pPr marL="609600" indent="-609600">
              <a:lnSpc>
                <a:spcPct val="90000"/>
              </a:lnSpc>
              <a:buFont typeface="Wingdings" pitchFamily="2" charset="2"/>
              <a:buNone/>
            </a:pPr>
            <a:r>
              <a:rPr lang="en-US" sz="3200" b="1" dirty="0" smtClean="0">
                <a:latin typeface="PMingLiU-ExtB" pitchFamily="18" charset="-120"/>
                <a:ea typeface="PMingLiU-ExtB" pitchFamily="18" charset="-120"/>
              </a:rPr>
              <a:t>	(suppression of the bone marrow and immune system)</a:t>
            </a:r>
          </a:p>
          <a:p>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buFont typeface="Wingdings" pitchFamily="2" charset="2"/>
              <a:buChar char="Ø"/>
            </a:pPr>
            <a:endParaRPr lang="en-US" sz="3200" b="1" dirty="0" smtClean="0">
              <a:latin typeface="Snap ITC" pitchFamily="82" charset="0"/>
            </a:endParaRPr>
          </a:p>
          <a:p>
            <a:pPr>
              <a:buFont typeface="Wingdings" pitchFamily="2" charset="2"/>
              <a:buChar char="Ø"/>
            </a:pPr>
            <a:r>
              <a:rPr lang="en-US" sz="4000" b="1" dirty="0" smtClean="0">
                <a:latin typeface="Snap ITC" pitchFamily="82" charset="0"/>
              </a:rPr>
              <a:t>Administering Chemotherapy</a:t>
            </a:r>
          </a:p>
          <a:p>
            <a:pPr>
              <a:buFont typeface="Wingdings" pitchFamily="2" charset="2"/>
              <a:buNone/>
            </a:pPr>
            <a:r>
              <a:rPr lang="en-US" sz="3200" b="1" dirty="0" smtClean="0">
                <a:latin typeface="Snap ITC" pitchFamily="82" charset="0"/>
              </a:rPr>
              <a:t>	</a:t>
            </a:r>
            <a:r>
              <a:rPr lang="en-US" sz="3200" b="1" dirty="0" smtClean="0">
                <a:latin typeface="PMingLiU-ExtB" pitchFamily="18" charset="-120"/>
                <a:ea typeface="PMingLiU-ExtB" pitchFamily="18" charset="-120"/>
              </a:rPr>
              <a:t>- patient is observed for extravasation (particularly of vesicant agents, which may produce necrosis if deposited in subcutaneous tissues</a:t>
            </a:r>
          </a:p>
          <a:p>
            <a:pPr>
              <a:buFont typeface="Wingdings" pitchFamily="2" charset="2"/>
              <a:buChar char="Ø"/>
            </a:pPr>
            <a:r>
              <a:rPr lang="en-US" sz="3200" b="1" dirty="0" smtClean="0">
                <a:latin typeface="PMingLiU-ExtB" pitchFamily="18" charset="-120"/>
                <a:ea typeface="PMingLiU-ExtB" pitchFamily="18" charset="-120"/>
              </a:rPr>
              <a:t>Protect measure.</a:t>
            </a:r>
          </a:p>
          <a:p>
            <a:pPr>
              <a:buFont typeface="Wingdings" pitchFamily="2" charset="2"/>
              <a:buChar char="Ø"/>
            </a:pPr>
            <a:r>
              <a:rPr lang="en-US" sz="3200" b="1" dirty="0" smtClean="0">
                <a:latin typeface="PMingLiU-ExtB" pitchFamily="18" charset="-120"/>
                <a:ea typeface="PMingLiU-ExtB" pitchFamily="18" charset="-120"/>
              </a:rPr>
              <a:t>Proper dispose off</a:t>
            </a:r>
          </a:p>
          <a:p>
            <a:endParaRPr lang="en-US" sz="2800" dirty="0" smtClean="0"/>
          </a:p>
          <a:p>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SAFE HANDLING</a:t>
            </a:r>
            <a:endParaRPr lang="en-US" dirty="0"/>
          </a:p>
        </p:txBody>
      </p:sp>
      <p:sp>
        <p:nvSpPr>
          <p:cNvPr id="3" name="Content Placeholder 2"/>
          <p:cNvSpPr>
            <a:spLocks noGrp="1"/>
          </p:cNvSpPr>
          <p:nvPr>
            <p:ph idx="1"/>
          </p:nvPr>
        </p:nvSpPr>
        <p:spPr/>
        <p:txBody>
          <a:bodyPr/>
          <a:lstStyle/>
          <a:p>
            <a:r>
              <a:rPr lang="en-GB" dirty="0" smtClean="0">
                <a:latin typeface="Times New Roman" charset="0"/>
              </a:rPr>
              <a:t>Essential to reduce risks to involved personnel.</a:t>
            </a:r>
          </a:p>
          <a:p>
            <a:endParaRPr lang="en-GB" dirty="0" smtClean="0">
              <a:latin typeface="Times New Roman" charset="0"/>
            </a:endParaRPr>
          </a:p>
          <a:p>
            <a:r>
              <a:rPr lang="en-GB" dirty="0" smtClean="0">
                <a:latin typeface="Times New Roman" charset="0"/>
              </a:rPr>
              <a:t>Cytotoxic drugs are carcinogenic, mutagenic and teratogenic.</a:t>
            </a:r>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charset="0"/>
              </a:rPr>
              <a:t/>
            </a:r>
            <a:br>
              <a:rPr lang="en-GB" dirty="0" smtClean="0">
                <a:latin typeface="Times New Roman" charset="0"/>
              </a:rPr>
            </a:br>
            <a:endParaRPr lang="en-US" dirty="0"/>
          </a:p>
        </p:txBody>
      </p:sp>
      <p:sp>
        <p:nvSpPr>
          <p:cNvPr id="3" name="Content Placeholder 2"/>
          <p:cNvSpPr>
            <a:spLocks noGrp="1"/>
          </p:cNvSpPr>
          <p:nvPr>
            <p:ph idx="1"/>
          </p:nvPr>
        </p:nvSpPr>
        <p:spPr/>
        <p:txBody>
          <a:bodyPr/>
          <a:lstStyle/>
          <a:p>
            <a:r>
              <a:rPr lang="en-GB" dirty="0" smtClean="0">
                <a:latin typeface="Times New Roman" charset="0"/>
              </a:rPr>
              <a:t>Potential exposure to staff occurs during:</a:t>
            </a:r>
          </a:p>
          <a:p>
            <a:r>
              <a:rPr lang="en-GB" dirty="0" smtClean="0">
                <a:latin typeface="Times New Roman" charset="0"/>
              </a:rPr>
              <a:t>preparation</a:t>
            </a:r>
          </a:p>
          <a:p>
            <a:r>
              <a:rPr lang="en-GB" dirty="0" smtClean="0">
                <a:latin typeface="Times New Roman" charset="0"/>
              </a:rPr>
              <a:t>administration and changing lines etc</a:t>
            </a:r>
          </a:p>
          <a:p>
            <a:r>
              <a:rPr lang="en-GB" dirty="0" smtClean="0">
                <a:latin typeface="Times New Roman" charset="0"/>
              </a:rPr>
              <a:t>handling of body fluids e.g urine </a:t>
            </a:r>
          </a:p>
          <a:p>
            <a:r>
              <a:rPr lang="en-GB" dirty="0" smtClean="0">
                <a:latin typeface="Times New Roman" charset="0"/>
              </a:rPr>
              <a:t>handling of chemo waste products e.g lines, medication bottles</a:t>
            </a:r>
          </a:p>
          <a:p>
            <a:r>
              <a:rPr lang="en-GB" dirty="0" smtClean="0">
                <a:latin typeface="Times New Roman" charset="0"/>
              </a:rPr>
              <a:t>spillage / leakage of chemotherapy</a:t>
            </a:r>
          </a:p>
          <a:p>
            <a:r>
              <a:rPr lang="en-GB" dirty="0" smtClean="0">
                <a:latin typeface="Times New Roman" charset="0"/>
              </a:rPr>
              <a:t>transportation</a:t>
            </a:r>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LATE EFFECTS</a:t>
            </a:r>
            <a:endParaRPr lang="en-US" dirty="0"/>
          </a:p>
        </p:txBody>
      </p:sp>
      <p:sp>
        <p:nvSpPr>
          <p:cNvPr id="3" name="Content Placeholder 2"/>
          <p:cNvSpPr>
            <a:spLocks noGrp="1"/>
          </p:cNvSpPr>
          <p:nvPr>
            <p:ph idx="1"/>
          </p:nvPr>
        </p:nvSpPr>
        <p:spPr/>
        <p:txBody>
          <a:bodyPr/>
          <a:lstStyle/>
          <a:p>
            <a:r>
              <a:rPr lang="en-GB" dirty="0" smtClean="0">
                <a:latin typeface="Times New Roman" charset="0"/>
              </a:rPr>
              <a:t>Infertility</a:t>
            </a:r>
          </a:p>
          <a:p>
            <a:endParaRPr lang="en-GB" dirty="0" smtClean="0">
              <a:latin typeface="Times New Roman" charset="0"/>
            </a:endParaRPr>
          </a:p>
          <a:p>
            <a:r>
              <a:rPr lang="en-GB" dirty="0" smtClean="0">
                <a:latin typeface="Times New Roman" charset="0"/>
              </a:rPr>
              <a:t>Secondary malignancy</a:t>
            </a:r>
          </a:p>
          <a:p>
            <a:endParaRPr lang="en-GB" dirty="0" smtClean="0">
              <a:latin typeface="Times New Roman" charset="0"/>
            </a:endParaRPr>
          </a:p>
          <a:p>
            <a:r>
              <a:rPr lang="en-GB" dirty="0" smtClean="0">
                <a:latin typeface="Times New Roman" charset="0"/>
              </a:rPr>
              <a:t>Growth retardation</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r>
              <a:rPr lang="en-GB" dirty="0" smtClean="0">
                <a:latin typeface="Times New Roman" charset="0"/>
              </a:rPr>
              <a:t>The potential benefit to the patient of treatment </a:t>
            </a:r>
          </a:p>
          <a:p>
            <a:pPr algn="ctr">
              <a:buFont typeface="Monotype Sorts" pitchFamily="2" charset="2"/>
              <a:buNone/>
            </a:pPr>
            <a:r>
              <a:rPr lang="en-GB" dirty="0" smtClean="0">
                <a:latin typeface="Times New Roman" charset="0"/>
              </a:rPr>
              <a:t>    as an option must always outweigh the toxic effects.</a:t>
            </a:r>
            <a:endParaRPr lang="en-GB" dirty="0" smtClean="0"/>
          </a:p>
          <a:p>
            <a:endParaRPr lang="en-GB" dirty="0" smtClean="0"/>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b="1" dirty="0" smtClean="0"/>
              <a:t>Thanks</a:t>
            </a:r>
            <a:endParaRPr lang="en-US" b="1" dirty="0"/>
          </a:p>
        </p:txBody>
      </p:sp>
      <p:pic>
        <p:nvPicPr>
          <p:cNvPr id="38914" name="Picture 2" descr="C:\Users\Dr Haroon\Pictures\027_example.jpg"/>
          <p:cNvPicPr>
            <a:picLocks noGrp="1" noChangeAspect="1" noChangeArrowheads="1"/>
          </p:cNvPicPr>
          <p:nvPr>
            <p:ph idx="1"/>
          </p:nvPr>
        </p:nvPicPr>
        <p:blipFill>
          <a:blip r:embed="rId2" cstate="print"/>
          <a:srcRect/>
          <a:stretch>
            <a:fillRect/>
          </a:stretch>
        </p:blipFill>
        <p:spPr bwMode="auto">
          <a:xfrm>
            <a:off x="1143000" y="2057400"/>
            <a:ext cx="6324600" cy="4191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C 26"/>
          <p:cNvPicPr>
            <a:picLocks noGrp="1" noChangeAspect="1" noChangeArrowheads="1"/>
          </p:cNvPicPr>
          <p:nvPr>
            <p:ph idx="1"/>
          </p:nvPr>
        </p:nvPicPr>
        <p:blipFill>
          <a:blip r:embed="rId2" cstate="print"/>
          <a:srcRect/>
          <a:stretch>
            <a:fillRect/>
          </a:stretch>
        </p:blipFill>
        <p:spPr bwMode="auto">
          <a:xfrm>
            <a:off x="609600" y="762000"/>
            <a:ext cx="8197043" cy="5287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Skin cancer is one of the most common human cancer and one of the most preventable</a:t>
            </a:r>
          </a:p>
          <a:p>
            <a:r>
              <a:rPr lang="en-US" b="1" dirty="0" smtClean="0"/>
              <a:t> BCC and SCC</a:t>
            </a:r>
          </a:p>
          <a:p>
            <a:r>
              <a:rPr lang="en-US" b="1" dirty="0" smtClean="0"/>
              <a:t> Most of these will be caused by exposure to ultraviolet (UV) irradiation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Asbestos</a:t>
            </a:r>
            <a:endParaRPr lang="en-US" b="1" dirty="0"/>
          </a:p>
        </p:txBody>
      </p:sp>
      <p:sp>
        <p:nvSpPr>
          <p:cNvPr id="3" name="Content Placeholder 2"/>
          <p:cNvSpPr>
            <a:spLocks noGrp="1"/>
          </p:cNvSpPr>
          <p:nvPr>
            <p:ph idx="1"/>
          </p:nvPr>
        </p:nvSpPr>
        <p:spPr/>
        <p:txBody>
          <a:bodyPr/>
          <a:lstStyle/>
          <a:p>
            <a:r>
              <a:rPr lang="en-US" b="1" dirty="0" smtClean="0"/>
              <a:t>Widely used in construction, insulation, and manufacturing</a:t>
            </a:r>
          </a:p>
          <a:p>
            <a:r>
              <a:rPr lang="en-US" b="1" dirty="0" smtClean="0"/>
              <a:t>Family of related fibrous silicates</a:t>
            </a:r>
          </a:p>
          <a:p>
            <a:r>
              <a:rPr lang="en-US" b="1" dirty="0" smtClean="0"/>
              <a:t>Chrysotile</a:t>
            </a:r>
          </a:p>
          <a:p>
            <a:r>
              <a:rPr lang="en-US" b="1" dirty="0" smtClean="0"/>
              <a:t>Crocidolite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C 31"/>
          <p:cNvPicPr>
            <a:picLocks noGrp="1" noChangeAspect="1" noChangeArrowheads="1"/>
          </p:cNvPicPr>
          <p:nvPr>
            <p:ph idx="1"/>
          </p:nvPr>
        </p:nvPicPr>
        <p:blipFill>
          <a:blip r:embed="rId2" cstate="print"/>
          <a:srcRect/>
          <a:stretch>
            <a:fillRect/>
          </a:stretch>
        </p:blipFill>
        <p:spPr bwMode="auto">
          <a:xfrm rot="16200000">
            <a:off x="2057404" y="304798"/>
            <a:ext cx="4800600" cy="739140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C 34"/>
          <p:cNvPicPr>
            <a:picLocks noGrp="1" noChangeAspect="1" noChangeArrowheads="1"/>
          </p:cNvPicPr>
          <p:nvPr>
            <p:ph idx="1"/>
          </p:nvPr>
        </p:nvPicPr>
        <p:blipFill>
          <a:blip r:embed="rId2" cstate="print"/>
          <a:srcRect/>
          <a:stretch>
            <a:fillRect/>
          </a:stretch>
        </p:blipFill>
        <p:spPr bwMode="auto">
          <a:xfrm>
            <a:off x="838201" y="381000"/>
            <a:ext cx="7543800" cy="57451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Malignant  Mesothelioma </a:t>
            </a:r>
          </a:p>
          <a:p>
            <a:r>
              <a:rPr lang="en-US" b="1" dirty="0" smtClean="0"/>
              <a:t>Mainly  occurs   in pleural </a:t>
            </a:r>
          </a:p>
          <a:p>
            <a:pPr>
              <a:buNone/>
            </a:pPr>
            <a:r>
              <a:rPr lang="en-US" b="1" dirty="0" smtClean="0"/>
              <a:t>     and peritoneal cavities</a:t>
            </a:r>
          </a:p>
          <a:p>
            <a:r>
              <a:rPr lang="en-US" b="1" dirty="0" smtClean="0"/>
              <a:t>Rare in general population</a:t>
            </a:r>
          </a:p>
          <a:p>
            <a:r>
              <a:rPr lang="en-US" b="1" dirty="0" smtClean="0"/>
              <a:t>Latent period of ≥20 years</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Overview  Treatment of</a:t>
            </a:r>
            <a:br>
              <a:rPr lang="en-US" dirty="0" smtClean="0"/>
            </a:br>
            <a:r>
              <a:rPr lang="en-US" dirty="0" smtClean="0"/>
              <a:t>Cancer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Ionizing Radiation</a:t>
            </a:r>
            <a:endParaRPr lang="en-US" b="1" dirty="0"/>
          </a:p>
        </p:txBody>
      </p:sp>
      <p:sp>
        <p:nvSpPr>
          <p:cNvPr id="3" name="Content Placeholder 2"/>
          <p:cNvSpPr>
            <a:spLocks noGrp="1"/>
          </p:cNvSpPr>
          <p:nvPr>
            <p:ph idx="1"/>
          </p:nvPr>
        </p:nvSpPr>
        <p:spPr/>
        <p:txBody>
          <a:bodyPr/>
          <a:lstStyle/>
          <a:p>
            <a:r>
              <a:rPr lang="en-US" b="1" dirty="0" smtClean="0"/>
              <a:t>Death of pioneer radiation researchers from neoplasms</a:t>
            </a:r>
          </a:p>
          <a:p>
            <a:r>
              <a:rPr lang="en-US" b="1" dirty="0" smtClean="0"/>
              <a:t>High incidence of leukemia among radiologists recognized in 1940s</a:t>
            </a:r>
          </a:p>
          <a:p>
            <a:r>
              <a:rPr lang="en-US" b="1" dirty="0" smtClean="0"/>
              <a:t>Osteosarcoma  incidence  in radium dial painters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1"/>
          </p:nvPr>
        </p:nvGraphicFramePr>
        <p:xfrm>
          <a:off x="685800" y="2072481"/>
          <a:ext cx="7772400" cy="4114800"/>
        </p:xfrm>
        <a:graphic>
          <a:graphicData uri="http://schemas.openxmlformats.org/presentationml/2006/ole">
            <p:oleObj spid="_x0000_s1026" name="Chart" r:id="rId3" imgW="7772408" imgH="4114867" progId="MSGraph.Chart.8">
              <p:embed followColorScheme="full"/>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Carcinogenesis</a:t>
            </a:r>
            <a:endParaRPr lang="en-US" dirty="0"/>
          </a:p>
        </p:txBody>
      </p:sp>
      <p:sp>
        <p:nvSpPr>
          <p:cNvPr id="3" name="Content Placeholder 2"/>
          <p:cNvSpPr>
            <a:spLocks noGrp="1"/>
          </p:cNvSpPr>
          <p:nvPr>
            <p:ph idx="1"/>
          </p:nvPr>
        </p:nvSpPr>
        <p:spPr/>
        <p:txBody>
          <a:bodyPr/>
          <a:lstStyle/>
          <a:p>
            <a:r>
              <a:rPr lang="en-US" b="1" dirty="0" smtClean="0"/>
              <a:t>Viral infections account for an estimated one in seven human cancers worldwide</a:t>
            </a:r>
          </a:p>
          <a:p>
            <a:r>
              <a:rPr lang="en-US" b="1" dirty="0" smtClean="0"/>
              <a:t>Majority of these are due to infection with two DNA viruses</a:t>
            </a:r>
          </a:p>
          <a:p>
            <a:pPr lvl="1"/>
            <a:r>
              <a:rPr lang="en-US" b="1" dirty="0" smtClean="0"/>
              <a:t>HBV - linked to hepatocellular carcinoma</a:t>
            </a:r>
          </a:p>
          <a:p>
            <a:pPr lvl="1"/>
            <a:r>
              <a:rPr lang="en-US" b="1" dirty="0" smtClean="0"/>
              <a:t>HPV - linked to cervical carcinoma</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Oncogenic Viruses</a:t>
            </a:r>
            <a:endParaRPr lang="en-US" dirty="0"/>
          </a:p>
        </p:txBody>
      </p:sp>
      <p:sp>
        <p:nvSpPr>
          <p:cNvPr id="3" name="Content Placeholder 2"/>
          <p:cNvSpPr>
            <a:spLocks noGrp="1"/>
          </p:cNvSpPr>
          <p:nvPr>
            <p:ph idx="1"/>
          </p:nvPr>
        </p:nvSpPr>
        <p:spPr/>
        <p:txBody>
          <a:bodyPr/>
          <a:lstStyle/>
          <a:p>
            <a:r>
              <a:rPr lang="en-US" b="1" dirty="0" smtClean="0"/>
              <a:t>Human papilloma viruses - HPV</a:t>
            </a:r>
          </a:p>
          <a:p>
            <a:r>
              <a:rPr lang="en-US" b="1" dirty="0" smtClean="0"/>
              <a:t>Epstein-Barr Virus (EBV)</a:t>
            </a:r>
          </a:p>
          <a:p>
            <a:r>
              <a:rPr lang="en-US" b="1" dirty="0" smtClean="0"/>
              <a:t>Human herpes virus 8 (HHV8)</a:t>
            </a:r>
          </a:p>
          <a:p>
            <a:r>
              <a:rPr lang="en-US" b="1" dirty="0" smtClean="0"/>
              <a:t>Hepatitis B virus - HBV</a:t>
            </a:r>
          </a:p>
          <a:p>
            <a:r>
              <a:rPr lang="en-US" b="1" dirty="0" smtClean="0"/>
              <a:t>Hepatitis C virus - HCV</a:t>
            </a:r>
          </a:p>
          <a:p>
            <a:r>
              <a:rPr lang="en-US" b="1" dirty="0" smtClean="0"/>
              <a:t>HTLV-I, HTLV-II</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EBV - Involvement in Human Tumors</a:t>
            </a:r>
          </a:p>
          <a:p>
            <a:r>
              <a:rPr lang="en-US" b="1" dirty="0" smtClean="0"/>
              <a:t>African Burkitt lymphoma</a:t>
            </a:r>
          </a:p>
          <a:p>
            <a:r>
              <a:rPr lang="en-US" b="1" dirty="0" smtClean="0"/>
              <a:t>B-cell lymphomas of immuno suppressed patients</a:t>
            </a:r>
          </a:p>
          <a:p>
            <a:r>
              <a:rPr lang="en-US" b="1" dirty="0" smtClean="0"/>
              <a:t>Some cases of Hodgkin lymphoma</a:t>
            </a:r>
          </a:p>
          <a:p>
            <a:r>
              <a:rPr lang="en-US" b="1" dirty="0" smtClean="0"/>
              <a:t>Nasopharyngeal carcinomas</a:t>
            </a: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20000"/>
              </a:lnSpc>
            </a:pPr>
            <a:r>
              <a:rPr lang="en-US" b="1" dirty="0" smtClean="0"/>
              <a:t> Viruses like HPV and HBV Cause Cancer? </a:t>
            </a:r>
          </a:p>
          <a:p>
            <a:pPr>
              <a:lnSpc>
                <a:spcPct val="120000"/>
              </a:lnSpc>
            </a:pPr>
            <a:r>
              <a:rPr lang="en-US" b="1" dirty="0" smtClean="0"/>
              <a:t>Very small viruses</a:t>
            </a:r>
          </a:p>
          <a:p>
            <a:pPr>
              <a:lnSpc>
                <a:spcPct val="120000"/>
              </a:lnSpc>
            </a:pPr>
            <a:r>
              <a:rPr lang="en-US" b="1" dirty="0" smtClean="0"/>
              <a:t>Can integrate their viral DNA into host genome</a:t>
            </a:r>
          </a:p>
          <a:p>
            <a:pPr>
              <a:lnSpc>
                <a:spcPct val="120000"/>
              </a:lnSpc>
            </a:pPr>
            <a:r>
              <a:rPr lang="en-US" b="1" dirty="0" smtClean="0"/>
              <a:t>They code for viral proteins which block tumor suppressor proteins in cells</a:t>
            </a:r>
          </a:p>
          <a:p>
            <a:endParaRPr lang="en-US" b="1" dirty="0" smtClean="0"/>
          </a:p>
          <a:p>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0000"/>
              </a:lnSpc>
            </a:pPr>
            <a:r>
              <a:rPr lang="en-US" b="1" dirty="0" smtClean="0"/>
              <a:t>Helicobacter pylori </a:t>
            </a:r>
          </a:p>
          <a:p>
            <a:pPr>
              <a:lnSpc>
                <a:spcPct val="110000"/>
              </a:lnSpc>
            </a:pPr>
            <a:r>
              <a:rPr lang="en-US" b="1" dirty="0" smtClean="0"/>
              <a:t>Gastric infection linked to gastric lymphomas and adenocarcinomas</a:t>
            </a:r>
          </a:p>
          <a:p>
            <a:pPr>
              <a:lnSpc>
                <a:spcPct val="110000"/>
              </a:lnSpc>
            </a:pPr>
            <a:r>
              <a:rPr lang="en-US" b="1" dirty="0" smtClean="0"/>
              <a:t>Detection of H pylori in majority of cases of gastric lymphomas</a:t>
            </a:r>
          </a:p>
          <a:p>
            <a:pPr>
              <a:lnSpc>
                <a:spcPct val="110000"/>
              </a:lnSpc>
            </a:pPr>
            <a:r>
              <a:rPr lang="en-US" b="1" dirty="0" smtClean="0"/>
              <a:t>Antibiotic treatment results in gastric lymphoma regression in most cases</a:t>
            </a:r>
          </a:p>
          <a:p>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Cancer</a:t>
            </a:r>
            <a:endParaRPr lang="en-US" dirty="0"/>
          </a:p>
        </p:txBody>
      </p:sp>
      <p:sp>
        <p:nvSpPr>
          <p:cNvPr id="3" name="Content Placeholder 2"/>
          <p:cNvSpPr>
            <a:spLocks noGrp="1"/>
          </p:cNvSpPr>
          <p:nvPr>
            <p:ph idx="1"/>
          </p:nvPr>
        </p:nvSpPr>
        <p:spPr/>
        <p:txBody>
          <a:bodyPr>
            <a:normAutofit/>
          </a:bodyPr>
          <a:lstStyle/>
          <a:p>
            <a:pPr algn="just">
              <a:buNone/>
            </a:pPr>
            <a:r>
              <a:rPr lang="en-US" b="1" dirty="0" smtClean="0"/>
              <a:t>    Cancerous tumours can be treated  using the following main methods:</a:t>
            </a:r>
          </a:p>
          <a:p>
            <a:pPr algn="just"/>
            <a:r>
              <a:rPr lang="en-US" b="1" dirty="0" smtClean="0"/>
              <a:t>Surgery.</a:t>
            </a:r>
          </a:p>
          <a:p>
            <a:pPr algn="just"/>
            <a:r>
              <a:rPr lang="en-US" b="1" dirty="0" smtClean="0"/>
              <a:t>  Radiation therapy (radiotherapy </a:t>
            </a:r>
          </a:p>
          <a:p>
            <a:pPr algn="just">
              <a:buNone/>
            </a:pPr>
            <a:r>
              <a:rPr lang="en-US" b="1" dirty="0" smtClean="0"/>
              <a:t>    and brachytherapy).</a:t>
            </a:r>
          </a:p>
          <a:p>
            <a:pPr algn="just"/>
            <a:r>
              <a:rPr lang="en-US" b="1" dirty="0" smtClean="0"/>
              <a:t>   Chemotherapy (drugs).</a:t>
            </a:r>
          </a:p>
          <a:p>
            <a:pPr>
              <a:buNone/>
            </a:pPr>
            <a:r>
              <a:rPr lang="en-US" b="1" dirty="0" smtClean="0"/>
              <a:t>  </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953000"/>
          </a:xfrm>
        </p:spPr>
        <p:txBody>
          <a:bodyPr>
            <a:normAutofit fontScale="85000" lnSpcReduction="20000"/>
          </a:bodyPr>
          <a:lstStyle/>
          <a:p>
            <a:endParaRPr lang="en-US" dirty="0" smtClean="0"/>
          </a:p>
          <a:p>
            <a:r>
              <a:rPr lang="en-US" sz="3800" b="1" dirty="0" smtClean="0"/>
              <a:t>Surgery.</a:t>
            </a:r>
            <a:endParaRPr lang="en-US" sz="3800" dirty="0"/>
          </a:p>
          <a:p>
            <a:pPr>
              <a:buNone/>
            </a:pPr>
            <a:r>
              <a:rPr lang="en-US" b="1" dirty="0" smtClean="0"/>
              <a:t>     The </a:t>
            </a:r>
            <a:r>
              <a:rPr lang="en-US" b="1" dirty="0"/>
              <a:t>surgeon is often the first specialist to see the patient with a solid </a:t>
            </a:r>
            <a:r>
              <a:rPr lang="en-US" b="1" dirty="0" smtClean="0"/>
              <a:t>malignancy and</a:t>
            </a:r>
            <a:r>
              <a:rPr lang="en-US" b="1" dirty="0"/>
              <a:t> </a:t>
            </a:r>
            <a:r>
              <a:rPr lang="en-US" b="1" dirty="0" smtClean="0"/>
              <a:t> </a:t>
            </a:r>
            <a:r>
              <a:rPr lang="en-US" b="1" dirty="0"/>
              <a:t>in the course of </a:t>
            </a:r>
            <a:r>
              <a:rPr lang="en-US" b="1" dirty="0" smtClean="0"/>
              <a:t>therapy.</a:t>
            </a:r>
          </a:p>
          <a:p>
            <a:pPr>
              <a:buNone/>
            </a:pPr>
            <a:r>
              <a:rPr lang="en-US" b="1" dirty="0" smtClean="0"/>
              <a:t>     </a:t>
            </a:r>
            <a:r>
              <a:rPr lang="en-US" b="1" dirty="0"/>
              <a:t>he or she may be called upon to </a:t>
            </a:r>
            <a:r>
              <a:rPr lang="en-US" b="1" dirty="0" smtClean="0"/>
              <a:t>provide diagnostic</a:t>
            </a:r>
            <a:r>
              <a:rPr lang="en-US" b="1" dirty="0"/>
              <a:t>, therapeutic, palliative, and supportive </a:t>
            </a:r>
            <a:r>
              <a:rPr lang="en-US" b="1" dirty="0" smtClean="0"/>
              <a:t>care.</a:t>
            </a:r>
          </a:p>
          <a:p>
            <a:pPr>
              <a:buNone/>
            </a:pPr>
            <a:r>
              <a:rPr lang="en-US" b="1" dirty="0" smtClean="0"/>
              <a:t>     </a:t>
            </a:r>
          </a:p>
          <a:p>
            <a:pPr>
              <a:buNone/>
            </a:pPr>
            <a:r>
              <a:rPr lang="en-US" b="1" dirty="0" smtClean="0"/>
              <a:t>     In </a:t>
            </a:r>
            <a:r>
              <a:rPr lang="en-US" b="1" dirty="0"/>
              <a:t>addition, the surgical oncologist must be knowledgeable about all of </a:t>
            </a:r>
            <a:r>
              <a:rPr lang="en-US" b="1" dirty="0" smtClean="0"/>
              <a:t>the available </a:t>
            </a:r>
            <a:r>
              <a:rPr lang="en-US" b="1" dirty="0"/>
              <a:t>surgical and adjuvant therapies, both </a:t>
            </a:r>
            <a:r>
              <a:rPr lang="en-US" b="1" dirty="0" smtClean="0"/>
              <a:t>standard  </a:t>
            </a:r>
            <a:r>
              <a:rPr lang="en-US" b="1" dirty="0"/>
              <a:t>and experimental, </a:t>
            </a:r>
            <a:r>
              <a:rPr lang="en-US" b="1" dirty="0" smtClean="0"/>
              <a:t>for a </a:t>
            </a:r>
            <a:r>
              <a:rPr lang="en-US" b="1" dirty="0"/>
              <a:t>particular cancer</a:t>
            </a:r>
            <a:r>
              <a:rPr lang="en-US" b="1" dirty="0" smtClean="0"/>
              <a:t>.</a:t>
            </a:r>
          </a:p>
          <a:p>
            <a:pPr>
              <a:buNone/>
            </a:pPr>
            <a:r>
              <a:rPr lang="en-US" b="1" dirty="0" smtClean="0"/>
              <a:t>     </a:t>
            </a:r>
          </a:p>
          <a:p>
            <a:pPr>
              <a:buNone/>
            </a:pPr>
            <a:r>
              <a:rPr lang="en-US" b="1" dirty="0" smtClean="0"/>
              <a:t>      This </a:t>
            </a:r>
            <a:r>
              <a:rPr lang="en-US" b="1" dirty="0"/>
              <a:t>enables the surgeon not only to explain the various</a:t>
            </a:r>
          </a:p>
          <a:p>
            <a:pPr>
              <a:buNone/>
            </a:pPr>
            <a:r>
              <a:rPr lang="en-US" b="1" dirty="0" smtClean="0"/>
              <a:t>      treatment </a:t>
            </a:r>
            <a:r>
              <a:rPr lang="en-US" b="1" dirty="0"/>
              <a:t>options to the patient but also to perform the initial steps in </a:t>
            </a:r>
            <a:r>
              <a:rPr lang="en-US" b="1" dirty="0" smtClean="0"/>
              <a:t>diagnosis  and treatment.</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normAutofit lnSpcReduction="10000"/>
          </a:bodyPr>
          <a:lstStyle/>
          <a:p>
            <a:r>
              <a:rPr lang="en-US" b="1" dirty="0"/>
              <a:t>Invasive diagnostic </a:t>
            </a:r>
            <a:r>
              <a:rPr lang="en-US" b="1" dirty="0" smtClean="0"/>
              <a:t>modalities.</a:t>
            </a:r>
            <a:endParaRPr lang="en-US" b="1" dirty="0"/>
          </a:p>
          <a:p>
            <a:r>
              <a:rPr lang="en-US" b="1" dirty="0"/>
              <a:t>As the surgeon approaches the patient with a solid malignancy or </a:t>
            </a:r>
            <a:r>
              <a:rPr lang="en-US" b="1" dirty="0" smtClean="0"/>
              <a:t>abnormal nodal </a:t>
            </a:r>
            <a:r>
              <a:rPr lang="en-US" b="1" dirty="0"/>
              <a:t>disease or the rare individual with a tissue-based manifestation of a </a:t>
            </a:r>
            <a:r>
              <a:rPr lang="en-US" b="1" dirty="0" smtClean="0"/>
              <a:t>leukemia, selection </a:t>
            </a:r>
            <a:r>
              <a:rPr lang="en-US" b="1" dirty="0"/>
              <a:t>of </a:t>
            </a:r>
            <a:r>
              <a:rPr lang="en-US" b="1" dirty="0" smtClean="0"/>
              <a:t>a diagnostic </a:t>
            </a:r>
            <a:r>
              <a:rPr lang="en-US" b="1" dirty="0"/>
              <a:t>approach that will have a high likelihood of </a:t>
            </a:r>
            <a:r>
              <a:rPr lang="en-US" b="1" dirty="0" smtClean="0"/>
              <a:t>a specific</a:t>
            </a:r>
            <a:r>
              <a:rPr lang="en-US" b="1" dirty="0"/>
              <a:t>, accurate diagnosis is paramount</a:t>
            </a:r>
            <a:r>
              <a:rPr lang="en-US" b="1" dirty="0" smtClean="0"/>
              <a:t>.</a:t>
            </a:r>
          </a:p>
          <a:p>
            <a:r>
              <a:rPr lang="en-US" b="1" dirty="0" smtClean="0"/>
              <a:t> </a:t>
            </a:r>
            <a:r>
              <a:rPr lang="en-US" b="1" dirty="0"/>
              <a:t>The advent of high-quality </a:t>
            </a:r>
            <a:r>
              <a:rPr lang="en-US" b="1" dirty="0" smtClean="0"/>
              <a:t>invasive diagnostic </a:t>
            </a:r>
            <a:r>
              <a:rPr lang="en-US" b="1" dirty="0"/>
              <a:t>approaches guided by radiologic imaging modalities has limited </a:t>
            </a:r>
            <a:r>
              <a:rPr lang="en-US" b="1" dirty="0" smtClean="0"/>
              <a:t>the open </a:t>
            </a:r>
            <a:r>
              <a:rPr lang="en-US" b="1" dirty="0"/>
              <a:t>surgical approach to those situations where </a:t>
            </a:r>
            <a:r>
              <a:rPr lang="en-US" b="1" dirty="0" smtClean="0"/>
              <a:t>the  disease is inaccessible</a:t>
            </a:r>
            <a:r>
              <a:rPr lang="en-US" b="1" dirty="0"/>
              <a:t>, </a:t>
            </a:r>
            <a:r>
              <a:rPr lang="en-US" b="1" dirty="0" smtClean="0"/>
              <a:t>a significant </a:t>
            </a:r>
            <a:r>
              <a:rPr lang="en-US" b="1" dirty="0"/>
              <a:t>amount of tissue is required for </a:t>
            </a:r>
            <a:r>
              <a:rPr lang="en-US" b="1" dirty="0" smtClean="0"/>
              <a:t>diagnosis.</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What is Cancer</a:t>
            </a:r>
            <a:endParaRPr lang="en-US" dirty="0"/>
          </a:p>
        </p:txBody>
      </p:sp>
      <p:sp>
        <p:nvSpPr>
          <p:cNvPr id="3" name="Content Placeholder 2"/>
          <p:cNvSpPr>
            <a:spLocks noGrp="1"/>
          </p:cNvSpPr>
          <p:nvPr>
            <p:ph idx="1"/>
          </p:nvPr>
        </p:nvSpPr>
        <p:spPr>
          <a:xfrm>
            <a:off x="381000" y="1295400"/>
            <a:ext cx="8229600" cy="5181600"/>
          </a:xfrm>
        </p:spPr>
        <p:txBody>
          <a:bodyPr>
            <a:normAutofit lnSpcReduction="10000"/>
          </a:bodyPr>
          <a:lstStyle/>
          <a:p>
            <a:pPr>
              <a:lnSpc>
                <a:spcPct val="80000"/>
              </a:lnSpc>
              <a:buNone/>
            </a:pPr>
            <a:endParaRPr lang="en-US" sz="2400" dirty="0" smtClean="0"/>
          </a:p>
          <a:p>
            <a:pPr lvl="1">
              <a:lnSpc>
                <a:spcPct val="80000"/>
              </a:lnSpc>
            </a:pPr>
            <a:r>
              <a:rPr lang="en-US" sz="2400" b="1" dirty="0" smtClean="0"/>
              <a:t>Cancer develops when cells in a part of the body begin to grow out of control. Although there are many kinds of cancer, they all start because of out-of-control growth of abnormal cells. </a:t>
            </a:r>
          </a:p>
          <a:p>
            <a:pPr lvl="1">
              <a:lnSpc>
                <a:spcPct val="80000"/>
              </a:lnSpc>
              <a:buNone/>
            </a:pPr>
            <a:endParaRPr lang="en-US" sz="2400" b="1" dirty="0" smtClean="0"/>
          </a:p>
          <a:p>
            <a:pPr lvl="1">
              <a:lnSpc>
                <a:spcPct val="80000"/>
              </a:lnSpc>
            </a:pPr>
            <a:r>
              <a:rPr lang="en-US" sz="2400" b="1" dirty="0" smtClean="0"/>
              <a:t>Normal body cells grow, divide, and die in an orderly fashion. During the early years of a person's life, normal cells divide more rapidly until the person becomes an adult. After that, cells in most parts of the body divide only to replace worn-out or dying cells and to repair injuries. </a:t>
            </a:r>
          </a:p>
          <a:p>
            <a:pPr marL="342900" lvl="1" indent="-342900">
              <a:buNone/>
            </a:pPr>
            <a:r>
              <a:rPr lang="en-US" sz="2400" b="1" dirty="0" smtClean="0"/>
              <a:t>          Because cancer cells continue to grow and divide,  	they  are different from normal cells. Instead of 	dying, they  outlive normal cells and continue to 	form new abnormal cells. </a:t>
            </a:r>
          </a:p>
          <a:p>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91600" cy="5410200"/>
          </a:xfrm>
        </p:spPr>
        <p:txBody>
          <a:bodyPr>
            <a:normAutofit fontScale="85000" lnSpcReduction="10000"/>
          </a:bodyPr>
          <a:lstStyle/>
          <a:p>
            <a:endParaRPr lang="en-US" b="1" dirty="0" smtClean="0"/>
          </a:p>
          <a:p>
            <a:r>
              <a:rPr lang="en-US" b="1" dirty="0" smtClean="0"/>
              <a:t>Lymph </a:t>
            </a:r>
            <a:r>
              <a:rPr lang="en-US" b="1" dirty="0"/>
              <a:t>node </a:t>
            </a:r>
            <a:r>
              <a:rPr lang="en-US" b="1" dirty="0" smtClean="0"/>
              <a:t>biopsy.</a:t>
            </a:r>
            <a:endParaRPr lang="en-US" b="1" dirty="0"/>
          </a:p>
          <a:p>
            <a:r>
              <a:rPr lang="en-US" dirty="0" smtClean="0"/>
              <a:t> </a:t>
            </a:r>
            <a:r>
              <a:rPr lang="en-US" b="1" dirty="0" smtClean="0"/>
              <a:t>The </a:t>
            </a:r>
            <a:r>
              <a:rPr lang="en-US" b="1" dirty="0"/>
              <a:t>usual indication for biopsy of the lymph node is to establish the </a:t>
            </a:r>
            <a:r>
              <a:rPr lang="en-US" b="1" dirty="0" smtClean="0"/>
              <a:t>diagnosis of </a:t>
            </a:r>
            <a:r>
              <a:rPr lang="en-US" b="1" dirty="0"/>
              <a:t>lymphoma or metastatic carcinoma. Each situation should be approached </a:t>
            </a:r>
            <a:r>
              <a:rPr lang="en-US" b="1" dirty="0" smtClean="0"/>
              <a:t>in a </a:t>
            </a:r>
            <a:r>
              <a:rPr lang="en-US" b="1" dirty="0"/>
              <a:t>different </a:t>
            </a:r>
            <a:r>
              <a:rPr lang="en-US" b="1" dirty="0" smtClean="0"/>
              <a:t>manner.</a:t>
            </a:r>
          </a:p>
          <a:p>
            <a:r>
              <a:rPr lang="en-US" b="1" dirty="0" smtClean="0"/>
              <a:t> </a:t>
            </a:r>
            <a:r>
              <a:rPr lang="en-US" b="1" dirty="0"/>
              <a:t>The goal of biopsy in the patient with an abnormal lymph </a:t>
            </a:r>
            <a:r>
              <a:rPr lang="en-US" b="1" dirty="0" smtClean="0"/>
              <a:t>node and </a:t>
            </a:r>
            <a:r>
              <a:rPr lang="en-US" b="1" dirty="0"/>
              <a:t>suspected lymphoma is to make the general diagnosis and to </a:t>
            </a:r>
            <a:r>
              <a:rPr lang="en-US" b="1" dirty="0" smtClean="0"/>
              <a:t>establish the </a:t>
            </a:r>
            <a:r>
              <a:rPr lang="en-US" b="1" dirty="0"/>
              <a:t>lymphoma type </a:t>
            </a:r>
            <a:r>
              <a:rPr lang="en-US" b="1" dirty="0" smtClean="0"/>
              <a:t>and subtype.</a:t>
            </a:r>
          </a:p>
          <a:p>
            <a:endParaRPr lang="en-US" b="1" dirty="0" smtClean="0"/>
          </a:p>
          <a:p>
            <a:r>
              <a:rPr lang="en-US" b="1" dirty="0" smtClean="0"/>
              <a:t>The </a:t>
            </a:r>
            <a:r>
              <a:rPr lang="en-US" b="1" dirty="0"/>
              <a:t>initial diagnosis of lymphoma should be made on a </a:t>
            </a:r>
            <a:r>
              <a:rPr lang="en-US" b="1" dirty="0" smtClean="0"/>
              <a:t>completely excised </a:t>
            </a:r>
            <a:r>
              <a:rPr lang="en-US" b="1" dirty="0"/>
              <a:t>node that has been minimally manipulated to ensure that </a:t>
            </a:r>
            <a:r>
              <a:rPr lang="en-US" b="1" dirty="0" smtClean="0"/>
              <a:t>there is </a:t>
            </a:r>
            <a:r>
              <a:rPr lang="en-US" b="1" dirty="0"/>
              <a:t>little crush damage</a:t>
            </a:r>
            <a:r>
              <a:rPr lang="en-US" b="1" dirty="0" smtClean="0"/>
              <a:t>. </a:t>
            </a:r>
          </a:p>
          <a:p>
            <a:r>
              <a:rPr lang="en-US" b="1" dirty="0" smtClean="0"/>
              <a:t>When </a:t>
            </a:r>
            <a:r>
              <a:rPr lang="en-US" b="1" dirty="0"/>
              <a:t>primary lymphoma is suspected, the use of </a:t>
            </a:r>
            <a:r>
              <a:rPr lang="en-US" b="1" dirty="0" smtClean="0"/>
              <a:t>needle aspiration </a:t>
            </a:r>
            <a:r>
              <a:rPr lang="en-US" b="1" dirty="0"/>
              <a:t>does not consistently allow for the complete analyses described </a:t>
            </a:r>
            <a:r>
              <a:rPr lang="en-US" b="1" dirty="0" smtClean="0"/>
              <a:t>above and </a:t>
            </a:r>
            <a:r>
              <a:rPr lang="en-US" b="1" dirty="0"/>
              <a:t>can lead to incomplete or inaccurate diagnosis and treatment delays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400800"/>
          </a:xfrm>
        </p:spPr>
        <p:txBody>
          <a:bodyPr>
            <a:normAutofit fontScale="85000" lnSpcReduction="20000"/>
          </a:bodyPr>
          <a:lstStyle/>
          <a:p>
            <a:r>
              <a:rPr lang="en-US" sz="3400" b="1" dirty="0" smtClean="0"/>
              <a:t>Carcinoma</a:t>
            </a:r>
          </a:p>
          <a:p>
            <a:r>
              <a:rPr lang="en-US" b="1" dirty="0" smtClean="0"/>
              <a:t> </a:t>
            </a:r>
            <a:r>
              <a:rPr lang="en-US" b="1" dirty="0"/>
              <a:t>The diagnosis of metastatic carcinoma often requires less tissue</a:t>
            </a:r>
          </a:p>
          <a:p>
            <a:pPr>
              <a:buNone/>
            </a:pPr>
            <a:r>
              <a:rPr lang="en-US" b="1" dirty="0" smtClean="0"/>
              <a:t>       than </a:t>
            </a:r>
            <a:r>
              <a:rPr lang="en-US" b="1" dirty="0"/>
              <a:t>is needed for lymphoma</a:t>
            </a:r>
            <a:r>
              <a:rPr lang="en-US" b="1" dirty="0" smtClean="0"/>
              <a:t>.</a:t>
            </a:r>
          </a:p>
          <a:p>
            <a:pPr>
              <a:buNone/>
            </a:pPr>
            <a:r>
              <a:rPr lang="en-US" b="1" dirty="0" smtClean="0"/>
              <a:t>     </a:t>
            </a:r>
            <a:r>
              <a:rPr lang="en-US" b="1" dirty="0"/>
              <a:t>Fine-needle aspiration (FNA), core biopsy, </a:t>
            </a:r>
            <a:r>
              <a:rPr lang="en-US" b="1" dirty="0" smtClean="0"/>
              <a:t>or subtotal </a:t>
            </a:r>
            <a:r>
              <a:rPr lang="en-US" b="1" dirty="0"/>
              <a:t>removal of a single node will be adequate in this situation</a:t>
            </a:r>
            <a:r>
              <a:rPr lang="en-US" b="1" dirty="0" smtClean="0"/>
              <a:t>.</a:t>
            </a:r>
          </a:p>
          <a:p>
            <a:r>
              <a:rPr lang="en-US" b="1" dirty="0" smtClean="0"/>
              <a:t> </a:t>
            </a:r>
            <a:r>
              <a:rPr lang="en-US" b="1" dirty="0"/>
              <a:t>For </a:t>
            </a:r>
            <a:r>
              <a:rPr lang="en-US" b="1" dirty="0" smtClean="0"/>
              <a:t>metastatic disease</a:t>
            </a:r>
            <a:r>
              <a:rPr lang="en-US" b="1" dirty="0"/>
              <a:t>, the surgeon will use a combination of factors, such as location </a:t>
            </a:r>
            <a:r>
              <a:rPr lang="en-US" b="1" dirty="0" smtClean="0"/>
              <a:t>of the </a:t>
            </a:r>
            <a:r>
              <a:rPr lang="en-US" b="1" dirty="0"/>
              <a:t>node, physical examination, and symptoms, to predict the site of </a:t>
            </a:r>
            <a:r>
              <a:rPr lang="en-US" b="1" dirty="0" smtClean="0"/>
              <a:t>primary disease.</a:t>
            </a:r>
          </a:p>
          <a:p>
            <a:r>
              <a:rPr lang="en-US" b="1" dirty="0" smtClean="0"/>
              <a:t> </a:t>
            </a:r>
            <a:r>
              <a:rPr lang="en-US" b="1" dirty="0"/>
              <a:t>When this information is communicated to the pathologist, the </a:t>
            </a:r>
            <a:r>
              <a:rPr lang="en-US" b="1" dirty="0" smtClean="0"/>
              <a:t>pathologic evaluation </a:t>
            </a:r>
            <a:r>
              <a:rPr lang="en-US" b="1" dirty="0"/>
              <a:t>can be focused on the most likely sites so as to obtain </a:t>
            </a:r>
            <a:r>
              <a:rPr lang="en-US" b="1" dirty="0" smtClean="0"/>
              <a:t>the highest </a:t>
            </a:r>
            <a:r>
              <a:rPr lang="en-US" b="1" dirty="0"/>
              <a:t>diagnostic </a:t>
            </a:r>
            <a:r>
              <a:rPr lang="en-US" b="1" dirty="0" smtClean="0"/>
              <a:t>yield.</a:t>
            </a:r>
          </a:p>
          <a:p>
            <a:r>
              <a:rPr lang="en-US" b="1" dirty="0" smtClean="0"/>
              <a:t>The </a:t>
            </a:r>
            <a:r>
              <a:rPr lang="en-US" b="1" dirty="0"/>
              <a:t>use of </a:t>
            </a:r>
            <a:r>
              <a:rPr lang="en-US" b="1" dirty="0" smtClean="0"/>
              <a:t>immunocyto  chemical analyses  </a:t>
            </a:r>
            <a:r>
              <a:rPr lang="en-US" b="1" dirty="0"/>
              <a:t>can be </a:t>
            </a:r>
            <a:r>
              <a:rPr lang="en-US" b="1" dirty="0" smtClean="0"/>
              <a:t>successful in </a:t>
            </a:r>
            <a:r>
              <a:rPr lang="en-US" b="1" dirty="0"/>
              <a:t>defining the primary site, even on small amounts of tissue</a:t>
            </a:r>
            <a:r>
              <a:rPr lang="en-US" b="1" dirty="0" smtClean="0"/>
              <a:t>.</a:t>
            </a:r>
          </a:p>
          <a:p>
            <a:r>
              <a:rPr lang="en-US" b="1" dirty="0" smtClean="0"/>
              <a:t> </a:t>
            </a:r>
            <a:r>
              <a:rPr lang="en-US" sz="3400" b="1" dirty="0"/>
              <a:t>Mass in the aerodigestive tract </a:t>
            </a:r>
            <a:r>
              <a:rPr lang="en-US" sz="3400" b="1" dirty="0" smtClean="0"/>
              <a:t>.</a:t>
            </a:r>
          </a:p>
          <a:p>
            <a:r>
              <a:rPr lang="en-US" b="1" dirty="0" smtClean="0"/>
              <a:t> </a:t>
            </a:r>
            <a:r>
              <a:rPr lang="en-US" b="1" dirty="0"/>
              <a:t>biopsy of a </a:t>
            </a:r>
            <a:r>
              <a:rPr lang="en-US" b="1" dirty="0" smtClean="0"/>
              <a:t>lesion should </a:t>
            </a:r>
            <a:r>
              <a:rPr lang="en-US" b="1" dirty="0"/>
              <a:t>include a representative amount of tissue taken preferably from </a:t>
            </a:r>
            <a:r>
              <a:rPr lang="en-US" b="1" dirty="0" smtClean="0"/>
              <a:t>the periphery </a:t>
            </a:r>
            <a:r>
              <a:rPr lang="en-US" b="1" dirty="0"/>
              <a:t>of the lesion, where the maximum amount of viable malignant </a:t>
            </a:r>
            <a:r>
              <a:rPr lang="en-US" b="1" dirty="0" smtClean="0"/>
              <a:t>cells will </a:t>
            </a:r>
            <a:r>
              <a:rPr lang="en-US" b="1" dirty="0"/>
              <a:t>be present</a:t>
            </a:r>
            <a:r>
              <a:rPr lang="en-US" b="1" dirty="0" smtClean="0"/>
              <a:t>.</a:t>
            </a:r>
          </a:p>
          <a:p>
            <a:r>
              <a:rPr lang="en-US" b="1" dirty="0" smtClean="0"/>
              <a:t> </a:t>
            </a:r>
            <a:r>
              <a:rPr lang="en-US" b="1" dirty="0"/>
              <a:t>Since the treatment of in situ and invasive disease varies </a:t>
            </a:r>
            <a:r>
              <a:rPr lang="en-US" b="1" dirty="0" smtClean="0"/>
              <a:t>greatly.</a:t>
            </a:r>
            <a:endParaRPr lang="en-US" b="1" dirty="0"/>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5257800"/>
          </a:xfrm>
        </p:spPr>
        <p:txBody>
          <a:bodyPr>
            <a:normAutofit/>
          </a:bodyPr>
          <a:lstStyle/>
          <a:p>
            <a:r>
              <a:rPr lang="en-US" b="1" dirty="0"/>
              <a:t>Breast </a:t>
            </a:r>
            <a:r>
              <a:rPr lang="en-US" b="1" dirty="0" smtClean="0"/>
              <a:t>mass.</a:t>
            </a:r>
          </a:p>
          <a:p>
            <a:r>
              <a:rPr lang="en-US" dirty="0" smtClean="0"/>
              <a:t> </a:t>
            </a:r>
            <a:r>
              <a:rPr lang="en-US" sz="2400" b="1" dirty="0"/>
              <a:t>Palpable breast masses that </a:t>
            </a:r>
            <a:r>
              <a:rPr lang="en-US" sz="2400" b="1" dirty="0" smtClean="0"/>
              <a:t>are highly </a:t>
            </a:r>
            <a:r>
              <a:rPr lang="en-US" sz="2400" b="1" dirty="0"/>
              <a:t>suspicious (as indicated by physical findings and mammography) </a:t>
            </a:r>
            <a:r>
              <a:rPr lang="en-US" sz="2400" b="1" dirty="0" smtClean="0"/>
              <a:t>can be </a:t>
            </a:r>
            <a:r>
              <a:rPr lang="en-US" sz="2400" b="1" dirty="0"/>
              <a:t>diagnosed as malignant with close to 100% accuracy with FNA. </a:t>
            </a:r>
            <a:r>
              <a:rPr lang="en-US" sz="2400" b="1" dirty="0" smtClean="0"/>
              <a:t> </a:t>
            </a:r>
          </a:p>
          <a:p>
            <a:r>
              <a:rPr lang="en-US" sz="2400" b="1" dirty="0" smtClean="0"/>
              <a:t>However, because </a:t>
            </a:r>
            <a:r>
              <a:rPr lang="en-US" sz="2400" b="1" dirty="0"/>
              <a:t>the distinction between invasive and noninvasive disease is often </a:t>
            </a:r>
            <a:r>
              <a:rPr lang="en-US" sz="2400" b="1" dirty="0" smtClean="0"/>
              <a:t>required prior </a:t>
            </a:r>
            <a:r>
              <a:rPr lang="en-US" sz="2400" b="1" dirty="0"/>
              <a:t>to the initiation of treatment</a:t>
            </a:r>
            <a:r>
              <a:rPr lang="en-US" sz="2400" b="1" dirty="0" smtClean="0"/>
              <a:t>,</a:t>
            </a:r>
          </a:p>
          <a:p>
            <a:r>
              <a:rPr lang="en-US" sz="2400" b="1" dirty="0" smtClean="0"/>
              <a:t> </a:t>
            </a:r>
            <a:r>
              <a:rPr lang="en-US" sz="2400" b="1" dirty="0"/>
              <a:t>a core biopsy, performed either </a:t>
            </a:r>
            <a:r>
              <a:rPr lang="en-US" sz="2400" b="1" dirty="0" smtClean="0"/>
              <a:t>under image </a:t>
            </a:r>
            <a:r>
              <a:rPr lang="en-US" sz="2400" b="1" dirty="0"/>
              <a:t>guidance (ultrasonography or mammography) or directly for </a:t>
            </a:r>
            <a:r>
              <a:rPr lang="en-US" sz="2400" b="1" dirty="0" smtClean="0"/>
              <a:t>palpable lesions</a:t>
            </a:r>
            <a:r>
              <a:rPr lang="en-US" sz="2400" b="1" dirty="0"/>
              <a:t>, is the method of choice.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638800"/>
          </a:xfrm>
        </p:spPr>
        <p:txBody>
          <a:bodyPr/>
          <a:lstStyle/>
          <a:p>
            <a:pPr>
              <a:buNone/>
            </a:pPr>
            <a:r>
              <a:rPr lang="en-US" b="1" dirty="0" smtClean="0"/>
              <a:t>    Resection </a:t>
            </a:r>
          </a:p>
          <a:p>
            <a:pPr>
              <a:buNone/>
            </a:pPr>
            <a:r>
              <a:rPr lang="en-US" dirty="0" smtClean="0"/>
              <a:t>    </a:t>
            </a:r>
            <a:r>
              <a:rPr lang="en-US" b="1" dirty="0" smtClean="0"/>
              <a:t>The </a:t>
            </a:r>
            <a:r>
              <a:rPr lang="en-US" b="1" dirty="0"/>
              <a:t>principles of resection for malignant disease are based on the surgical </a:t>
            </a:r>
            <a:r>
              <a:rPr lang="en-US" b="1" dirty="0" smtClean="0"/>
              <a:t>goal (complete </a:t>
            </a:r>
            <a:r>
              <a:rPr lang="en-US" b="1" dirty="0"/>
              <a:t>resection </a:t>
            </a:r>
            <a:r>
              <a:rPr lang="en-US" b="1" dirty="0" err="1" smtClean="0"/>
              <a:t>vs</a:t>
            </a:r>
            <a:r>
              <a:rPr lang="en-US" b="1" dirty="0" smtClean="0"/>
              <a:t> </a:t>
            </a:r>
            <a:r>
              <a:rPr lang="en-US" b="1" dirty="0"/>
              <a:t>debulking), functional significance of the involved </a:t>
            </a:r>
            <a:r>
              <a:rPr lang="en-US" b="1" dirty="0" smtClean="0"/>
              <a:t>or</a:t>
            </a:r>
            <a:r>
              <a:rPr lang="en-US" b="1" dirty="0"/>
              <a:t>gan or structure, and the ability to reconstruct the involved and </a:t>
            </a:r>
            <a:r>
              <a:rPr lang="en-US" b="1" dirty="0" smtClean="0"/>
              <a:t>surrounding structures.</a:t>
            </a:r>
          </a:p>
          <a:p>
            <a:r>
              <a:rPr lang="en-US" b="1" dirty="0" smtClean="0"/>
              <a:t> </a:t>
            </a:r>
            <a:r>
              <a:rPr lang="en-US" b="1" dirty="0"/>
              <a:t>Wide </a:t>
            </a:r>
            <a:r>
              <a:rPr lang="en-US" b="1" dirty="0" smtClean="0"/>
              <a:t>excision</a:t>
            </a:r>
          </a:p>
          <a:p>
            <a:pPr>
              <a:buNone/>
            </a:pPr>
            <a:r>
              <a:rPr lang="en-US" b="1" dirty="0" smtClean="0"/>
              <a:t>    A </a:t>
            </a:r>
            <a:r>
              <a:rPr lang="en-US" b="1" dirty="0"/>
              <a:t>wide excision includes the removal of the tumor itself and a margin of </a:t>
            </a:r>
            <a:r>
              <a:rPr lang="en-US" b="1" dirty="0" smtClean="0"/>
              <a:t>normal tissue</a:t>
            </a:r>
            <a:r>
              <a:rPr lang="en-US" b="1" dirty="0"/>
              <a:t>, usually exceeding 1 cm in all directions from the tumor</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800600"/>
          </a:xfrm>
        </p:spPr>
        <p:txBody>
          <a:bodyPr>
            <a:normAutofit/>
          </a:bodyPr>
          <a:lstStyle/>
          <a:p>
            <a:pPr>
              <a:buNone/>
            </a:pPr>
            <a:r>
              <a:rPr lang="en-US" sz="3600" b="1" dirty="0" smtClean="0"/>
              <a:t>              </a:t>
            </a:r>
          </a:p>
          <a:p>
            <a:pPr>
              <a:buNone/>
            </a:pPr>
            <a:r>
              <a:rPr lang="en-US" sz="3600" b="1" dirty="0" smtClean="0"/>
              <a:t>   Principles of radiation therapy.</a:t>
            </a:r>
          </a:p>
          <a:p>
            <a:r>
              <a:rPr lang="en-US" b="1" dirty="0" smtClean="0"/>
              <a:t> </a:t>
            </a:r>
            <a:r>
              <a:rPr lang="en-US" sz="2600" b="1" dirty="0" smtClean="0"/>
              <a:t>How radiation works</a:t>
            </a:r>
          </a:p>
          <a:p>
            <a:r>
              <a:rPr lang="en-US" sz="2000" b="1" dirty="0" smtClean="0"/>
              <a:t>IONIZING RADIATION </a:t>
            </a:r>
            <a:r>
              <a:rPr lang="en-US" sz="2000" dirty="0" smtClean="0"/>
              <a:t> </a:t>
            </a:r>
            <a:r>
              <a:rPr lang="en-US" b="1" dirty="0" smtClean="0"/>
              <a:t>is energy sufficiently strong to remove an orbital electron from an atom. This radiation can have an electromagnetic form, such as a high energy photon, or a particulate form, such as an electron, proton, neutron, or alpha particle.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876800"/>
          </a:xfrm>
        </p:spPr>
        <p:txBody>
          <a:bodyPr>
            <a:normAutofit fontScale="92500" lnSpcReduction="10000"/>
          </a:bodyPr>
          <a:lstStyle/>
          <a:p>
            <a:endParaRPr lang="en-US" sz="3100" b="1" dirty="0" smtClean="0"/>
          </a:p>
          <a:p>
            <a:r>
              <a:rPr lang="en-US" sz="3100" b="1" dirty="0" smtClean="0"/>
              <a:t>High-energy photons </a:t>
            </a:r>
            <a:r>
              <a:rPr lang="en-US" b="1" dirty="0" smtClean="0"/>
              <a:t>are most common form of radiation used in practice today is the high-energy photon. </a:t>
            </a:r>
          </a:p>
          <a:p>
            <a:r>
              <a:rPr lang="en-US" b="1" dirty="0" smtClean="0"/>
              <a:t>Photons that are released from the nucleus of a radioactive atom are known as gamma rays. When photons are created electronically, such as in a clinical linear accelerator, they are known as x-rays.</a:t>
            </a:r>
          </a:p>
          <a:p>
            <a:r>
              <a:rPr lang="en-US" b="1" dirty="0" smtClean="0"/>
              <a:t> Thus the only difference between the two terms is the origin of the photon.</a:t>
            </a:r>
          </a:p>
          <a:p>
            <a:r>
              <a:rPr lang="en-US" b="1" dirty="0" smtClean="0"/>
              <a:t>The basic unit of radiation absorbed dose is the amount of energy absorbed per unit mass (kg). This unit, known as the gray (Gy),</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r>
              <a:rPr lang="en-GB" b="1" dirty="0" smtClean="0"/>
              <a:t>  What is Radiotherapy?</a:t>
            </a:r>
          </a:p>
          <a:p>
            <a:pPr>
              <a:lnSpc>
                <a:spcPct val="90000"/>
              </a:lnSpc>
            </a:pPr>
            <a:r>
              <a:rPr lang="en-GB" b="1" dirty="0" smtClean="0"/>
              <a:t>  Some history</a:t>
            </a:r>
          </a:p>
          <a:p>
            <a:pPr>
              <a:lnSpc>
                <a:spcPct val="90000"/>
              </a:lnSpc>
            </a:pPr>
            <a:r>
              <a:rPr lang="en-GB" b="1" dirty="0" smtClean="0"/>
              <a:t>  Advances in radiotherapy</a:t>
            </a:r>
          </a:p>
          <a:p>
            <a:pPr>
              <a:lnSpc>
                <a:spcPct val="90000"/>
              </a:lnSpc>
            </a:pPr>
            <a:r>
              <a:rPr lang="en-GB" b="1" dirty="0" smtClean="0"/>
              <a:t>  When is it used in cancer treatment?</a:t>
            </a:r>
          </a:p>
          <a:p>
            <a:pPr>
              <a:lnSpc>
                <a:spcPct val="90000"/>
              </a:lnSpc>
            </a:pPr>
            <a:r>
              <a:rPr lang="en-GB" b="1" dirty="0" smtClean="0"/>
              <a:t>  When is it used in kidney cancer?</a:t>
            </a:r>
          </a:p>
          <a:p>
            <a:pPr>
              <a:lnSpc>
                <a:spcPct val="90000"/>
              </a:lnSpc>
            </a:pPr>
            <a:r>
              <a:rPr lang="en-GB" b="1" dirty="0" smtClean="0"/>
              <a:t>   Some examples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3600" b="1" dirty="0" smtClean="0"/>
              <a:t>What is Radiation</a:t>
            </a:r>
            <a:r>
              <a:rPr lang="en-US" dirty="0" smtClean="0"/>
              <a:t>?</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rot="5400000">
            <a:off x="4062412" y="1347789"/>
            <a:ext cx="4724398" cy="4010025"/>
          </a:xfrm>
          <a:prstGeom prst="rect">
            <a:avLst/>
          </a:prstGeom>
          <a:noFill/>
          <a:ln w="9525">
            <a:noFill/>
            <a:miter lim="800000"/>
            <a:headEnd/>
            <a:tailEnd/>
          </a:ln>
          <a:effectLst/>
        </p:spPr>
      </p:pic>
      <p:sp>
        <p:nvSpPr>
          <p:cNvPr id="5" name="Rectangle 4"/>
          <p:cNvSpPr/>
          <p:nvPr/>
        </p:nvSpPr>
        <p:spPr>
          <a:xfrm>
            <a:off x="381000" y="1371600"/>
            <a:ext cx="2895600" cy="3785652"/>
          </a:xfrm>
          <a:prstGeom prst="rect">
            <a:avLst/>
          </a:prstGeom>
        </p:spPr>
        <p:txBody>
          <a:bodyPr wrap="square">
            <a:spAutoFit/>
          </a:bodyPr>
          <a:lstStyle/>
          <a:p>
            <a:r>
              <a:rPr lang="en-US" sz="2000" b="1" dirty="0" smtClean="0"/>
              <a:t>X-rays are </a:t>
            </a:r>
          </a:p>
          <a:p>
            <a:r>
              <a:rPr lang="en-US" sz="2000" b="1" dirty="0" smtClean="0"/>
              <a:t>photons, like visible</a:t>
            </a:r>
          </a:p>
          <a:p>
            <a:r>
              <a:rPr lang="en-US" sz="2000" b="1" dirty="0" smtClean="0"/>
              <a:t>light, only much</a:t>
            </a:r>
          </a:p>
          <a:p>
            <a:r>
              <a:rPr lang="en-US" sz="2000" b="1" dirty="0" smtClean="0"/>
              <a:t>more energetic with a higher frequency and  shorter wavelength.</a:t>
            </a:r>
          </a:p>
          <a:p>
            <a:r>
              <a:rPr lang="en-US" sz="2000" b="1" dirty="0" smtClean="0"/>
              <a:t>• When high energy</a:t>
            </a:r>
          </a:p>
          <a:p>
            <a:r>
              <a:rPr lang="en-US" sz="2000" b="1" dirty="0" smtClean="0"/>
              <a:t>X-rays interact  with</a:t>
            </a:r>
          </a:p>
          <a:p>
            <a:r>
              <a:rPr lang="en-US" sz="2000" b="1" dirty="0" smtClean="0"/>
              <a:t>matter, they cause</a:t>
            </a:r>
          </a:p>
          <a:p>
            <a:r>
              <a:rPr lang="en-US" sz="2000" b="1" dirty="0" smtClean="0"/>
              <a:t>ionization (loss of</a:t>
            </a:r>
          </a:p>
          <a:p>
            <a:r>
              <a:rPr lang="en-US" sz="2000" b="1" dirty="0" smtClean="0"/>
              <a:t>electrons from the</a:t>
            </a:r>
          </a:p>
          <a:p>
            <a:r>
              <a:rPr lang="en-US" sz="2000" b="1" dirty="0" smtClean="0"/>
              <a:t>orbital of an atom)</a:t>
            </a:r>
            <a:endParaRPr lang="en-US" sz="20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Radiation Works</a:t>
            </a:r>
            <a:endParaRPr lang="en-US" b="1" dirty="0"/>
          </a:p>
        </p:txBody>
      </p:sp>
      <p:sp>
        <p:nvSpPr>
          <p:cNvPr id="3" name="Content Placeholder 2"/>
          <p:cNvSpPr>
            <a:spLocks noGrp="1"/>
          </p:cNvSpPr>
          <p:nvPr>
            <p:ph idx="1"/>
          </p:nvPr>
        </p:nvSpPr>
        <p:spPr/>
        <p:txBody>
          <a:bodyPr>
            <a:normAutofit/>
          </a:bodyPr>
          <a:lstStyle/>
          <a:p>
            <a:r>
              <a:rPr lang="en-US" b="1" dirty="0" smtClean="0"/>
              <a:t>Radiation causes damage to DNA directly or indirectly</a:t>
            </a:r>
          </a:p>
          <a:p>
            <a:r>
              <a:rPr lang="en-US" b="1" dirty="0" smtClean="0"/>
              <a:t> Direct: high energy radiation breaks chemical</a:t>
            </a:r>
          </a:p>
          <a:p>
            <a:pPr>
              <a:buNone/>
            </a:pPr>
            <a:r>
              <a:rPr lang="en-US" b="1" dirty="0" smtClean="0"/>
              <a:t>    bonds, causing damage to DNA (1/3</a:t>
            </a:r>
          </a:p>
          <a:p>
            <a:pPr>
              <a:buNone/>
            </a:pPr>
            <a:r>
              <a:rPr lang="en-US" b="1" dirty="0" smtClean="0"/>
              <a:t>•  Indirect: radiation interaction creates oxygen</a:t>
            </a:r>
          </a:p>
          <a:p>
            <a:pPr>
              <a:buNone/>
            </a:pPr>
            <a:r>
              <a:rPr lang="en-US" b="1" dirty="0" smtClean="0"/>
              <a:t>    free-radicals that damage DNA (2/3)</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rot="5400000">
            <a:off x="1676399" y="-76198"/>
            <a:ext cx="5867401" cy="7543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effectLst>
                <a:outerShdw blurRad="38100" dist="38100" dir="2700000" algn="tl">
                  <a:srgbClr val="000000"/>
                </a:outerShdw>
              </a:effectLst>
              <a:latin typeface="Helvetica" pitchFamily="34" charset="0"/>
            </a:endParaRPr>
          </a:p>
          <a:p>
            <a:endParaRPr lang="en-US" dirty="0" smtClean="0">
              <a:effectLst>
                <a:outerShdw blurRad="38100" dist="38100" dir="2700000" algn="tl">
                  <a:srgbClr val="000000"/>
                </a:outerShdw>
              </a:effectLst>
              <a:latin typeface="Helvetica" pitchFamily="34" charset="0"/>
            </a:endParaRPr>
          </a:p>
          <a:p>
            <a:r>
              <a:rPr lang="en-US" dirty="0" smtClean="0">
                <a:effectLst>
                  <a:outerShdw blurRad="38100" dist="38100" dir="2700000" algn="tl">
                    <a:srgbClr val="000000"/>
                  </a:outerShdw>
                </a:effectLst>
                <a:latin typeface="Helvetica" pitchFamily="34" charset="0"/>
              </a:rPr>
              <a:t>Causes of Cancer: General Etiology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914400"/>
            <a:ext cx="8229600" cy="4800600"/>
          </a:xfrm>
        </p:spPr>
        <p:txBody>
          <a:bodyPr/>
          <a:lstStyle/>
          <a:p>
            <a:pPr eaLnBrk="1" hangingPunct="1">
              <a:buNone/>
            </a:pPr>
            <a:endParaRPr lang="en-GB" sz="2200" dirty="0" smtClean="0"/>
          </a:p>
          <a:p>
            <a:pPr eaLnBrk="1" hangingPunct="1">
              <a:buNone/>
            </a:pPr>
            <a:endParaRPr lang="en-GB" sz="2200" dirty="0" smtClean="0"/>
          </a:p>
          <a:p>
            <a:pPr eaLnBrk="1" hangingPunct="1">
              <a:buNone/>
            </a:pPr>
            <a:r>
              <a:rPr lang="en-GB" sz="2200" dirty="0" smtClean="0"/>
              <a:t>    </a:t>
            </a:r>
            <a:r>
              <a:rPr lang="en-GB" sz="2800" b="1" dirty="0" smtClean="0"/>
              <a:t>High energy X-rays</a:t>
            </a:r>
          </a:p>
          <a:p>
            <a:pPr eaLnBrk="1" hangingPunct="1"/>
            <a:r>
              <a:rPr lang="en-GB" sz="2800" b="1" dirty="0" smtClean="0"/>
              <a:t>X-rays interact with atoms</a:t>
            </a:r>
          </a:p>
          <a:p>
            <a:pPr eaLnBrk="1" hangingPunct="1"/>
            <a:r>
              <a:rPr lang="en-GB" sz="2800" b="1" dirty="0" smtClean="0"/>
              <a:t>Direct DNA damage</a:t>
            </a:r>
          </a:p>
          <a:p>
            <a:pPr eaLnBrk="1" hangingPunct="1"/>
            <a:r>
              <a:rPr lang="en-GB" sz="2800" b="1" dirty="0" smtClean="0"/>
              <a:t>Ionisation of water molecules </a:t>
            </a:r>
          </a:p>
          <a:p>
            <a:pPr eaLnBrk="1" hangingPunct="1"/>
            <a:r>
              <a:rPr lang="en-GB" sz="2800" b="1" dirty="0" smtClean="0"/>
              <a:t>Cause DNA damage such as ‘Double strand breaks’</a:t>
            </a:r>
          </a:p>
          <a:p>
            <a:pPr eaLnBrk="1" hangingPunct="1"/>
            <a:r>
              <a:rPr lang="en-GB" sz="2800" b="1" dirty="0" smtClean="0"/>
              <a:t>Cell ‘suicide’</a:t>
            </a:r>
          </a:p>
          <a:p>
            <a:pPr eaLnBrk="1" hangingPunct="1"/>
            <a:endParaRPr lang="en-GB" sz="2800" dirty="0" smtClean="0"/>
          </a:p>
          <a:p>
            <a:pPr eaLnBrk="1" hangingPunct="1"/>
            <a:endParaRPr lang="en-GB" sz="2800" dirty="0" smtClean="0"/>
          </a:p>
          <a:p>
            <a:pPr eaLnBrk="1" hangingPunct="1"/>
            <a:endParaRPr lang="en-GB" sz="22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iation_dna_damage_big"/>
          <p:cNvPicPr>
            <a:picLocks noGrp="1" noChangeAspect="1" noChangeArrowheads="1"/>
          </p:cNvPicPr>
          <p:nvPr>
            <p:ph idx="1"/>
          </p:nvPr>
        </p:nvPicPr>
        <p:blipFill>
          <a:blip r:embed="rId2" cstate="print"/>
          <a:stretch>
            <a:fillRect/>
          </a:stretch>
        </p:blipFill>
        <p:spPr bwMode="auto">
          <a:xfrm>
            <a:off x="1389658" y="1295401"/>
            <a:ext cx="6364684" cy="449579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endParaRPr lang="en-GB" b="1" dirty="0" smtClean="0"/>
          </a:p>
          <a:p>
            <a:r>
              <a:rPr lang="en-GB" b="1" dirty="0" smtClean="0"/>
              <a:t>DNA damage has to be repaired for cell to continue dividing</a:t>
            </a:r>
          </a:p>
          <a:p>
            <a:r>
              <a:rPr lang="en-GB" b="1" dirty="0" smtClean="0"/>
              <a:t>Normal cells are good at repairing themselves</a:t>
            </a:r>
          </a:p>
          <a:p>
            <a:r>
              <a:rPr lang="en-GB" b="1" dirty="0" smtClean="0"/>
              <a:t>Cancer cells are not</a:t>
            </a:r>
          </a:p>
          <a:p>
            <a:r>
              <a:rPr lang="en-GB" b="1" dirty="0" smtClean="0"/>
              <a:t>Cancer cells preferentially killed</a:t>
            </a:r>
          </a:p>
          <a:p>
            <a:r>
              <a:rPr lang="en-GB" b="1" dirty="0" smtClean="0"/>
              <a:t>Some damage to normal tissues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l"/>
            <a:r>
              <a:rPr lang="en-GB" dirty="0" smtClean="0"/>
              <a:t>     History I</a:t>
            </a:r>
            <a:endParaRPr lang="en-US" dirty="0"/>
          </a:p>
        </p:txBody>
      </p:sp>
      <p:sp>
        <p:nvSpPr>
          <p:cNvPr id="3" name="Content Placeholder 2"/>
          <p:cNvSpPr>
            <a:spLocks noGrp="1"/>
          </p:cNvSpPr>
          <p:nvPr>
            <p:ph idx="1"/>
          </p:nvPr>
        </p:nvSpPr>
        <p:spPr>
          <a:xfrm>
            <a:off x="457200" y="1676400"/>
            <a:ext cx="8229600" cy="4191000"/>
          </a:xfrm>
        </p:spPr>
        <p:txBody>
          <a:bodyPr>
            <a:normAutofit fontScale="92500" lnSpcReduction="10000"/>
          </a:bodyPr>
          <a:lstStyle/>
          <a:p>
            <a:pPr>
              <a:lnSpc>
                <a:spcPct val="90000"/>
              </a:lnSpc>
            </a:pPr>
            <a:r>
              <a:rPr lang="en-GB" b="1" dirty="0" smtClean="0"/>
              <a:t>X-rays discovered </a:t>
            </a:r>
          </a:p>
          <a:p>
            <a:pPr>
              <a:lnSpc>
                <a:spcPct val="90000"/>
              </a:lnSpc>
              <a:buNone/>
            </a:pPr>
            <a:r>
              <a:rPr lang="en-GB" b="1" dirty="0" smtClean="0"/>
              <a:t>   1895 (Roentgen)</a:t>
            </a:r>
          </a:p>
          <a:p>
            <a:pPr>
              <a:lnSpc>
                <a:spcPct val="90000"/>
              </a:lnSpc>
            </a:pPr>
            <a:r>
              <a:rPr lang="en-GB" b="1" dirty="0" smtClean="0"/>
              <a:t>X-rays used for head and</a:t>
            </a:r>
          </a:p>
          <a:p>
            <a:pPr>
              <a:lnSpc>
                <a:spcPct val="90000"/>
              </a:lnSpc>
              <a:buNone/>
            </a:pPr>
            <a:r>
              <a:rPr lang="en-GB" b="1" dirty="0" smtClean="0"/>
              <a:t>   neck and skin cancers and</a:t>
            </a:r>
          </a:p>
          <a:p>
            <a:pPr>
              <a:lnSpc>
                <a:spcPct val="90000"/>
              </a:lnSpc>
              <a:buNone/>
            </a:pPr>
            <a:r>
              <a:rPr lang="en-GB" b="1" dirty="0" smtClean="0"/>
              <a:t>    benign conditions</a:t>
            </a:r>
          </a:p>
          <a:p>
            <a:pPr>
              <a:lnSpc>
                <a:spcPct val="90000"/>
              </a:lnSpc>
              <a:buNone/>
            </a:pPr>
            <a:r>
              <a:rPr lang="en-GB" b="1" dirty="0" smtClean="0"/>
              <a:t>    e.g. ringworm </a:t>
            </a:r>
          </a:p>
          <a:p>
            <a:pPr>
              <a:lnSpc>
                <a:spcPct val="90000"/>
              </a:lnSpc>
              <a:buNone/>
            </a:pPr>
            <a:r>
              <a:rPr lang="en-GB" b="1" dirty="0" smtClean="0"/>
              <a:t>   Did not penetrate deeply</a:t>
            </a:r>
          </a:p>
          <a:p>
            <a:pPr>
              <a:lnSpc>
                <a:spcPct val="90000"/>
              </a:lnSpc>
              <a:buNone/>
            </a:pPr>
            <a:r>
              <a:rPr lang="en-GB" b="1" dirty="0" smtClean="0"/>
              <a:t>   and high dose on the </a:t>
            </a:r>
          </a:p>
          <a:p>
            <a:pPr>
              <a:lnSpc>
                <a:spcPct val="90000"/>
              </a:lnSpc>
              <a:buNone/>
            </a:pPr>
            <a:r>
              <a:rPr lang="en-GB" b="1" dirty="0" smtClean="0"/>
              <a:t>   skin 1922.</a:t>
            </a:r>
          </a:p>
          <a:p>
            <a:pPr>
              <a:lnSpc>
                <a:spcPct val="90000"/>
              </a:lnSpc>
              <a:buNone/>
            </a:pPr>
            <a:r>
              <a:rPr lang="en-GB" b="1" dirty="0" smtClean="0"/>
              <a:t>   fractionation produce </a:t>
            </a:r>
          </a:p>
          <a:p>
            <a:pPr>
              <a:lnSpc>
                <a:spcPct val="90000"/>
              </a:lnSpc>
              <a:buNone/>
            </a:pPr>
            <a:r>
              <a:rPr lang="en-GB" b="1" dirty="0" smtClean="0"/>
              <a:t>   fewer side effects</a:t>
            </a:r>
          </a:p>
          <a:p>
            <a:endParaRPr lang="en-US" dirty="0"/>
          </a:p>
        </p:txBody>
      </p:sp>
      <p:pic>
        <p:nvPicPr>
          <p:cNvPr id="4" name="Picture 5" descr="rontgen_460"/>
          <p:cNvPicPr>
            <a:picLocks noChangeAspect="1" noChangeArrowheads="1"/>
          </p:cNvPicPr>
          <p:nvPr/>
        </p:nvPicPr>
        <p:blipFill>
          <a:blip r:embed="rId3" cstate="print"/>
          <a:srcRect/>
          <a:stretch>
            <a:fillRect/>
          </a:stretch>
        </p:blipFill>
        <p:spPr bwMode="auto">
          <a:xfrm>
            <a:off x="5181600" y="685800"/>
            <a:ext cx="3429000" cy="5562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GB" b="1" dirty="0" smtClean="0"/>
              <a:t>    History II  </a:t>
            </a:r>
            <a:endParaRPr lang="en-US" b="1" dirty="0"/>
          </a:p>
        </p:txBody>
      </p:sp>
      <p:sp>
        <p:nvSpPr>
          <p:cNvPr id="5" name="Content Placeholder 4"/>
          <p:cNvSpPr>
            <a:spLocks noGrp="1"/>
          </p:cNvSpPr>
          <p:nvPr>
            <p:ph idx="1"/>
          </p:nvPr>
        </p:nvSpPr>
        <p:spPr/>
        <p:txBody>
          <a:bodyPr/>
          <a:lstStyle/>
          <a:p>
            <a:pPr>
              <a:lnSpc>
                <a:spcPct val="90000"/>
              </a:lnSpc>
            </a:pPr>
            <a:r>
              <a:rPr lang="en-GB" b="1" dirty="0" smtClean="0"/>
              <a:t>Radium discovered 1898</a:t>
            </a:r>
          </a:p>
          <a:p>
            <a:pPr>
              <a:lnSpc>
                <a:spcPct val="90000"/>
              </a:lnSpc>
            </a:pPr>
            <a:r>
              <a:rPr lang="en-GB" b="1" dirty="0" smtClean="0"/>
              <a:t> (Curie): natural radioactive</a:t>
            </a:r>
          </a:p>
          <a:p>
            <a:pPr>
              <a:lnSpc>
                <a:spcPct val="90000"/>
              </a:lnSpc>
              <a:buNone/>
            </a:pPr>
            <a:r>
              <a:rPr lang="en-GB" b="1" dirty="0" smtClean="0"/>
              <a:t>     emitter</a:t>
            </a:r>
          </a:p>
          <a:p>
            <a:pPr>
              <a:lnSpc>
                <a:spcPct val="90000"/>
              </a:lnSpc>
            </a:pPr>
            <a:r>
              <a:rPr lang="en-GB" b="1" dirty="0" smtClean="0"/>
              <a:t>Radium used as implants</a:t>
            </a:r>
          </a:p>
          <a:p>
            <a:pPr>
              <a:lnSpc>
                <a:spcPct val="90000"/>
              </a:lnSpc>
              <a:buNone/>
            </a:pPr>
            <a:r>
              <a:rPr lang="en-GB" b="1" dirty="0" smtClean="0"/>
              <a:t>     for cancers of womb and</a:t>
            </a:r>
          </a:p>
          <a:p>
            <a:pPr>
              <a:lnSpc>
                <a:spcPct val="90000"/>
              </a:lnSpc>
              <a:buNone/>
            </a:pPr>
            <a:r>
              <a:rPr lang="en-GB" b="1" dirty="0" smtClean="0"/>
              <a:t>    other sites.</a:t>
            </a:r>
          </a:p>
        </p:txBody>
      </p:sp>
      <p:pic>
        <p:nvPicPr>
          <p:cNvPr id="6" name="Picture 8" descr="marie2"/>
          <p:cNvPicPr>
            <a:picLocks noChangeAspect="1" noChangeArrowheads="1"/>
          </p:cNvPicPr>
          <p:nvPr/>
        </p:nvPicPr>
        <p:blipFill>
          <a:blip r:embed="rId2" cstate="print"/>
          <a:srcRect/>
          <a:stretch>
            <a:fillRect/>
          </a:stretch>
        </p:blipFill>
        <p:spPr bwMode="auto">
          <a:xfrm>
            <a:off x="5410200" y="1295400"/>
            <a:ext cx="3378200" cy="53276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History III</a:t>
            </a:r>
            <a:endParaRPr lang="en-US" b="1" dirty="0"/>
          </a:p>
        </p:txBody>
      </p:sp>
      <p:sp>
        <p:nvSpPr>
          <p:cNvPr id="3" name="Content Placeholder 2"/>
          <p:cNvSpPr>
            <a:spLocks noGrp="1"/>
          </p:cNvSpPr>
          <p:nvPr>
            <p:ph idx="1"/>
          </p:nvPr>
        </p:nvSpPr>
        <p:spPr/>
        <p:txBody>
          <a:bodyPr/>
          <a:lstStyle/>
          <a:p>
            <a:pPr>
              <a:lnSpc>
                <a:spcPct val="90000"/>
              </a:lnSpc>
            </a:pPr>
            <a:r>
              <a:rPr lang="en-GB" dirty="0" smtClean="0"/>
              <a:t>Post 1945: artificially produced radioisotopes became available e.g. radioiodine, cobalt-60 (atomic weapon technology)</a:t>
            </a:r>
          </a:p>
          <a:p>
            <a:pPr>
              <a:lnSpc>
                <a:spcPct val="90000"/>
              </a:lnSpc>
            </a:pPr>
            <a:r>
              <a:rPr lang="en-GB" dirty="0" smtClean="0"/>
              <a:t>1952: First linear accelerator (LINAC) introduced</a:t>
            </a:r>
          </a:p>
          <a:p>
            <a:pPr>
              <a:lnSpc>
                <a:spcPct val="90000"/>
              </a:lnSpc>
            </a:pPr>
            <a:r>
              <a:rPr lang="en-GB" dirty="0" smtClean="0"/>
              <a:t>Magnetron (high power electron source) developed during war for Radar</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Aims of Radiation Therapy</a:t>
            </a:r>
            <a:endParaRPr lang="en-US" sz="4000" b="1" dirty="0"/>
          </a:p>
        </p:txBody>
      </p:sp>
      <p:sp>
        <p:nvSpPr>
          <p:cNvPr id="3" name="Content Placeholder 2"/>
          <p:cNvSpPr>
            <a:spLocks noGrp="1"/>
          </p:cNvSpPr>
          <p:nvPr>
            <p:ph idx="1"/>
          </p:nvPr>
        </p:nvSpPr>
        <p:spPr/>
        <p:txBody>
          <a:bodyPr>
            <a:normAutofit/>
          </a:bodyPr>
          <a:lstStyle/>
          <a:p>
            <a:r>
              <a:rPr lang="en-US" b="1" dirty="0" smtClean="0"/>
              <a:t>The aim of radiation therapy is to cause damage to the cancerous cells whils minimizing the risk to surrounding healthy tissue.  </a:t>
            </a:r>
          </a:p>
          <a:p>
            <a:r>
              <a:rPr lang="en-US" b="1" dirty="0" smtClean="0"/>
              <a:t>The damage inflicted by radiation therapy causes the cancerous cells to stop reproducing and thus the tumor shrinks. </a:t>
            </a:r>
          </a:p>
          <a:p>
            <a:r>
              <a:rPr lang="en-US" b="1" dirty="0" smtClean="0"/>
              <a:t>Unfortunately, healthy cells can also be damaged by the radiation.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t>Why does the amount of radiation given to the patient have to be accurately calculated.</a:t>
            </a:r>
            <a:r>
              <a:rPr lang="en-US" b="1" dirty="0" smtClean="0"/>
              <a:t> </a:t>
            </a:r>
          </a:p>
          <a:p>
            <a:endParaRPr lang="en-US" b="1" dirty="0" smtClean="0"/>
          </a:p>
          <a:p>
            <a:r>
              <a:rPr lang="en-US" b="1" dirty="0" smtClean="0"/>
              <a:t>The amount of radiation given to the patient has to be accurately calculated so that the damage is limited to the cancerous cells only.</a:t>
            </a:r>
            <a:endParaRPr lang="en-GB" b="1" dirty="0" smtClean="0"/>
          </a:p>
          <a:p>
            <a:endParaRPr lang="en-GB" b="1"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Therapy</a:t>
            </a:r>
            <a:endParaRPr lang="en-US" dirty="0"/>
          </a:p>
        </p:txBody>
      </p:sp>
      <p:sp>
        <p:nvSpPr>
          <p:cNvPr id="3" name="Content Placeholder 2"/>
          <p:cNvSpPr>
            <a:spLocks noGrp="1"/>
          </p:cNvSpPr>
          <p:nvPr>
            <p:ph idx="1"/>
          </p:nvPr>
        </p:nvSpPr>
        <p:spPr/>
        <p:txBody>
          <a:bodyPr>
            <a:normAutofit/>
          </a:bodyPr>
          <a:lstStyle/>
          <a:p>
            <a:pPr algn="just"/>
            <a:r>
              <a:rPr lang="en-US" b="1" dirty="0" smtClean="0"/>
              <a:t>Radiation therapy uses ionising radiation to treat cancer i.e. to destroy cancerous cells.  </a:t>
            </a:r>
          </a:p>
          <a:p>
            <a:pPr algn="just"/>
            <a:endParaRPr lang="en-US" b="1" dirty="0" smtClean="0"/>
          </a:p>
          <a:p>
            <a:r>
              <a:rPr lang="en-US" b="1" dirty="0" smtClean="0"/>
              <a:t>There are two techniques in radiation therapy that are used to treat cancer using ionising radiation.</a:t>
            </a:r>
          </a:p>
          <a:p>
            <a:r>
              <a:rPr lang="en-US" b="1" dirty="0" smtClean="0"/>
              <a:t>Radiotherapy</a:t>
            </a:r>
          </a:p>
          <a:p>
            <a:r>
              <a:rPr lang="en-US" b="1" dirty="0" smtClean="0"/>
              <a:t>Brachytherapy</a:t>
            </a:r>
          </a:p>
          <a:p>
            <a:pPr algn="just">
              <a:buNone/>
            </a:pPr>
            <a:endParaRPr lang="en-US" dirty="0" smtClean="0"/>
          </a:p>
          <a:p>
            <a:pPr algn="just"/>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Radiotherapy Treatment Planning</a:t>
            </a:r>
            <a:endParaRPr lang="en-US" sz="4000" b="1" dirty="0"/>
          </a:p>
        </p:txBody>
      </p:sp>
      <p:sp>
        <p:nvSpPr>
          <p:cNvPr id="3" name="Content Placeholder 2"/>
          <p:cNvSpPr>
            <a:spLocks noGrp="1"/>
          </p:cNvSpPr>
          <p:nvPr>
            <p:ph idx="1"/>
          </p:nvPr>
        </p:nvSpPr>
        <p:spPr/>
        <p:txBody>
          <a:bodyPr/>
          <a:lstStyle/>
          <a:p>
            <a:r>
              <a:rPr lang="en-US" b="1" dirty="0" smtClean="0"/>
              <a:t>Every treatment using radiotherapy has to be rigorously planned.  The planning process consists of four phases. </a:t>
            </a:r>
          </a:p>
          <a:p>
            <a:r>
              <a:rPr lang="en-US" b="1" dirty="0" smtClean="0"/>
              <a:t>Planning	</a:t>
            </a:r>
          </a:p>
          <a:p>
            <a:r>
              <a:rPr lang="en-US" b="1" dirty="0" smtClean="0"/>
              <a:t>Simulation</a:t>
            </a:r>
          </a:p>
          <a:p>
            <a:r>
              <a:rPr lang="en-US" b="1" dirty="0" smtClean="0"/>
              <a:t>Tumor dose</a:t>
            </a:r>
          </a:p>
          <a:p>
            <a:r>
              <a:rPr lang="en-US" b="1" dirty="0" smtClean="0"/>
              <a:t>Treatment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5791200"/>
          </a:xfrm>
        </p:spPr>
        <p:txBody>
          <a:bodyPr>
            <a:normAutofit fontScale="70000" lnSpcReduction="20000"/>
          </a:bodyPr>
          <a:lstStyle/>
          <a:p>
            <a:pPr>
              <a:lnSpc>
                <a:spcPct val="130000"/>
              </a:lnSpc>
            </a:pPr>
            <a:endParaRPr lang="en-US" b="1" dirty="0" smtClean="0"/>
          </a:p>
          <a:p>
            <a:pPr>
              <a:lnSpc>
                <a:spcPct val="130000"/>
              </a:lnSpc>
            </a:pPr>
            <a:r>
              <a:rPr lang="en-US" sz="3600" b="1" dirty="0" smtClean="0"/>
              <a:t>Genetic Lesions in Tumors</a:t>
            </a:r>
          </a:p>
          <a:p>
            <a:pPr>
              <a:lnSpc>
                <a:spcPct val="130000"/>
              </a:lnSpc>
            </a:pPr>
            <a:r>
              <a:rPr lang="en-US" sz="3600" b="1" dirty="0" smtClean="0"/>
              <a:t>Activating or inactivating</a:t>
            </a:r>
          </a:p>
          <a:p>
            <a:pPr>
              <a:lnSpc>
                <a:spcPct val="130000"/>
              </a:lnSpc>
            </a:pPr>
            <a:r>
              <a:rPr lang="en-US" sz="3600" b="1" dirty="0" smtClean="0"/>
              <a:t>Somatic or germ line </a:t>
            </a:r>
          </a:p>
          <a:p>
            <a:pPr>
              <a:lnSpc>
                <a:spcPct val="130000"/>
              </a:lnSpc>
              <a:buClr>
                <a:srgbClr val="FFFF00"/>
              </a:buClr>
              <a:buSzPct val="75000"/>
            </a:pPr>
            <a:r>
              <a:rPr lang="en-US" sz="3600" b="1" dirty="0" smtClean="0"/>
              <a:t>Genetic targets (oncogenes, tumor suppressor genes, mismatch repair genes) Gene deletions / amplifications</a:t>
            </a:r>
          </a:p>
          <a:p>
            <a:pPr>
              <a:lnSpc>
                <a:spcPct val="130000"/>
              </a:lnSpc>
              <a:buClr>
                <a:srgbClr val="FFFF00"/>
              </a:buClr>
              <a:buSzPct val="75000"/>
            </a:pPr>
            <a:r>
              <a:rPr lang="en-US" sz="3600" b="1" dirty="0" smtClean="0"/>
              <a:t>       Mutations</a:t>
            </a:r>
          </a:p>
          <a:p>
            <a:pPr lvl="1">
              <a:lnSpc>
                <a:spcPct val="130000"/>
              </a:lnSpc>
              <a:buClr>
                <a:srgbClr val="FFFF00"/>
              </a:buClr>
              <a:buSzPct val="75000"/>
              <a:buFontTx/>
              <a:buChar char="•"/>
            </a:pPr>
            <a:r>
              <a:rPr lang="en-US" sz="3600" b="1" dirty="0" smtClean="0"/>
              <a:t>  Insertional</a:t>
            </a:r>
          </a:p>
          <a:p>
            <a:pPr lvl="1">
              <a:lnSpc>
                <a:spcPct val="130000"/>
              </a:lnSpc>
              <a:buClr>
                <a:srgbClr val="FFFF00"/>
              </a:buClr>
              <a:buSzPct val="75000"/>
              <a:buFontTx/>
              <a:buChar char="•"/>
            </a:pPr>
            <a:r>
              <a:rPr lang="en-US" sz="3600" b="1" dirty="0" smtClean="0"/>
              <a:t>  Point Mutations</a:t>
            </a:r>
          </a:p>
          <a:p>
            <a:pPr>
              <a:lnSpc>
                <a:spcPct val="130000"/>
              </a:lnSpc>
              <a:buClr>
                <a:srgbClr val="FFFF00"/>
              </a:buClr>
              <a:buSzPct val="75000"/>
            </a:pPr>
            <a:r>
              <a:rPr lang="en-US" sz="3600" b="1" dirty="0" smtClean="0"/>
              <a:t>       Genetic Instability</a:t>
            </a:r>
          </a:p>
          <a:p>
            <a:pPr lvl="1">
              <a:lnSpc>
                <a:spcPct val="130000"/>
              </a:lnSpc>
              <a:buClr>
                <a:srgbClr val="FFFF00"/>
              </a:buClr>
              <a:buSzPct val="75000"/>
              <a:buFontTx/>
              <a:buChar char="•"/>
            </a:pPr>
            <a:r>
              <a:rPr lang="en-US" sz="3600" b="1" dirty="0" smtClean="0"/>
              <a:t>  Chromosomal Instability (CIN)</a:t>
            </a:r>
          </a:p>
          <a:p>
            <a:pPr>
              <a:lnSpc>
                <a:spcPct val="130000"/>
              </a:lnSpc>
            </a:pPr>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1800" dirty="0" smtClean="0"/>
              <a:t/>
            </a:r>
            <a:br>
              <a:rPr lang="en-US" sz="1800" dirty="0" smtClean="0"/>
            </a:br>
            <a:r>
              <a:rPr lang="en-US" sz="5400" dirty="0" smtClean="0"/>
              <a:t> </a:t>
            </a:r>
            <a:r>
              <a:rPr lang="en-US" sz="4000" b="1" dirty="0" smtClean="0"/>
              <a:t>Radiotherapy Treatment Planning</a:t>
            </a:r>
            <a:endParaRPr lang="en-US" sz="4000" b="1" dirty="0"/>
          </a:p>
        </p:txBody>
      </p:sp>
      <p:sp>
        <p:nvSpPr>
          <p:cNvPr id="3" name="Content Placeholder 2"/>
          <p:cNvSpPr>
            <a:spLocks noGrp="1"/>
          </p:cNvSpPr>
          <p:nvPr>
            <p:ph idx="1"/>
          </p:nvPr>
        </p:nvSpPr>
        <p:spPr>
          <a:xfrm>
            <a:off x="304800" y="1219200"/>
            <a:ext cx="8229600" cy="4389120"/>
          </a:xfrm>
        </p:spPr>
        <p:txBody>
          <a:bodyPr/>
          <a:lstStyle/>
          <a:p>
            <a:pPr algn="just"/>
            <a:r>
              <a:rPr lang="en-GB" b="1" dirty="0" smtClean="0"/>
              <a:t>The cancerous tumour has to be located so that its size and position can be analysed.  This information can be obtained from:</a:t>
            </a:r>
          </a:p>
          <a:p>
            <a:pPr algn="just"/>
            <a:endParaRPr lang="en-GB" b="1" dirty="0" smtClean="0"/>
          </a:p>
          <a:p>
            <a:pPr algn="just">
              <a:buFontTx/>
              <a:buChar char="•"/>
            </a:pPr>
            <a:r>
              <a:rPr lang="en-GB" b="1" dirty="0" smtClean="0"/>
              <a:t>X-rays</a:t>
            </a:r>
          </a:p>
          <a:p>
            <a:pPr algn="just">
              <a:buFontTx/>
              <a:buChar char="•"/>
            </a:pPr>
            <a:r>
              <a:rPr lang="en-GB" b="1" dirty="0" smtClean="0"/>
              <a:t>CT scans</a:t>
            </a:r>
          </a:p>
          <a:p>
            <a:pPr algn="just">
              <a:buFontTx/>
              <a:buChar char="•"/>
            </a:pPr>
            <a:r>
              <a:rPr lang="en-GB" b="1" dirty="0" smtClean="0"/>
              <a:t>MRI scans</a:t>
            </a:r>
          </a:p>
          <a:p>
            <a:pPr algn="just">
              <a:buFontTx/>
              <a:buChar char="•"/>
            </a:pPr>
            <a:r>
              <a:rPr lang="en-GB" b="1" dirty="0" smtClean="0"/>
              <a:t>Ultrasound images</a:t>
            </a:r>
            <a:endParaRPr lang="en-US" b="1" dirty="0"/>
          </a:p>
        </p:txBody>
      </p:sp>
      <p:pic>
        <p:nvPicPr>
          <p:cNvPr id="4" name="Picture 3" descr="C:\My Documents\My Pictures\Radiotherapy\doctor-x-ray.jpg"/>
          <p:cNvPicPr>
            <a:picLocks noChangeAspect="1" noChangeArrowheads="1"/>
          </p:cNvPicPr>
          <p:nvPr/>
        </p:nvPicPr>
        <p:blipFill>
          <a:blip r:embed="rId3" cstate="print"/>
          <a:srcRect/>
          <a:stretch>
            <a:fillRect/>
          </a:stretch>
        </p:blipFill>
        <p:spPr bwMode="auto">
          <a:xfrm>
            <a:off x="4267200" y="2514600"/>
            <a:ext cx="4038600" cy="32003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lang="en-US" sz="3200" dirty="0" smtClean="0"/>
              <a:t/>
            </a:r>
            <a:br>
              <a:rPr lang="en-US" sz="3200" dirty="0" smtClean="0"/>
            </a:b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457200"/>
            <a:ext cx="8229600" cy="5486400"/>
          </a:xfrm>
        </p:spPr>
        <p:txBody>
          <a:bodyPr>
            <a:normAutofit/>
          </a:bodyPr>
          <a:lstStyle/>
          <a:p>
            <a:pPr algn="just"/>
            <a:endParaRPr lang="en-US" sz="2800" b="1" dirty="0" smtClean="0"/>
          </a:p>
          <a:p>
            <a:pPr algn="just"/>
            <a:r>
              <a:rPr lang="en-US" sz="2800" b="1" dirty="0" smtClean="0"/>
              <a:t>Radiotherapy Treatment Planning</a:t>
            </a:r>
          </a:p>
          <a:p>
            <a:pPr algn="just"/>
            <a:r>
              <a:rPr lang="en-US" sz="2800" b="1" dirty="0" smtClean="0"/>
              <a:t> Simulation</a:t>
            </a:r>
            <a:r>
              <a:rPr lang="en-US" sz="2800" b="1" u="sng" dirty="0" smtClean="0"/>
              <a:t> </a:t>
            </a:r>
          </a:p>
          <a:p>
            <a:pPr algn="just"/>
            <a:r>
              <a:rPr lang="en-GB" b="1" dirty="0" smtClean="0"/>
              <a:t>Once the amount of radiation to be given has been accurately calculated, the patient then goes to the simulator to determine what settings are to be selected for the actual treatment using a linear accelerator.  </a:t>
            </a:r>
          </a:p>
          <a:p>
            <a:pPr algn="just"/>
            <a:r>
              <a:rPr lang="en-GB" b="1" dirty="0" smtClean="0"/>
              <a:t>The settings are determined by taking a series of x-rays to make sure that the tumour is in the correct position ready to receive the ionising radiation.   </a:t>
            </a:r>
          </a:p>
          <a:p>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0" descr="C:\My Documents\My Pictures\Radiotherapy\linac2.jpg"/>
          <p:cNvPicPr>
            <a:picLocks noGrp="1" noChangeAspect="1" noChangeArrowheads="1"/>
          </p:cNvPicPr>
          <p:nvPr>
            <p:ph idx="1"/>
          </p:nvPr>
        </p:nvPicPr>
        <p:blipFill>
          <a:blip r:embed="rId2" cstate="print"/>
          <a:srcRect/>
          <a:stretch>
            <a:fillRect/>
          </a:stretch>
        </p:blipFill>
        <p:spPr bwMode="auto">
          <a:xfrm>
            <a:off x="914400" y="1524000"/>
            <a:ext cx="64008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endParaRPr lang="en-US" sz="2800" dirty="0" smtClean="0"/>
          </a:p>
          <a:p>
            <a:r>
              <a:rPr lang="en-US" sz="2800" b="1" dirty="0" smtClean="0"/>
              <a:t>Radiotherapy Treatment Planning</a:t>
            </a:r>
            <a:r>
              <a:rPr lang="en-US" sz="2800" dirty="0" smtClean="0"/>
              <a:t/>
            </a:r>
            <a:br>
              <a:rPr lang="en-US" sz="2800" dirty="0" smtClean="0"/>
            </a:br>
            <a:r>
              <a:rPr lang="en-US" sz="2800" dirty="0" smtClean="0"/>
              <a:t/>
            </a:r>
            <a:br>
              <a:rPr lang="en-US" sz="2800" dirty="0" smtClean="0"/>
            </a:br>
            <a:r>
              <a:rPr lang="en-US" sz="2800" b="1" dirty="0" smtClean="0"/>
              <a:t>Treatment of </a:t>
            </a:r>
            <a:r>
              <a:rPr lang="en-US" b="1" dirty="0" smtClean="0"/>
              <a:t>Cancerous</a:t>
            </a:r>
          </a:p>
          <a:p>
            <a:pPr>
              <a:buNone/>
            </a:pPr>
            <a:r>
              <a:rPr lang="en-US" b="1" dirty="0" smtClean="0"/>
              <a:t>    tumours can be treated </a:t>
            </a:r>
          </a:p>
          <a:p>
            <a:pPr>
              <a:buNone/>
            </a:pPr>
            <a:r>
              <a:rPr lang="en-US" b="1" dirty="0" smtClean="0"/>
              <a:t>    using  radiotherapy as</a:t>
            </a:r>
          </a:p>
          <a:p>
            <a:pPr>
              <a:buNone/>
            </a:pPr>
            <a:r>
              <a:rPr lang="en-US" b="1" dirty="0" smtClean="0"/>
              <a:t>    follows: </a:t>
            </a:r>
          </a:p>
          <a:p>
            <a:pPr>
              <a:buNone/>
            </a:pPr>
            <a:r>
              <a:rPr lang="en-US" b="1" dirty="0" smtClean="0"/>
              <a:t>   Irradiation using high</a:t>
            </a:r>
          </a:p>
          <a:p>
            <a:pPr>
              <a:buNone/>
            </a:pPr>
            <a:r>
              <a:rPr lang="en-US" b="1" dirty="0" smtClean="0"/>
              <a:t>    energy gamma rays.</a:t>
            </a:r>
          </a:p>
          <a:p>
            <a:pPr>
              <a:buNone/>
            </a:pPr>
            <a:r>
              <a:rPr lang="en-US" b="1" dirty="0" smtClean="0"/>
              <a:t>    Irradiation using high</a:t>
            </a:r>
          </a:p>
          <a:p>
            <a:pPr>
              <a:buNone/>
            </a:pPr>
            <a:r>
              <a:rPr lang="en-US" b="1" dirty="0" smtClean="0"/>
              <a:t>    energy x-rays.</a:t>
            </a:r>
          </a:p>
          <a:p>
            <a:endParaRPr lang="en-US" dirty="0"/>
          </a:p>
        </p:txBody>
      </p:sp>
      <p:pic>
        <p:nvPicPr>
          <p:cNvPr id="4" name="Picture 7" descr="C:\My Documents\My Pictures\Radiotherapy\Line.jpg"/>
          <p:cNvPicPr>
            <a:picLocks noChangeAspect="1" noChangeArrowheads="1"/>
          </p:cNvPicPr>
          <p:nvPr/>
        </p:nvPicPr>
        <p:blipFill>
          <a:blip r:embed="rId2" cstate="print"/>
          <a:srcRect/>
          <a:stretch>
            <a:fillRect/>
          </a:stretch>
        </p:blipFill>
        <p:spPr>
          <a:xfrm>
            <a:off x="5105400" y="2057400"/>
            <a:ext cx="3886200" cy="436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b="1" dirty="0" smtClean="0"/>
              <a:t>Radiotherapy Treatment</a:t>
            </a:r>
            <a:br>
              <a:rPr lang="en-US" sz="3200" b="1" dirty="0" smtClean="0"/>
            </a:br>
            <a:r>
              <a:rPr lang="en-US" sz="3200" b="1" dirty="0" smtClean="0"/>
              <a:t>Irradiation Using High Energy Gamma Rays</a:t>
            </a:r>
            <a:endParaRPr lang="en-US" sz="3200" b="1" dirty="0"/>
          </a:p>
        </p:txBody>
      </p:sp>
      <p:sp>
        <p:nvSpPr>
          <p:cNvPr id="3" name="Content Placeholder 2"/>
          <p:cNvSpPr>
            <a:spLocks noGrp="1"/>
          </p:cNvSpPr>
          <p:nvPr>
            <p:ph idx="1"/>
          </p:nvPr>
        </p:nvSpPr>
        <p:spPr>
          <a:xfrm>
            <a:off x="457200" y="1905000"/>
            <a:ext cx="8229600" cy="4724400"/>
          </a:xfrm>
        </p:spPr>
        <p:txBody>
          <a:bodyPr>
            <a:normAutofit fontScale="92500" lnSpcReduction="10000"/>
          </a:bodyPr>
          <a:lstStyle/>
          <a:p>
            <a:pPr>
              <a:lnSpc>
                <a:spcPct val="90000"/>
              </a:lnSpc>
            </a:pPr>
            <a:endParaRPr lang="en-US" dirty="0" smtClean="0"/>
          </a:p>
          <a:p>
            <a:pPr>
              <a:lnSpc>
                <a:spcPct val="90000"/>
              </a:lnSpc>
            </a:pPr>
            <a:r>
              <a:rPr lang="en-US" b="1" dirty="0" smtClean="0"/>
              <a:t>Gamma rays are emitted </a:t>
            </a:r>
          </a:p>
          <a:p>
            <a:pPr>
              <a:lnSpc>
                <a:spcPct val="90000"/>
              </a:lnSpc>
              <a:buNone/>
            </a:pPr>
            <a:r>
              <a:rPr lang="en-US" b="1" dirty="0" smtClean="0"/>
              <a:t>   from a cobalt-60 source</a:t>
            </a:r>
          </a:p>
          <a:p>
            <a:pPr>
              <a:lnSpc>
                <a:spcPct val="90000"/>
              </a:lnSpc>
              <a:buNone/>
            </a:pPr>
            <a:r>
              <a:rPr lang="en-US" b="1" dirty="0" smtClean="0"/>
              <a:t>  – a radioactive form of</a:t>
            </a:r>
          </a:p>
          <a:p>
            <a:pPr>
              <a:lnSpc>
                <a:spcPct val="90000"/>
              </a:lnSpc>
              <a:buNone/>
            </a:pPr>
            <a:r>
              <a:rPr lang="en-US" b="1" dirty="0" smtClean="0"/>
              <a:t>     cobalt.</a:t>
            </a:r>
          </a:p>
          <a:p>
            <a:pPr>
              <a:lnSpc>
                <a:spcPct val="90000"/>
              </a:lnSpc>
            </a:pPr>
            <a:r>
              <a:rPr lang="en-US" b="1" dirty="0" smtClean="0"/>
              <a:t>The cobalt source is</a:t>
            </a:r>
          </a:p>
          <a:p>
            <a:pPr>
              <a:lnSpc>
                <a:spcPct val="90000"/>
              </a:lnSpc>
              <a:buNone/>
            </a:pPr>
            <a:r>
              <a:rPr lang="en-US" b="1" dirty="0" smtClean="0"/>
              <a:t>     kept within a thick,</a:t>
            </a:r>
          </a:p>
          <a:p>
            <a:pPr>
              <a:lnSpc>
                <a:spcPct val="90000"/>
              </a:lnSpc>
              <a:buNone/>
            </a:pPr>
            <a:r>
              <a:rPr lang="en-US" b="1" dirty="0" smtClean="0"/>
              <a:t>     heavy metal container.</a:t>
            </a:r>
          </a:p>
          <a:p>
            <a:pPr>
              <a:lnSpc>
                <a:spcPct val="90000"/>
              </a:lnSpc>
            </a:pPr>
            <a:r>
              <a:rPr lang="en-US" b="1" dirty="0" smtClean="0"/>
              <a:t>This container has a </a:t>
            </a:r>
          </a:p>
          <a:p>
            <a:pPr>
              <a:lnSpc>
                <a:spcPct val="90000"/>
              </a:lnSpc>
              <a:buNone/>
            </a:pPr>
            <a:r>
              <a:rPr lang="en-US" b="1" dirty="0" smtClean="0"/>
              <a:t>     slit in it to allow a narrow</a:t>
            </a:r>
          </a:p>
          <a:p>
            <a:pPr>
              <a:lnSpc>
                <a:spcPct val="90000"/>
              </a:lnSpc>
              <a:buNone/>
            </a:pPr>
            <a:r>
              <a:rPr lang="en-US" b="1" dirty="0" smtClean="0"/>
              <a:t>     beam of gamma rays to</a:t>
            </a:r>
          </a:p>
          <a:p>
            <a:pPr>
              <a:lnSpc>
                <a:spcPct val="90000"/>
              </a:lnSpc>
              <a:buNone/>
            </a:pPr>
            <a:r>
              <a:rPr lang="en-US" b="1" dirty="0" smtClean="0"/>
              <a:t>     emerge.</a:t>
            </a:r>
          </a:p>
          <a:p>
            <a:endParaRPr lang="en-US" dirty="0"/>
          </a:p>
        </p:txBody>
      </p:sp>
      <p:pic>
        <p:nvPicPr>
          <p:cNvPr id="5" name="Picture 6" descr="C:\My Documents\My Pictures\Radiotherapy\external-radiotherapy.gif"/>
          <p:cNvPicPr>
            <a:picLocks noChangeAspect="1" noChangeArrowheads="1"/>
          </p:cNvPicPr>
          <p:nvPr/>
        </p:nvPicPr>
        <p:blipFill>
          <a:blip r:embed="rId3" cstate="print"/>
          <a:srcRect/>
          <a:stretch>
            <a:fillRect/>
          </a:stretch>
        </p:blipFill>
        <p:spPr>
          <a:xfrm>
            <a:off x="4953000" y="2133600"/>
            <a:ext cx="3810000" cy="444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radiotherapy given</a:t>
            </a:r>
            <a:endParaRPr lang="en-US" dirty="0"/>
          </a:p>
        </p:txBody>
      </p:sp>
      <p:sp>
        <p:nvSpPr>
          <p:cNvPr id="3" name="Content Placeholder 2"/>
          <p:cNvSpPr>
            <a:spLocks noGrp="1"/>
          </p:cNvSpPr>
          <p:nvPr>
            <p:ph idx="1"/>
          </p:nvPr>
        </p:nvSpPr>
        <p:spPr/>
        <p:txBody>
          <a:bodyPr/>
          <a:lstStyle/>
          <a:p>
            <a:r>
              <a:rPr lang="en-GB" dirty="0" smtClean="0"/>
              <a:t>Linear Accelerator produces XRays</a:t>
            </a:r>
          </a:p>
          <a:p>
            <a:r>
              <a:rPr lang="en-GB" dirty="0" smtClean="0"/>
              <a:t>Shaped to the area to be treated ‘field’</a:t>
            </a:r>
          </a:p>
          <a:p>
            <a:pPr>
              <a:buNone/>
            </a:pPr>
            <a:endParaRPr lang="en-GB" dirty="0" smtClean="0"/>
          </a:p>
          <a:p>
            <a:endParaRPr lang="en-US" dirty="0"/>
          </a:p>
        </p:txBody>
      </p:sp>
      <p:pic>
        <p:nvPicPr>
          <p:cNvPr id="4" name="Picture 3" descr="radiotherapy"/>
          <p:cNvPicPr>
            <a:picLocks noChangeAspect="1" noChangeArrowheads="1"/>
          </p:cNvPicPr>
          <p:nvPr/>
        </p:nvPicPr>
        <p:blipFill>
          <a:blip r:embed="rId2" cstate="print"/>
          <a:srcRect/>
          <a:stretch>
            <a:fillRect/>
          </a:stretch>
        </p:blipFill>
        <p:spPr bwMode="auto">
          <a:xfrm>
            <a:off x="2209800" y="3048000"/>
            <a:ext cx="5472113" cy="343058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r>
              <a:rPr lang="en-US" sz="3600" b="1" dirty="0" smtClean="0"/>
              <a:t>Irradiation Using High Energy X-rays</a:t>
            </a:r>
            <a:endParaRPr lang="en-US" sz="3600" b="1" dirty="0"/>
          </a:p>
        </p:txBody>
      </p:sp>
      <p:sp>
        <p:nvSpPr>
          <p:cNvPr id="3" name="Content Placeholder 2"/>
          <p:cNvSpPr>
            <a:spLocks noGrp="1"/>
          </p:cNvSpPr>
          <p:nvPr>
            <p:ph idx="1"/>
          </p:nvPr>
        </p:nvSpPr>
        <p:spPr>
          <a:xfrm>
            <a:off x="457200" y="1935480"/>
            <a:ext cx="8229600" cy="4084320"/>
          </a:xfrm>
        </p:spPr>
        <p:txBody>
          <a:bodyPr>
            <a:normAutofit fontScale="92500" lnSpcReduction="10000"/>
          </a:bodyPr>
          <a:lstStyle/>
          <a:p>
            <a:pPr algn="just"/>
            <a:r>
              <a:rPr lang="en-US" b="1" dirty="0" smtClean="0"/>
              <a:t>The x-rays are generated</a:t>
            </a:r>
          </a:p>
          <a:p>
            <a:pPr algn="just">
              <a:buNone/>
            </a:pPr>
            <a:r>
              <a:rPr lang="en-US" b="1" dirty="0" smtClean="0"/>
              <a:t>   by a linear accelerator .</a:t>
            </a:r>
          </a:p>
          <a:p>
            <a:pPr algn="just"/>
            <a:r>
              <a:rPr lang="en-US" b="1" dirty="0" smtClean="0"/>
              <a:t>The linac fires high energ</a:t>
            </a:r>
          </a:p>
          <a:p>
            <a:pPr algn="just">
              <a:buNone/>
            </a:pPr>
            <a:r>
              <a:rPr lang="en-US" b="1" dirty="0" smtClean="0"/>
              <a:t>   electrons at a metal </a:t>
            </a:r>
          </a:p>
          <a:p>
            <a:pPr algn="just">
              <a:buNone/>
            </a:pPr>
            <a:r>
              <a:rPr lang="en-US" b="1" dirty="0" smtClean="0"/>
              <a:t>   target and when the </a:t>
            </a:r>
          </a:p>
          <a:p>
            <a:pPr algn="just">
              <a:buNone/>
            </a:pPr>
            <a:r>
              <a:rPr lang="en-US" b="1" dirty="0" smtClean="0"/>
              <a:t> electrons strike the target,</a:t>
            </a:r>
          </a:p>
          <a:p>
            <a:pPr algn="just">
              <a:buNone/>
            </a:pPr>
            <a:r>
              <a:rPr lang="en-US" b="1" dirty="0" smtClean="0"/>
              <a:t>    x-rays are produced.</a:t>
            </a:r>
          </a:p>
          <a:p>
            <a:pPr algn="just"/>
            <a:r>
              <a:rPr lang="en-US" b="1" dirty="0" smtClean="0"/>
              <a:t>The x-rays produced are</a:t>
            </a:r>
          </a:p>
          <a:p>
            <a:pPr algn="just">
              <a:buNone/>
            </a:pPr>
            <a:r>
              <a:rPr lang="en-US" b="1" dirty="0" smtClean="0"/>
              <a:t>  shaped into a narrow beam</a:t>
            </a:r>
          </a:p>
          <a:p>
            <a:pPr algn="just">
              <a:buNone/>
            </a:pPr>
            <a:r>
              <a:rPr lang="en-US" b="1" dirty="0" smtClean="0"/>
              <a:t> by movable metal shutters</a:t>
            </a:r>
            <a:endParaRPr lang="en-US" b="1" dirty="0"/>
          </a:p>
        </p:txBody>
      </p:sp>
      <p:pic>
        <p:nvPicPr>
          <p:cNvPr id="4" name="Picture 6" descr="C:\My Documents\My Pictures\Radiotherapy\dmrp_e3_faq08_linac.gif"/>
          <p:cNvPicPr>
            <a:picLocks noChangeAspect="1" noChangeArrowheads="1"/>
          </p:cNvPicPr>
          <p:nvPr/>
        </p:nvPicPr>
        <p:blipFill>
          <a:blip r:embed="rId3" cstate="print"/>
          <a:srcRect/>
          <a:stretch>
            <a:fillRect/>
          </a:stretch>
        </p:blipFill>
        <p:spPr>
          <a:xfrm>
            <a:off x="4724400" y="1981200"/>
            <a:ext cx="41910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algn="ctr"/>
            <a:r>
              <a:rPr lang="en-US" sz="3600" dirty="0" smtClean="0"/>
              <a:t>Treatment of Cancer</a:t>
            </a:r>
            <a:br>
              <a:rPr lang="en-US" sz="3600" dirty="0" smtClean="0"/>
            </a:br>
            <a:r>
              <a:rPr lang="en-US" sz="3600" dirty="0" smtClean="0"/>
              <a:t>Radiotherapy</a:t>
            </a:r>
            <a:endParaRPr lang="en-US" sz="3600" dirty="0"/>
          </a:p>
        </p:txBody>
      </p:sp>
      <p:sp>
        <p:nvSpPr>
          <p:cNvPr id="3" name="Content Placeholder 2"/>
          <p:cNvSpPr>
            <a:spLocks noGrp="1"/>
          </p:cNvSpPr>
          <p:nvPr>
            <p:ph idx="1"/>
          </p:nvPr>
        </p:nvSpPr>
        <p:spPr>
          <a:xfrm>
            <a:off x="152400" y="1066800"/>
            <a:ext cx="8991600" cy="5486400"/>
          </a:xfrm>
        </p:spPr>
        <p:txBody>
          <a:bodyPr>
            <a:normAutofit fontScale="85000" lnSpcReduction="20000"/>
          </a:bodyPr>
          <a:lstStyle/>
          <a:p>
            <a:pPr algn="just">
              <a:lnSpc>
                <a:spcPct val="90000"/>
              </a:lnSpc>
              <a:buNone/>
            </a:pPr>
            <a:r>
              <a:rPr lang="en-US" dirty="0" smtClean="0"/>
              <a:t>   </a:t>
            </a:r>
            <a:r>
              <a:rPr lang="en-US" sz="2800" dirty="0" smtClean="0"/>
              <a:t/>
            </a:r>
            <a:br>
              <a:rPr lang="en-US" sz="2800" dirty="0" smtClean="0"/>
            </a:br>
            <a:r>
              <a:rPr lang="en-US" dirty="0" smtClean="0"/>
              <a:t> </a:t>
            </a:r>
            <a:r>
              <a:rPr lang="en-US" b="1" dirty="0" smtClean="0"/>
              <a:t>The apparatus is arranged so</a:t>
            </a:r>
          </a:p>
          <a:p>
            <a:pPr algn="just">
              <a:lnSpc>
                <a:spcPct val="90000"/>
              </a:lnSpc>
              <a:buNone/>
            </a:pPr>
            <a:r>
              <a:rPr lang="en-US" b="1" dirty="0" smtClean="0"/>
              <a:t>    that it can rotate around the</a:t>
            </a:r>
          </a:p>
          <a:p>
            <a:pPr algn="just">
              <a:lnSpc>
                <a:spcPct val="90000"/>
              </a:lnSpc>
              <a:buNone/>
            </a:pPr>
            <a:r>
              <a:rPr lang="en-US" b="1" dirty="0" smtClean="0"/>
              <a:t>    couch on which the patient lies.</a:t>
            </a:r>
          </a:p>
          <a:p>
            <a:pPr algn="just">
              <a:lnSpc>
                <a:spcPct val="90000"/>
              </a:lnSpc>
              <a:buNone/>
            </a:pPr>
            <a:r>
              <a:rPr lang="en-US" b="1" dirty="0" smtClean="0"/>
              <a:t>    This allows the patient to receive</a:t>
            </a:r>
          </a:p>
          <a:p>
            <a:pPr algn="just">
              <a:lnSpc>
                <a:spcPct val="90000"/>
              </a:lnSpc>
              <a:buNone/>
            </a:pPr>
            <a:r>
              <a:rPr lang="en-US" b="1" dirty="0" smtClean="0"/>
              <a:t>    radiation from different directions.</a:t>
            </a:r>
          </a:p>
          <a:p>
            <a:pPr algn="just">
              <a:lnSpc>
                <a:spcPct val="90000"/>
              </a:lnSpc>
              <a:buNone/>
            </a:pPr>
            <a:r>
              <a:rPr lang="en-US" b="1" dirty="0" smtClean="0"/>
              <a:t>    The diseased tissue receives radiation</a:t>
            </a:r>
          </a:p>
          <a:p>
            <a:pPr algn="just">
              <a:lnSpc>
                <a:spcPct val="90000"/>
              </a:lnSpc>
              <a:buNone/>
            </a:pPr>
            <a:r>
              <a:rPr lang="en-US" b="1" dirty="0" smtClean="0"/>
              <a:t>    all of the time but the healthy</a:t>
            </a:r>
          </a:p>
          <a:p>
            <a:pPr algn="just">
              <a:lnSpc>
                <a:spcPct val="90000"/>
              </a:lnSpc>
              <a:buNone/>
            </a:pPr>
            <a:r>
              <a:rPr lang="en-US" b="1" dirty="0" smtClean="0"/>
              <a:t>    tissue receives the minimum </a:t>
            </a:r>
          </a:p>
          <a:p>
            <a:pPr algn="just">
              <a:lnSpc>
                <a:spcPct val="90000"/>
              </a:lnSpc>
              <a:buNone/>
            </a:pPr>
            <a:r>
              <a:rPr lang="en-US" b="1" dirty="0" smtClean="0"/>
              <a:t>     amount of radiation possible.</a:t>
            </a:r>
          </a:p>
          <a:p>
            <a:pPr algn="just">
              <a:lnSpc>
                <a:spcPct val="90000"/>
              </a:lnSpc>
            </a:pPr>
            <a:r>
              <a:rPr lang="en-US" b="1" dirty="0" smtClean="0"/>
              <a:t>Treatments are given as a series of</a:t>
            </a:r>
          </a:p>
          <a:p>
            <a:pPr algn="just">
              <a:lnSpc>
                <a:spcPct val="90000"/>
              </a:lnSpc>
              <a:buNone/>
            </a:pPr>
            <a:r>
              <a:rPr lang="en-US" b="1" dirty="0" smtClean="0"/>
              <a:t>     small doses because cancerous cells</a:t>
            </a:r>
          </a:p>
          <a:p>
            <a:pPr algn="just">
              <a:lnSpc>
                <a:spcPct val="90000"/>
              </a:lnSpc>
              <a:buNone/>
            </a:pPr>
            <a:r>
              <a:rPr lang="en-US" b="1" dirty="0" smtClean="0"/>
              <a:t>     are killed more easily when they are</a:t>
            </a:r>
          </a:p>
          <a:p>
            <a:pPr algn="just">
              <a:lnSpc>
                <a:spcPct val="90000"/>
              </a:lnSpc>
              <a:buNone/>
            </a:pPr>
            <a:r>
              <a:rPr lang="en-US" b="1" dirty="0" smtClean="0"/>
              <a:t>    dividing, and not all cells divide at</a:t>
            </a:r>
          </a:p>
          <a:p>
            <a:pPr algn="just">
              <a:lnSpc>
                <a:spcPct val="90000"/>
              </a:lnSpc>
              <a:buNone/>
            </a:pPr>
            <a:r>
              <a:rPr lang="en-US" b="1" dirty="0" smtClean="0"/>
              <a:t>     the same time – this reduces some</a:t>
            </a:r>
          </a:p>
          <a:p>
            <a:pPr algn="just">
              <a:lnSpc>
                <a:spcPct val="90000"/>
              </a:lnSpc>
              <a:buNone/>
            </a:pPr>
            <a:r>
              <a:rPr lang="en-US" b="1" dirty="0" smtClean="0"/>
              <a:t>     of the side effects which come with</a:t>
            </a:r>
          </a:p>
          <a:p>
            <a:pPr algn="just">
              <a:lnSpc>
                <a:spcPct val="90000"/>
              </a:lnSpc>
              <a:buNone/>
            </a:pPr>
            <a:r>
              <a:rPr lang="en-US" b="1" dirty="0" smtClean="0"/>
              <a:t>    radiotherapy.</a:t>
            </a:r>
          </a:p>
        </p:txBody>
      </p:sp>
      <p:pic>
        <p:nvPicPr>
          <p:cNvPr id="4" name="Picture 4" descr="C:\My Documents\My Pictures\Radiotherapy\Line.jpg"/>
          <p:cNvPicPr>
            <a:picLocks noChangeAspect="1" noChangeArrowheads="1"/>
          </p:cNvPicPr>
          <p:nvPr/>
        </p:nvPicPr>
        <p:blipFill>
          <a:blip r:embed="rId3" cstate="print"/>
          <a:srcRect/>
          <a:stretch>
            <a:fillRect/>
          </a:stretch>
        </p:blipFill>
        <p:spPr bwMode="auto">
          <a:xfrm>
            <a:off x="5867400" y="1447800"/>
            <a:ext cx="2975429"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External Beam Treatment</a:t>
            </a:r>
            <a:endParaRPr lang="en-US" sz="3600" b="1" dirty="0"/>
          </a:p>
        </p:txBody>
      </p:sp>
      <p:sp>
        <p:nvSpPr>
          <p:cNvPr id="3" name="Content Placeholder 2"/>
          <p:cNvSpPr>
            <a:spLocks noGrp="1"/>
          </p:cNvSpPr>
          <p:nvPr>
            <p:ph idx="1"/>
          </p:nvPr>
        </p:nvSpPr>
        <p:spPr/>
        <p:txBody>
          <a:bodyPr/>
          <a:lstStyle/>
          <a:p>
            <a:r>
              <a:rPr lang="en-GB" b="1" dirty="0" smtClean="0"/>
              <a:t>Most commonly Cobalt 60 </a:t>
            </a:r>
            <a:r>
              <a:rPr lang="en-GB" b="1" dirty="0" smtClean="0">
                <a:sym typeface="Symbol" pitchFamily="18" charset="2"/>
              </a:rPr>
              <a:t></a:t>
            </a:r>
            <a:r>
              <a:rPr lang="en-GB" b="1" dirty="0" smtClean="0"/>
              <a:t> rays (1.25 MeV), x-rays, electrons</a:t>
            </a:r>
          </a:p>
          <a:p>
            <a:pPr lvl="1"/>
            <a:r>
              <a:rPr lang="en-GB" b="1" dirty="0" smtClean="0"/>
              <a:t>Co 60 radioactive source</a:t>
            </a:r>
          </a:p>
          <a:p>
            <a:pPr lvl="1"/>
            <a:r>
              <a:rPr lang="en-GB" b="1" dirty="0" smtClean="0"/>
              <a:t>x-rays and e</a:t>
            </a:r>
            <a:r>
              <a:rPr lang="en-GB" b="1" baseline="30000" dirty="0" smtClean="0"/>
              <a:t>-</a:t>
            </a:r>
            <a:r>
              <a:rPr lang="en-GB" b="1" dirty="0" smtClean="0"/>
              <a:t>, electron linac</a:t>
            </a:r>
          </a:p>
          <a:p>
            <a:r>
              <a:rPr lang="en-GB" b="1" dirty="0" smtClean="0"/>
              <a:t>Sometimes orthovoltage (up to 300 kV)</a:t>
            </a:r>
          </a:p>
          <a:p>
            <a:pPr lvl="1"/>
            <a:r>
              <a:rPr lang="en-GB" b="1" dirty="0" smtClean="0"/>
              <a:t>Superficial tumours</a:t>
            </a:r>
          </a:p>
          <a:p>
            <a:r>
              <a:rPr lang="en-GB" b="1" dirty="0" smtClean="0"/>
              <a:t>More rarely hadrons (many MeV)</a:t>
            </a:r>
          </a:p>
          <a:p>
            <a:pPr lvl="1"/>
            <a:r>
              <a:rPr lang="en-GB" b="1" dirty="0" smtClean="0"/>
              <a:t>protons, neutrons, heavy ions</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b="1" dirty="0" smtClean="0"/>
              <a:t>Beam Shaping Devices</a:t>
            </a:r>
          </a:p>
        </p:txBody>
      </p:sp>
      <p:sp>
        <p:nvSpPr>
          <p:cNvPr id="3" name="Content Placeholder 2"/>
          <p:cNvSpPr>
            <a:spLocks noGrp="1"/>
          </p:cNvSpPr>
          <p:nvPr>
            <p:ph idx="1"/>
          </p:nvPr>
        </p:nvSpPr>
        <p:spPr/>
        <p:txBody>
          <a:bodyPr>
            <a:normAutofit/>
          </a:bodyPr>
          <a:lstStyle/>
          <a:p>
            <a:r>
              <a:rPr lang="en-GB" b="1" dirty="0" smtClean="0"/>
              <a:t>Main Rectangular Collimators</a:t>
            </a:r>
          </a:p>
          <a:p>
            <a:r>
              <a:rPr lang="en-GB" b="1" dirty="0" smtClean="0"/>
              <a:t>Wedge</a:t>
            </a:r>
          </a:p>
          <a:p>
            <a:r>
              <a:rPr lang="en-GB" b="1" dirty="0" smtClean="0"/>
              <a:t>Multileaf Collimator</a:t>
            </a:r>
          </a:p>
          <a:p>
            <a:pPr lvl="1"/>
            <a:r>
              <a:rPr lang="en-GB" b="1" dirty="0" smtClean="0"/>
              <a:t>Field edge shaping</a:t>
            </a:r>
          </a:p>
          <a:p>
            <a:r>
              <a:rPr lang="en-GB" b="1" dirty="0" smtClean="0"/>
              <a:t>Block</a:t>
            </a:r>
          </a:p>
          <a:p>
            <a:r>
              <a:rPr lang="en-GB" b="1" dirty="0" smtClean="0"/>
              <a:t>Compensator</a:t>
            </a:r>
          </a:p>
          <a:p>
            <a:r>
              <a:rPr lang="en-GB" b="1" dirty="0" smtClean="0"/>
              <a:t>Multileaf Collimator</a:t>
            </a:r>
          </a:p>
          <a:p>
            <a:pPr lvl="1"/>
            <a:r>
              <a:rPr lang="en-GB" b="1" dirty="0" smtClean="0"/>
              <a:t>IMRT (intensity modulated radiotherapy)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8229600" cy="5745163"/>
          </a:xfrm>
        </p:spPr>
        <p:txBody>
          <a:bodyPr/>
          <a:lstStyle/>
          <a:p>
            <a:pPr algn="ctr" eaLnBrk="0" hangingPunct="0"/>
            <a:endParaRPr lang="en-US" b="1" dirty="0" smtClean="0">
              <a:solidFill>
                <a:schemeClr val="tx2"/>
              </a:solidFill>
              <a:effectLst>
                <a:outerShdw blurRad="38100" dist="38100" dir="2700000" algn="tl">
                  <a:srgbClr val="000000"/>
                </a:outerShdw>
              </a:effectLst>
              <a:latin typeface="Arial" charset="0"/>
            </a:endParaRPr>
          </a:p>
          <a:p>
            <a:pPr algn="ctr" eaLnBrk="0" hangingPunct="0"/>
            <a:endParaRPr lang="en-US" b="1" dirty="0" smtClean="0">
              <a:solidFill>
                <a:schemeClr val="tx2"/>
              </a:solidFill>
              <a:effectLst>
                <a:outerShdw blurRad="38100" dist="38100" dir="2700000" algn="tl">
                  <a:srgbClr val="000000"/>
                </a:outerShdw>
              </a:effectLst>
              <a:latin typeface="Arial" charset="0"/>
            </a:endParaRPr>
          </a:p>
          <a:p>
            <a:pPr algn="ctr" eaLnBrk="0" hangingPunct="0"/>
            <a:r>
              <a:rPr lang="en-US" b="1" dirty="0" smtClean="0">
                <a:solidFill>
                  <a:schemeClr val="tx2"/>
                </a:solidFill>
                <a:effectLst>
                  <a:outerShdw blurRad="38100" dist="38100" dir="2700000" algn="tl">
                    <a:srgbClr val="000000"/>
                  </a:outerShdw>
                </a:effectLst>
                <a:latin typeface="Arial" charset="0"/>
              </a:rPr>
              <a:t>Alterations of Specific Cellular Functions in Cancer</a:t>
            </a:r>
          </a:p>
          <a:p>
            <a:pPr algn="ctr" eaLnBrk="0" hangingPunct="0">
              <a:buNone/>
            </a:pPr>
            <a:r>
              <a:rPr lang="en-US" b="1" dirty="0" smtClean="0">
                <a:latin typeface="Arial" charset="0"/>
              </a:rPr>
              <a:t>Tumor Suppressor Genes</a:t>
            </a:r>
          </a:p>
          <a:p>
            <a:pPr algn="ctr" eaLnBrk="0" hangingPunct="0">
              <a:buNone/>
            </a:pPr>
            <a:r>
              <a:rPr lang="en-US" b="1" dirty="0" smtClean="0">
                <a:latin typeface="Arial" charset="0"/>
              </a:rPr>
              <a:t>Inactivation</a:t>
            </a:r>
            <a:endParaRPr lang="en-US" dirty="0" smtClean="0"/>
          </a:p>
          <a:p>
            <a:pPr algn="ctr" eaLnBrk="0" hangingPunct="0">
              <a:buNone/>
            </a:pPr>
            <a:endParaRPr lang="en-US" b="1" dirty="0" smtClean="0">
              <a:latin typeface="Arial" charset="0"/>
            </a:endParaRPr>
          </a:p>
        </p:txBody>
      </p:sp>
      <p:sp>
        <p:nvSpPr>
          <p:cNvPr id="5" name="AutoShape 2"/>
          <p:cNvSpPr>
            <a:spLocks noChangeArrowheads="1"/>
          </p:cNvSpPr>
          <p:nvPr/>
        </p:nvSpPr>
        <p:spPr bwMode="auto">
          <a:xfrm>
            <a:off x="660400" y="3962400"/>
            <a:ext cx="7823200" cy="1981200"/>
          </a:xfrm>
          <a:prstGeom prst="downArrow">
            <a:avLst>
              <a:gd name="adj1" fmla="val 85213"/>
              <a:gd name="adj2" fmla="val 38801"/>
            </a:avLst>
          </a:prstGeom>
          <a:gradFill rotWithShape="0">
            <a:gsLst>
              <a:gs pos="0">
                <a:schemeClr val="accent1">
                  <a:gamma/>
                  <a:shade val="0"/>
                  <a:invGamma/>
                </a:schemeClr>
              </a:gs>
              <a:gs pos="100000">
                <a:schemeClr val="accent1"/>
              </a:gs>
            </a:gsLst>
            <a:lin ang="5400000" scaled="1"/>
          </a:gradFill>
          <a:ln w="9525">
            <a:noFill/>
            <a:miter lim="800000"/>
            <a:headEnd/>
            <a:tailEnd/>
          </a:ln>
          <a:effectLst/>
        </p:spPr>
        <p:txBody>
          <a:bodyPr wrap="none" anchor="ctr"/>
          <a:lstStyle/>
          <a:p>
            <a:pPr algn="ctr" eaLnBrk="0" hangingPunct="0"/>
            <a:r>
              <a:rPr lang="en-US" b="1" dirty="0" smtClean="0">
                <a:solidFill>
                  <a:srgbClr val="FFFF00"/>
                </a:solidFill>
                <a:latin typeface="Arial" charset="0"/>
              </a:rPr>
              <a:t>Differentiation		</a:t>
            </a:r>
            <a:r>
              <a:rPr lang="en-US" b="1" dirty="0" smtClean="0">
                <a:latin typeface="Arial" charset="0"/>
              </a:rPr>
              <a:t>/</a:t>
            </a:r>
            <a:r>
              <a:rPr lang="en-US" b="1" dirty="0" smtClean="0">
                <a:solidFill>
                  <a:srgbClr val="FF0000"/>
                </a:solidFill>
                <a:latin typeface="Arial" charset="0"/>
              </a:rPr>
              <a:t>Proliferation</a:t>
            </a:r>
            <a:endParaRPr lang="en-US" b="1" dirty="0">
              <a:latin typeface="Arial" charset="0"/>
            </a:endParaRPr>
          </a:p>
        </p:txBody>
      </p:sp>
      <p:sp>
        <p:nvSpPr>
          <p:cNvPr id="8" name="Rectangle 7"/>
          <p:cNvSpPr/>
          <p:nvPr/>
        </p:nvSpPr>
        <p:spPr>
          <a:xfrm>
            <a:off x="3733800" y="6019800"/>
            <a:ext cx="1600200" cy="381000"/>
          </a:xfrm>
          <a:prstGeom prst="rect">
            <a:avLst/>
          </a:prstGeom>
        </p:spPr>
        <p:txBody>
          <a:bodyPr wrap="square">
            <a:spAutoFit/>
          </a:bodyPr>
          <a:lstStyle/>
          <a:p>
            <a:pPr algn="ctr" eaLnBrk="0" hangingPunct="0"/>
            <a:r>
              <a:rPr lang="en-US" b="1" dirty="0" smtClean="0">
                <a:solidFill>
                  <a:schemeClr val="accent1"/>
                </a:solidFill>
                <a:latin typeface="Arial" charset="0"/>
              </a:rPr>
              <a:t>CANCER</a:t>
            </a:r>
            <a:endParaRPr lang="en-US" b="1" dirty="0">
              <a:solidFill>
                <a:schemeClr val="accent1"/>
              </a:solidFill>
              <a:latin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Lead Compensator</a:t>
            </a:r>
            <a:endParaRPr lang="en-US" sz="4000" b="1" dirty="0"/>
          </a:p>
        </p:txBody>
      </p:sp>
      <p:sp>
        <p:nvSpPr>
          <p:cNvPr id="3" name="Content Placeholder 2"/>
          <p:cNvSpPr>
            <a:spLocks noGrp="1"/>
          </p:cNvSpPr>
          <p:nvPr>
            <p:ph idx="1"/>
          </p:nvPr>
        </p:nvSpPr>
        <p:spPr/>
        <p:txBody>
          <a:bodyPr/>
          <a:lstStyle/>
          <a:p>
            <a:r>
              <a:rPr lang="en-GB" sz="2400" b="1" dirty="0" smtClean="0"/>
              <a:t>Sheets of lead</a:t>
            </a:r>
          </a:p>
          <a:p>
            <a:pPr lvl="1"/>
            <a:r>
              <a:rPr lang="en-GB" sz="2400" b="1" dirty="0" smtClean="0"/>
              <a:t>0.5 mm thick</a:t>
            </a:r>
          </a:p>
          <a:p>
            <a:r>
              <a:rPr lang="en-GB" sz="2400" b="1" dirty="0" smtClean="0"/>
              <a:t>Used in conjunction with wedge</a:t>
            </a:r>
          </a:p>
          <a:p>
            <a:r>
              <a:rPr lang="en-GB" sz="2400" b="1" dirty="0" smtClean="0"/>
              <a:t>Shapes to breast and shields lung</a:t>
            </a:r>
          </a:p>
          <a:p>
            <a:endParaRPr lang="en-US" dirty="0"/>
          </a:p>
        </p:txBody>
      </p:sp>
      <p:pic>
        <p:nvPicPr>
          <p:cNvPr id="4" name="Picture 4" descr="C:\Images\Compensator.jpg"/>
          <p:cNvPicPr>
            <a:picLocks noChangeAspect="1" noChangeArrowheads="1"/>
          </p:cNvPicPr>
          <p:nvPr/>
        </p:nvPicPr>
        <p:blipFill>
          <a:blip r:embed="rId2" cstate="print"/>
          <a:srcRect/>
          <a:stretch>
            <a:fillRect/>
          </a:stretch>
        </p:blipFill>
        <p:spPr>
          <a:xfrm>
            <a:off x="914400" y="3733800"/>
            <a:ext cx="4876800" cy="2971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normAutofit/>
          </a:bodyPr>
          <a:lstStyle/>
          <a:p>
            <a:endParaRPr lang="en-GB" sz="2800" b="1" dirty="0" smtClean="0"/>
          </a:p>
          <a:p>
            <a:pPr>
              <a:buNone/>
            </a:pPr>
            <a:r>
              <a:rPr lang="en-GB" sz="2800" b="1" dirty="0" smtClean="0"/>
              <a:t>   Linacs have high energy X-Rays which penetrate deep into body with much lower dose on skin (limiting factor with early X-ray treatments)</a:t>
            </a:r>
          </a:p>
          <a:p>
            <a:r>
              <a:rPr lang="en-GB" sz="2800" b="1" dirty="0" smtClean="0"/>
              <a:t>Computerisation has revolutionised treatment planning to improve accuracy, spare normal tissues and increase dose to tumour</a:t>
            </a:r>
            <a:endParaRPr lang="en-US" sz="2800" b="1"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Tomotherapy</a:t>
            </a:r>
            <a:endParaRPr lang="en-US" sz="4000" b="1" dirty="0"/>
          </a:p>
        </p:txBody>
      </p:sp>
      <p:sp>
        <p:nvSpPr>
          <p:cNvPr id="3" name="Content Placeholder 2"/>
          <p:cNvSpPr>
            <a:spLocks noGrp="1"/>
          </p:cNvSpPr>
          <p:nvPr>
            <p:ph idx="1"/>
          </p:nvPr>
        </p:nvSpPr>
        <p:spPr/>
        <p:txBody>
          <a:bodyPr/>
          <a:lstStyle/>
          <a:p>
            <a:pPr>
              <a:lnSpc>
                <a:spcPct val="90000"/>
              </a:lnSpc>
            </a:pPr>
            <a:r>
              <a:rPr lang="en-GB" b="1" dirty="0" smtClean="0"/>
              <a:t>Combines CT and Linac</a:t>
            </a:r>
          </a:p>
          <a:p>
            <a:pPr>
              <a:lnSpc>
                <a:spcPct val="90000"/>
              </a:lnSpc>
            </a:pPr>
            <a:r>
              <a:rPr lang="en-GB" b="1" dirty="0" smtClean="0"/>
              <a:t>RT delivered in multiple</a:t>
            </a:r>
          </a:p>
          <a:p>
            <a:pPr>
              <a:lnSpc>
                <a:spcPct val="90000"/>
              </a:lnSpc>
              <a:buNone/>
            </a:pPr>
            <a:r>
              <a:rPr lang="en-GB" b="1" dirty="0" smtClean="0"/>
              <a:t>   spiral fields</a:t>
            </a:r>
          </a:p>
          <a:p>
            <a:pPr>
              <a:lnSpc>
                <a:spcPct val="90000"/>
              </a:lnSpc>
            </a:pPr>
            <a:r>
              <a:rPr lang="en-GB" b="1" dirty="0" smtClean="0"/>
              <a:t>Allows very accurate</a:t>
            </a:r>
          </a:p>
          <a:p>
            <a:pPr>
              <a:lnSpc>
                <a:spcPct val="90000"/>
              </a:lnSpc>
              <a:buNone/>
            </a:pPr>
            <a:r>
              <a:rPr lang="en-GB" b="1" dirty="0" smtClean="0"/>
              <a:t>    dose delivery</a:t>
            </a:r>
          </a:p>
          <a:p>
            <a:pPr>
              <a:lnSpc>
                <a:spcPct val="90000"/>
              </a:lnSpc>
            </a:pPr>
            <a:r>
              <a:rPr lang="en-GB" b="1" dirty="0" smtClean="0"/>
              <a:t>Daily real time CT</a:t>
            </a:r>
          </a:p>
          <a:p>
            <a:pPr>
              <a:lnSpc>
                <a:spcPct val="90000"/>
              </a:lnSpc>
              <a:buNone/>
            </a:pPr>
            <a:r>
              <a:rPr lang="en-GB" b="1" dirty="0" smtClean="0"/>
              <a:t>   imaging high accuracy</a:t>
            </a:r>
            <a:endParaRPr lang="en-US" b="1" dirty="0" smtClean="0"/>
          </a:p>
          <a:p>
            <a:endParaRPr lang="en-US" b="1" dirty="0"/>
          </a:p>
        </p:txBody>
      </p:sp>
      <p:pic>
        <p:nvPicPr>
          <p:cNvPr id="4" name="Picture 4" descr="Tomotherapy"/>
          <p:cNvPicPr>
            <a:picLocks noChangeAspect="1" noChangeArrowheads="1"/>
          </p:cNvPicPr>
          <p:nvPr/>
        </p:nvPicPr>
        <p:blipFill>
          <a:blip r:embed="rId3" cstate="print"/>
          <a:srcRect/>
          <a:stretch>
            <a:fillRect/>
          </a:stretch>
        </p:blipFill>
        <p:spPr bwMode="auto">
          <a:xfrm>
            <a:off x="4876800" y="1905000"/>
            <a:ext cx="4114800" cy="359251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mo1"/>
          <p:cNvPicPr>
            <a:picLocks noGrp="1" noChangeAspect="1" noChangeArrowheads="1"/>
          </p:cNvPicPr>
          <p:nvPr>
            <p:ph idx="1"/>
          </p:nvPr>
        </p:nvPicPr>
        <p:blipFill>
          <a:blip r:embed="rId2" cstate="print"/>
          <a:srcRect/>
          <a:stretch>
            <a:fillRect/>
          </a:stretch>
        </p:blipFill>
        <p:spPr bwMode="auto">
          <a:xfrm>
            <a:off x="4800600" y="304800"/>
            <a:ext cx="3904673" cy="2895600"/>
          </a:xfrm>
          <a:prstGeom prst="rect">
            <a:avLst/>
          </a:prstGeom>
          <a:noFill/>
          <a:ln w="9525">
            <a:noFill/>
            <a:miter lim="800000"/>
            <a:headEnd/>
            <a:tailEnd/>
          </a:ln>
        </p:spPr>
      </p:pic>
      <p:pic>
        <p:nvPicPr>
          <p:cNvPr id="5" name="Picture 5" descr="linear%20accelerator-picture%201"/>
          <p:cNvPicPr>
            <a:picLocks noChangeAspect="1" noChangeArrowheads="1"/>
          </p:cNvPicPr>
          <p:nvPr/>
        </p:nvPicPr>
        <p:blipFill>
          <a:blip r:embed="rId3" cstate="print"/>
          <a:srcRect/>
          <a:stretch>
            <a:fillRect/>
          </a:stretch>
        </p:blipFill>
        <p:spPr bwMode="auto">
          <a:xfrm>
            <a:off x="533400" y="3124200"/>
            <a:ext cx="4249738" cy="33845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Images\Kings\Linac\R13'4.jpg"/>
          <p:cNvPicPr>
            <a:picLocks noGrp="1" noChangeAspect="1" noChangeArrowheads="1"/>
          </p:cNvPicPr>
          <p:nvPr>
            <p:ph idx="1"/>
          </p:nvPr>
        </p:nvPicPr>
        <p:blipFill>
          <a:blip r:embed="rId2" cstate="print"/>
          <a:srcRect/>
          <a:stretch>
            <a:fillRect/>
          </a:stretch>
        </p:blipFill>
        <p:spPr>
          <a:xfrm>
            <a:off x="228600" y="228600"/>
            <a:ext cx="8610600" cy="64770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Standard treatments</a:t>
            </a:r>
            <a:endParaRPr lang="en-US" sz="4000" b="1" dirty="0"/>
          </a:p>
        </p:txBody>
      </p:sp>
      <p:sp>
        <p:nvSpPr>
          <p:cNvPr id="3" name="Content Placeholder 2"/>
          <p:cNvSpPr>
            <a:spLocks noGrp="1"/>
          </p:cNvSpPr>
          <p:nvPr>
            <p:ph idx="1"/>
          </p:nvPr>
        </p:nvSpPr>
        <p:spPr/>
        <p:txBody>
          <a:bodyPr/>
          <a:lstStyle/>
          <a:p>
            <a:r>
              <a:rPr lang="en-GB" b="1" dirty="0" smtClean="0"/>
              <a:t>Conventional planning and Linac treatment highly accurate</a:t>
            </a:r>
          </a:p>
          <a:p>
            <a:r>
              <a:rPr lang="en-GB" b="1" dirty="0" smtClean="0"/>
              <a:t>Sufficient for most treatments</a:t>
            </a:r>
            <a:endParaRPr lang="en-US" b="1" dirty="0" smtClean="0"/>
          </a:p>
          <a:p>
            <a:endParaRPr lang="en-US"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t>Use of Radiotherapy in Cancer treatment</a:t>
            </a:r>
            <a:endParaRPr lang="en-US" sz="4000" b="1" dirty="0"/>
          </a:p>
        </p:txBody>
      </p:sp>
      <p:sp>
        <p:nvSpPr>
          <p:cNvPr id="3" name="Content Placeholder 2"/>
          <p:cNvSpPr>
            <a:spLocks noGrp="1"/>
          </p:cNvSpPr>
          <p:nvPr>
            <p:ph idx="1"/>
          </p:nvPr>
        </p:nvSpPr>
        <p:spPr/>
        <p:txBody>
          <a:bodyPr/>
          <a:lstStyle/>
          <a:p>
            <a:pPr>
              <a:lnSpc>
                <a:spcPct val="90000"/>
              </a:lnSpc>
            </a:pPr>
            <a:endParaRPr lang="en-GB" sz="2100" dirty="0" smtClean="0"/>
          </a:p>
          <a:p>
            <a:pPr>
              <a:lnSpc>
                <a:spcPct val="90000"/>
              </a:lnSpc>
              <a:buNone/>
            </a:pPr>
            <a:r>
              <a:rPr lang="en-GB" sz="2100" dirty="0" smtClean="0"/>
              <a:t>           </a:t>
            </a:r>
          </a:p>
          <a:p>
            <a:pPr>
              <a:lnSpc>
                <a:spcPct val="90000"/>
              </a:lnSpc>
              <a:buNone/>
            </a:pPr>
            <a:r>
              <a:rPr lang="en-GB" sz="2100" dirty="0" smtClean="0"/>
              <a:t>                 </a:t>
            </a:r>
            <a:r>
              <a:rPr lang="en-GB" sz="3200" b="1" dirty="0" smtClean="0"/>
              <a:t>Radiotherapy</a:t>
            </a:r>
          </a:p>
          <a:p>
            <a:pPr lvl="1">
              <a:lnSpc>
                <a:spcPct val="90000"/>
              </a:lnSpc>
              <a:buNone/>
            </a:pPr>
            <a:r>
              <a:rPr lang="en-GB" sz="3200" b="1" dirty="0" smtClean="0"/>
              <a:t>        Local treatment</a:t>
            </a:r>
          </a:p>
          <a:p>
            <a:pPr lvl="2">
              <a:lnSpc>
                <a:spcPct val="90000"/>
              </a:lnSpc>
              <a:buNone/>
            </a:pPr>
            <a:r>
              <a:rPr lang="en-GB" sz="3200" b="1" dirty="0" smtClean="0"/>
              <a:t>     Early and late stage</a:t>
            </a:r>
          </a:p>
          <a:p>
            <a:pPr>
              <a:lnSpc>
                <a:spcPct val="90000"/>
              </a:lnSpc>
            </a:pPr>
            <a:endParaRPr lang="en-GB" sz="2100" dirty="0" smtClean="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smtClean="0">
                <a:latin typeface="Arial" charset="0"/>
              </a:rPr>
              <a:t>Curative Role</a:t>
            </a:r>
            <a:endParaRPr lang="en-US" sz="3600" dirty="0"/>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pPr marL="457200" indent="-457200">
              <a:buFont typeface="Monotype Sorts" pitchFamily="2" charset="2"/>
              <a:buChar char="â"/>
            </a:pPr>
            <a:r>
              <a:rPr lang="en-US" sz="3000" b="1" dirty="0" smtClean="0">
                <a:latin typeface="Arial" charset="0"/>
              </a:rPr>
              <a:t>Head and Neck Ca</a:t>
            </a:r>
          </a:p>
          <a:p>
            <a:pPr marL="457200" indent="-457200">
              <a:buFont typeface="Monotype Sorts" pitchFamily="2" charset="2"/>
              <a:buChar char="â"/>
            </a:pPr>
            <a:r>
              <a:rPr lang="en-US" sz="3000" b="1" dirty="0" smtClean="0">
                <a:latin typeface="Arial" charset="0"/>
              </a:rPr>
              <a:t>Ca Cervix</a:t>
            </a:r>
          </a:p>
          <a:p>
            <a:pPr marL="457200" indent="-457200">
              <a:buFont typeface="Monotype Sorts" pitchFamily="2" charset="2"/>
              <a:buChar char="â"/>
            </a:pPr>
            <a:r>
              <a:rPr lang="en-US" sz="3000" b="1" dirty="0" smtClean="0">
                <a:latin typeface="Arial" charset="0"/>
              </a:rPr>
              <a:t>Anal and skin Ca</a:t>
            </a:r>
          </a:p>
          <a:p>
            <a:pPr marL="457200" indent="-457200">
              <a:buFont typeface="Monotype Sorts" pitchFamily="2" charset="2"/>
              <a:buChar char="â"/>
            </a:pPr>
            <a:r>
              <a:rPr lang="en-US" sz="3000" b="1" dirty="0" smtClean="0">
                <a:latin typeface="Arial" charset="0"/>
              </a:rPr>
              <a:t>Prostate Ca</a:t>
            </a:r>
          </a:p>
          <a:p>
            <a:pPr marL="457200" indent="-457200">
              <a:buFont typeface="Monotype Sorts" pitchFamily="2" charset="2"/>
              <a:buChar char="â"/>
            </a:pPr>
            <a:r>
              <a:rPr lang="en-US" sz="3000" b="1" dirty="0" smtClean="0">
                <a:latin typeface="Arial" charset="0"/>
              </a:rPr>
              <a:t>Bladder Ca</a:t>
            </a:r>
          </a:p>
          <a:p>
            <a:pPr marL="457200" indent="-457200">
              <a:buFont typeface="Monotype Sorts" pitchFamily="2" charset="2"/>
              <a:buChar char="â"/>
            </a:pPr>
            <a:r>
              <a:rPr lang="en-US" sz="3000" b="1" dirty="0" smtClean="0">
                <a:latin typeface="Arial" charset="0"/>
              </a:rPr>
              <a:t>Early Lung Ca</a:t>
            </a:r>
          </a:p>
          <a:p>
            <a:pPr marL="457200" indent="-457200">
              <a:buFont typeface="Monotype Sorts" pitchFamily="2" charset="2"/>
              <a:buChar char="â"/>
            </a:pPr>
            <a:r>
              <a:rPr lang="en-US" sz="3000" b="1" dirty="0" smtClean="0">
                <a:latin typeface="Arial" charset="0"/>
              </a:rPr>
              <a:t>Early Ca Oesophagus</a:t>
            </a:r>
          </a:p>
          <a:p>
            <a:pPr marL="457200" indent="-457200">
              <a:buFont typeface="Monotype Sorts" pitchFamily="2" charset="2"/>
              <a:buChar char="â"/>
            </a:pPr>
            <a:r>
              <a:rPr lang="en-US" sz="3000" b="1" dirty="0" smtClean="0">
                <a:latin typeface="Arial" charset="0"/>
              </a:rPr>
              <a:t>Seminoma</a:t>
            </a:r>
          </a:p>
          <a:p>
            <a:pPr marL="457200" indent="-457200">
              <a:buFont typeface="Monotype Sorts" pitchFamily="2" charset="2"/>
              <a:buChar char="â"/>
            </a:pPr>
            <a:r>
              <a:rPr lang="en-US" sz="3000" b="1" dirty="0" smtClean="0">
                <a:latin typeface="Arial" charset="0"/>
              </a:rPr>
              <a:t>Hodgkin’s disease and NHL</a:t>
            </a:r>
          </a:p>
          <a:p>
            <a:pPr marL="457200" indent="-457200">
              <a:buFont typeface="Monotype Sorts" pitchFamily="2" charset="2"/>
              <a:buChar char="â"/>
            </a:pPr>
            <a:r>
              <a:rPr lang="en-US" sz="3000" b="1" dirty="0" smtClean="0">
                <a:latin typeface="Arial" charset="0"/>
              </a:rPr>
              <a:t>Medulloblastomas and some brain tumours</a:t>
            </a:r>
          </a:p>
          <a:p>
            <a:endParaRPr lang="en-US"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r>
              <a:rPr lang="en-US" sz="3600" b="1" dirty="0" smtClean="0">
                <a:latin typeface="Arial" charset="0"/>
              </a:rPr>
              <a:t>Component of Multimodality Curative Treatment</a:t>
            </a:r>
            <a:endParaRPr lang="en-US" sz="3600" dirty="0"/>
          </a:p>
        </p:txBody>
      </p:sp>
      <p:sp>
        <p:nvSpPr>
          <p:cNvPr id="3" name="Content Placeholder 2"/>
          <p:cNvSpPr>
            <a:spLocks noGrp="1"/>
          </p:cNvSpPr>
          <p:nvPr>
            <p:ph idx="1"/>
          </p:nvPr>
        </p:nvSpPr>
        <p:spPr/>
        <p:txBody>
          <a:bodyPr>
            <a:normAutofit/>
          </a:bodyPr>
          <a:lstStyle/>
          <a:p>
            <a:pPr marL="457200" indent="-457200">
              <a:lnSpc>
                <a:spcPct val="120000"/>
              </a:lnSpc>
              <a:buFont typeface="Monotype Sorts" pitchFamily="2" charset="2"/>
              <a:buChar char="â"/>
            </a:pPr>
            <a:r>
              <a:rPr lang="en-US" b="1" dirty="0" smtClean="0">
                <a:latin typeface="Arial" charset="0"/>
              </a:rPr>
              <a:t>Breast Ca</a:t>
            </a:r>
          </a:p>
          <a:p>
            <a:pPr marL="457200" indent="-457200">
              <a:lnSpc>
                <a:spcPct val="120000"/>
              </a:lnSpc>
              <a:buFont typeface="Monotype Sorts" pitchFamily="2" charset="2"/>
              <a:buChar char="â"/>
            </a:pPr>
            <a:r>
              <a:rPr lang="en-US" b="1" dirty="0" smtClean="0">
                <a:latin typeface="Arial" charset="0"/>
              </a:rPr>
              <a:t>Rectal Ca</a:t>
            </a:r>
          </a:p>
          <a:p>
            <a:pPr marL="457200" indent="-457200">
              <a:lnSpc>
                <a:spcPct val="120000"/>
              </a:lnSpc>
              <a:buFont typeface="Monotype Sorts" pitchFamily="2" charset="2"/>
              <a:buChar char="â"/>
            </a:pPr>
            <a:r>
              <a:rPr lang="en-US" b="1" dirty="0" smtClean="0">
                <a:latin typeface="Arial" charset="0"/>
              </a:rPr>
              <a:t>Advanced Head and Neck Ca</a:t>
            </a:r>
          </a:p>
          <a:p>
            <a:pPr marL="457200" indent="-457200">
              <a:lnSpc>
                <a:spcPct val="120000"/>
              </a:lnSpc>
              <a:buFont typeface="Monotype Sorts" pitchFamily="2" charset="2"/>
              <a:buChar char="â"/>
            </a:pPr>
            <a:r>
              <a:rPr lang="en-US" b="1" dirty="0" smtClean="0">
                <a:latin typeface="Arial" charset="0"/>
              </a:rPr>
              <a:t>Advanced Lung Ca</a:t>
            </a:r>
          </a:p>
          <a:p>
            <a:pPr marL="457200" indent="-457200">
              <a:lnSpc>
                <a:spcPct val="120000"/>
              </a:lnSpc>
              <a:buFont typeface="Monotype Sorts" pitchFamily="2" charset="2"/>
              <a:buChar char="â"/>
            </a:pPr>
            <a:r>
              <a:rPr lang="en-US" b="1" dirty="0" smtClean="0">
                <a:latin typeface="Arial" charset="0"/>
              </a:rPr>
              <a:t>Advanced Oesophageal Ca</a:t>
            </a:r>
          </a:p>
          <a:p>
            <a:pPr marL="457200" indent="-457200">
              <a:lnSpc>
                <a:spcPct val="120000"/>
              </a:lnSpc>
              <a:buFont typeface="Monotype Sorts" pitchFamily="2" charset="2"/>
              <a:buChar char="â"/>
            </a:pPr>
            <a:r>
              <a:rPr lang="en-US" b="1" dirty="0" smtClean="0">
                <a:latin typeface="Arial" charset="0"/>
              </a:rPr>
              <a:t>Pancreatic Ca</a:t>
            </a:r>
          </a:p>
          <a:p>
            <a:pPr marL="457200" indent="-457200">
              <a:lnSpc>
                <a:spcPct val="120000"/>
              </a:lnSpc>
              <a:buFont typeface="Monotype Sorts" pitchFamily="2" charset="2"/>
              <a:buChar char="â"/>
            </a:pPr>
            <a:r>
              <a:rPr lang="en-US" b="1" dirty="0" smtClean="0">
                <a:latin typeface="Arial" charset="0"/>
              </a:rPr>
              <a:t>Sarcomas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Benefits of Radiotherapy</a:t>
            </a:r>
            <a:endParaRPr lang="en-US" sz="4000" b="1" dirty="0"/>
          </a:p>
        </p:txBody>
      </p:sp>
      <p:sp>
        <p:nvSpPr>
          <p:cNvPr id="3" name="Content Placeholder 2"/>
          <p:cNvSpPr>
            <a:spLocks noGrp="1"/>
          </p:cNvSpPr>
          <p:nvPr>
            <p:ph idx="1"/>
          </p:nvPr>
        </p:nvSpPr>
        <p:spPr/>
        <p:txBody>
          <a:bodyPr/>
          <a:lstStyle/>
          <a:p>
            <a:r>
              <a:rPr lang="en-GB" sz="2800" b="1" dirty="0" smtClean="0"/>
              <a:t>Breast Cancer</a:t>
            </a:r>
          </a:p>
          <a:p>
            <a:r>
              <a:rPr lang="en-GB" sz="2800" b="1" dirty="0" smtClean="0"/>
              <a:t>Mastectomy</a:t>
            </a:r>
          </a:p>
          <a:p>
            <a:r>
              <a:rPr lang="en-GB" sz="2800" b="1" dirty="0" smtClean="0"/>
              <a:t>Compare surgery and chemotherapy (CMF) with and without radiotherapy</a:t>
            </a:r>
          </a:p>
          <a:p>
            <a:r>
              <a:rPr lang="en-GB" sz="2800" b="1" dirty="0" smtClean="0"/>
              <a:t>10 year survival improvement at 10 years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Hallmarks of Cancer Cells</a:t>
            </a:r>
            <a:endParaRPr lang="en-US" dirty="0"/>
          </a:p>
        </p:txBody>
      </p:sp>
      <p:sp>
        <p:nvSpPr>
          <p:cNvPr id="3" name="Content Placeholder 2"/>
          <p:cNvSpPr>
            <a:spLocks noGrp="1"/>
          </p:cNvSpPr>
          <p:nvPr>
            <p:ph idx="1"/>
          </p:nvPr>
        </p:nvSpPr>
        <p:spPr/>
        <p:txBody>
          <a:bodyPr/>
          <a:lstStyle/>
          <a:p>
            <a:pPr>
              <a:lnSpc>
                <a:spcPct val="90000"/>
              </a:lnSpc>
            </a:pPr>
            <a:r>
              <a:rPr lang="en-US" b="1" dirty="0" smtClean="0"/>
              <a:t>Self-maintained replication</a:t>
            </a:r>
          </a:p>
          <a:p>
            <a:pPr>
              <a:lnSpc>
                <a:spcPct val="90000"/>
              </a:lnSpc>
            </a:pPr>
            <a:r>
              <a:rPr lang="en-US" b="1" dirty="0" smtClean="0"/>
              <a:t>Longer survival</a:t>
            </a:r>
          </a:p>
          <a:p>
            <a:pPr>
              <a:lnSpc>
                <a:spcPct val="90000"/>
              </a:lnSpc>
            </a:pPr>
            <a:r>
              <a:rPr lang="en-US" b="1" dirty="0" smtClean="0"/>
              <a:t>Genetic instability</a:t>
            </a:r>
          </a:p>
          <a:p>
            <a:pPr>
              <a:lnSpc>
                <a:spcPct val="90000"/>
              </a:lnSpc>
            </a:pPr>
            <a:r>
              <a:rPr lang="en-US" b="1" dirty="0" smtClean="0"/>
              <a:t>Capable of inducing neoangiogenesis</a:t>
            </a:r>
          </a:p>
          <a:p>
            <a:pPr>
              <a:lnSpc>
                <a:spcPct val="90000"/>
              </a:lnSpc>
            </a:pPr>
            <a:r>
              <a:rPr lang="en-US" b="1" dirty="0" smtClean="0"/>
              <a:t>Capable of invasion and metastasis</a:t>
            </a:r>
          </a:p>
          <a:p>
            <a:endParaRPr lang="en-US"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Images\Kings\Why.jpg"/>
          <p:cNvPicPr>
            <a:picLocks noGrp="1" noChangeAspect="1" noChangeArrowheads="1"/>
          </p:cNvPicPr>
          <p:nvPr>
            <p:ph idx="1"/>
          </p:nvPr>
        </p:nvPicPr>
        <p:blipFill>
          <a:blip r:embed="rId2" cstate="print"/>
          <a:srcRect/>
          <a:stretch>
            <a:fillRect/>
          </a:stretch>
        </p:blipFill>
        <p:spPr>
          <a:xfrm>
            <a:off x="838199" y="914400"/>
            <a:ext cx="7391401" cy="51816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Sites for radiotherapy</a:t>
            </a:r>
            <a:endParaRPr lang="en-US" sz="4000" b="1" dirty="0"/>
          </a:p>
        </p:txBody>
      </p:sp>
      <p:sp>
        <p:nvSpPr>
          <p:cNvPr id="3" name="Content Placeholder 2"/>
          <p:cNvSpPr>
            <a:spLocks noGrp="1"/>
          </p:cNvSpPr>
          <p:nvPr>
            <p:ph idx="1"/>
          </p:nvPr>
        </p:nvSpPr>
        <p:spPr/>
        <p:txBody>
          <a:bodyPr/>
          <a:lstStyle/>
          <a:p>
            <a:pPr>
              <a:lnSpc>
                <a:spcPct val="90000"/>
              </a:lnSpc>
            </a:pPr>
            <a:r>
              <a:rPr lang="en-GB" b="1" dirty="0" smtClean="0"/>
              <a:t>Anywhere!</a:t>
            </a:r>
          </a:p>
          <a:p>
            <a:pPr>
              <a:lnSpc>
                <a:spcPct val="90000"/>
              </a:lnSpc>
            </a:pPr>
            <a:r>
              <a:rPr lang="en-GB" b="1" dirty="0" smtClean="0"/>
              <a:t>Bone</a:t>
            </a:r>
          </a:p>
          <a:p>
            <a:pPr>
              <a:lnSpc>
                <a:spcPct val="90000"/>
              </a:lnSpc>
            </a:pPr>
            <a:r>
              <a:rPr lang="en-GB" b="1" dirty="0" smtClean="0"/>
              <a:t>Spine</a:t>
            </a:r>
          </a:p>
          <a:p>
            <a:pPr>
              <a:lnSpc>
                <a:spcPct val="90000"/>
              </a:lnSpc>
            </a:pPr>
            <a:r>
              <a:rPr lang="en-GB" b="1" dirty="0" smtClean="0"/>
              <a:t>Soft tissue</a:t>
            </a:r>
          </a:p>
          <a:p>
            <a:pPr>
              <a:lnSpc>
                <a:spcPct val="90000"/>
              </a:lnSpc>
            </a:pPr>
            <a:r>
              <a:rPr lang="en-GB" b="1" dirty="0" smtClean="0"/>
              <a:t>Lymph nodes</a:t>
            </a:r>
          </a:p>
          <a:p>
            <a:pPr>
              <a:lnSpc>
                <a:spcPct val="90000"/>
              </a:lnSpc>
            </a:pPr>
            <a:r>
              <a:rPr lang="en-GB" b="1" dirty="0" smtClean="0"/>
              <a:t>Brain</a:t>
            </a:r>
          </a:p>
          <a:p>
            <a:pPr>
              <a:lnSpc>
                <a:spcPct val="90000"/>
              </a:lnSpc>
            </a:pPr>
            <a:r>
              <a:rPr lang="en-GB" b="1" dirty="0" smtClean="0"/>
              <a:t>Lung</a:t>
            </a:r>
          </a:p>
          <a:p>
            <a:pPr>
              <a:lnSpc>
                <a:spcPct val="90000"/>
              </a:lnSpc>
            </a:pPr>
            <a:r>
              <a:rPr lang="en-GB" b="1" dirty="0" smtClean="0"/>
              <a:t>Combined with surgery in some cases</a:t>
            </a:r>
            <a:endParaRPr lang="en-US" b="1"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endParaRPr lang="en-GB" sz="2800" b="1" dirty="0" smtClean="0"/>
          </a:p>
          <a:p>
            <a:r>
              <a:rPr lang="en-GB" sz="2800" b="1" dirty="0" smtClean="0"/>
              <a:t>radiotherapy treatments given to patients with bone or ‘soft tissue’ secondary cancers</a:t>
            </a:r>
          </a:p>
          <a:p>
            <a:r>
              <a:rPr lang="en-GB" sz="2800" b="1" dirty="0" smtClean="0"/>
              <a:t>Response rate (improvement in symptoms or scans) in those reassessed after treatment was 85%</a:t>
            </a:r>
          </a:p>
          <a:p>
            <a:endParaRPr lang="en-GB"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 tissue chest wall </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6"/>
          <p:cNvPicPr>
            <a:picLocks noChangeAspect="1" noChangeArrowheads="1"/>
          </p:cNvPicPr>
          <p:nvPr/>
        </p:nvPicPr>
        <p:blipFill>
          <a:blip r:embed="rId2" cstate="print"/>
          <a:srcRect/>
          <a:stretch>
            <a:fillRect/>
          </a:stretch>
        </p:blipFill>
        <p:spPr>
          <a:xfrm>
            <a:off x="1692275" y="1773238"/>
            <a:ext cx="5751513" cy="453707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After RT and TKIs (4 years later….)</a:t>
            </a:r>
            <a:endParaRPr lang="en-US" sz="4000" b="1" dirty="0"/>
          </a:p>
        </p:txBody>
      </p:sp>
      <p:pic>
        <p:nvPicPr>
          <p:cNvPr id="1027" name="Picture 3"/>
          <p:cNvPicPr>
            <a:picLocks noGrp="1" noChangeAspect="1" noChangeArrowheads="1"/>
          </p:cNvPicPr>
          <p:nvPr>
            <p:ph idx="1"/>
          </p:nvPr>
        </p:nvPicPr>
        <p:blipFill>
          <a:blip r:embed="rId2" cstate="print"/>
          <a:stretch>
            <a:fillRect/>
          </a:stretch>
        </p:blipFill>
        <p:spPr bwMode="auto">
          <a:xfrm>
            <a:off x="1781028" y="1935163"/>
            <a:ext cx="5581943" cy="4389437"/>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pine"/>
          <p:cNvPicPr>
            <a:picLocks noGrp="1" noChangeAspect="1" noChangeArrowheads="1"/>
          </p:cNvPicPr>
          <p:nvPr>
            <p:ph idx="1"/>
          </p:nvPr>
        </p:nvPicPr>
        <p:blipFill>
          <a:blip r:embed="rId2" cstate="print"/>
          <a:srcRect r="11319"/>
          <a:stretch>
            <a:fillRect/>
          </a:stretch>
        </p:blipFill>
        <p:spPr bwMode="auto">
          <a:xfrm>
            <a:off x="609600" y="609600"/>
            <a:ext cx="4013669" cy="5897563"/>
          </a:xfrm>
          <a:prstGeom prst="rect">
            <a:avLst/>
          </a:prstGeom>
          <a:noFill/>
          <a:ln w="9525">
            <a:noFill/>
            <a:miter lim="800000"/>
            <a:headEnd/>
            <a:tailEnd/>
          </a:ln>
        </p:spPr>
      </p:pic>
      <p:pic>
        <p:nvPicPr>
          <p:cNvPr id="5" name="Picture 5" descr="spinexray"/>
          <p:cNvPicPr>
            <a:picLocks noChangeAspect="1" noChangeArrowheads="1"/>
          </p:cNvPicPr>
          <p:nvPr/>
        </p:nvPicPr>
        <p:blipFill>
          <a:blip r:embed="rId3" cstate="print"/>
          <a:srcRect/>
          <a:stretch>
            <a:fillRect/>
          </a:stretch>
        </p:blipFill>
        <p:spPr bwMode="auto">
          <a:xfrm>
            <a:off x="5219700" y="549275"/>
            <a:ext cx="2916238" cy="586581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0" y="3186449"/>
            <a:ext cx="4419600" cy="3671551"/>
          </a:xfrm>
          <a:prstGeom prst="rect">
            <a:avLst/>
          </a:prstGeom>
          <a:noFill/>
        </p:spPr>
      </p:pic>
      <p:pic>
        <p:nvPicPr>
          <p:cNvPr id="2053" name="Picture 5"/>
          <p:cNvPicPr>
            <a:picLocks noChangeAspect="1" noChangeArrowheads="1"/>
          </p:cNvPicPr>
          <p:nvPr/>
        </p:nvPicPr>
        <p:blipFill>
          <a:blip r:embed="rId3" cstate="print"/>
          <a:srcRect/>
          <a:stretch>
            <a:fillRect/>
          </a:stretch>
        </p:blipFill>
        <p:spPr bwMode="auto">
          <a:xfrm>
            <a:off x="4572000" y="152400"/>
            <a:ext cx="4427538" cy="34163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Brachytherapy</a:t>
            </a:r>
            <a:endParaRPr lang="en-US" b="1" dirty="0"/>
          </a:p>
        </p:txBody>
      </p:sp>
      <p:sp>
        <p:nvSpPr>
          <p:cNvPr id="3" name="Content Placeholder 2"/>
          <p:cNvSpPr>
            <a:spLocks noGrp="1"/>
          </p:cNvSpPr>
          <p:nvPr>
            <p:ph idx="1"/>
          </p:nvPr>
        </p:nvSpPr>
        <p:spPr/>
        <p:txBody>
          <a:bodyPr/>
          <a:lstStyle/>
          <a:p>
            <a:pPr algn="just">
              <a:lnSpc>
                <a:spcPct val="90000"/>
              </a:lnSpc>
            </a:pPr>
            <a:r>
              <a:rPr lang="en-US" b="1" dirty="0" smtClean="0"/>
              <a:t>This involves placing implants in the form of seeds, wires or pellets directly into the tumour.</a:t>
            </a:r>
          </a:p>
          <a:p>
            <a:pPr algn="just">
              <a:lnSpc>
                <a:spcPct val="90000"/>
              </a:lnSpc>
            </a:pPr>
            <a:r>
              <a:rPr lang="en-US" b="1" dirty="0" smtClean="0"/>
              <a:t>Such implants may be temporary or permanent depending on the implant and the tumour itself.</a:t>
            </a:r>
          </a:p>
          <a:p>
            <a:pPr algn="just">
              <a:lnSpc>
                <a:spcPct val="90000"/>
              </a:lnSpc>
            </a:pPr>
            <a:r>
              <a:rPr lang="en-US" b="1" dirty="0" smtClean="0"/>
              <a:t>The benefit of such a method is that the tumour receives nearly all of the dose whilst healthy tissue hardly receives any.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Brachytherapy</a:t>
            </a:r>
            <a:endParaRPr lang="en-US" b="1" dirty="0"/>
          </a:p>
        </p:txBody>
      </p:sp>
      <p:sp>
        <p:nvSpPr>
          <p:cNvPr id="3" name="Content Placeholder 2"/>
          <p:cNvSpPr>
            <a:spLocks noGrp="1"/>
          </p:cNvSpPr>
          <p:nvPr>
            <p:ph idx="1"/>
          </p:nvPr>
        </p:nvSpPr>
        <p:spPr/>
        <p:txBody>
          <a:bodyPr/>
          <a:lstStyle/>
          <a:p>
            <a:r>
              <a:rPr lang="en-GB" b="1" dirty="0" smtClean="0"/>
              <a:t>Sources placed in patient using metal tubes or applicators</a:t>
            </a:r>
          </a:p>
          <a:p>
            <a:pPr lvl="2"/>
            <a:r>
              <a:rPr lang="en-GB" b="1" dirty="0" smtClean="0"/>
              <a:t>e.g. Ir</a:t>
            </a:r>
            <a:r>
              <a:rPr lang="en-GB" b="1" baseline="30000" dirty="0" smtClean="0"/>
              <a:t>192</a:t>
            </a:r>
            <a:endParaRPr lang="en-GB" b="1" dirty="0" smtClean="0"/>
          </a:p>
          <a:p>
            <a:r>
              <a:rPr lang="en-GB" b="1" dirty="0" smtClean="0"/>
              <a:t>High dose rate (HDR) and low dose rate (LDR), pulsed dose rate (PDR)</a:t>
            </a:r>
          </a:p>
          <a:p>
            <a:r>
              <a:rPr lang="en-GB" b="1" dirty="0" smtClean="0"/>
              <a:t>Fractionated</a:t>
            </a:r>
          </a:p>
          <a:p>
            <a:r>
              <a:rPr lang="en-GB" b="1" dirty="0" smtClean="0"/>
              <a:t>Prescription schemes for location of sources</a:t>
            </a:r>
          </a:p>
          <a:p>
            <a:endParaRPr lang="en-US"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34000"/>
          </a:xfrm>
        </p:spPr>
        <p:txBody>
          <a:bodyPr>
            <a:normAutofit/>
          </a:bodyPr>
          <a:lstStyle/>
          <a:p>
            <a:endParaRPr lang="en-US" dirty="0" smtClean="0"/>
          </a:p>
          <a:p>
            <a:endParaRPr lang="en-US" dirty="0" smtClean="0"/>
          </a:p>
          <a:p>
            <a:r>
              <a:rPr lang="en-US" sz="2800" dirty="0" smtClean="0"/>
              <a:t>  High Dose Rate (HDR) Brachytherapy</a:t>
            </a:r>
          </a:p>
          <a:p>
            <a:r>
              <a:rPr lang="en-US" sz="2800" dirty="0" smtClean="0"/>
              <a:t>  Interstitial multi catheter technique</a:t>
            </a:r>
          </a:p>
          <a:p>
            <a:r>
              <a:rPr lang="en-US" sz="2800" dirty="0" smtClean="0"/>
              <a:t>  Original breast</a:t>
            </a:r>
          </a:p>
          <a:p>
            <a:r>
              <a:rPr lang="en-US" sz="2800" dirty="0" smtClean="0"/>
              <a:t>  brachytherpy technique Performed after              	lumpectomy</a:t>
            </a:r>
          </a:p>
          <a:p>
            <a:r>
              <a:rPr lang="en-US" sz="2800" dirty="0" smtClean="0"/>
              <a:t>  Catheters are inserted under ultrasound or CT  	guidance around the lumpectomy site</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Environmental Carcinogens</a:t>
            </a:r>
            <a:endParaRPr lang="en-US" b="1" dirty="0"/>
          </a:p>
        </p:txBody>
      </p:sp>
      <p:sp>
        <p:nvSpPr>
          <p:cNvPr id="3" name="Content Placeholder 2"/>
          <p:cNvSpPr>
            <a:spLocks noGrp="1"/>
          </p:cNvSpPr>
          <p:nvPr>
            <p:ph idx="1"/>
          </p:nvPr>
        </p:nvSpPr>
        <p:spPr/>
        <p:txBody>
          <a:bodyPr/>
          <a:lstStyle/>
          <a:p>
            <a:endParaRPr lang="en-US" dirty="0" smtClean="0"/>
          </a:p>
          <a:p>
            <a:r>
              <a:rPr lang="en-US" b="1" dirty="0" smtClean="0"/>
              <a:t>A cancer-causing agent</a:t>
            </a:r>
          </a:p>
          <a:p>
            <a:r>
              <a:rPr lang="en-US" b="1" dirty="0" smtClean="0"/>
              <a:t>Three main types:</a:t>
            </a:r>
          </a:p>
          <a:p>
            <a:pPr lvl="1"/>
            <a:r>
              <a:rPr lang="en-US" b="1" dirty="0" smtClean="0"/>
              <a:t>Chemical</a:t>
            </a:r>
          </a:p>
          <a:p>
            <a:pPr lvl="1"/>
            <a:r>
              <a:rPr lang="en-US" b="1" dirty="0" smtClean="0"/>
              <a:t>Physical (radiation)</a:t>
            </a:r>
          </a:p>
          <a:p>
            <a:pPr lvl="1"/>
            <a:r>
              <a:rPr lang="en-US" b="1" dirty="0" smtClean="0"/>
              <a:t>Biological (especially virus)</a:t>
            </a: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r>
              <a:rPr lang="en-US" sz="3200" b="1" dirty="0" smtClean="0"/>
              <a:t>Brachytherapy is used to treat the following cancers:</a:t>
            </a:r>
          </a:p>
          <a:p>
            <a:r>
              <a:rPr lang="en-US" sz="3200" b="1" dirty="0" smtClean="0"/>
              <a:t>Uterus</a:t>
            </a:r>
          </a:p>
          <a:p>
            <a:r>
              <a:rPr lang="en-US" sz="3200" b="1" dirty="0" smtClean="0"/>
              <a:t>Cervix</a:t>
            </a:r>
          </a:p>
          <a:p>
            <a:r>
              <a:rPr lang="en-US" sz="3200" b="1" dirty="0" smtClean="0"/>
              <a:t>Prostate</a:t>
            </a:r>
          </a:p>
          <a:p>
            <a:r>
              <a:rPr lang="en-US" sz="3200" b="1" dirty="0" smtClean="0"/>
              <a:t>Intraocular</a:t>
            </a:r>
          </a:p>
          <a:p>
            <a:r>
              <a:rPr lang="en-US" sz="3200" b="1" dirty="0" smtClean="0"/>
              <a:t>Skin</a:t>
            </a:r>
          </a:p>
          <a:p>
            <a:r>
              <a:rPr lang="en-US" sz="3200" b="1" dirty="0" smtClean="0"/>
              <a:t>Thyroid</a:t>
            </a:r>
          </a:p>
          <a:p>
            <a:r>
              <a:rPr lang="en-US" sz="3200" b="1" dirty="0" smtClean="0"/>
              <a:t>Bone</a:t>
            </a:r>
          </a:p>
          <a:p>
            <a:endParaRPr lang="en-US" sz="3200" b="1" dirty="0"/>
          </a:p>
        </p:txBody>
      </p:sp>
      <p:pic>
        <p:nvPicPr>
          <p:cNvPr id="4" name="Picture 5" descr="C:\My Documents\My Pictures\Radiotherapy\Brachyther.jpg"/>
          <p:cNvPicPr>
            <a:picLocks noChangeAspect="1" noChangeArrowheads="1"/>
          </p:cNvPicPr>
          <p:nvPr/>
        </p:nvPicPr>
        <p:blipFill>
          <a:blip r:embed="rId2" cstate="print"/>
          <a:srcRect/>
          <a:stretch>
            <a:fillRect/>
          </a:stretch>
        </p:blipFill>
        <p:spPr bwMode="auto">
          <a:xfrm>
            <a:off x="3505200" y="2286000"/>
            <a:ext cx="48768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rot="5400000">
            <a:off x="1257302" y="-266700"/>
            <a:ext cx="6553199" cy="7391402"/>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Images\Kings\Brachy_15.jpg"/>
          <p:cNvPicPr>
            <a:picLocks noGrp="1" noChangeAspect="1" noChangeArrowheads="1"/>
          </p:cNvPicPr>
          <p:nvPr>
            <p:ph idx="1"/>
          </p:nvPr>
        </p:nvPicPr>
        <p:blipFill>
          <a:blip r:embed="rId2" cstate="print"/>
          <a:srcRect/>
          <a:stretch>
            <a:fillRect/>
          </a:stretch>
        </p:blipFill>
        <p:spPr>
          <a:xfrm>
            <a:off x="1295400" y="228600"/>
            <a:ext cx="6629400" cy="66294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Images\Kings\Brachy_13.jpg"/>
          <p:cNvPicPr>
            <a:picLocks noGrp="1" noChangeAspect="1" noChangeArrowheads="1"/>
          </p:cNvPicPr>
          <p:nvPr>
            <p:ph idx="1"/>
          </p:nvPr>
        </p:nvPicPr>
        <p:blipFill>
          <a:blip r:embed="rId2" cstate="print"/>
          <a:srcRect/>
          <a:stretch>
            <a:fillRect/>
          </a:stretch>
        </p:blipFill>
        <p:spPr>
          <a:xfrm>
            <a:off x="685800" y="152400"/>
            <a:ext cx="8077200" cy="6553200"/>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Images\Kings\Brachy_7.jpg"/>
          <p:cNvPicPr>
            <a:picLocks noGrp="1" noChangeAspect="1" noChangeArrowheads="1"/>
          </p:cNvPicPr>
          <p:nvPr>
            <p:ph idx="1"/>
          </p:nvPr>
        </p:nvPicPr>
        <p:blipFill>
          <a:blip r:embed="rId2" cstate="print"/>
          <a:srcRect/>
          <a:stretch>
            <a:fillRect/>
          </a:stretch>
        </p:blipFill>
        <p:spPr>
          <a:xfrm>
            <a:off x="1752600" y="1447800"/>
            <a:ext cx="5257800" cy="4419600"/>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85000" lnSpcReduction="20000"/>
          </a:bodyPr>
          <a:lstStyle/>
          <a:p>
            <a:pPr marL="514350" indent="-514350">
              <a:lnSpc>
                <a:spcPct val="150000"/>
              </a:lnSpc>
              <a:buNone/>
              <a:tabLst>
                <a:tab pos="2114550" algn="l"/>
                <a:tab pos="2514600" algn="l"/>
              </a:tabLst>
            </a:pPr>
            <a:r>
              <a:rPr lang="en-GB" sz="3900" b="1" u="sng" dirty="0" smtClean="0">
                <a:latin typeface="Arial" charset="0"/>
              </a:rPr>
              <a:t>Side Effects of RT</a:t>
            </a:r>
          </a:p>
          <a:p>
            <a:pPr marL="514350" indent="-514350">
              <a:lnSpc>
                <a:spcPct val="150000"/>
              </a:lnSpc>
              <a:buNone/>
              <a:tabLst>
                <a:tab pos="2114550" algn="l"/>
                <a:tab pos="2514600" algn="l"/>
              </a:tabLst>
            </a:pPr>
            <a:endParaRPr lang="en-GB" sz="800" b="1" u="sng" dirty="0" smtClean="0">
              <a:latin typeface="Arial" charset="0"/>
            </a:endParaRPr>
          </a:p>
          <a:p>
            <a:pPr marL="514350" indent="-514350">
              <a:lnSpc>
                <a:spcPct val="150000"/>
              </a:lnSpc>
              <a:buFont typeface="Monotype Sorts" pitchFamily="2" charset="2"/>
              <a:buChar char="â"/>
              <a:tabLst>
                <a:tab pos="2114550" algn="l"/>
                <a:tab pos="2514600" algn="l"/>
              </a:tabLst>
            </a:pPr>
            <a:r>
              <a:rPr lang="en-GB" b="1" dirty="0" smtClean="0">
                <a:latin typeface="Arial" charset="0"/>
              </a:rPr>
              <a:t>Epidermal layers of skin, GIT - fast turnover</a:t>
            </a:r>
          </a:p>
          <a:p>
            <a:pPr marL="514350" indent="-514350">
              <a:lnSpc>
                <a:spcPct val="150000"/>
              </a:lnSpc>
              <a:buFont typeface="Monotype Sorts" pitchFamily="2" charset="2"/>
              <a:buChar char="â"/>
              <a:tabLst>
                <a:tab pos="2114550" algn="l"/>
                <a:tab pos="2514600" algn="l"/>
              </a:tabLst>
            </a:pPr>
            <a:r>
              <a:rPr lang="en-GB" b="1" dirty="0" smtClean="0">
                <a:latin typeface="Arial" charset="0"/>
              </a:rPr>
              <a:t>Thus RT kills the epidermal layers as they go into mitosis</a:t>
            </a:r>
          </a:p>
          <a:p>
            <a:pPr marL="514350" indent="-514350">
              <a:lnSpc>
                <a:spcPct val="150000"/>
              </a:lnSpc>
              <a:buFont typeface="Monotype Sorts" pitchFamily="2" charset="2"/>
              <a:buChar char="â"/>
              <a:tabLst>
                <a:tab pos="2114550" algn="l"/>
                <a:tab pos="2514600" algn="l"/>
              </a:tabLst>
            </a:pPr>
            <a:r>
              <a:rPr lang="en-GB" b="1" dirty="0" smtClean="0">
                <a:latin typeface="Arial" charset="0"/>
              </a:rPr>
              <a:t>Lower layers insufficient time to repopulate</a:t>
            </a:r>
          </a:p>
          <a:p>
            <a:pPr marL="514350" indent="-514350">
              <a:lnSpc>
                <a:spcPct val="150000"/>
              </a:lnSpc>
              <a:buFont typeface="Monotype Sorts" pitchFamily="2" charset="2"/>
              <a:buChar char="â"/>
              <a:tabLst>
                <a:tab pos="2114550" algn="l"/>
                <a:tab pos="2514600" algn="l"/>
              </a:tabLst>
            </a:pPr>
            <a:r>
              <a:rPr lang="en-GB" b="1" dirty="0" smtClean="0">
                <a:latin typeface="Arial" charset="0"/>
              </a:rPr>
              <a:t>Thus de-sloughing occurs :-</a:t>
            </a:r>
          </a:p>
          <a:p>
            <a:pPr marL="1028700" lvl="1" indent="-342900">
              <a:lnSpc>
                <a:spcPct val="120000"/>
              </a:lnSpc>
              <a:buNone/>
              <a:tabLst>
                <a:tab pos="2114550" algn="l"/>
                <a:tab pos="2514600" algn="l"/>
              </a:tabLst>
            </a:pPr>
            <a:r>
              <a:rPr lang="en-GB" sz="2600" b="1" dirty="0" smtClean="0">
                <a:latin typeface="Arial" charset="0"/>
              </a:rPr>
              <a:t>-	skin 	:	erythema, dry then moist desquamation 			“sun burn”</a:t>
            </a:r>
          </a:p>
          <a:p>
            <a:pPr marL="1028700" lvl="1" indent="-342900">
              <a:lnSpc>
                <a:spcPct val="120000"/>
              </a:lnSpc>
              <a:buNone/>
              <a:tabLst>
                <a:tab pos="2114550" algn="l"/>
                <a:tab pos="2514600" algn="l"/>
              </a:tabLst>
            </a:pPr>
            <a:r>
              <a:rPr lang="en-GB" sz="2600" b="1" dirty="0" smtClean="0">
                <a:latin typeface="Arial" charset="0"/>
              </a:rPr>
              <a:t>-	mucosa	:	mucositis, oesophagitis, gastritis, colitis 			proctitis, cystitis</a:t>
            </a:r>
          </a:p>
          <a:p>
            <a:pPr marL="1028700" lvl="1" indent="-342900">
              <a:lnSpc>
                <a:spcPct val="120000"/>
              </a:lnSpc>
              <a:buNone/>
              <a:tabLst>
                <a:tab pos="2114550" algn="l"/>
                <a:tab pos="2514600" algn="l"/>
              </a:tabLst>
            </a:pPr>
            <a:r>
              <a:rPr lang="en-GB" sz="2600" b="1" dirty="0" smtClean="0">
                <a:latin typeface="Arial" charset="0"/>
              </a:rPr>
              <a:t>-	marrow	:	 pan- cytopaenia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a:bodyPr>
          <a:lstStyle/>
          <a:p>
            <a:pPr marL="457200" indent="-457200">
              <a:buFont typeface="Monotype Sorts" pitchFamily="2" charset="2"/>
              <a:buChar char="â"/>
              <a:tabLst>
                <a:tab pos="1714500" algn="l"/>
                <a:tab pos="1943100" algn="l"/>
                <a:tab pos="2400300" algn="l"/>
                <a:tab pos="2743200" algn="l"/>
              </a:tabLst>
            </a:pPr>
            <a:endParaRPr lang="en-GB" sz="2400" b="1" u="sng" dirty="0" smtClean="0">
              <a:latin typeface="Arial" charset="0"/>
            </a:endParaRPr>
          </a:p>
          <a:p>
            <a:pPr marL="457200" indent="-457200">
              <a:buFont typeface="Monotype Sorts" pitchFamily="2" charset="2"/>
              <a:buChar char="â"/>
              <a:tabLst>
                <a:tab pos="1714500" algn="l"/>
                <a:tab pos="1943100" algn="l"/>
                <a:tab pos="2400300" algn="l"/>
                <a:tab pos="2743200" algn="l"/>
              </a:tabLst>
            </a:pPr>
            <a:r>
              <a:rPr lang="en-GB" sz="3200" b="1" u="sng" dirty="0" smtClean="0">
                <a:latin typeface="Arial" charset="0"/>
              </a:rPr>
              <a:t>Side Effects of RT</a:t>
            </a:r>
          </a:p>
          <a:p>
            <a:pPr marL="457200" indent="-457200">
              <a:buFont typeface="Monotype Sorts" pitchFamily="2" charset="2"/>
              <a:buChar char="â"/>
              <a:tabLst>
                <a:tab pos="1714500" algn="l"/>
                <a:tab pos="1943100" algn="l"/>
                <a:tab pos="2400300" algn="l"/>
                <a:tab pos="2743200" algn="l"/>
              </a:tabLst>
            </a:pPr>
            <a:r>
              <a:rPr lang="en-GB" sz="3200" b="1" u="sng" dirty="0" smtClean="0">
                <a:latin typeface="Arial" charset="0"/>
              </a:rPr>
              <a:t>Xerostomia</a:t>
            </a:r>
          </a:p>
          <a:p>
            <a:pPr marL="571500" lvl="1">
              <a:tabLst>
                <a:tab pos="1714500" algn="l"/>
                <a:tab pos="1943100" algn="l"/>
                <a:tab pos="2400300" algn="l"/>
                <a:tab pos="2743200" algn="l"/>
              </a:tabLst>
            </a:pPr>
            <a:endParaRPr lang="en-GB" sz="1600" b="1" dirty="0" smtClean="0">
              <a:latin typeface="Arial" charset="0"/>
            </a:endParaRPr>
          </a:p>
          <a:p>
            <a:pPr marL="1531620" lvl="3" indent="-342900">
              <a:buFont typeface="Wingdings" pitchFamily="2" charset="2"/>
              <a:buChar char="w"/>
              <a:tabLst>
                <a:tab pos="1714500" algn="l"/>
                <a:tab pos="1943100" algn="l"/>
                <a:tab pos="2400300" algn="l"/>
                <a:tab pos="2743200" algn="l"/>
              </a:tabLst>
            </a:pPr>
            <a:r>
              <a:rPr lang="en-GB" sz="2400" b="1" dirty="0" smtClean="0">
                <a:latin typeface="Arial" charset="0"/>
              </a:rPr>
              <a:t>      From day 1</a:t>
            </a:r>
          </a:p>
          <a:p>
            <a:pPr lvl="4">
              <a:lnSpc>
                <a:spcPct val="120000"/>
              </a:lnSpc>
              <a:tabLst>
                <a:tab pos="1714500" algn="l"/>
                <a:tab pos="1943100" algn="l"/>
                <a:tab pos="2400300" algn="l"/>
                <a:tab pos="2743200" algn="l"/>
              </a:tabLst>
            </a:pPr>
            <a:r>
              <a:rPr lang="en-GB" sz="2400" b="1" dirty="0" smtClean="0">
                <a:latin typeface="Arial" charset="0"/>
              </a:rPr>
              <a:t>	-	Pilocarpine 5-10mg </a:t>
            </a:r>
            <a:r>
              <a:rPr lang="en-GB" sz="2400" b="1" dirty="0" err="1" smtClean="0">
                <a:latin typeface="Arial" charset="0"/>
              </a:rPr>
              <a:t>tid</a:t>
            </a:r>
            <a:endParaRPr lang="en-GB" sz="2400" b="1" dirty="0" smtClean="0">
              <a:latin typeface="Arial" charset="0"/>
            </a:endParaRPr>
          </a:p>
          <a:p>
            <a:pPr lvl="4">
              <a:lnSpc>
                <a:spcPct val="120000"/>
              </a:lnSpc>
              <a:tabLst>
                <a:tab pos="1714500" algn="l"/>
                <a:tab pos="1943100" algn="l"/>
                <a:tab pos="2400300" algn="l"/>
                <a:tab pos="2743200" algn="l"/>
              </a:tabLst>
            </a:pPr>
            <a:r>
              <a:rPr lang="en-GB" sz="2400" b="1" dirty="0" smtClean="0">
                <a:latin typeface="Arial" charset="0"/>
              </a:rPr>
              <a:t>	-	Saliva sustitutes (oral balance)</a:t>
            </a:r>
          </a:p>
          <a:p>
            <a:pPr lvl="4">
              <a:lnSpc>
                <a:spcPct val="120000"/>
              </a:lnSpc>
              <a:tabLst>
                <a:tab pos="1714500" algn="l"/>
                <a:tab pos="1943100" algn="l"/>
                <a:tab pos="2400300" algn="l"/>
                <a:tab pos="2743200" algn="l"/>
              </a:tabLst>
            </a:pPr>
            <a:r>
              <a:rPr lang="en-GB" sz="2400" b="1" dirty="0" smtClean="0">
                <a:latin typeface="Arial" charset="0"/>
              </a:rPr>
              <a:t>	-	Ethyol (amifostine)</a:t>
            </a:r>
          </a:p>
          <a:p>
            <a:pPr lvl="4">
              <a:lnSpc>
                <a:spcPct val="120000"/>
              </a:lnSpc>
              <a:tabLst>
                <a:tab pos="1714500" algn="l"/>
                <a:tab pos="1943100" algn="l"/>
                <a:tab pos="2400300" algn="l"/>
                <a:tab pos="2743200" algn="l"/>
              </a:tabLst>
            </a:pPr>
            <a:r>
              <a:rPr lang="en-GB" sz="2400" b="1" dirty="0" smtClean="0">
                <a:latin typeface="Arial" charset="0"/>
              </a:rPr>
              <a:t>			-	(Risk of tumour protection)</a:t>
            </a:r>
          </a:p>
          <a:p>
            <a:pPr lvl="4">
              <a:tabLst>
                <a:tab pos="1714500" algn="l"/>
                <a:tab pos="1943100" algn="l"/>
                <a:tab pos="2400300" algn="l"/>
                <a:tab pos="2743200" algn="l"/>
              </a:tabLst>
            </a:pPr>
            <a:endParaRPr lang="en-GB" sz="2400" b="1" dirty="0" smtClean="0">
              <a:latin typeface="Arial" charset="0"/>
            </a:endParaRPr>
          </a:p>
          <a:p>
            <a:pPr marL="1257300" lvl="2" indent="-342900">
              <a:buFont typeface="Wingdings" pitchFamily="2" charset="2"/>
              <a:buChar char="w"/>
              <a:tabLst>
                <a:tab pos="1714500" algn="l"/>
                <a:tab pos="1943100" algn="l"/>
                <a:tab pos="2400300" algn="l"/>
                <a:tab pos="2743200" algn="l"/>
              </a:tabLst>
            </a:pPr>
            <a:r>
              <a:rPr lang="en-GB" sz="2400" b="1" dirty="0" smtClean="0">
                <a:latin typeface="Arial" charset="0"/>
              </a:rPr>
              <a:t>    Serous component of saliva affected most often</a:t>
            </a:r>
          </a:p>
          <a:p>
            <a:pPr marL="1257300" lvl="2" indent="-342900">
              <a:buNone/>
              <a:tabLst>
                <a:tab pos="1714500" algn="l"/>
                <a:tab pos="1943100" algn="l"/>
                <a:tab pos="2400300" algn="l"/>
                <a:tab pos="2743200" algn="l"/>
              </a:tabLst>
            </a:pPr>
            <a:r>
              <a:rPr lang="en-GB" sz="2400" b="1" dirty="0" smtClean="0">
                <a:latin typeface="Arial" charset="0"/>
              </a:rPr>
              <a:t>		-	Bicarbonate mouth rinses</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85000" lnSpcReduction="20000"/>
          </a:bodyPr>
          <a:lstStyle/>
          <a:p>
            <a:pPr marL="457200" indent="-457200">
              <a:buFont typeface="Monotype Sorts" pitchFamily="2" charset="2"/>
              <a:buChar char="â"/>
            </a:pPr>
            <a:endParaRPr lang="en-GB" sz="2400" b="1" u="sng" dirty="0" smtClean="0">
              <a:latin typeface="Arial" charset="0"/>
            </a:endParaRPr>
          </a:p>
          <a:p>
            <a:pPr marL="457200" indent="-457200">
              <a:buFont typeface="Monotype Sorts" pitchFamily="2" charset="2"/>
              <a:buChar char="â"/>
            </a:pPr>
            <a:r>
              <a:rPr lang="en-GB" sz="3800" b="1" u="sng" dirty="0" smtClean="0">
                <a:latin typeface="Arial" charset="0"/>
              </a:rPr>
              <a:t>Side Effects of RT</a:t>
            </a:r>
          </a:p>
          <a:p>
            <a:pPr marL="457200" indent="-457200">
              <a:buFont typeface="Monotype Sorts" pitchFamily="2" charset="2"/>
              <a:buChar char="â"/>
            </a:pPr>
            <a:r>
              <a:rPr lang="en-GB" sz="3800" b="1" u="sng" dirty="0" smtClean="0">
                <a:latin typeface="Arial" charset="0"/>
              </a:rPr>
              <a:t>Mucositis</a:t>
            </a:r>
          </a:p>
          <a:p>
            <a:pPr marL="457200" indent="-457200">
              <a:buNone/>
            </a:pPr>
            <a:endParaRPr lang="en-GB" sz="1000" b="1" u="sng" dirty="0" smtClean="0">
              <a:latin typeface="Arial" charset="0"/>
            </a:endParaRPr>
          </a:p>
          <a:p>
            <a:pPr marL="914400" lvl="1">
              <a:lnSpc>
                <a:spcPct val="130000"/>
              </a:lnSpc>
              <a:buFont typeface="Wingdings" pitchFamily="2" charset="2"/>
              <a:buChar char="w"/>
            </a:pPr>
            <a:r>
              <a:rPr lang="en-GB" sz="3200" b="1" dirty="0" smtClean="0">
                <a:latin typeface="Arial" charset="0"/>
              </a:rPr>
              <a:t>direct mucosal (basal layer) damage</a:t>
            </a:r>
          </a:p>
          <a:p>
            <a:pPr marL="914400" lvl="1">
              <a:lnSpc>
                <a:spcPct val="130000"/>
              </a:lnSpc>
              <a:buFont typeface="Wingdings" pitchFamily="2" charset="2"/>
              <a:buChar char="w"/>
            </a:pPr>
            <a:r>
              <a:rPr lang="en-GB" sz="3200" b="1" dirty="0" smtClean="0">
                <a:latin typeface="Arial" charset="0"/>
              </a:rPr>
              <a:t>secondary infection</a:t>
            </a:r>
          </a:p>
          <a:p>
            <a:pPr marL="1257300" lvl="2">
              <a:lnSpc>
                <a:spcPct val="120000"/>
              </a:lnSpc>
              <a:buFontTx/>
              <a:buChar char="-"/>
            </a:pPr>
            <a:r>
              <a:rPr lang="en-GB" sz="3200" b="1" dirty="0" smtClean="0">
                <a:latin typeface="Arial" charset="0"/>
              </a:rPr>
              <a:t>good oral hygiene</a:t>
            </a:r>
          </a:p>
          <a:p>
            <a:pPr marL="1257300" lvl="2">
              <a:lnSpc>
                <a:spcPct val="120000"/>
              </a:lnSpc>
              <a:buFontTx/>
              <a:buChar char="-"/>
            </a:pPr>
            <a:r>
              <a:rPr lang="en-GB" sz="3200" b="1" dirty="0" smtClean="0">
                <a:latin typeface="Arial" charset="0"/>
              </a:rPr>
              <a:t>Anti -fungals</a:t>
            </a:r>
          </a:p>
          <a:p>
            <a:pPr marL="1257300" lvl="2">
              <a:lnSpc>
                <a:spcPct val="120000"/>
              </a:lnSpc>
              <a:buFontTx/>
              <a:buChar char="-"/>
            </a:pPr>
            <a:r>
              <a:rPr lang="en-GB" sz="3200" b="1" dirty="0" smtClean="0">
                <a:latin typeface="Arial" charset="0"/>
              </a:rPr>
              <a:t>pain killers, steroids</a:t>
            </a:r>
          </a:p>
          <a:p>
            <a:pPr marL="1257300" lvl="2">
              <a:lnSpc>
                <a:spcPct val="120000"/>
              </a:lnSpc>
              <a:buFontTx/>
              <a:buChar char="-"/>
            </a:pPr>
            <a:r>
              <a:rPr lang="en-GB" sz="3200" b="1" dirty="0" smtClean="0">
                <a:latin typeface="Arial" charset="0"/>
              </a:rPr>
              <a:t>lidocaine</a:t>
            </a:r>
          </a:p>
          <a:p>
            <a:pPr marL="1257300" lvl="2">
              <a:lnSpc>
                <a:spcPct val="120000"/>
              </a:lnSpc>
              <a:buFontTx/>
              <a:buChar char="-"/>
            </a:pPr>
            <a:r>
              <a:rPr lang="en-GB" sz="3200" b="1" dirty="0" smtClean="0">
                <a:latin typeface="Arial" charset="0"/>
              </a:rPr>
              <a:t>soft diet</a:t>
            </a:r>
          </a:p>
          <a:p>
            <a:pPr marL="1257300" lvl="2">
              <a:lnSpc>
                <a:spcPct val="120000"/>
              </a:lnSpc>
              <a:buFontTx/>
              <a:buChar char="-"/>
            </a:pPr>
            <a:r>
              <a:rPr lang="en-GB" sz="3200" b="1" dirty="0" smtClean="0">
                <a:latin typeface="Arial" charset="0"/>
              </a:rPr>
              <a:t>avoid spices, smokes, spirits</a:t>
            </a:r>
            <a:endParaRPr lang="en-GB" sz="3200" dirty="0" smtClean="0">
              <a:latin typeface="Arial" charset="0"/>
            </a:endParaRPr>
          </a:p>
          <a:p>
            <a:endParaRPr lang="en-US" sz="3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GB" sz="3600" b="1" dirty="0" smtClean="0">
                <a:latin typeface="Arial" charset="0"/>
              </a:rPr>
              <a:t>Skin Reactions</a:t>
            </a:r>
            <a:endParaRPr lang="en-US" sz="3600" dirty="0"/>
          </a:p>
        </p:txBody>
      </p:sp>
      <p:sp>
        <p:nvSpPr>
          <p:cNvPr id="3" name="Content Placeholder 2"/>
          <p:cNvSpPr>
            <a:spLocks noGrp="1"/>
          </p:cNvSpPr>
          <p:nvPr>
            <p:ph idx="1"/>
          </p:nvPr>
        </p:nvSpPr>
        <p:spPr>
          <a:xfrm>
            <a:off x="228600" y="1371600"/>
            <a:ext cx="8763000" cy="5257800"/>
          </a:xfrm>
        </p:spPr>
        <p:txBody>
          <a:bodyPr>
            <a:normAutofit fontScale="70000" lnSpcReduction="20000"/>
          </a:bodyPr>
          <a:lstStyle/>
          <a:p>
            <a:pPr marL="457200" indent="-457200">
              <a:buFontTx/>
              <a:buNone/>
            </a:pPr>
            <a:r>
              <a:rPr lang="en-GB" sz="2800" b="1" u="sng" dirty="0" smtClean="0">
                <a:latin typeface="Arial" charset="0"/>
              </a:rPr>
              <a:t>Erythema</a:t>
            </a:r>
          </a:p>
          <a:p>
            <a:pPr marL="457200" indent="-457200">
              <a:buFontTx/>
              <a:buNone/>
            </a:pPr>
            <a:endParaRPr lang="en-GB" sz="2800" b="1" dirty="0" smtClean="0">
              <a:latin typeface="Arial" charset="0"/>
            </a:endParaRPr>
          </a:p>
          <a:p>
            <a:pPr marL="457200" indent="-457200">
              <a:buFont typeface="Monotype Sorts" pitchFamily="2" charset="2"/>
              <a:buChar char="â"/>
            </a:pPr>
            <a:r>
              <a:rPr lang="en-GB" sz="2800" b="1" dirty="0" smtClean="0">
                <a:latin typeface="Arial" charset="0"/>
              </a:rPr>
              <a:t>Dry desquamation (peeling)</a:t>
            </a:r>
          </a:p>
          <a:p>
            <a:pPr marL="857250" lvl="1">
              <a:buFont typeface="Wingdings" pitchFamily="2" charset="2"/>
              <a:buChar char="w"/>
            </a:pPr>
            <a:r>
              <a:rPr lang="en-GB" sz="2800" b="1" dirty="0" smtClean="0">
                <a:latin typeface="Arial" charset="0"/>
              </a:rPr>
              <a:t>hydrocortisone 1%</a:t>
            </a:r>
          </a:p>
          <a:p>
            <a:pPr marL="457200" indent="-457200">
              <a:buFont typeface="Monotype Sorts" pitchFamily="2" charset="2"/>
              <a:buNone/>
            </a:pPr>
            <a:endParaRPr lang="en-GB" sz="2800" b="1" dirty="0" smtClean="0">
              <a:latin typeface="Arial" charset="0"/>
            </a:endParaRPr>
          </a:p>
          <a:p>
            <a:pPr marL="457200" indent="-457200">
              <a:buFont typeface="Monotype Sorts" pitchFamily="2" charset="2"/>
              <a:buChar char="â"/>
            </a:pPr>
            <a:r>
              <a:rPr lang="en-GB" sz="2800" b="1" dirty="0" smtClean="0">
                <a:latin typeface="Arial" charset="0"/>
              </a:rPr>
              <a:t>Moist desquamation (dermis exposed )</a:t>
            </a:r>
          </a:p>
          <a:p>
            <a:pPr marL="857250" lvl="1">
              <a:buFont typeface="Wingdings" pitchFamily="2" charset="2"/>
              <a:buChar char="w"/>
            </a:pPr>
            <a:r>
              <a:rPr lang="en-GB" sz="2800" b="1" dirty="0" smtClean="0">
                <a:latin typeface="Arial" charset="0"/>
              </a:rPr>
              <a:t>gentian violet</a:t>
            </a:r>
          </a:p>
          <a:p>
            <a:pPr marL="857250" lvl="1">
              <a:buFont typeface="Wingdings" pitchFamily="2" charset="2"/>
              <a:buChar char="w"/>
            </a:pPr>
            <a:r>
              <a:rPr lang="en-GB" sz="2800" b="1" dirty="0" smtClean="0">
                <a:latin typeface="Arial" charset="0"/>
              </a:rPr>
              <a:t>paraminol cream</a:t>
            </a:r>
          </a:p>
          <a:p>
            <a:pPr marL="857250" lvl="1">
              <a:buFont typeface="Wingdings" pitchFamily="2" charset="2"/>
              <a:buChar char="w"/>
            </a:pPr>
            <a:r>
              <a:rPr lang="en-GB" sz="2800" b="1" dirty="0" smtClean="0">
                <a:latin typeface="Arial" charset="0"/>
              </a:rPr>
              <a:t>healing within 2-4 weeks after RT</a:t>
            </a:r>
          </a:p>
          <a:p>
            <a:pPr marL="457200" indent="-457200">
              <a:buFontTx/>
              <a:buNone/>
            </a:pPr>
            <a:endParaRPr lang="en-GB" sz="2800" b="1" dirty="0" smtClean="0">
              <a:latin typeface="Arial" charset="0"/>
            </a:endParaRPr>
          </a:p>
          <a:p>
            <a:pPr marL="457200" indent="-457200">
              <a:buFontTx/>
              <a:buNone/>
            </a:pPr>
            <a:r>
              <a:rPr lang="en-GB" sz="2800" b="1" u="sng" dirty="0" smtClean="0">
                <a:latin typeface="Arial" charset="0"/>
              </a:rPr>
              <a:t>Sialadenitis</a:t>
            </a:r>
          </a:p>
          <a:p>
            <a:pPr marL="457200" indent="-457200">
              <a:buFontTx/>
              <a:buNone/>
            </a:pPr>
            <a:endParaRPr lang="en-GB" sz="2800" b="1" dirty="0" smtClean="0">
              <a:latin typeface="Arial" charset="0"/>
            </a:endParaRPr>
          </a:p>
          <a:p>
            <a:pPr marL="457200" indent="-457200">
              <a:buFont typeface="Monotype Sorts" pitchFamily="2" charset="2"/>
              <a:buChar char="â"/>
            </a:pPr>
            <a:r>
              <a:rPr lang="en-GB" sz="2800" b="1" dirty="0" smtClean="0">
                <a:latin typeface="Arial" charset="0"/>
              </a:rPr>
              <a:t>5% develop it within 12 hrs of 1st RT</a:t>
            </a:r>
          </a:p>
          <a:p>
            <a:pPr marL="457200" indent="-457200">
              <a:buFont typeface="Monotype Sorts" pitchFamily="2" charset="2"/>
              <a:buChar char="â"/>
            </a:pPr>
            <a:r>
              <a:rPr lang="en-GB" sz="2800" b="1" dirty="0" smtClean="0">
                <a:latin typeface="Arial" charset="0"/>
              </a:rPr>
              <a:t>transient painless enlargement of salivary gland</a:t>
            </a:r>
          </a:p>
          <a:p>
            <a:pPr marL="457200" indent="-457200">
              <a:buFont typeface="Monotype Sorts" pitchFamily="2" charset="2"/>
              <a:buChar char="â"/>
            </a:pPr>
            <a:r>
              <a:rPr lang="en-GB" sz="2800" b="1" dirty="0" smtClean="0">
                <a:latin typeface="Arial" charset="0"/>
              </a:rPr>
              <a:t>usually disappears within a week despite continuation of treatment</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GB" sz="3600" b="1" dirty="0" smtClean="0">
                <a:latin typeface="Arial" charset="0"/>
              </a:rPr>
              <a:t>RT induced 2nd Malignancies</a:t>
            </a:r>
            <a:endParaRPr lang="en-US" sz="3600" b="1" dirty="0"/>
          </a:p>
        </p:txBody>
      </p:sp>
      <p:sp>
        <p:nvSpPr>
          <p:cNvPr id="3" name="Content Placeholder 2"/>
          <p:cNvSpPr>
            <a:spLocks noGrp="1"/>
          </p:cNvSpPr>
          <p:nvPr>
            <p:ph idx="1"/>
          </p:nvPr>
        </p:nvSpPr>
        <p:spPr>
          <a:xfrm>
            <a:off x="609600" y="1828800"/>
            <a:ext cx="8229600" cy="4525963"/>
          </a:xfrm>
        </p:spPr>
        <p:txBody>
          <a:bodyPr>
            <a:normAutofit/>
          </a:bodyPr>
          <a:lstStyle/>
          <a:p>
            <a:r>
              <a:rPr lang="en-GB" sz="2800" b="1" dirty="0" smtClean="0">
                <a:latin typeface="Arial" charset="0"/>
              </a:rPr>
              <a:t>RT induced Mucosal CA</a:t>
            </a:r>
          </a:p>
          <a:p>
            <a:r>
              <a:rPr lang="en-GB" sz="2800" b="1" dirty="0" smtClean="0">
                <a:latin typeface="Arial" charset="0"/>
              </a:rPr>
              <a:t>RT Induced Sarcoma</a:t>
            </a:r>
          </a:p>
          <a:p>
            <a:r>
              <a:rPr lang="en-GB" sz="2800" b="1" dirty="0" smtClean="0">
                <a:latin typeface="Arial" charset="0"/>
              </a:rPr>
              <a:t>RT Induced Thyroid Ca</a:t>
            </a:r>
          </a:p>
          <a:p>
            <a:r>
              <a:rPr lang="en-US" sz="2800" b="1" dirty="0" smtClean="0"/>
              <a:t>Carcimoma breast</a:t>
            </a:r>
          </a:p>
          <a:p>
            <a:r>
              <a:rPr lang="en-US" sz="2800" b="1" dirty="0" smtClean="0"/>
              <a:t>Leukemia</a:t>
            </a:r>
          </a:p>
          <a:p>
            <a:r>
              <a:rPr lang="en-US" sz="2800" b="1" dirty="0" smtClean="0"/>
              <a:t>Lymphoma</a:t>
            </a:r>
          </a:p>
          <a:p>
            <a:r>
              <a:rPr lang="en-US" sz="2800" b="1" dirty="0" smtClean="0"/>
              <a:t>Skin cancer</a:t>
            </a:r>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Carcinogenesis</a:t>
            </a:r>
            <a:endParaRPr lang="en-US" b="1" dirty="0"/>
          </a:p>
        </p:txBody>
      </p:sp>
      <p:sp>
        <p:nvSpPr>
          <p:cNvPr id="3" name="Content Placeholder 2"/>
          <p:cNvSpPr>
            <a:spLocks noGrp="1"/>
          </p:cNvSpPr>
          <p:nvPr>
            <p:ph idx="1"/>
          </p:nvPr>
        </p:nvSpPr>
        <p:spPr/>
        <p:txBody>
          <a:bodyPr>
            <a:normAutofit/>
          </a:bodyPr>
          <a:lstStyle/>
          <a:p>
            <a:r>
              <a:rPr lang="en-US" b="1" dirty="0" smtClean="0"/>
              <a:t>Firstly described by Sir Percival Pott in 1775</a:t>
            </a:r>
          </a:p>
          <a:p>
            <a:pPr lvl="1">
              <a:buNone/>
            </a:pPr>
            <a:r>
              <a:rPr lang="en-US" b="1" dirty="0" smtClean="0"/>
              <a:t>Chimney sweeps and scrotal cancer</a:t>
            </a:r>
          </a:p>
          <a:p>
            <a:pPr lvl="1">
              <a:buNone/>
            </a:pPr>
            <a:r>
              <a:rPr lang="en-US" b="1" dirty="0" smtClean="0"/>
              <a:t>Relationship between occupational exposure to</a:t>
            </a:r>
          </a:p>
          <a:p>
            <a:pPr lvl="1">
              <a:buNone/>
            </a:pPr>
            <a:r>
              <a:rPr lang="en-US" b="1" dirty="0" smtClean="0"/>
              <a:t>chimney soot and scrotal carcinoma was established.</a:t>
            </a:r>
          </a:p>
          <a:p>
            <a:r>
              <a:rPr lang="en-US" b="1" dirty="0" smtClean="0"/>
              <a:t> Direct-acting Carcinogens</a:t>
            </a:r>
          </a:p>
          <a:p>
            <a:r>
              <a:rPr lang="en-US" b="1" dirty="0" smtClean="0"/>
              <a:t>Nitrogen mustard</a:t>
            </a:r>
          </a:p>
          <a:p>
            <a:r>
              <a:rPr lang="en-US" b="1" dirty="0" smtClean="0"/>
              <a:t>Nitrosomethylurea</a:t>
            </a:r>
          </a:p>
          <a:p>
            <a:r>
              <a:rPr lang="en-US" b="1" dirty="0" smtClean="0"/>
              <a:t>Benzyl chloride</a:t>
            </a:r>
          </a:p>
          <a:p>
            <a:pPr lvl="1"/>
            <a:endParaRPr lang="en-US" dirty="0" smtClean="0"/>
          </a:p>
          <a:p>
            <a:pPr lvl="1"/>
            <a:endParaRPr lang="en-US" dirty="0"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4000" b="1" dirty="0" smtClean="0"/>
              <a:t>Sterilisation</a:t>
            </a:r>
            <a:endParaRPr lang="en-US" sz="4000" b="1" dirty="0"/>
          </a:p>
        </p:txBody>
      </p:sp>
      <p:sp>
        <p:nvSpPr>
          <p:cNvPr id="3" name="Content Placeholder 2"/>
          <p:cNvSpPr>
            <a:spLocks noGrp="1"/>
          </p:cNvSpPr>
          <p:nvPr>
            <p:ph idx="1"/>
          </p:nvPr>
        </p:nvSpPr>
        <p:spPr/>
        <p:txBody>
          <a:bodyPr>
            <a:normAutofit/>
          </a:bodyPr>
          <a:lstStyle/>
          <a:p>
            <a:pPr algn="just"/>
            <a:r>
              <a:rPr lang="en-US" sz="2800" b="1" dirty="0" smtClean="0"/>
              <a:t>Radiation not only kills cells, it can also kill germs or bacteria.</a:t>
            </a:r>
          </a:p>
          <a:p>
            <a:pPr algn="just"/>
            <a:r>
              <a:rPr lang="en-US" sz="2800" b="1" dirty="0" smtClean="0"/>
              <a:t>Nowadays, medical instruments (e.g. syringes) are prepacked and then irradiation using an intense gamma ray source.</a:t>
            </a:r>
          </a:p>
          <a:p>
            <a:pPr algn="just"/>
            <a:r>
              <a:rPr lang="en-US" sz="2800" b="1" dirty="0" smtClean="0"/>
              <a:t>This kills any germs or bacteria but does not damage the syringe, nor make it radioactive.</a:t>
            </a:r>
          </a:p>
          <a:p>
            <a:endParaRPr lang="en-US" sz="2800"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b="1" dirty="0" smtClean="0"/>
              <a:t>Summary</a:t>
            </a:r>
            <a:endParaRPr lang="en-US" b="1" dirty="0"/>
          </a:p>
        </p:txBody>
      </p:sp>
      <p:sp>
        <p:nvSpPr>
          <p:cNvPr id="3" name="Content Placeholder 2"/>
          <p:cNvSpPr>
            <a:spLocks noGrp="1"/>
          </p:cNvSpPr>
          <p:nvPr>
            <p:ph idx="1"/>
          </p:nvPr>
        </p:nvSpPr>
        <p:spPr>
          <a:xfrm>
            <a:off x="457200" y="1447800"/>
            <a:ext cx="8229600" cy="4876800"/>
          </a:xfrm>
        </p:spPr>
        <p:txBody>
          <a:bodyPr/>
          <a:lstStyle/>
          <a:p>
            <a:pPr algn="just"/>
            <a:r>
              <a:rPr lang="en-GB" sz="3200" b="1" dirty="0" smtClean="0"/>
              <a:t>Ionising radiation is used in radiotherapy to treat cancer and to sterilise medical equipment because it destroys cells.</a:t>
            </a:r>
          </a:p>
          <a:p>
            <a:pPr algn="just">
              <a:buNone/>
            </a:pPr>
            <a:endParaRPr lang="en-GB" sz="3200" b="1" dirty="0" smtClean="0"/>
          </a:p>
          <a:p>
            <a:pPr algn="just"/>
            <a:r>
              <a:rPr lang="en-GB" sz="3200" b="1" dirty="0" smtClean="0"/>
              <a:t>Radioactive tracers are used in nuclear medicine because the ionising radiation it emits is easy to detect.</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GB" sz="4000" b="1" dirty="0" smtClean="0"/>
              <a:t>Summary</a:t>
            </a:r>
            <a:endParaRPr lang="en-US" sz="4000" b="1" dirty="0"/>
          </a:p>
        </p:txBody>
      </p:sp>
      <p:sp>
        <p:nvSpPr>
          <p:cNvPr id="3" name="Content Placeholder 2"/>
          <p:cNvSpPr>
            <a:spLocks noGrp="1"/>
          </p:cNvSpPr>
          <p:nvPr>
            <p:ph idx="1"/>
          </p:nvPr>
        </p:nvSpPr>
        <p:spPr/>
        <p:txBody>
          <a:bodyPr>
            <a:normAutofit/>
          </a:bodyPr>
          <a:lstStyle/>
          <a:p>
            <a:pPr algn="just"/>
            <a:r>
              <a:rPr lang="en-GB" sz="2800" b="1" dirty="0" smtClean="0"/>
              <a:t>There are 3 main uses of ionising radiation in medicine: treatment, diagnosis and sterilisation.</a:t>
            </a:r>
          </a:p>
          <a:p>
            <a:pPr algn="just"/>
            <a:r>
              <a:rPr lang="en-GB" sz="2800" b="1" dirty="0" smtClean="0"/>
              <a:t>Radiotherapy is used to treat cancers by irradiating them with ionising radiation.</a:t>
            </a:r>
          </a:p>
          <a:p>
            <a:pPr algn="just"/>
            <a:r>
              <a:rPr lang="en-GB" sz="2800" b="1" dirty="0" smtClean="0"/>
              <a:t>Radioactive tracers are used to diagnose and investigate several medical conditions.</a:t>
            </a:r>
          </a:p>
          <a:p>
            <a:pPr algn="just"/>
            <a:r>
              <a:rPr lang="en-GB" sz="2800" b="1" dirty="0" smtClean="0"/>
              <a:t>Ionising radiation is used to sterilise medical equipment as it kills germs and/or bacteria</a:t>
            </a:r>
            <a:endParaRPr lang="en-US" sz="2800"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5400" dirty="0" smtClean="0">
                <a:latin typeface="Broadway" pitchFamily="82" charset="0"/>
              </a:rPr>
              <a:t>               </a:t>
            </a:r>
            <a:r>
              <a:rPr lang="en-US" sz="5400" b="1" dirty="0" smtClean="0">
                <a:latin typeface="Broadway" pitchFamily="82" charset="0"/>
              </a:rPr>
              <a:t>Chemotherapy </a:t>
            </a:r>
            <a:r>
              <a:rPr lang="en-US" sz="2800" b="1" dirty="0" smtClean="0">
                <a:latin typeface="Broadway" pitchFamily="82" charset="0"/>
              </a:rPr>
              <a:t/>
            </a:r>
            <a:br>
              <a:rPr lang="en-US" sz="2800" b="1" dirty="0" smtClean="0">
                <a:latin typeface="Broadway" pitchFamily="82" charset="0"/>
              </a:rPr>
            </a:br>
            <a:endParaRPr lang="en-US" sz="5400" b="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Cytotoxic Chemotherapy</a:t>
            </a:r>
            <a:endParaRPr lang="en-US" dirty="0"/>
          </a:p>
        </p:txBody>
      </p:sp>
      <p:sp>
        <p:nvSpPr>
          <p:cNvPr id="3" name="Content Placeholder 2"/>
          <p:cNvSpPr>
            <a:spLocks noGrp="1"/>
          </p:cNvSpPr>
          <p:nvPr>
            <p:ph idx="1"/>
          </p:nvPr>
        </p:nvSpPr>
        <p:spPr/>
        <p:txBody>
          <a:bodyPr/>
          <a:lstStyle/>
          <a:p>
            <a:r>
              <a:rPr lang="en-GB" u="sng" dirty="0" smtClean="0">
                <a:latin typeface="Times New Roman" charset="0"/>
              </a:rPr>
              <a:t>Cytotoxic</a:t>
            </a:r>
            <a:r>
              <a:rPr lang="en-GB" dirty="0" smtClean="0">
                <a:latin typeface="Times New Roman" charset="0"/>
              </a:rPr>
              <a:t> literally translated means ‘toxic to cells’. Hence these drugs are those which kill cells.</a:t>
            </a:r>
          </a:p>
          <a:p>
            <a:endParaRPr lang="en-GB" u="sng" dirty="0" smtClean="0">
              <a:latin typeface="Times New Roman" charset="0"/>
            </a:endParaRPr>
          </a:p>
          <a:p>
            <a:r>
              <a:rPr lang="en-GB" u="sng" dirty="0" smtClean="0">
                <a:latin typeface="Times New Roman" charset="0"/>
              </a:rPr>
              <a:t>Chemotherapy - </a:t>
            </a:r>
            <a:r>
              <a:rPr lang="en-GB" dirty="0" smtClean="0">
                <a:latin typeface="Times New Roman" charset="0"/>
              </a:rPr>
              <a:t>the treatment</a:t>
            </a:r>
            <a:r>
              <a:rPr lang="en-GB" u="sng" dirty="0" smtClean="0">
                <a:latin typeface="Times New Roman" charset="0"/>
              </a:rPr>
              <a:t> </a:t>
            </a:r>
            <a:r>
              <a:rPr lang="en-GB" dirty="0" smtClean="0">
                <a:latin typeface="Times New Roman" charset="0"/>
              </a:rPr>
              <a:t>of disease by the use of chemical substances</a:t>
            </a:r>
            <a:r>
              <a:rPr lang="en-GB" u="sng" dirty="0" smtClean="0">
                <a:latin typeface="Times New Roman" charset="0"/>
              </a:rPr>
              <a:t> </a:t>
            </a:r>
            <a:endParaRPr lang="en-GB" dirty="0" smtClean="0">
              <a:latin typeface="Times New Roman" charset="0"/>
            </a:endParaRP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normAutofit/>
          </a:bodyPr>
          <a:lstStyle/>
          <a:p>
            <a:r>
              <a:rPr lang="en-GB" b="1" dirty="0" smtClean="0"/>
              <a:t>BASIC PRINCIPLES</a:t>
            </a:r>
            <a:endParaRPr lang="en-US" dirty="0"/>
          </a:p>
        </p:txBody>
      </p:sp>
      <p:sp>
        <p:nvSpPr>
          <p:cNvPr id="3" name="Content Placeholder 2"/>
          <p:cNvSpPr>
            <a:spLocks noGrp="1"/>
          </p:cNvSpPr>
          <p:nvPr>
            <p:ph idx="1"/>
          </p:nvPr>
        </p:nvSpPr>
        <p:spPr>
          <a:xfrm>
            <a:off x="457200" y="2057400"/>
            <a:ext cx="8229600" cy="4267200"/>
          </a:xfrm>
        </p:spPr>
        <p:txBody>
          <a:bodyPr/>
          <a:lstStyle/>
          <a:p>
            <a:r>
              <a:rPr lang="en-GB" b="1" dirty="0" smtClean="0">
                <a:latin typeface="Times New Roman" charset="0"/>
              </a:rPr>
              <a:t>Prevents cancer cells from multiplying, invading, metastasising and killing patient.</a:t>
            </a:r>
          </a:p>
          <a:p>
            <a:r>
              <a:rPr lang="en-GB" b="1" dirty="0" smtClean="0">
                <a:latin typeface="Times New Roman" charset="0"/>
              </a:rPr>
              <a:t>Affects cell multiplication and tumour growth.</a:t>
            </a:r>
          </a:p>
          <a:p>
            <a:r>
              <a:rPr lang="en-GB" b="1" dirty="0" smtClean="0">
                <a:latin typeface="Times New Roman" charset="0"/>
              </a:rPr>
              <a:t>Especially affects cells with a rapid rate of turnover.</a:t>
            </a:r>
          </a:p>
          <a:p>
            <a:r>
              <a:rPr lang="en-GB" b="1" dirty="0" smtClean="0">
                <a:latin typeface="Times New Roman" charset="0"/>
              </a:rPr>
              <a:t>Effectively given - marked effect and minimal toxicity.</a:t>
            </a:r>
          </a:p>
          <a:p>
            <a:endParaRPr lang="en-US"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endParaRPr lang="en-US" sz="3600" b="1" dirty="0" smtClean="0">
              <a:solidFill>
                <a:schemeClr val="accent1"/>
              </a:solidFill>
              <a:latin typeface="Snap ITC" pitchFamily="82" charset="0"/>
            </a:endParaRPr>
          </a:p>
          <a:p>
            <a:r>
              <a:rPr lang="en-US" sz="3600" b="1" dirty="0" smtClean="0">
                <a:latin typeface="+mj-lt"/>
              </a:rPr>
              <a:t>Chemotherapy is a common treatment for a variety of cancers.</a:t>
            </a:r>
          </a:p>
          <a:p>
            <a:r>
              <a:rPr lang="en-US" sz="3600" b="1" dirty="0" smtClean="0">
                <a:latin typeface="+mj-lt"/>
              </a:rPr>
              <a:t>It has proven to be safe and</a:t>
            </a:r>
          </a:p>
          <a:p>
            <a:pPr>
              <a:buNone/>
            </a:pPr>
            <a:r>
              <a:rPr lang="en-US" sz="3600" b="1" dirty="0" smtClean="0">
                <a:latin typeface="+mj-lt"/>
              </a:rPr>
              <a:t>  effective.</a:t>
            </a:r>
          </a:p>
          <a:p>
            <a:endParaRPr lang="en-US" sz="3600" b="1" dirty="0"/>
          </a:p>
        </p:txBody>
      </p:sp>
      <p:pic>
        <p:nvPicPr>
          <p:cNvPr id="4" name="Picture 3" descr="images"/>
          <p:cNvPicPr>
            <a:picLocks noChangeAspect="1" noChangeArrowheads="1"/>
          </p:cNvPicPr>
          <p:nvPr/>
        </p:nvPicPr>
        <p:blipFill>
          <a:blip r:embed="rId2" cstate="print"/>
          <a:srcRect/>
          <a:stretch>
            <a:fillRect/>
          </a:stretch>
        </p:blipFill>
        <p:spPr bwMode="auto">
          <a:xfrm>
            <a:off x="5370512" y="3124200"/>
            <a:ext cx="3773488" cy="342900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buFont typeface="Wingdings" pitchFamily="2" charset="2"/>
              <a:buNone/>
            </a:pPr>
            <a:r>
              <a:rPr lang="en-US" sz="3200" b="1" dirty="0" smtClean="0">
                <a:latin typeface="Snap ITC" pitchFamily="82" charset="0"/>
              </a:rPr>
              <a:t>  </a:t>
            </a:r>
            <a:r>
              <a:rPr lang="en-US" sz="3200" b="1" dirty="0" smtClean="0"/>
              <a:t>An understanding of this treatment </a:t>
            </a:r>
          </a:p>
          <a:p>
            <a:pPr>
              <a:buFont typeface="Wingdings" pitchFamily="2" charset="2"/>
              <a:buNone/>
            </a:pPr>
            <a:r>
              <a:rPr lang="en-US" sz="3200" b="1" dirty="0" smtClean="0"/>
              <a:t>helps patients better</a:t>
            </a:r>
          </a:p>
          <a:p>
            <a:pPr>
              <a:buFont typeface="Wingdings" pitchFamily="2" charset="2"/>
              <a:buNone/>
            </a:pPr>
            <a:r>
              <a:rPr lang="en-US" sz="3200" b="1" dirty="0" smtClean="0"/>
              <a:t> recognize and Tolerate </a:t>
            </a:r>
          </a:p>
          <a:p>
            <a:pPr>
              <a:buFont typeface="Wingdings" pitchFamily="2" charset="2"/>
              <a:buNone/>
            </a:pPr>
            <a:r>
              <a:rPr lang="en-US" sz="3200" b="1" dirty="0" smtClean="0"/>
              <a:t>side effects, if they</a:t>
            </a:r>
          </a:p>
          <a:p>
            <a:pPr>
              <a:buFont typeface="Wingdings" pitchFamily="2" charset="2"/>
              <a:buNone/>
            </a:pPr>
            <a:r>
              <a:rPr lang="en-US" sz="3200" b="1" dirty="0" smtClean="0"/>
              <a:t> occur.</a:t>
            </a:r>
            <a:endParaRPr lang="en-US" sz="3200" b="1" dirty="0"/>
          </a:p>
        </p:txBody>
      </p:sp>
      <p:pic>
        <p:nvPicPr>
          <p:cNvPr id="4" name="Picture 3" descr="55e3b23cadc54d06"/>
          <p:cNvPicPr>
            <a:picLocks noChangeAspect="1" noChangeArrowheads="1"/>
          </p:cNvPicPr>
          <p:nvPr/>
        </p:nvPicPr>
        <p:blipFill>
          <a:blip r:embed="rId2" cstate="print"/>
          <a:srcRect/>
          <a:stretch>
            <a:fillRect/>
          </a:stretch>
        </p:blipFill>
        <p:spPr bwMode="auto">
          <a:xfrm>
            <a:off x="5257800" y="1524000"/>
            <a:ext cx="3886200" cy="49530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Snap ITC" pitchFamily="82" charset="0"/>
              </a:rPr>
              <a:t>CHEMOTHERAPY</a:t>
            </a:r>
            <a:endParaRPr lang="en-US" sz="4800" b="1" dirty="0"/>
          </a:p>
        </p:txBody>
      </p:sp>
      <p:sp>
        <p:nvSpPr>
          <p:cNvPr id="3" name="Content Placeholder 2"/>
          <p:cNvSpPr>
            <a:spLocks noGrp="1"/>
          </p:cNvSpPr>
          <p:nvPr>
            <p:ph idx="1"/>
          </p:nvPr>
        </p:nvSpPr>
        <p:spPr/>
        <p:txBody>
          <a:bodyPr>
            <a:normAutofit lnSpcReduction="10000"/>
          </a:bodyPr>
          <a:lstStyle/>
          <a:p>
            <a:r>
              <a:rPr lang="en-US" sz="3600" b="1" dirty="0" smtClean="0"/>
              <a:t>Antineoplastic agents are used in an attempt to destroy tumor cells by interfering with cellular functions including replication</a:t>
            </a:r>
          </a:p>
          <a:p>
            <a:r>
              <a:rPr lang="en-US" sz="3600" b="1" dirty="0" smtClean="0"/>
              <a:t>Chemotherapy is used primarily to treat systemic disease rather than localized lesions that are amenable to surgery or radiation</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b="1" dirty="0" smtClean="0"/>
              <a:t> </a:t>
            </a:r>
            <a:r>
              <a:rPr lang="en-US" sz="4400" b="1" dirty="0" smtClean="0">
                <a:latin typeface="Broadway" pitchFamily="82" charset="0"/>
              </a:rPr>
              <a:t>How Does Chemotherapy Works?</a:t>
            </a:r>
            <a:endParaRPr lang="en-US" sz="44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997</TotalTime>
  <Words>4623</Words>
  <Application>Microsoft Office PowerPoint</Application>
  <PresentationFormat>On-screen Show (4:3)</PresentationFormat>
  <Paragraphs>712</Paragraphs>
  <Slides>138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138</vt:i4>
      </vt:variant>
    </vt:vector>
  </HeadingPairs>
  <TitlesOfParts>
    <vt:vector size="140" baseType="lpstr">
      <vt:lpstr>Flow</vt:lpstr>
      <vt:lpstr>Chart</vt:lpstr>
      <vt:lpstr>DR.HAROON-UR-RASHID</vt:lpstr>
      <vt:lpstr>Overview  Treatment of Cancer  </vt:lpstr>
      <vt:lpstr>What is Cancer</vt:lpstr>
      <vt:lpstr>Slide 4</vt:lpstr>
      <vt:lpstr>Slide 5</vt:lpstr>
      <vt:lpstr>Slide 6</vt:lpstr>
      <vt:lpstr>Hallmarks of Cancer Cells</vt:lpstr>
      <vt:lpstr>Environmental Carcinogens</vt:lpstr>
      <vt:lpstr>Chemical Carcinogenesis</vt:lpstr>
      <vt:lpstr>Slide 10</vt:lpstr>
      <vt:lpstr>Human carcinogens - environmental      </vt:lpstr>
      <vt:lpstr>Human carcinogens - drugs/therapeutic agents</vt:lpstr>
      <vt:lpstr>Physical Carcinogens</vt:lpstr>
      <vt:lpstr>Slide 14</vt:lpstr>
      <vt:lpstr>Slide 15</vt:lpstr>
      <vt:lpstr>Asbestos</vt:lpstr>
      <vt:lpstr>Slide 17</vt:lpstr>
      <vt:lpstr>Slide 18</vt:lpstr>
      <vt:lpstr>Slide 19</vt:lpstr>
      <vt:lpstr>Ionizing Radiation</vt:lpstr>
      <vt:lpstr>Slide 21</vt:lpstr>
      <vt:lpstr>Viral Carcinogenesis</vt:lpstr>
      <vt:lpstr>Oncogenic Viruses</vt:lpstr>
      <vt:lpstr>Slide 24</vt:lpstr>
      <vt:lpstr>Slide 25</vt:lpstr>
      <vt:lpstr>Slide 26</vt:lpstr>
      <vt:lpstr>Treatment of Cancer</vt:lpstr>
      <vt:lpstr>Slide 28</vt:lpstr>
      <vt:lpstr>Slide 29</vt:lpstr>
      <vt:lpstr>Slide 30</vt:lpstr>
      <vt:lpstr>Slide 31</vt:lpstr>
      <vt:lpstr>Slide 32</vt:lpstr>
      <vt:lpstr>Slide 33</vt:lpstr>
      <vt:lpstr>Slide 34</vt:lpstr>
      <vt:lpstr>Slide 35</vt:lpstr>
      <vt:lpstr>Slide 36</vt:lpstr>
      <vt:lpstr>What is Radiation?</vt:lpstr>
      <vt:lpstr>How Radiation Works</vt:lpstr>
      <vt:lpstr>Slide 39</vt:lpstr>
      <vt:lpstr>Slide 40</vt:lpstr>
      <vt:lpstr>Slide 41</vt:lpstr>
      <vt:lpstr>Slide 42</vt:lpstr>
      <vt:lpstr>     History I</vt:lpstr>
      <vt:lpstr>    History II  </vt:lpstr>
      <vt:lpstr>History III</vt:lpstr>
      <vt:lpstr>The Aims of Radiation Therapy</vt:lpstr>
      <vt:lpstr>Slide 47</vt:lpstr>
      <vt:lpstr>Radiation Therapy</vt:lpstr>
      <vt:lpstr>Radiotherapy Treatment Planning</vt:lpstr>
      <vt:lpstr>           Radiotherapy Treatment Planning</vt:lpstr>
      <vt:lpstr>  </vt:lpstr>
      <vt:lpstr>Slide 52</vt:lpstr>
      <vt:lpstr>Slide 53</vt:lpstr>
      <vt:lpstr>Radiotherapy Treatment Irradiation Using High Energy Gamma Rays</vt:lpstr>
      <vt:lpstr>How is radiotherapy given</vt:lpstr>
      <vt:lpstr>Irradiation Using High Energy X-rays</vt:lpstr>
      <vt:lpstr>Treatment of Cancer Radiotherapy</vt:lpstr>
      <vt:lpstr>External Beam Treatment</vt:lpstr>
      <vt:lpstr>Beam Shaping Devices</vt:lpstr>
      <vt:lpstr>Lead Compensator</vt:lpstr>
      <vt:lpstr>Slide 61</vt:lpstr>
      <vt:lpstr>Tomotherapy</vt:lpstr>
      <vt:lpstr>Slide 63</vt:lpstr>
      <vt:lpstr>Slide 64</vt:lpstr>
      <vt:lpstr>Standard treatments</vt:lpstr>
      <vt:lpstr>Use of Radiotherapy in Cancer treatment</vt:lpstr>
      <vt:lpstr>Curative Role</vt:lpstr>
      <vt:lpstr>Component of Multimodality Curative Treatment</vt:lpstr>
      <vt:lpstr>Benefits of Radiotherapy</vt:lpstr>
      <vt:lpstr>Slide 70</vt:lpstr>
      <vt:lpstr>Sites for radiotherapy</vt:lpstr>
      <vt:lpstr>Slide 72</vt:lpstr>
      <vt:lpstr>Soft tissue chest wall </vt:lpstr>
      <vt:lpstr>After RT and TKIs (4 years later….)</vt:lpstr>
      <vt:lpstr>Slide 75</vt:lpstr>
      <vt:lpstr>Slide 76</vt:lpstr>
      <vt:lpstr>Brachytherapy</vt:lpstr>
      <vt:lpstr>Brachytherapy</vt:lpstr>
      <vt:lpstr>Slide 79</vt:lpstr>
      <vt:lpstr>Slide 80</vt:lpstr>
      <vt:lpstr>Slide 81</vt:lpstr>
      <vt:lpstr>Slide 82</vt:lpstr>
      <vt:lpstr>Slide 83</vt:lpstr>
      <vt:lpstr>Slide 84</vt:lpstr>
      <vt:lpstr>Slide 85</vt:lpstr>
      <vt:lpstr>Slide 86</vt:lpstr>
      <vt:lpstr>Slide 87</vt:lpstr>
      <vt:lpstr>Skin Reactions</vt:lpstr>
      <vt:lpstr>RT induced 2nd Malignancies</vt:lpstr>
      <vt:lpstr>Sterilisation</vt:lpstr>
      <vt:lpstr>Summary</vt:lpstr>
      <vt:lpstr>Summary</vt:lpstr>
      <vt:lpstr>Slide 93</vt:lpstr>
      <vt:lpstr>Cytotoxic Chemotherapy</vt:lpstr>
      <vt:lpstr>BASIC PRINCIPLES</vt:lpstr>
      <vt:lpstr>Slide 96</vt:lpstr>
      <vt:lpstr>Slide 97</vt:lpstr>
      <vt:lpstr>CHEMOTHERAPY</vt:lpstr>
      <vt:lpstr>Slide 99</vt:lpstr>
      <vt:lpstr>Slide 100</vt:lpstr>
      <vt:lpstr>Slide 101</vt:lpstr>
      <vt:lpstr>    </vt:lpstr>
      <vt:lpstr>Slide 103</vt:lpstr>
      <vt:lpstr>CELL CYCLE SPECIFIC VERSUS NON-SPECIFIC</vt:lpstr>
      <vt:lpstr>Slide 105</vt:lpstr>
      <vt:lpstr>Slide 106</vt:lpstr>
      <vt:lpstr>DOSE AND SCHEDULE</vt:lpstr>
      <vt:lpstr>COMBINATION THERAPY</vt:lpstr>
      <vt:lpstr>Slide 109</vt:lpstr>
      <vt:lpstr>Slide 110</vt:lpstr>
      <vt:lpstr>General problems with anticancer drugs</vt:lpstr>
      <vt:lpstr>How is chemotherapy given?  </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Nursing Management in Chemotherapy</vt:lpstr>
      <vt:lpstr>Slide 132</vt:lpstr>
      <vt:lpstr>Slide 133</vt:lpstr>
      <vt:lpstr>SAFE HANDLING</vt:lpstr>
      <vt:lpstr> </vt:lpstr>
      <vt:lpstr>LATE EFFECTS</vt:lpstr>
      <vt:lpstr>Slide 137</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Haroon</dc:creator>
  <cp:lastModifiedBy>Atif Sohail</cp:lastModifiedBy>
  <cp:revision>190</cp:revision>
  <dcterms:created xsi:type="dcterms:W3CDTF">2011-02-24T04:06:22Z</dcterms:created>
  <dcterms:modified xsi:type="dcterms:W3CDTF">2015-04-27T04:36:01Z</dcterms:modified>
</cp:coreProperties>
</file>