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685670"/>
            <a:ext cx="3596004" cy="4049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24527" y="1685670"/>
            <a:ext cx="3867784" cy="4049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56942" y="461594"/>
            <a:ext cx="4230115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24657"/>
            <a:ext cx="8072119" cy="3354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2971800"/>
            <a:ext cx="7000875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45005" marR="5080" indent="-1932939" algn="ctr">
              <a:lnSpc>
                <a:spcPct val="100000"/>
              </a:lnSpc>
              <a:spcBef>
                <a:spcPts val="95"/>
              </a:spcBef>
            </a:pPr>
            <a:r>
              <a:rPr sz="4000" spc="-45" smtClean="0"/>
              <a:t>TACHEOMETRY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172080" y="1510635"/>
            <a:ext cx="4798695" cy="60337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865"/>
              </a:spcBef>
            </a:pPr>
            <a:r>
              <a:rPr lang="en-US" sz="3200" spc="-45" dirty="0" smtClean="0">
                <a:latin typeface="Calibri"/>
                <a:cs typeface="Calibri"/>
              </a:rPr>
              <a:t>Lecture # 8 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3625" y="461594"/>
            <a:ext cx="44792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40" dirty="0"/>
              <a:t>Types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diaphragm</a:t>
            </a:r>
          </a:p>
        </p:txBody>
      </p:sp>
      <p:sp>
        <p:nvSpPr>
          <p:cNvPr id="3" name="object 3"/>
          <p:cNvSpPr/>
          <p:nvPr/>
        </p:nvSpPr>
        <p:spPr>
          <a:xfrm>
            <a:off x="334735" y="2989550"/>
            <a:ext cx="8307160" cy="20218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876" y="575894"/>
            <a:ext cx="577913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45" dirty="0">
                <a:latin typeface="Times New Roman"/>
                <a:cs typeface="Times New Roman"/>
              </a:rPr>
              <a:t>Types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25" dirty="0">
                <a:latin typeface="Times New Roman"/>
                <a:cs typeface="Times New Roman"/>
              </a:rPr>
              <a:t>Telescope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Tacheometry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5325"/>
            <a:ext cx="6478905" cy="156210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2800" spc="-5" dirty="0">
                <a:latin typeface="Arial"/>
                <a:cs typeface="Arial"/>
              </a:rPr>
              <a:t>•	</a:t>
            </a:r>
            <a:r>
              <a:rPr sz="2800" spc="-5" dirty="0">
                <a:latin typeface="Times New Roman"/>
                <a:cs typeface="Times New Roman"/>
              </a:rPr>
              <a:t>External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focusing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354965" algn="l"/>
              </a:tabLst>
            </a:pPr>
            <a:r>
              <a:rPr sz="2800" spc="-5" dirty="0">
                <a:latin typeface="Arial"/>
                <a:cs typeface="Arial"/>
              </a:rPr>
              <a:t>•	</a:t>
            </a:r>
            <a:r>
              <a:rPr sz="2800" dirty="0">
                <a:latin typeface="Times New Roman"/>
                <a:cs typeface="Times New Roman"/>
              </a:rPr>
              <a:t>Internal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focusing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354965" algn="l"/>
              </a:tabLst>
            </a:pPr>
            <a:r>
              <a:rPr sz="2800" spc="-5" dirty="0">
                <a:latin typeface="Arial"/>
                <a:cs typeface="Arial"/>
              </a:rPr>
              <a:t>•	</a:t>
            </a:r>
            <a:r>
              <a:rPr sz="2800" spc="-5" dirty="0">
                <a:latin typeface="Times New Roman"/>
                <a:cs typeface="Times New Roman"/>
              </a:rPr>
              <a:t>External </a:t>
            </a:r>
            <a:r>
              <a:rPr sz="2800" dirty="0">
                <a:latin typeface="Times New Roman"/>
                <a:cs typeface="Times New Roman"/>
              </a:rPr>
              <a:t>focusing </a:t>
            </a:r>
            <a:r>
              <a:rPr sz="2800" spc="-5" dirty="0">
                <a:latin typeface="Times New Roman"/>
                <a:cs typeface="Times New Roman"/>
              </a:rPr>
              <a:t>fitted with anallatic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lens.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762000"/>
            <a:ext cx="7948930" cy="473329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33350" marR="5080" algn="ctr">
              <a:lnSpc>
                <a:spcPct val="98900"/>
              </a:lnSpc>
              <a:spcBef>
                <a:spcPts val="145"/>
              </a:spcBef>
            </a:pPr>
            <a:r>
              <a:rPr sz="3200" b="1" dirty="0">
                <a:latin typeface="Times New Roman"/>
                <a:cs typeface="Times New Roman"/>
              </a:rPr>
              <a:t>Anallatic lens </a:t>
            </a:r>
            <a:r>
              <a:rPr sz="3200" dirty="0">
                <a:latin typeface="Times New Roman"/>
                <a:cs typeface="Times New Roman"/>
              </a:rPr>
              <a:t>-It is an additional lens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generally  provided in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external focusing tacheometer  between object glass &amp;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eyepiece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Advantages of anallatic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lens.</a:t>
            </a:r>
            <a:endParaRPr sz="3200">
              <a:latin typeface="Times New Roman"/>
              <a:cs typeface="Times New Roman"/>
            </a:endParaRPr>
          </a:p>
          <a:p>
            <a:pPr marL="527685" marR="204470" indent="-515620">
              <a:lnSpc>
                <a:spcPct val="100000"/>
              </a:lnSpc>
              <a:spcBef>
                <a:spcPts val="770"/>
              </a:spcBef>
              <a:tabLst>
                <a:tab pos="527685" algn="l"/>
              </a:tabLst>
            </a:pPr>
            <a:r>
              <a:rPr sz="3200" dirty="0">
                <a:latin typeface="Times New Roman"/>
                <a:cs typeface="Times New Roman"/>
              </a:rPr>
              <a:t>1)	For calculation of horizontal &amp; vertical  distances constant </a:t>
            </a:r>
            <a:r>
              <a:rPr sz="3200" spc="5" dirty="0">
                <a:latin typeface="Times New Roman"/>
                <a:cs typeface="Times New Roman"/>
              </a:rPr>
              <a:t>(f+c)=0, </a:t>
            </a:r>
            <a:r>
              <a:rPr sz="3200" dirty="0">
                <a:latin typeface="Times New Roman"/>
                <a:cs typeface="Times New Roman"/>
              </a:rPr>
              <a:t>if tacheometer</a:t>
            </a:r>
            <a:r>
              <a:rPr sz="3200" spc="-1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  provided with anallatic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lens.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527685" algn="l"/>
              </a:tabLst>
            </a:pPr>
            <a:r>
              <a:rPr sz="3200" dirty="0">
                <a:latin typeface="Times New Roman"/>
                <a:cs typeface="Times New Roman"/>
              </a:rPr>
              <a:t>2)	Calculation becomes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simple.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1946" y="543890"/>
            <a:ext cx="736663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Times New Roman"/>
                <a:cs typeface="Times New Roman"/>
              </a:rPr>
              <a:t>Essential </a:t>
            </a:r>
            <a:r>
              <a:rPr sz="3600" spc="-5" dirty="0">
                <a:latin typeface="Times New Roman"/>
                <a:cs typeface="Times New Roman"/>
              </a:rPr>
              <a:t>characteristics </a:t>
            </a:r>
            <a:r>
              <a:rPr sz="3600" dirty="0">
                <a:latin typeface="Times New Roman"/>
                <a:cs typeface="Times New Roman"/>
              </a:rPr>
              <a:t>of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Tacheometer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22827"/>
            <a:ext cx="7342505" cy="431863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dirty="0">
                <a:latin typeface="Times New Roman"/>
                <a:cs typeface="Times New Roman"/>
              </a:rPr>
              <a:t>The value of constant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(f/i)=100.</a:t>
            </a:r>
            <a:endParaRPr sz="3200">
              <a:latin typeface="Times New Roman"/>
              <a:cs typeface="Times New Roman"/>
            </a:endParaRPr>
          </a:p>
          <a:p>
            <a:pPr marL="355600" marR="690880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dirty="0">
                <a:latin typeface="Times New Roman"/>
                <a:cs typeface="Times New Roman"/>
              </a:rPr>
              <a:t>The telescope should be provided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with  anallatic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lens.</a:t>
            </a:r>
            <a:endParaRPr sz="3200">
              <a:latin typeface="Times New Roman"/>
              <a:cs typeface="Times New Roman"/>
            </a:endParaRPr>
          </a:p>
          <a:p>
            <a:pPr marL="355600" marR="34925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dirty="0">
                <a:latin typeface="Times New Roman"/>
                <a:cs typeface="Times New Roman"/>
              </a:rPr>
              <a:t>The telescope should be powerful,  magnification should be 20 to 30 times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  </a:t>
            </a:r>
            <a:r>
              <a:rPr sz="3200" spc="-20" dirty="0">
                <a:latin typeface="Times New Roman"/>
                <a:cs typeface="Times New Roman"/>
              </a:rPr>
              <a:t>diameter.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dirty="0">
                <a:latin typeface="Times New Roman"/>
                <a:cs typeface="Times New Roman"/>
              </a:rPr>
              <a:t>The vision through the telescope should</a:t>
            </a:r>
            <a:r>
              <a:rPr sz="3200" spc="-1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  clear </a:t>
            </a:r>
            <a:r>
              <a:rPr sz="3200" spc="5" dirty="0">
                <a:latin typeface="Times New Roman"/>
                <a:cs typeface="Times New Roman"/>
              </a:rPr>
              <a:t>&amp; </a:t>
            </a:r>
            <a:r>
              <a:rPr sz="3200" dirty="0">
                <a:latin typeface="Times New Roman"/>
                <a:cs typeface="Times New Roman"/>
              </a:rPr>
              <a:t>bright image at longer</a:t>
            </a:r>
            <a:r>
              <a:rPr sz="3200" spc="-1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distance.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63702"/>
            <a:ext cx="7821930" cy="4679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8285" algn="ctr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Calibri"/>
                <a:cs typeface="Calibri"/>
              </a:rPr>
              <a:t>II)Levelling </a:t>
            </a:r>
            <a:r>
              <a:rPr sz="3200" spc="-30" dirty="0">
                <a:latin typeface="Calibri"/>
                <a:cs typeface="Calibri"/>
              </a:rPr>
              <a:t>staff </a:t>
            </a:r>
            <a:r>
              <a:rPr sz="3200" dirty="0">
                <a:latin typeface="Calibri"/>
                <a:cs typeface="Calibri"/>
              </a:rPr>
              <a:t>or </a:t>
            </a:r>
            <a:r>
              <a:rPr sz="3200" spc="-15" dirty="0">
                <a:latin typeface="Calibri"/>
                <a:cs typeface="Calibri"/>
              </a:rPr>
              <a:t>stadia</a:t>
            </a:r>
            <a:r>
              <a:rPr sz="3200" spc="5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rod.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50">
              <a:latin typeface="Calibri"/>
              <a:cs typeface="Calibri"/>
            </a:endParaRPr>
          </a:p>
          <a:p>
            <a:pPr marL="355600" marR="351155" indent="-342900">
              <a:lnSpc>
                <a:spcPct val="100000"/>
              </a:lnSpc>
              <a:spcBef>
                <a:spcPts val="5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spc="-10" dirty="0">
                <a:latin typeface="Calibri"/>
                <a:cs typeface="Calibri"/>
              </a:rPr>
              <a:t>Levelling </a:t>
            </a:r>
            <a:r>
              <a:rPr sz="3200" spc="-35" dirty="0">
                <a:latin typeface="Calibri"/>
                <a:cs typeface="Calibri"/>
              </a:rPr>
              <a:t>staff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5" dirty="0">
                <a:latin typeface="Calibri"/>
                <a:cs typeface="Calibri"/>
              </a:rPr>
              <a:t>stadia </a:t>
            </a:r>
            <a:r>
              <a:rPr sz="3200" spc="-10" dirty="0">
                <a:latin typeface="Calibri"/>
                <a:cs typeface="Calibri"/>
              </a:rPr>
              <a:t>rodused </a:t>
            </a:r>
            <a:r>
              <a:rPr sz="3200" dirty="0">
                <a:latin typeface="Calibri"/>
                <a:cs typeface="Calibri"/>
              </a:rPr>
              <a:t>with  </a:t>
            </a:r>
            <a:r>
              <a:rPr sz="3200" spc="-10" dirty="0">
                <a:latin typeface="Calibri"/>
                <a:cs typeface="Calibri"/>
              </a:rPr>
              <a:t>tacheometer </a:t>
            </a:r>
            <a:r>
              <a:rPr sz="3200" spc="-20" dirty="0">
                <a:latin typeface="Calibri"/>
                <a:cs typeface="Calibri"/>
              </a:rPr>
              <a:t>may </a:t>
            </a:r>
            <a:r>
              <a:rPr sz="3200" dirty="0">
                <a:latin typeface="Calibri"/>
                <a:cs typeface="Calibri"/>
              </a:rPr>
              <a:t>be </a:t>
            </a:r>
            <a:r>
              <a:rPr sz="3200" spc="-5" dirty="0">
                <a:latin typeface="Calibri"/>
                <a:cs typeface="Calibri"/>
              </a:rPr>
              <a:t>usual </a:t>
            </a:r>
            <a:r>
              <a:rPr sz="3200" dirty="0">
                <a:latin typeface="Calibri"/>
                <a:cs typeface="Calibri"/>
              </a:rPr>
              <a:t>type of </a:t>
            </a:r>
            <a:r>
              <a:rPr sz="3200" spc="-10" dirty="0">
                <a:latin typeface="Calibri"/>
                <a:cs typeface="Calibri"/>
              </a:rPr>
              <a:t>levelling  </a:t>
            </a:r>
            <a:r>
              <a:rPr sz="3200" spc="-65" dirty="0">
                <a:latin typeface="Calibri"/>
                <a:cs typeface="Calibri"/>
              </a:rPr>
              <a:t>staff.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dirty="0">
                <a:latin typeface="Calibri"/>
                <a:cs typeface="Calibri"/>
              </a:rPr>
              <a:t>It </a:t>
            </a:r>
            <a:r>
              <a:rPr sz="3200" spc="-20" dirty="0">
                <a:latin typeface="Calibri"/>
                <a:cs typeface="Calibri"/>
              </a:rPr>
              <a:t>may </a:t>
            </a:r>
            <a:r>
              <a:rPr sz="3200" spc="-5" dirty="0">
                <a:latin typeface="Calibri"/>
                <a:cs typeface="Calibri"/>
              </a:rPr>
              <a:t>be </a:t>
            </a:r>
            <a:r>
              <a:rPr sz="3200" spc="-15" dirty="0">
                <a:latin typeface="Calibri"/>
                <a:cs typeface="Calibri"/>
              </a:rPr>
              <a:t>folding </a:t>
            </a:r>
            <a:r>
              <a:rPr sz="3200" spc="-5" dirty="0">
                <a:latin typeface="Calibri"/>
                <a:cs typeface="Calibri"/>
              </a:rPr>
              <a:t>or </a:t>
            </a:r>
            <a:r>
              <a:rPr sz="3200" spc="-10" dirty="0">
                <a:latin typeface="Calibri"/>
                <a:cs typeface="Calibri"/>
              </a:rPr>
              <a:t>telescopic </a:t>
            </a:r>
            <a:r>
              <a:rPr sz="3200" spc="-5" dirty="0">
                <a:latin typeface="Calibri"/>
                <a:cs typeface="Calibri"/>
              </a:rPr>
              <a:t>with </a:t>
            </a:r>
            <a:r>
              <a:rPr sz="3200" dirty="0">
                <a:latin typeface="Calibri"/>
                <a:cs typeface="Calibri"/>
              </a:rPr>
              <a:t>is 5 cm </a:t>
            </a:r>
            <a:r>
              <a:rPr sz="3200" spc="-20" dirty="0">
                <a:latin typeface="Calibri"/>
                <a:cs typeface="Calibri"/>
              </a:rPr>
              <a:t>to  </a:t>
            </a:r>
            <a:r>
              <a:rPr sz="3200" dirty="0">
                <a:latin typeface="Calibri"/>
                <a:cs typeface="Calibri"/>
              </a:rPr>
              <a:t>15 cm. &amp; </a:t>
            </a:r>
            <a:r>
              <a:rPr sz="3200" spc="-10" dirty="0">
                <a:latin typeface="Calibri"/>
                <a:cs typeface="Calibri"/>
              </a:rPr>
              <a:t>height </a:t>
            </a:r>
            <a:r>
              <a:rPr sz="3200" dirty="0">
                <a:latin typeface="Calibri"/>
                <a:cs typeface="Calibri"/>
              </a:rPr>
              <a:t>3 </a:t>
            </a:r>
            <a:r>
              <a:rPr sz="3200" spc="5" dirty="0">
                <a:latin typeface="Calibri"/>
                <a:cs typeface="Calibri"/>
              </a:rPr>
              <a:t>m </a:t>
            </a:r>
            <a:r>
              <a:rPr sz="3200" spc="-20" dirty="0">
                <a:latin typeface="Calibri"/>
                <a:cs typeface="Calibri"/>
              </a:rPr>
              <a:t>to </a:t>
            </a:r>
            <a:r>
              <a:rPr sz="3200" dirty="0">
                <a:latin typeface="Calibri"/>
                <a:cs typeface="Calibri"/>
              </a:rPr>
              <a:t>5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m.</a:t>
            </a:r>
            <a:endParaRPr sz="3200">
              <a:latin typeface="Calibri"/>
              <a:cs typeface="Calibri"/>
            </a:endParaRPr>
          </a:p>
          <a:p>
            <a:pPr marL="355600" marR="1477645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dirty="0">
                <a:latin typeface="Calibri"/>
                <a:cs typeface="Calibri"/>
              </a:rPr>
              <a:t>It </a:t>
            </a:r>
            <a:r>
              <a:rPr sz="3200" spc="-20" dirty="0">
                <a:latin typeface="Calibri"/>
                <a:cs typeface="Calibri"/>
              </a:rPr>
              <a:t>may </a:t>
            </a:r>
            <a:r>
              <a:rPr sz="3200" spc="-5" dirty="0">
                <a:latin typeface="Calibri"/>
                <a:cs typeface="Calibri"/>
              </a:rPr>
              <a:t>measure </a:t>
            </a:r>
            <a:r>
              <a:rPr sz="3200" spc="-15" dirty="0">
                <a:latin typeface="Calibri"/>
                <a:cs typeface="Calibri"/>
              </a:rPr>
              <a:t>meter </a:t>
            </a:r>
            <a:r>
              <a:rPr sz="3200" dirty="0">
                <a:latin typeface="Calibri"/>
                <a:cs typeface="Calibri"/>
              </a:rPr>
              <a:t>, </a:t>
            </a:r>
            <a:r>
              <a:rPr sz="3200" spc="-10" dirty="0">
                <a:latin typeface="Calibri"/>
                <a:cs typeface="Calibri"/>
              </a:rPr>
              <a:t>decimeter </a:t>
            </a:r>
            <a:r>
              <a:rPr sz="3200" dirty="0">
                <a:latin typeface="Calibri"/>
                <a:cs typeface="Calibri"/>
              </a:rPr>
              <a:t>&amp;  </a:t>
            </a:r>
            <a:r>
              <a:rPr sz="3200" spc="-40" dirty="0">
                <a:latin typeface="Calibri"/>
                <a:cs typeface="Calibri"/>
              </a:rPr>
              <a:t>centimeter.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9618" y="1440909"/>
            <a:ext cx="8537933" cy="31006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Fixed </a:t>
            </a:r>
            <a:r>
              <a:rPr spc="-5" dirty="0"/>
              <a:t>Hair</a:t>
            </a:r>
            <a:r>
              <a:rPr spc="-55" dirty="0"/>
              <a:t> </a:t>
            </a:r>
            <a:r>
              <a:rPr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9090"/>
            <a:ext cx="7823834" cy="2404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3000" dirty="0">
                <a:latin typeface="Arial"/>
                <a:cs typeface="Arial"/>
              </a:rPr>
              <a:t>•	</a:t>
            </a:r>
            <a:r>
              <a:rPr sz="3000" dirty="0">
                <a:latin typeface="Calibri"/>
                <a:cs typeface="Calibri"/>
              </a:rPr>
              <a:t>In this </a:t>
            </a:r>
            <a:r>
              <a:rPr sz="3000" spc="-5" dirty="0">
                <a:latin typeface="Calibri"/>
                <a:cs typeface="Calibri"/>
              </a:rPr>
              <a:t>method, </a:t>
            </a:r>
            <a:r>
              <a:rPr sz="3000" dirty="0">
                <a:latin typeface="Calibri"/>
                <a:cs typeface="Calibri"/>
              </a:rPr>
              <a:t>the </a:t>
            </a:r>
            <a:r>
              <a:rPr sz="3000" spc="-15" dirty="0">
                <a:latin typeface="Calibri"/>
                <a:cs typeface="Calibri"/>
              </a:rPr>
              <a:t>distance </a:t>
            </a:r>
            <a:r>
              <a:rPr sz="3000" spc="-10" dirty="0">
                <a:latin typeface="Calibri"/>
                <a:cs typeface="Calibri"/>
              </a:rPr>
              <a:t>between two</a:t>
            </a:r>
            <a:r>
              <a:rPr sz="3000" spc="-9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stadia  </a:t>
            </a:r>
            <a:r>
              <a:rPr sz="3000" spc="-5" dirty="0">
                <a:latin typeface="Calibri"/>
                <a:cs typeface="Calibri"/>
              </a:rPr>
              <a:t>hair </a:t>
            </a:r>
            <a:r>
              <a:rPr sz="3000" spc="-10" dirty="0">
                <a:latin typeface="Calibri"/>
                <a:cs typeface="Calibri"/>
              </a:rPr>
              <a:t>is</a:t>
            </a:r>
            <a:r>
              <a:rPr sz="3000" spc="-20" dirty="0">
                <a:latin typeface="Calibri"/>
                <a:cs typeface="Calibri"/>
              </a:rPr>
              <a:t> fixed.</a:t>
            </a:r>
            <a:endParaRPr sz="3000">
              <a:latin typeface="Calibri"/>
              <a:cs typeface="Calibri"/>
            </a:endParaRPr>
          </a:p>
          <a:p>
            <a:pPr marL="355600" marR="107950" indent="-342900">
              <a:lnSpc>
                <a:spcPct val="100000"/>
              </a:lnSpc>
              <a:spcBef>
                <a:spcPts val="720"/>
              </a:spcBef>
              <a:tabLst>
                <a:tab pos="354965" algn="l"/>
              </a:tabLst>
            </a:pPr>
            <a:r>
              <a:rPr sz="3000" dirty="0">
                <a:latin typeface="Arial"/>
                <a:cs typeface="Arial"/>
              </a:rPr>
              <a:t>•	</a:t>
            </a:r>
            <a:r>
              <a:rPr sz="3000" spc="-5" dirty="0">
                <a:latin typeface="Calibri"/>
                <a:cs typeface="Calibri"/>
              </a:rPr>
              <a:t>The </a:t>
            </a:r>
            <a:r>
              <a:rPr sz="3000" spc="-10" dirty="0">
                <a:latin typeface="Calibri"/>
                <a:cs typeface="Calibri"/>
              </a:rPr>
              <a:t>reading corresponding </a:t>
            </a:r>
            <a:r>
              <a:rPr sz="3000" spc="-15" dirty="0">
                <a:latin typeface="Calibri"/>
                <a:cs typeface="Calibri"/>
              </a:rPr>
              <a:t>to </a:t>
            </a:r>
            <a:r>
              <a:rPr sz="3000" spc="-10" dirty="0">
                <a:latin typeface="Calibri"/>
                <a:cs typeface="Calibri"/>
              </a:rPr>
              <a:t>three </a:t>
            </a:r>
            <a:r>
              <a:rPr sz="3000" spc="-15" dirty="0">
                <a:latin typeface="Calibri"/>
                <a:cs typeface="Calibri"/>
              </a:rPr>
              <a:t>cross </a:t>
            </a:r>
            <a:r>
              <a:rPr sz="3000" spc="-10" dirty="0">
                <a:latin typeface="Calibri"/>
                <a:cs typeface="Calibri"/>
              </a:rPr>
              <a:t>hair </a:t>
            </a:r>
            <a:r>
              <a:rPr sz="3000" dirty="0">
                <a:latin typeface="Calibri"/>
                <a:cs typeface="Calibri"/>
              </a:rPr>
              <a:t>is  </a:t>
            </a:r>
            <a:r>
              <a:rPr sz="3000" spc="-25" dirty="0">
                <a:latin typeface="Calibri"/>
                <a:cs typeface="Calibri"/>
              </a:rPr>
              <a:t>taken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20" dirty="0">
                <a:latin typeface="Calibri"/>
                <a:cs typeface="Calibri"/>
              </a:rPr>
              <a:t>difference </a:t>
            </a:r>
            <a:r>
              <a:rPr sz="3000" spc="-10" dirty="0">
                <a:latin typeface="Calibri"/>
                <a:cs typeface="Calibri"/>
              </a:rPr>
              <a:t>between top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20" dirty="0">
                <a:latin typeface="Calibri"/>
                <a:cs typeface="Calibri"/>
              </a:rPr>
              <a:t>bottom  </a:t>
            </a:r>
            <a:r>
              <a:rPr sz="3000" spc="-5" dirty="0">
                <a:latin typeface="Calibri"/>
                <a:cs typeface="Calibri"/>
              </a:rPr>
              <a:t>hair </a:t>
            </a:r>
            <a:r>
              <a:rPr sz="3000" spc="-10" dirty="0">
                <a:latin typeface="Calibri"/>
                <a:cs typeface="Calibri"/>
              </a:rPr>
              <a:t>is </a:t>
            </a:r>
            <a:r>
              <a:rPr sz="3000" spc="-15" dirty="0">
                <a:latin typeface="Calibri"/>
                <a:cs typeface="Calibri"/>
              </a:rPr>
              <a:t>found </a:t>
            </a:r>
            <a:r>
              <a:rPr sz="3000" spc="-5" dirty="0">
                <a:latin typeface="Calibri"/>
                <a:cs typeface="Calibri"/>
              </a:rPr>
              <a:t>out known </a:t>
            </a:r>
            <a:r>
              <a:rPr sz="3000" dirty="0">
                <a:latin typeface="Calibri"/>
                <a:cs typeface="Calibri"/>
              </a:rPr>
              <a:t>as </a:t>
            </a:r>
            <a:r>
              <a:rPr sz="3000" spc="-25" dirty="0">
                <a:latin typeface="Calibri"/>
                <a:cs typeface="Calibri"/>
              </a:rPr>
              <a:t>staff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intercept.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7721" y="34544"/>
            <a:ext cx="599313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Principle </a:t>
            </a:r>
            <a:r>
              <a:rPr spc="-5" dirty="0"/>
              <a:t>of </a:t>
            </a:r>
            <a:r>
              <a:rPr spc="-15" dirty="0"/>
              <a:t>stadia</a:t>
            </a:r>
            <a:r>
              <a:rPr spc="-70" dirty="0"/>
              <a:t> </a:t>
            </a:r>
            <a:r>
              <a:rPr dirty="0"/>
              <a:t>method</a:t>
            </a:r>
          </a:p>
        </p:txBody>
      </p:sp>
      <p:sp>
        <p:nvSpPr>
          <p:cNvPr id="3" name="object 3"/>
          <p:cNvSpPr/>
          <p:nvPr/>
        </p:nvSpPr>
        <p:spPr>
          <a:xfrm>
            <a:off x="381000" y="1752600"/>
            <a:ext cx="4495800" cy="37708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61228" y="856234"/>
            <a:ext cx="3625850" cy="5513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From </a:t>
            </a:r>
            <a:r>
              <a:rPr sz="1800" spc="-5" dirty="0">
                <a:latin typeface="Calibri"/>
                <a:cs typeface="Calibri"/>
              </a:rPr>
              <a:t>similarity of triangle POQ </a:t>
            </a:r>
            <a:r>
              <a:rPr sz="1800" dirty="0">
                <a:latin typeface="Calibri"/>
                <a:cs typeface="Calibri"/>
              </a:rPr>
              <a:t>&amp; </a:t>
            </a:r>
            <a:r>
              <a:rPr sz="1800" spc="-5" dirty="0">
                <a:latin typeface="Calibri"/>
                <a:cs typeface="Calibri"/>
              </a:rPr>
              <a:t>poq </a:t>
            </a:r>
            <a:r>
              <a:rPr sz="1800" dirty="0">
                <a:latin typeface="Calibri"/>
                <a:cs typeface="Calibri"/>
              </a:rPr>
              <a:t>.  </a:t>
            </a:r>
            <a:r>
              <a:rPr sz="1800" spc="-5" dirty="0">
                <a:latin typeface="Calibri"/>
                <a:cs typeface="Calibri"/>
              </a:rPr>
              <a:t>PR/pr </a:t>
            </a:r>
            <a:r>
              <a:rPr sz="1800" spc="10" dirty="0">
                <a:latin typeface="Calibri"/>
                <a:cs typeface="Calibri"/>
              </a:rPr>
              <a:t>=OQ/oq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S/i =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f1/f2</a:t>
            </a:r>
            <a:endParaRPr sz="1800">
              <a:latin typeface="Calibri"/>
              <a:cs typeface="Calibri"/>
            </a:endParaRPr>
          </a:p>
          <a:p>
            <a:pPr marL="12700" marR="199453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By </a:t>
            </a:r>
            <a:r>
              <a:rPr sz="1800" dirty="0">
                <a:latin typeface="Calibri"/>
                <a:cs typeface="Calibri"/>
              </a:rPr>
              <a:t>lens </a:t>
            </a:r>
            <a:r>
              <a:rPr sz="1800" spc="-10" dirty="0">
                <a:latin typeface="Calibri"/>
                <a:cs typeface="Calibri"/>
              </a:rPr>
              <a:t>formula  </a:t>
            </a:r>
            <a:r>
              <a:rPr sz="1800" spc="-5" dirty="0">
                <a:latin typeface="Calibri"/>
                <a:cs typeface="Calibri"/>
              </a:rPr>
              <a:t>1/f=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(1/f1)+(1/f2)</a:t>
            </a:r>
            <a:endParaRPr sz="1800">
              <a:latin typeface="Calibri"/>
              <a:cs typeface="Calibri"/>
            </a:endParaRPr>
          </a:p>
          <a:p>
            <a:pPr marL="12700" marR="89852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Multyplying </a:t>
            </a:r>
            <a:r>
              <a:rPr sz="1800" dirty="0">
                <a:latin typeface="Calibri"/>
                <a:cs typeface="Calibri"/>
              </a:rPr>
              <a:t>f1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both side  </a:t>
            </a:r>
            <a:r>
              <a:rPr sz="1800" dirty="0">
                <a:latin typeface="Calibri"/>
                <a:cs typeface="Calibri"/>
              </a:rPr>
              <a:t>f1×(1/f) = </a:t>
            </a:r>
            <a:r>
              <a:rPr sz="1800" spc="-5" dirty="0">
                <a:latin typeface="Calibri"/>
                <a:cs typeface="Calibri"/>
              </a:rPr>
              <a:t>f1×(1/f1)+f1×(1/f2</a:t>
            </a:r>
            <a:r>
              <a:rPr sz="1800" spc="-5">
                <a:latin typeface="Calibri"/>
                <a:cs typeface="Calibri"/>
              </a:rPr>
              <a:t>)  </a:t>
            </a:r>
            <a:r>
              <a:rPr lang="en-US" sz="1800" spc="-5" smtClean="0">
                <a:latin typeface="Calibri"/>
                <a:cs typeface="Calibri"/>
              </a:rPr>
              <a:t>f</a:t>
            </a:r>
            <a:r>
              <a:rPr sz="1800" spc="-5" smtClean="0">
                <a:latin typeface="Calibri"/>
                <a:cs typeface="Calibri"/>
              </a:rPr>
              <a:t>1/f </a:t>
            </a:r>
            <a:r>
              <a:rPr sz="1800" dirty="0">
                <a:latin typeface="Calibri"/>
                <a:cs typeface="Calibri"/>
              </a:rPr>
              <a:t>= </a:t>
            </a:r>
            <a:r>
              <a:rPr sz="1800" spc="-5" dirty="0">
                <a:latin typeface="Calibri"/>
                <a:cs typeface="Calibri"/>
              </a:rPr>
              <a:t>1+(f1/f2)</a:t>
            </a:r>
            <a:endParaRPr sz="1800">
              <a:latin typeface="Calibri"/>
              <a:cs typeface="Calibri"/>
            </a:endParaRPr>
          </a:p>
          <a:p>
            <a:pPr marL="12700" marR="129349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Put values of (f1/f2) </a:t>
            </a:r>
            <a:r>
              <a:rPr sz="1800" dirty="0">
                <a:latin typeface="Calibri"/>
                <a:cs typeface="Calibri"/>
              </a:rPr>
              <a:t>= S/i  </a:t>
            </a:r>
            <a:r>
              <a:rPr sz="1800" spc="-5" dirty="0">
                <a:latin typeface="Calibri"/>
                <a:cs typeface="Calibri"/>
              </a:rPr>
              <a:t>f1/f </a:t>
            </a:r>
            <a:r>
              <a:rPr sz="1800" dirty="0">
                <a:latin typeface="Calibri"/>
                <a:cs typeface="Calibri"/>
              </a:rPr>
              <a:t>= </a:t>
            </a:r>
            <a:r>
              <a:rPr sz="1800" spc="-5" dirty="0">
                <a:latin typeface="Calibri"/>
                <a:cs typeface="Calibri"/>
              </a:rPr>
              <a:t>1+ (S/i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12700" marR="246697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(f1/f)-1 =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S/i  </a:t>
            </a:r>
            <a:r>
              <a:rPr sz="1800" spc="-5" dirty="0">
                <a:latin typeface="Calibri"/>
                <a:cs typeface="Calibri"/>
              </a:rPr>
              <a:t>(f1-f)/f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S/i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606550" algn="l"/>
              </a:tabLst>
            </a:pPr>
            <a:r>
              <a:rPr sz="1800" spc="-5" dirty="0">
                <a:latin typeface="Calibri"/>
                <a:cs typeface="Calibri"/>
              </a:rPr>
              <a:t>f1=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S/i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×f+f	eq 1</a:t>
            </a:r>
            <a:endParaRPr sz="1800">
              <a:latin typeface="Calibri"/>
              <a:cs typeface="Calibri"/>
            </a:endParaRPr>
          </a:p>
          <a:p>
            <a:pPr marL="12700" marR="648970">
              <a:lnSpc>
                <a:spcPct val="100000"/>
              </a:lnSpc>
              <a:tabLst>
                <a:tab pos="2564130" algn="l"/>
              </a:tabLst>
            </a:pPr>
            <a:r>
              <a:rPr sz="1800" spc="-45" dirty="0">
                <a:latin typeface="Calibri"/>
                <a:cs typeface="Calibri"/>
              </a:rPr>
              <a:t>Now,  </a:t>
            </a:r>
            <a:r>
              <a:rPr sz="1800" spc="-5" dirty="0">
                <a:latin typeface="Calibri"/>
                <a:cs typeface="Calibri"/>
              </a:rPr>
              <a:t>D= f1+d 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f1=D-d	eq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  </a:t>
            </a:r>
            <a:r>
              <a:rPr sz="1800" spc="-5" dirty="0">
                <a:latin typeface="Calibri"/>
                <a:cs typeface="Calibri"/>
              </a:rPr>
              <a:t>Put values of equation </a:t>
            </a:r>
            <a:r>
              <a:rPr sz="1800" dirty="0">
                <a:latin typeface="Calibri"/>
                <a:cs typeface="Calibri"/>
              </a:rPr>
              <a:t>2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D-d </a:t>
            </a:r>
            <a:r>
              <a:rPr sz="1800" dirty="0">
                <a:latin typeface="Calibri"/>
                <a:cs typeface="Calibri"/>
              </a:rPr>
              <a:t>= </a:t>
            </a:r>
            <a:r>
              <a:rPr sz="1800" spc="-5" dirty="0">
                <a:latin typeface="Calibri"/>
                <a:cs typeface="Calibri"/>
              </a:rPr>
              <a:t>S/i×f+f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952625" algn="l"/>
              </a:tabLst>
            </a:pPr>
            <a:r>
              <a:rPr sz="1800" b="1" spc="-5" dirty="0">
                <a:latin typeface="Calibri"/>
                <a:cs typeface="Calibri"/>
              </a:rPr>
              <a:t>D=(f/i)×S+(f+d)	</a:t>
            </a:r>
            <a:r>
              <a:rPr sz="1800" dirty="0">
                <a:latin typeface="Calibri"/>
                <a:cs typeface="Calibri"/>
              </a:rPr>
              <a:t>eq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  <a:p>
            <a:pPr marL="12700" marR="84709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(f/i) =multiplying </a:t>
            </a:r>
            <a:r>
              <a:rPr sz="1800" spc="-10" dirty="0">
                <a:latin typeface="Calibri"/>
                <a:cs typeface="Calibri"/>
              </a:rPr>
              <a:t>constant= </a:t>
            </a:r>
            <a:r>
              <a:rPr sz="1800" dirty="0">
                <a:latin typeface="Calibri"/>
                <a:cs typeface="Calibri"/>
              </a:rPr>
              <a:t>m  </a:t>
            </a:r>
            <a:r>
              <a:rPr sz="1800" spc="-5" dirty="0">
                <a:latin typeface="Calibri"/>
                <a:cs typeface="Calibri"/>
              </a:rPr>
              <a:t>(f+d)= additive </a:t>
            </a:r>
            <a:r>
              <a:rPr sz="1800" spc="-15" dirty="0">
                <a:latin typeface="Calibri"/>
                <a:cs typeface="Calibri"/>
              </a:rPr>
              <a:t>constant </a:t>
            </a:r>
            <a:r>
              <a:rPr sz="1800" spc="-5" dirty="0">
                <a:latin typeface="Calibri"/>
                <a:cs typeface="Calibri"/>
              </a:rPr>
              <a:t>=c  </a:t>
            </a:r>
            <a:r>
              <a:rPr sz="1800" b="1" dirty="0">
                <a:latin typeface="Calibri"/>
                <a:cs typeface="Calibri"/>
              </a:rPr>
              <a:t>D= </a:t>
            </a:r>
            <a:r>
              <a:rPr sz="1800" b="1" spc="-5" dirty="0">
                <a:latin typeface="Calibri"/>
                <a:cs typeface="Calibri"/>
              </a:rPr>
              <a:t>ms+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c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0540" y="633729"/>
            <a:ext cx="7752715" cy="456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2400" spc="-155" dirty="0">
                <a:latin typeface="Calibri"/>
                <a:cs typeface="Calibri"/>
              </a:rPr>
              <a:t>P, </a:t>
            </a:r>
            <a:r>
              <a:rPr sz="2400" spc="60" dirty="0">
                <a:latin typeface="Calibri"/>
                <a:cs typeface="Calibri"/>
              </a:rPr>
              <a:t>Q, </a:t>
            </a:r>
            <a:r>
              <a:rPr sz="2400" spc="-5" dirty="0">
                <a:latin typeface="Calibri"/>
                <a:cs typeface="Calibri"/>
              </a:rPr>
              <a:t>R=Three </a:t>
            </a:r>
            <a:r>
              <a:rPr sz="2400" dirty="0">
                <a:latin typeface="Calibri"/>
                <a:cs typeface="Calibri"/>
              </a:rPr>
              <a:t>line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sight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spc="-20" dirty="0">
                <a:latin typeface="Calibri"/>
                <a:cs typeface="Calibri"/>
              </a:rPr>
              <a:t>staff </a:t>
            </a:r>
            <a:r>
              <a:rPr sz="2400" spc="-10" dirty="0">
                <a:latin typeface="Calibri"/>
                <a:cs typeface="Calibri"/>
              </a:rPr>
              <a:t>corresponding to three </a:t>
            </a:r>
            <a:r>
              <a:rPr sz="2400" dirty="0">
                <a:latin typeface="Calibri"/>
                <a:cs typeface="Calibri"/>
              </a:rPr>
              <a:t>line.  </a:t>
            </a:r>
            <a:r>
              <a:rPr sz="2400" spc="-155" dirty="0">
                <a:latin typeface="Calibri"/>
                <a:cs typeface="Calibri"/>
              </a:rPr>
              <a:t>P, </a:t>
            </a:r>
            <a:r>
              <a:rPr sz="2400" spc="-5" dirty="0">
                <a:latin typeface="Calibri"/>
                <a:cs typeface="Calibri"/>
              </a:rPr>
              <a:t>q, </a:t>
            </a:r>
            <a:r>
              <a:rPr sz="2400" dirty="0">
                <a:latin typeface="Calibri"/>
                <a:cs typeface="Calibri"/>
              </a:rPr>
              <a:t>r=the </a:t>
            </a:r>
            <a:r>
              <a:rPr sz="2400" spc="-10" dirty="0">
                <a:latin typeface="Calibri"/>
                <a:cs typeface="Calibri"/>
              </a:rPr>
              <a:t>stadia</a:t>
            </a:r>
            <a:r>
              <a:rPr sz="2400" spc="-2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hairs</a:t>
            </a:r>
            <a:endParaRPr sz="2400">
              <a:latin typeface="Calibri"/>
              <a:cs typeface="Calibri"/>
            </a:endParaRPr>
          </a:p>
          <a:p>
            <a:pPr marL="38100" marR="367919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O= </a:t>
            </a:r>
            <a:r>
              <a:rPr sz="2400" spc="-10" dirty="0">
                <a:latin typeface="Calibri"/>
                <a:cs typeface="Calibri"/>
              </a:rPr>
              <a:t>optical center </a:t>
            </a:r>
            <a:r>
              <a:rPr sz="2400" spc="-5" dirty="0">
                <a:latin typeface="Calibri"/>
                <a:cs typeface="Calibri"/>
              </a:rPr>
              <a:t>of object </a:t>
            </a:r>
            <a:r>
              <a:rPr sz="2400" dirty="0">
                <a:latin typeface="Calibri"/>
                <a:cs typeface="Calibri"/>
              </a:rPr>
              <a:t>glass.  </a:t>
            </a:r>
            <a:r>
              <a:rPr sz="2400" spc="-5" dirty="0">
                <a:latin typeface="Calibri"/>
                <a:cs typeface="Calibri"/>
              </a:rPr>
              <a:t>pr= </a:t>
            </a:r>
            <a:r>
              <a:rPr sz="2400" dirty="0">
                <a:latin typeface="Calibri"/>
                <a:cs typeface="Calibri"/>
              </a:rPr>
              <a:t>i = </a:t>
            </a:r>
            <a:r>
              <a:rPr sz="2400" spc="-10" dirty="0">
                <a:latin typeface="Calibri"/>
                <a:cs typeface="Calibri"/>
              </a:rPr>
              <a:t>stadia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interval.</a:t>
            </a:r>
            <a:endParaRPr sz="24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PR= s = </a:t>
            </a:r>
            <a:r>
              <a:rPr sz="2400" spc="-20" dirty="0">
                <a:latin typeface="Calibri"/>
                <a:cs typeface="Calibri"/>
              </a:rPr>
              <a:t>staff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intercept.</a:t>
            </a:r>
            <a:endParaRPr sz="24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f = </a:t>
            </a:r>
            <a:r>
              <a:rPr sz="2400" spc="-20" dirty="0">
                <a:latin typeface="Calibri"/>
                <a:cs typeface="Calibri"/>
              </a:rPr>
              <a:t>focal </a:t>
            </a:r>
            <a:r>
              <a:rPr sz="2400" spc="-10" dirty="0">
                <a:latin typeface="Calibri"/>
                <a:cs typeface="Calibri"/>
              </a:rPr>
              <a:t>length </a:t>
            </a:r>
            <a:r>
              <a:rPr sz="2400" spc="-5" dirty="0">
                <a:latin typeface="Calibri"/>
                <a:cs typeface="Calibri"/>
              </a:rPr>
              <a:t>of object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glass.</a:t>
            </a:r>
            <a:endParaRPr sz="2400">
              <a:latin typeface="Calibri"/>
              <a:cs typeface="Calibri"/>
            </a:endParaRPr>
          </a:p>
          <a:p>
            <a:pPr marL="381000" marR="212090" indent="-342900">
              <a:lnSpc>
                <a:spcPct val="80000"/>
              </a:lnSpc>
              <a:spcBef>
                <a:spcPts val="580"/>
              </a:spcBef>
            </a:pPr>
            <a:r>
              <a:rPr sz="2400" spc="-5" dirty="0">
                <a:latin typeface="Calibri"/>
                <a:cs typeface="Calibri"/>
              </a:rPr>
              <a:t>f</a:t>
            </a:r>
            <a:r>
              <a:rPr sz="2400" spc="-7" baseline="-20833" dirty="0">
                <a:latin typeface="Calibri"/>
                <a:cs typeface="Calibri"/>
              </a:rPr>
              <a:t>1 </a:t>
            </a:r>
            <a:r>
              <a:rPr sz="2400" dirty="0">
                <a:latin typeface="Calibri"/>
                <a:cs typeface="Calibri"/>
              </a:rPr>
              <a:t>= </a:t>
            </a:r>
            <a:r>
              <a:rPr sz="2400" spc="-15" dirty="0">
                <a:latin typeface="Calibri"/>
                <a:cs typeface="Calibri"/>
              </a:rPr>
              <a:t>horizontal </a:t>
            </a:r>
            <a:r>
              <a:rPr sz="2400" spc="-10" dirty="0">
                <a:latin typeface="Calibri"/>
                <a:cs typeface="Calibri"/>
              </a:rPr>
              <a:t>distance </a:t>
            </a:r>
            <a:r>
              <a:rPr sz="2400" spc="-5" dirty="0">
                <a:latin typeface="Calibri"/>
                <a:cs typeface="Calibri"/>
              </a:rPr>
              <a:t>between </a:t>
            </a:r>
            <a:r>
              <a:rPr sz="2400" spc="-10" dirty="0">
                <a:latin typeface="Calibri"/>
                <a:cs typeface="Calibri"/>
              </a:rPr>
              <a:t>center </a:t>
            </a:r>
            <a:r>
              <a:rPr sz="2400" spc="-5" dirty="0">
                <a:latin typeface="Calibri"/>
                <a:cs typeface="Calibri"/>
              </a:rPr>
              <a:t>of object </a:t>
            </a:r>
            <a:r>
              <a:rPr sz="2400" dirty="0">
                <a:latin typeface="Calibri"/>
                <a:cs typeface="Calibri"/>
              </a:rPr>
              <a:t>glass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the  </a:t>
            </a:r>
            <a:r>
              <a:rPr sz="2400" spc="-20" dirty="0">
                <a:latin typeface="Calibri"/>
                <a:cs typeface="Calibri"/>
              </a:rPr>
              <a:t>staff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station.</a:t>
            </a:r>
            <a:endParaRPr sz="24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f</a:t>
            </a:r>
            <a:r>
              <a:rPr sz="2400" spc="-7" baseline="-20833" dirty="0">
                <a:latin typeface="Calibri"/>
                <a:cs typeface="Calibri"/>
              </a:rPr>
              <a:t>1 </a:t>
            </a:r>
            <a:r>
              <a:rPr sz="2400" dirty="0">
                <a:latin typeface="Calibri"/>
                <a:cs typeface="Calibri"/>
              </a:rPr>
              <a:t>= </a:t>
            </a:r>
            <a:r>
              <a:rPr sz="2400" spc="-15" dirty="0">
                <a:latin typeface="Calibri"/>
                <a:cs typeface="Calibri"/>
              </a:rPr>
              <a:t>horizontal </a:t>
            </a:r>
            <a:r>
              <a:rPr sz="2400" spc="-10" dirty="0">
                <a:latin typeface="Calibri"/>
                <a:cs typeface="Calibri"/>
              </a:rPr>
              <a:t>distance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diaphragm </a:t>
            </a:r>
            <a:r>
              <a:rPr sz="2400" spc="-15" dirty="0">
                <a:latin typeface="Calibri"/>
                <a:cs typeface="Calibri"/>
              </a:rPr>
              <a:t>from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‘o’</a:t>
            </a:r>
            <a:endParaRPr sz="2400">
              <a:latin typeface="Calibri"/>
              <a:cs typeface="Calibri"/>
            </a:endParaRPr>
          </a:p>
          <a:p>
            <a:pPr marL="381000" marR="614045" indent="-342900">
              <a:lnSpc>
                <a:spcPct val="80000"/>
              </a:lnSpc>
              <a:spcBef>
                <a:spcPts val="575"/>
              </a:spcBef>
            </a:pPr>
            <a:r>
              <a:rPr sz="2400" spc="-5" dirty="0">
                <a:latin typeface="Calibri"/>
                <a:cs typeface="Calibri"/>
              </a:rPr>
              <a:t>D= </a:t>
            </a:r>
            <a:r>
              <a:rPr sz="2400" spc="-15" dirty="0">
                <a:latin typeface="Calibri"/>
                <a:cs typeface="Calibri"/>
              </a:rPr>
              <a:t>horizontal </a:t>
            </a:r>
            <a:r>
              <a:rPr sz="2400" spc="-10" dirty="0">
                <a:latin typeface="Calibri"/>
                <a:cs typeface="Calibri"/>
              </a:rPr>
              <a:t>distance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20" dirty="0">
                <a:latin typeface="Calibri"/>
                <a:cs typeface="Calibri"/>
              </a:rPr>
              <a:t>staff </a:t>
            </a:r>
            <a:r>
              <a:rPr sz="2400" spc="-15" dirty="0">
                <a:latin typeface="Calibri"/>
                <a:cs typeface="Calibri"/>
              </a:rPr>
              <a:t>station from </a:t>
            </a:r>
            <a:r>
              <a:rPr sz="2400" spc="-10" dirty="0">
                <a:latin typeface="Calibri"/>
                <a:cs typeface="Calibri"/>
              </a:rPr>
              <a:t>vertical axis </a:t>
            </a:r>
            <a:r>
              <a:rPr sz="2400" spc="-5" dirty="0">
                <a:latin typeface="Calibri"/>
                <a:cs typeface="Calibri"/>
              </a:rPr>
              <a:t>of  </a:t>
            </a:r>
            <a:r>
              <a:rPr sz="2400" spc="-30" dirty="0">
                <a:latin typeface="Calibri"/>
                <a:cs typeface="Calibri"/>
              </a:rPr>
              <a:t>taceometer.</a:t>
            </a:r>
            <a:endParaRPr sz="2400">
              <a:latin typeface="Calibri"/>
              <a:cs typeface="Calibri"/>
            </a:endParaRPr>
          </a:p>
          <a:p>
            <a:pPr marL="381000" marR="57150" indent="-342900">
              <a:lnSpc>
                <a:spcPts val="2300"/>
              </a:lnSpc>
              <a:spcBef>
                <a:spcPts val="560"/>
              </a:spcBef>
            </a:pPr>
            <a:r>
              <a:rPr sz="2400" spc="-5" dirty="0">
                <a:latin typeface="Calibri"/>
                <a:cs typeface="Calibri"/>
              </a:rPr>
              <a:t>d= </a:t>
            </a:r>
            <a:r>
              <a:rPr sz="2400" spc="-15" dirty="0">
                <a:latin typeface="Calibri"/>
                <a:cs typeface="Calibri"/>
              </a:rPr>
              <a:t>horizontal </a:t>
            </a:r>
            <a:r>
              <a:rPr sz="2400" spc="-10" dirty="0">
                <a:latin typeface="Calibri"/>
                <a:cs typeface="Calibri"/>
              </a:rPr>
              <a:t>distance </a:t>
            </a:r>
            <a:r>
              <a:rPr sz="2400" spc="-5" dirty="0">
                <a:latin typeface="Calibri"/>
                <a:cs typeface="Calibri"/>
              </a:rPr>
              <a:t>between </a:t>
            </a:r>
            <a:r>
              <a:rPr sz="2400" spc="-10" dirty="0">
                <a:latin typeface="Calibri"/>
                <a:cs typeface="Calibri"/>
              </a:rPr>
              <a:t>vertical axis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tacheometer </a:t>
            </a:r>
            <a:r>
              <a:rPr sz="2400" dirty="0">
                <a:latin typeface="Calibri"/>
                <a:cs typeface="Calibri"/>
              </a:rPr>
              <a:t>&amp;  </a:t>
            </a:r>
            <a:r>
              <a:rPr sz="2400" spc="-10" dirty="0">
                <a:latin typeface="Calibri"/>
                <a:cs typeface="Calibri"/>
              </a:rPr>
              <a:t>center </a:t>
            </a:r>
            <a:r>
              <a:rPr sz="2400" spc="-5" dirty="0">
                <a:latin typeface="Calibri"/>
                <a:cs typeface="Calibri"/>
              </a:rPr>
              <a:t>bof object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glass.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Fixed </a:t>
            </a:r>
            <a:r>
              <a:rPr spc="-5" dirty="0"/>
              <a:t>Hair</a:t>
            </a:r>
            <a:r>
              <a:rPr spc="-55" dirty="0"/>
              <a:t> </a:t>
            </a:r>
            <a:r>
              <a:rPr dirty="0"/>
              <a:t>Method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4657"/>
            <a:ext cx="7637145" cy="3354704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5" dirty="0">
                <a:latin typeface="Calibri"/>
                <a:cs typeface="Calibri"/>
              </a:rPr>
              <a:t>three </a:t>
            </a:r>
            <a:r>
              <a:rPr sz="2800" spc="-25" dirty="0">
                <a:latin typeface="Calibri"/>
                <a:cs typeface="Calibri"/>
              </a:rPr>
              <a:t>different </a:t>
            </a:r>
            <a:r>
              <a:rPr sz="2800" spc="-10" dirty="0">
                <a:latin typeface="Calibri"/>
                <a:cs typeface="Calibri"/>
              </a:rPr>
              <a:t>cases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used.</a:t>
            </a: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</a:pPr>
            <a:r>
              <a:rPr sz="2800" spc="-5" dirty="0">
                <a:latin typeface="Calibri"/>
                <a:cs typeface="Calibri"/>
              </a:rPr>
              <a:t>Case I): Line of </a:t>
            </a:r>
            <a:r>
              <a:rPr sz="2800" spc="-15" dirty="0">
                <a:latin typeface="Calibri"/>
                <a:cs typeface="Calibri"/>
              </a:rPr>
              <a:t>sight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20" dirty="0">
                <a:latin typeface="Calibri"/>
                <a:cs typeface="Calibri"/>
              </a:rPr>
              <a:t>horizontal </a:t>
            </a:r>
            <a:r>
              <a:rPr sz="2800" spc="-5" dirty="0">
                <a:latin typeface="Calibri"/>
                <a:cs typeface="Calibri"/>
              </a:rPr>
              <a:t>and the </a:t>
            </a:r>
            <a:r>
              <a:rPr sz="2800" spc="-25" dirty="0">
                <a:latin typeface="Calibri"/>
                <a:cs typeface="Calibri"/>
              </a:rPr>
              <a:t>staff </a:t>
            </a:r>
            <a:r>
              <a:rPr sz="2800" spc="-10" dirty="0">
                <a:latin typeface="Calibri"/>
                <a:cs typeface="Calibri"/>
              </a:rPr>
              <a:t>held </a:t>
            </a:r>
            <a:r>
              <a:rPr sz="2800" spc="-5" dirty="0">
                <a:latin typeface="Calibri"/>
                <a:cs typeface="Calibri"/>
              </a:rPr>
              <a:t>is  </a:t>
            </a:r>
            <a:r>
              <a:rPr sz="2800" spc="-10" dirty="0">
                <a:latin typeface="Calibri"/>
                <a:cs typeface="Calibri"/>
              </a:rPr>
              <a:t>vertical.</a:t>
            </a:r>
            <a:endParaRPr sz="2800">
              <a:latin typeface="Calibri"/>
              <a:cs typeface="Calibri"/>
            </a:endParaRPr>
          </a:p>
          <a:p>
            <a:pPr marL="355600" marR="231775" indent="-342900">
              <a:lnSpc>
                <a:spcPct val="100000"/>
              </a:lnSpc>
              <a:spcBef>
                <a:spcPts val="675"/>
              </a:spcBef>
            </a:pPr>
            <a:r>
              <a:rPr sz="2800" spc="-10" dirty="0">
                <a:latin typeface="Calibri"/>
                <a:cs typeface="Calibri"/>
              </a:rPr>
              <a:t>Case </a:t>
            </a:r>
            <a:r>
              <a:rPr sz="2800" spc="-5" dirty="0">
                <a:latin typeface="Calibri"/>
                <a:cs typeface="Calibri"/>
              </a:rPr>
              <a:t>II): </a:t>
            </a:r>
            <a:r>
              <a:rPr sz="2800" spc="-10" dirty="0">
                <a:latin typeface="Calibri"/>
                <a:cs typeface="Calibri"/>
              </a:rPr>
              <a:t>Line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sight </a:t>
            </a:r>
            <a:r>
              <a:rPr sz="2800" spc="-5" dirty="0">
                <a:latin typeface="Calibri"/>
                <a:cs typeface="Calibri"/>
              </a:rPr>
              <a:t>is inclined and the </a:t>
            </a:r>
            <a:r>
              <a:rPr sz="2800" spc="-25" dirty="0">
                <a:latin typeface="Calibri"/>
                <a:cs typeface="Calibri"/>
              </a:rPr>
              <a:t>staff </a:t>
            </a:r>
            <a:r>
              <a:rPr sz="2800" spc="-10" dirty="0">
                <a:latin typeface="Calibri"/>
                <a:cs typeface="Calibri"/>
              </a:rPr>
              <a:t>held </a:t>
            </a:r>
            <a:r>
              <a:rPr sz="2800" spc="-5" dirty="0">
                <a:latin typeface="Calibri"/>
                <a:cs typeface="Calibri"/>
              </a:rPr>
              <a:t>is  </a:t>
            </a:r>
            <a:r>
              <a:rPr sz="2800" spc="-10" dirty="0">
                <a:latin typeface="Calibri"/>
                <a:cs typeface="Calibri"/>
              </a:rPr>
              <a:t>vertical.</a:t>
            </a:r>
            <a:endParaRPr sz="2800">
              <a:latin typeface="Calibri"/>
              <a:cs typeface="Calibri"/>
            </a:endParaRPr>
          </a:p>
          <a:p>
            <a:pPr marL="355600" marR="142240" indent="-342900">
              <a:lnSpc>
                <a:spcPct val="100000"/>
              </a:lnSpc>
              <a:spcBef>
                <a:spcPts val="670"/>
              </a:spcBef>
            </a:pPr>
            <a:r>
              <a:rPr sz="2800" spc="-10" dirty="0">
                <a:latin typeface="Calibri"/>
                <a:cs typeface="Calibri"/>
              </a:rPr>
              <a:t>Case </a:t>
            </a:r>
            <a:r>
              <a:rPr sz="2800" spc="-5" dirty="0">
                <a:latin typeface="Calibri"/>
                <a:cs typeface="Calibri"/>
              </a:rPr>
              <a:t>III): </a:t>
            </a:r>
            <a:r>
              <a:rPr sz="2800" spc="-10" dirty="0">
                <a:latin typeface="Calibri"/>
                <a:cs typeface="Calibri"/>
              </a:rPr>
              <a:t>Line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sight </a:t>
            </a:r>
            <a:r>
              <a:rPr sz="2800" spc="-5" dirty="0">
                <a:latin typeface="Calibri"/>
                <a:cs typeface="Calibri"/>
              </a:rPr>
              <a:t>is inclined and the </a:t>
            </a:r>
            <a:r>
              <a:rPr sz="2800" spc="-25" dirty="0">
                <a:latin typeface="Calibri"/>
                <a:cs typeface="Calibri"/>
              </a:rPr>
              <a:t>staff </a:t>
            </a:r>
            <a:r>
              <a:rPr sz="2800" spc="-10" dirty="0">
                <a:latin typeface="Calibri"/>
                <a:cs typeface="Calibri"/>
              </a:rPr>
              <a:t>held </a:t>
            </a:r>
            <a:r>
              <a:rPr sz="2800" spc="-5" dirty="0">
                <a:latin typeface="Calibri"/>
                <a:cs typeface="Calibri"/>
              </a:rPr>
              <a:t>is  </a:t>
            </a:r>
            <a:r>
              <a:rPr sz="2800" spc="-10" dirty="0">
                <a:latin typeface="Calibri"/>
                <a:cs typeface="Calibri"/>
              </a:rPr>
              <a:t>normal </a:t>
            </a:r>
            <a:r>
              <a:rPr sz="2800" spc="-15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line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sight.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0"/>
            <a:ext cx="28549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40" dirty="0">
                <a:latin typeface="Times New Roman"/>
                <a:cs typeface="Times New Roman"/>
              </a:rPr>
              <a:t>Tacheometry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40" y="584657"/>
            <a:ext cx="7560309" cy="2152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7112000" algn="l"/>
              </a:tabLst>
            </a:pPr>
            <a:r>
              <a:rPr sz="2800" b="1" dirty="0">
                <a:latin typeface="Times New Roman"/>
                <a:cs typeface="Times New Roman"/>
              </a:rPr>
              <a:t>Definition</a:t>
            </a:r>
            <a:r>
              <a:rPr sz="2800" dirty="0">
                <a:latin typeface="Times New Roman"/>
                <a:cs typeface="Times New Roman"/>
              </a:rPr>
              <a:t>-It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the branch </a:t>
            </a:r>
            <a:r>
              <a:rPr sz="2800" spc="-5" dirty="0">
                <a:latin typeface="Times New Roman"/>
                <a:cs typeface="Times New Roman"/>
              </a:rPr>
              <a:t>of angular </a:t>
            </a:r>
            <a:r>
              <a:rPr sz="2800" dirty="0">
                <a:latin typeface="Times New Roman"/>
                <a:cs typeface="Times New Roman"/>
              </a:rPr>
              <a:t>surveying </a:t>
            </a:r>
            <a:r>
              <a:rPr sz="2800" spc="-5" dirty="0">
                <a:latin typeface="Times New Roman"/>
                <a:cs typeface="Times New Roman"/>
              </a:rPr>
              <a:t>the  Hor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zon</a:t>
            </a:r>
            <a:r>
              <a:rPr sz="2800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al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stances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om s</a:t>
            </a:r>
            <a:r>
              <a:rPr sz="2800" dirty="0">
                <a:latin typeface="Times New Roman"/>
                <a:cs typeface="Times New Roman"/>
              </a:rPr>
              <a:t>t</a:t>
            </a:r>
            <a:r>
              <a:rPr sz="2800" spc="-5" dirty="0">
                <a:latin typeface="Times New Roman"/>
                <a:cs typeface="Times New Roman"/>
              </a:rPr>
              <a:t>ation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 sta</a:t>
            </a:r>
            <a:r>
              <a:rPr sz="2800" spc="-50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  vertical distance of a </a:t>
            </a:r>
            <a:r>
              <a:rPr sz="2800" dirty="0">
                <a:latin typeface="Times New Roman"/>
                <a:cs typeface="Times New Roman"/>
              </a:rPr>
              <a:t>point </a:t>
            </a:r>
            <a:r>
              <a:rPr sz="2800" spc="-5" dirty="0">
                <a:latin typeface="Times New Roman"/>
                <a:cs typeface="Times New Roman"/>
              </a:rPr>
              <a:t>are determined </a:t>
            </a:r>
            <a:r>
              <a:rPr sz="2800" dirty="0">
                <a:latin typeface="Times New Roman"/>
                <a:cs typeface="Times New Roman"/>
              </a:rPr>
              <a:t>from  </a:t>
            </a:r>
            <a:r>
              <a:rPr sz="2800" spc="-5" dirty="0">
                <a:latin typeface="Times New Roman"/>
                <a:cs typeface="Times New Roman"/>
              </a:rPr>
              <a:t>instrumental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observation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304"/>
              </a:lnSpc>
            </a:pPr>
            <a:r>
              <a:rPr sz="2800" spc="-5" dirty="0">
                <a:latin typeface="Times New Roman"/>
                <a:cs typeface="Times New Roman"/>
              </a:rPr>
              <a:t>Horizontal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distance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6800" y="3127442"/>
            <a:ext cx="7332099" cy="28891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7834" y="0"/>
            <a:ext cx="763143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62710" marR="5080" indent="-1350645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Case I): </a:t>
            </a:r>
            <a:r>
              <a:rPr sz="4000" spc="-10" dirty="0"/>
              <a:t>Line </a:t>
            </a:r>
            <a:r>
              <a:rPr sz="4000" spc="-5" dirty="0"/>
              <a:t>of </a:t>
            </a:r>
            <a:r>
              <a:rPr sz="4000" spc="-15" dirty="0"/>
              <a:t>sight </a:t>
            </a:r>
            <a:r>
              <a:rPr sz="4000" spc="-5" dirty="0"/>
              <a:t>is </a:t>
            </a:r>
            <a:r>
              <a:rPr sz="4000" spc="-20" dirty="0"/>
              <a:t>horizontal </a:t>
            </a:r>
            <a:r>
              <a:rPr sz="4000" spc="-5" dirty="0"/>
              <a:t>and  the </a:t>
            </a:r>
            <a:r>
              <a:rPr sz="4000" spc="-30" dirty="0"/>
              <a:t>staff </a:t>
            </a:r>
            <a:r>
              <a:rPr sz="4000" spc="-5" dirty="0"/>
              <a:t>held </a:t>
            </a:r>
            <a:r>
              <a:rPr sz="4000" spc="-10" dirty="0"/>
              <a:t>is</a:t>
            </a:r>
            <a:r>
              <a:rPr sz="4000" spc="-20" dirty="0"/>
              <a:t> </a:t>
            </a:r>
            <a:r>
              <a:rPr sz="4000" spc="-10" dirty="0"/>
              <a:t>vertical.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944328" y="1542644"/>
            <a:ext cx="5899354" cy="38446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0902" y="0"/>
            <a:ext cx="730186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99515" marR="5080" indent="-118745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Case II): </a:t>
            </a:r>
            <a:r>
              <a:rPr sz="4000" spc="-10" dirty="0"/>
              <a:t>Line </a:t>
            </a:r>
            <a:r>
              <a:rPr sz="4000" spc="-5" dirty="0"/>
              <a:t>of </a:t>
            </a:r>
            <a:r>
              <a:rPr sz="4000" spc="-15" dirty="0"/>
              <a:t>sight </a:t>
            </a:r>
            <a:r>
              <a:rPr sz="4000" spc="-5" dirty="0"/>
              <a:t>is </a:t>
            </a:r>
            <a:r>
              <a:rPr sz="4000" spc="-10" dirty="0"/>
              <a:t>inclined </a:t>
            </a:r>
            <a:r>
              <a:rPr sz="4000" spc="-5" dirty="0"/>
              <a:t>and  the </a:t>
            </a:r>
            <a:r>
              <a:rPr sz="4000" spc="-30" dirty="0"/>
              <a:t>staff </a:t>
            </a:r>
            <a:r>
              <a:rPr sz="4000" spc="-5" dirty="0"/>
              <a:t>held </a:t>
            </a:r>
            <a:r>
              <a:rPr sz="4000" spc="-10" dirty="0"/>
              <a:t>is</a:t>
            </a:r>
            <a:r>
              <a:rPr sz="4000" spc="-20" dirty="0"/>
              <a:t> </a:t>
            </a:r>
            <a:r>
              <a:rPr sz="4000" spc="-10" dirty="0"/>
              <a:t>vertical.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243012" y="1295400"/>
            <a:ext cx="6657975" cy="320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44244" y="4738496"/>
            <a:ext cx="668655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284095" algn="l"/>
              </a:tabLst>
            </a:pPr>
            <a:r>
              <a:rPr sz="2400" b="1" spc="-20" dirty="0">
                <a:latin typeface="Calibri"/>
                <a:cs typeface="Calibri"/>
              </a:rPr>
              <a:t>Vertical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Distance	</a:t>
            </a:r>
            <a:r>
              <a:rPr sz="2400" b="1" spc="-5" dirty="0">
                <a:latin typeface="Calibri"/>
                <a:cs typeface="Calibri"/>
              </a:rPr>
              <a:t>V=(f/i)S </a:t>
            </a:r>
            <a:r>
              <a:rPr sz="2400" b="1" u="heavy" spc="-5" dirty="0">
                <a:uFill>
                  <a:solidFill>
                    <a:srgbClr val="04080C"/>
                  </a:solidFill>
                </a:uFill>
                <a:latin typeface="Calibri"/>
                <a:cs typeface="Calibri"/>
              </a:rPr>
              <a:t>Sin2θ</a:t>
            </a:r>
            <a:r>
              <a:rPr sz="2400" b="1" spc="-5" dirty="0">
                <a:latin typeface="Calibri"/>
                <a:cs typeface="Calibri"/>
              </a:rPr>
              <a:t>+ (f+c)</a:t>
            </a:r>
            <a:r>
              <a:rPr sz="2400" b="1" spc="3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Sinθ</a:t>
            </a:r>
            <a:endParaRPr sz="2400">
              <a:latin typeface="Calibri"/>
              <a:cs typeface="Calibri"/>
            </a:endParaRPr>
          </a:p>
          <a:p>
            <a:pPr marL="3651250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2</a:t>
            </a:r>
            <a:endParaRPr sz="2400">
              <a:latin typeface="Calibri"/>
              <a:cs typeface="Calibri"/>
            </a:endParaRPr>
          </a:p>
          <a:p>
            <a:pPr marL="38100" marR="30480">
              <a:lnSpc>
                <a:spcPct val="100000"/>
              </a:lnSpc>
              <a:tabLst>
                <a:tab pos="1104265" algn="l"/>
                <a:tab pos="2632075" algn="l"/>
              </a:tabLst>
            </a:pPr>
            <a:r>
              <a:rPr sz="2400" b="1" spc="-10" dirty="0">
                <a:latin typeface="Calibri"/>
                <a:cs typeface="Calibri"/>
              </a:rPr>
              <a:t>Horizontal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Distance	</a:t>
            </a:r>
            <a:r>
              <a:rPr sz="2400" b="1" dirty="0">
                <a:latin typeface="Calibri"/>
                <a:cs typeface="Calibri"/>
              </a:rPr>
              <a:t>D </a:t>
            </a:r>
            <a:r>
              <a:rPr sz="2400" b="1" spc="-5" dirty="0">
                <a:latin typeface="Calibri"/>
                <a:cs typeface="Calibri"/>
              </a:rPr>
              <a:t>=(f/i)S Cos</a:t>
            </a:r>
            <a:r>
              <a:rPr sz="2400" b="1" spc="-7" baseline="24305" dirty="0">
                <a:latin typeface="Calibri"/>
                <a:cs typeface="Calibri"/>
              </a:rPr>
              <a:t>2</a:t>
            </a:r>
            <a:r>
              <a:rPr sz="2400" b="1" spc="-5" dirty="0">
                <a:latin typeface="Calibri"/>
                <a:cs typeface="Calibri"/>
              </a:rPr>
              <a:t>θ+ (f+c) </a:t>
            </a:r>
            <a:r>
              <a:rPr sz="2400" b="1" dirty="0">
                <a:latin typeface="Calibri"/>
                <a:cs typeface="Calibri"/>
              </a:rPr>
              <a:t>Cosθ  </a:t>
            </a:r>
            <a:r>
              <a:rPr sz="2400" b="1" spc="-10" dirty="0">
                <a:latin typeface="Calibri"/>
                <a:cs typeface="Calibri"/>
              </a:rPr>
              <a:t>Where,	</a:t>
            </a:r>
            <a:r>
              <a:rPr sz="2400" b="1" dirty="0">
                <a:latin typeface="Calibri"/>
                <a:cs typeface="Calibri"/>
              </a:rPr>
              <a:t>θ is angle </a:t>
            </a:r>
            <a:r>
              <a:rPr sz="2400" b="1" spc="-10" dirty="0">
                <a:latin typeface="Calibri"/>
                <a:cs typeface="Calibri"/>
              </a:rPr>
              <a:t>between horizontal </a:t>
            </a:r>
            <a:r>
              <a:rPr sz="2400" b="1" spc="-5" dirty="0">
                <a:latin typeface="Calibri"/>
                <a:cs typeface="Calibri"/>
              </a:rPr>
              <a:t>line </a:t>
            </a:r>
            <a:r>
              <a:rPr sz="2400" b="1" dirty="0">
                <a:latin typeface="Calibri"/>
                <a:cs typeface="Calibri"/>
              </a:rPr>
              <a:t>of </a:t>
            </a:r>
            <a:r>
              <a:rPr sz="2400" b="1" spc="-10" dirty="0">
                <a:latin typeface="Calibri"/>
                <a:cs typeface="Calibri"/>
              </a:rPr>
              <a:t>sight </a:t>
            </a:r>
            <a:r>
              <a:rPr sz="2400" b="1" dirty="0">
                <a:latin typeface="Calibri"/>
                <a:cs typeface="Calibri"/>
              </a:rPr>
              <a:t>&amp;  </a:t>
            </a:r>
            <a:r>
              <a:rPr sz="2400" b="1" spc="-15">
                <a:latin typeface="Calibri"/>
                <a:cs typeface="Calibri"/>
              </a:rPr>
              <a:t>central</a:t>
            </a:r>
            <a:r>
              <a:rPr sz="2400" b="1" spc="-20">
                <a:latin typeface="Calibri"/>
                <a:cs typeface="Calibri"/>
              </a:rPr>
              <a:t> </a:t>
            </a:r>
            <a:r>
              <a:rPr sz="2400" b="1" spc="-10" smtClean="0">
                <a:latin typeface="Calibri"/>
                <a:cs typeface="Calibri"/>
              </a:rPr>
              <a:t>reading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514600"/>
            <a:ext cx="4230115" cy="697230"/>
          </a:xfrm>
        </p:spPr>
        <p:txBody>
          <a:bodyPr/>
          <a:lstStyle/>
          <a:p>
            <a:pPr algn="ctr"/>
            <a:r>
              <a:rPr lang="en-US" dirty="0" smtClean="0"/>
              <a:t>Thanks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1594"/>
            <a:ext cx="37528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Vertical</a:t>
            </a:r>
            <a:r>
              <a:rPr spc="-40" dirty="0"/>
              <a:t> </a:t>
            </a:r>
            <a:r>
              <a:rPr spc="-15" dirty="0"/>
              <a:t>distance</a:t>
            </a:r>
          </a:p>
        </p:txBody>
      </p:sp>
      <p:sp>
        <p:nvSpPr>
          <p:cNvPr id="3" name="object 3"/>
          <p:cNvSpPr/>
          <p:nvPr/>
        </p:nvSpPr>
        <p:spPr>
          <a:xfrm>
            <a:off x="919956" y="1288572"/>
            <a:ext cx="7671461" cy="4425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6361" y="228346"/>
            <a:ext cx="80314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imes New Roman"/>
                <a:cs typeface="Times New Roman"/>
              </a:rPr>
              <a:t>Situation </a:t>
            </a:r>
            <a:r>
              <a:rPr sz="3600" b="1" spc="-15" dirty="0">
                <a:latin typeface="Times New Roman"/>
                <a:cs typeface="Times New Roman"/>
              </a:rPr>
              <a:t>where </a:t>
            </a:r>
            <a:r>
              <a:rPr sz="3600" b="1" dirty="0">
                <a:latin typeface="Times New Roman"/>
                <a:cs typeface="Times New Roman"/>
              </a:rPr>
              <a:t>tacheometry </a:t>
            </a:r>
            <a:r>
              <a:rPr sz="3600" b="1" spc="-5" dirty="0">
                <a:latin typeface="Times New Roman"/>
                <a:cs typeface="Times New Roman"/>
              </a:rPr>
              <a:t>can be</a:t>
            </a:r>
            <a:r>
              <a:rPr sz="3600" b="1" dirty="0">
                <a:latin typeface="Times New Roman"/>
                <a:cs typeface="Times New Roman"/>
              </a:rPr>
              <a:t> used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1162557"/>
            <a:ext cx="7917815" cy="4123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91160" indent="-3429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dirty="0">
                <a:latin typeface="Times New Roman"/>
                <a:cs typeface="Times New Roman"/>
              </a:rPr>
              <a:t>When obstacles like </a:t>
            </a:r>
            <a:r>
              <a:rPr sz="3200" spc="-20" dirty="0">
                <a:latin typeface="Times New Roman"/>
                <a:cs typeface="Times New Roman"/>
              </a:rPr>
              <a:t>river, </a:t>
            </a:r>
            <a:r>
              <a:rPr sz="3200" dirty="0">
                <a:latin typeface="Times New Roman"/>
                <a:cs typeface="Times New Roman"/>
              </a:rPr>
              <a:t>broken  ground,streches of </a:t>
            </a:r>
            <a:r>
              <a:rPr sz="3200" spc="-20" dirty="0">
                <a:latin typeface="Times New Roman"/>
                <a:cs typeface="Times New Roman"/>
              </a:rPr>
              <a:t>water, </a:t>
            </a:r>
            <a:r>
              <a:rPr sz="3200" dirty="0">
                <a:latin typeface="Times New Roman"/>
                <a:cs typeface="Times New Roman"/>
              </a:rPr>
              <a:t>tacheometry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gives  speed </a:t>
            </a:r>
            <a:r>
              <a:rPr sz="3200" spc="5" dirty="0">
                <a:latin typeface="Times New Roman"/>
                <a:cs typeface="Times New Roman"/>
              </a:rPr>
              <a:t>&amp; </a:t>
            </a:r>
            <a:r>
              <a:rPr sz="3200" dirty="0">
                <a:latin typeface="Times New Roman"/>
                <a:cs typeface="Times New Roman"/>
              </a:rPr>
              <a:t>accuracy to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work.</a:t>
            </a:r>
            <a:endParaRPr sz="3200">
              <a:latin typeface="Times New Roman"/>
              <a:cs typeface="Times New Roman"/>
            </a:endParaRPr>
          </a:p>
          <a:p>
            <a:pPr marL="355600" marR="472440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dirty="0">
                <a:latin typeface="Times New Roman"/>
                <a:cs typeface="Times New Roman"/>
              </a:rPr>
              <a:t>In rough country where measurement of  horizontal &amp; vertical distances are</a:t>
            </a:r>
            <a:r>
              <a:rPr sz="3200" spc="-1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difficult,  </a:t>
            </a:r>
            <a:r>
              <a:rPr sz="3200" dirty="0">
                <a:latin typeface="Times New Roman"/>
                <a:cs typeface="Times New Roman"/>
              </a:rPr>
              <a:t>inaccurate </a:t>
            </a:r>
            <a:r>
              <a:rPr sz="3200" spc="5" dirty="0">
                <a:latin typeface="Times New Roman"/>
                <a:cs typeface="Times New Roman"/>
              </a:rPr>
              <a:t>&amp;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40" dirty="0">
                <a:latin typeface="Times New Roman"/>
                <a:cs typeface="Times New Roman"/>
              </a:rPr>
              <a:t>slow.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dirty="0">
                <a:latin typeface="Times New Roman"/>
                <a:cs typeface="Times New Roman"/>
              </a:rPr>
              <a:t>In locating contours &amp; filling details in a  topographic </a:t>
            </a:r>
            <a:r>
              <a:rPr sz="3200" spc="-25" dirty="0">
                <a:latin typeface="Times New Roman"/>
                <a:cs typeface="Times New Roman"/>
              </a:rPr>
              <a:t>survey, </a:t>
            </a:r>
            <a:r>
              <a:rPr sz="3200" dirty="0">
                <a:latin typeface="Times New Roman"/>
                <a:cs typeface="Times New Roman"/>
              </a:rPr>
              <a:t>this method is fast &amp;</a:t>
            </a:r>
            <a:r>
              <a:rPr sz="3200" spc="-1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best.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6280" y="478358"/>
            <a:ext cx="61766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Times New Roman"/>
                <a:cs typeface="Times New Roman"/>
              </a:rPr>
              <a:t>Advantages of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tacheometry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2805"/>
            <a:ext cx="7802880" cy="41230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spc="-20" dirty="0">
                <a:latin typeface="Times New Roman"/>
                <a:cs typeface="Times New Roman"/>
              </a:rPr>
              <a:t>Tacheometer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used where chaining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spc="-10" dirty="0">
                <a:latin typeface="Times New Roman"/>
                <a:cs typeface="Times New Roman"/>
              </a:rPr>
              <a:t>difficult </a:t>
            </a:r>
            <a:r>
              <a:rPr sz="2400" dirty="0">
                <a:latin typeface="Times New Roman"/>
                <a:cs typeface="Times New Roman"/>
              </a:rPr>
              <a:t>such as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river,  </a:t>
            </a:r>
            <a:r>
              <a:rPr sz="2400" spc="-25" dirty="0">
                <a:latin typeface="Times New Roman"/>
                <a:cs typeface="Times New Roman"/>
              </a:rPr>
              <a:t>vally, </a:t>
            </a:r>
            <a:r>
              <a:rPr sz="2400" dirty="0">
                <a:latin typeface="Times New Roman"/>
                <a:cs typeface="Times New Roman"/>
              </a:rPr>
              <a:t>broken boundries, </a:t>
            </a:r>
            <a:r>
              <a:rPr sz="2400" spc="-15" dirty="0">
                <a:latin typeface="Times New Roman"/>
                <a:cs typeface="Times New Roman"/>
              </a:rPr>
              <a:t>stiff </a:t>
            </a:r>
            <a:r>
              <a:rPr sz="2400" dirty="0">
                <a:latin typeface="Times New Roman"/>
                <a:cs typeface="Times New Roman"/>
              </a:rPr>
              <a:t>slope,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undulations.</a:t>
            </a:r>
            <a:endParaRPr sz="2400">
              <a:latin typeface="Times New Roman"/>
              <a:cs typeface="Times New Roman"/>
            </a:endParaRPr>
          </a:p>
          <a:p>
            <a:pPr marL="355600" marR="184785" indent="-342900">
              <a:lnSpc>
                <a:spcPct val="100000"/>
              </a:lnSpc>
              <a:spcBef>
                <a:spcPts val="580"/>
              </a:spcBef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used in the preparation of contour </a:t>
            </a:r>
            <a:r>
              <a:rPr sz="2400" spc="-5" dirty="0">
                <a:latin typeface="Times New Roman"/>
                <a:cs typeface="Times New Roman"/>
              </a:rPr>
              <a:t>maps, </a:t>
            </a:r>
            <a:r>
              <a:rPr sz="2400" dirty="0">
                <a:latin typeface="Times New Roman"/>
                <a:cs typeface="Times New Roman"/>
              </a:rPr>
              <a:t>in which  horizontal &amp; vertical distances are required to be</a:t>
            </a:r>
            <a:r>
              <a:rPr sz="2400" spc="-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measured.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used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survey </a:t>
            </a:r>
            <a:r>
              <a:rPr sz="2400" dirty="0">
                <a:latin typeface="Times New Roman"/>
                <a:cs typeface="Times New Roman"/>
              </a:rPr>
              <a:t>road,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railway.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dirty="0">
                <a:latin typeface="Times New Roman"/>
                <a:cs typeface="Times New Roman"/>
              </a:rPr>
              <a:t>It is also used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the hydrographic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survey.</a:t>
            </a:r>
            <a:endParaRPr sz="2400">
              <a:latin typeface="Times New Roman"/>
              <a:cs typeface="Times New Roman"/>
            </a:endParaRPr>
          </a:p>
          <a:p>
            <a:pPr marL="355600" marR="213360" indent="-342900">
              <a:lnSpc>
                <a:spcPct val="100000"/>
              </a:lnSpc>
              <a:spcBef>
                <a:spcPts val="575"/>
              </a:spcBef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used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checking distances </a:t>
            </a:r>
            <a:r>
              <a:rPr sz="2400" spc="-5" dirty="0">
                <a:latin typeface="Times New Roman"/>
                <a:cs typeface="Times New Roman"/>
              </a:rPr>
              <a:t>measured </a:t>
            </a:r>
            <a:r>
              <a:rPr sz="2400" dirty="0">
                <a:latin typeface="Times New Roman"/>
                <a:cs typeface="Times New Roman"/>
              </a:rPr>
              <a:t>by tape, chain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  </a:t>
            </a:r>
            <a:r>
              <a:rPr sz="2400" spc="-5" dirty="0">
                <a:latin typeface="Times New Roman"/>
                <a:cs typeface="Times New Roman"/>
              </a:rPr>
              <a:t>dumpy </a:t>
            </a:r>
            <a:r>
              <a:rPr sz="2400" dirty="0">
                <a:latin typeface="Times New Roman"/>
                <a:cs typeface="Times New Roman"/>
              </a:rPr>
              <a:t>level.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dirty="0">
                <a:latin typeface="Times New Roman"/>
                <a:cs typeface="Times New Roman"/>
              </a:rPr>
              <a:t>It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used where accuracy </a:t>
            </a:r>
            <a:r>
              <a:rPr sz="2400" spc="-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required.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  <a:tabLst>
                <a:tab pos="354965" algn="l"/>
              </a:tabLst>
            </a:pPr>
            <a:r>
              <a:rPr sz="2400" dirty="0">
                <a:latin typeface="Arial"/>
                <a:cs typeface="Arial"/>
              </a:rPr>
              <a:t>•	</a:t>
            </a:r>
            <a:r>
              <a:rPr sz="2400" dirty="0">
                <a:latin typeface="Times New Roman"/>
                <a:cs typeface="Times New Roman"/>
              </a:rPr>
              <a:t>It saves </a:t>
            </a:r>
            <a:r>
              <a:rPr sz="2400" spc="-5" dirty="0">
                <a:latin typeface="Times New Roman"/>
                <a:cs typeface="Times New Roman"/>
              </a:rPr>
              <a:t>time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money.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6434" y="597230"/>
            <a:ext cx="7170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5" dirty="0">
                <a:latin typeface="Calibri"/>
                <a:cs typeface="Calibri"/>
              </a:rPr>
              <a:t>Difference </a:t>
            </a:r>
            <a:r>
              <a:rPr sz="2800" b="1" spc="-10" dirty="0">
                <a:latin typeface="Calibri"/>
                <a:cs typeface="Calibri"/>
              </a:rPr>
              <a:t>between theodolite </a:t>
            </a:r>
            <a:r>
              <a:rPr sz="2800" b="1" spc="-5" dirty="0">
                <a:latin typeface="Calibri"/>
                <a:cs typeface="Calibri"/>
              </a:rPr>
              <a:t>and</a:t>
            </a:r>
            <a:r>
              <a:rPr sz="2800" b="1" spc="10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tacheometer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pc="-5" dirty="0"/>
              <a:t>Theodolite</a:t>
            </a:r>
          </a:p>
          <a:p>
            <a:pPr marL="355600" marR="5080" indent="-342900">
              <a:lnSpc>
                <a:spcPts val="2590"/>
              </a:lnSpc>
              <a:spcBef>
                <a:spcPts val="760"/>
              </a:spcBef>
              <a:tabLst>
                <a:tab pos="354965" algn="l"/>
              </a:tabLst>
            </a:pPr>
            <a:r>
              <a:rPr b="0" dirty="0">
                <a:latin typeface="Arial"/>
                <a:cs typeface="Arial"/>
              </a:rPr>
              <a:t>•	</a:t>
            </a:r>
            <a:r>
              <a:rPr b="0" dirty="0">
                <a:latin typeface="Times New Roman"/>
                <a:cs typeface="Times New Roman"/>
              </a:rPr>
              <a:t>It </a:t>
            </a:r>
            <a:r>
              <a:rPr b="0" spc="-5" dirty="0">
                <a:latin typeface="Times New Roman"/>
                <a:cs typeface="Times New Roman"/>
              </a:rPr>
              <a:t>is </a:t>
            </a:r>
            <a:r>
              <a:rPr b="0" dirty="0">
                <a:latin typeface="Times New Roman"/>
                <a:cs typeface="Times New Roman"/>
              </a:rPr>
              <a:t>used </a:t>
            </a:r>
            <a:r>
              <a:rPr b="0" spc="-5" dirty="0">
                <a:latin typeface="Times New Roman"/>
                <a:cs typeface="Times New Roman"/>
              </a:rPr>
              <a:t>for</a:t>
            </a:r>
            <a:r>
              <a:rPr b="0" spc="-8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measurement  </a:t>
            </a:r>
            <a:r>
              <a:rPr b="0" dirty="0">
                <a:latin typeface="Times New Roman"/>
                <a:cs typeface="Times New Roman"/>
              </a:rPr>
              <a:t>of horizontal &amp; vertical  angle.</a:t>
            </a:r>
          </a:p>
          <a:p>
            <a:pPr marL="355600" marR="46990" indent="-342900">
              <a:lnSpc>
                <a:spcPts val="2590"/>
              </a:lnSpc>
              <a:spcBef>
                <a:spcPts val="585"/>
              </a:spcBef>
              <a:tabLst>
                <a:tab pos="354965" algn="l"/>
              </a:tabLst>
            </a:pPr>
            <a:r>
              <a:rPr b="0" dirty="0">
                <a:latin typeface="Arial"/>
                <a:cs typeface="Arial"/>
              </a:rPr>
              <a:t>•	</a:t>
            </a:r>
            <a:r>
              <a:rPr b="0" dirty="0">
                <a:latin typeface="Times New Roman"/>
                <a:cs typeface="Times New Roman"/>
              </a:rPr>
              <a:t>In theodolite </a:t>
            </a:r>
            <a:r>
              <a:rPr b="0" spc="-5" dirty="0">
                <a:latin typeface="Times New Roman"/>
                <a:cs typeface="Times New Roman"/>
              </a:rPr>
              <a:t>survey </a:t>
            </a:r>
            <a:r>
              <a:rPr b="0" dirty="0">
                <a:latin typeface="Times New Roman"/>
                <a:cs typeface="Times New Roman"/>
              </a:rPr>
              <a:t>,  distances are </a:t>
            </a:r>
            <a:r>
              <a:rPr b="0" spc="-5" dirty="0">
                <a:latin typeface="Times New Roman"/>
                <a:cs typeface="Times New Roman"/>
              </a:rPr>
              <a:t>measured</a:t>
            </a:r>
            <a:r>
              <a:rPr b="0" spc="-1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by  chain or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tape.</a:t>
            </a:r>
          </a:p>
          <a:p>
            <a:pPr marL="355600" marR="122555" indent="-342900">
              <a:lnSpc>
                <a:spcPts val="2590"/>
              </a:lnSpc>
              <a:spcBef>
                <a:spcPts val="580"/>
              </a:spcBef>
              <a:tabLst>
                <a:tab pos="354965" algn="l"/>
              </a:tabLst>
            </a:pPr>
            <a:r>
              <a:rPr b="0" dirty="0">
                <a:latin typeface="Arial"/>
                <a:cs typeface="Arial"/>
              </a:rPr>
              <a:t>•	</a:t>
            </a:r>
            <a:r>
              <a:rPr b="0" dirty="0">
                <a:latin typeface="Times New Roman"/>
                <a:cs typeface="Times New Roman"/>
              </a:rPr>
              <a:t>Suitable for plane &amp;</a:t>
            </a:r>
            <a:r>
              <a:rPr b="0" spc="-1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hilly  area with less</a:t>
            </a:r>
            <a:r>
              <a:rPr b="0" spc="-9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obstacles.</a:t>
            </a:r>
          </a:p>
          <a:p>
            <a:pPr marL="355600" marR="26670" indent="-342900">
              <a:lnSpc>
                <a:spcPts val="2590"/>
              </a:lnSpc>
              <a:spcBef>
                <a:spcPts val="585"/>
              </a:spcBef>
              <a:tabLst>
                <a:tab pos="354965" algn="l"/>
              </a:tabLst>
            </a:pPr>
            <a:r>
              <a:rPr b="0" dirty="0">
                <a:latin typeface="Arial"/>
                <a:cs typeface="Arial"/>
              </a:rPr>
              <a:t>•	</a:t>
            </a:r>
            <a:r>
              <a:rPr b="0" dirty="0">
                <a:latin typeface="Times New Roman"/>
                <a:cs typeface="Times New Roman"/>
              </a:rPr>
              <a:t>More stations are</a:t>
            </a:r>
            <a:r>
              <a:rPr b="0" spc="-1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required  in theodolite</a:t>
            </a:r>
            <a:r>
              <a:rPr b="0" spc="-80" dirty="0">
                <a:latin typeface="Times New Roman"/>
                <a:cs typeface="Times New Roman"/>
              </a:rPr>
              <a:t> </a:t>
            </a:r>
            <a:r>
              <a:rPr b="0" spc="-25" dirty="0">
                <a:latin typeface="Times New Roman"/>
                <a:cs typeface="Times New Roman"/>
              </a:rPr>
              <a:t>survey.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pc="-20" dirty="0"/>
              <a:t>Tacheometer</a:t>
            </a:r>
          </a:p>
          <a:p>
            <a:pPr marL="355600" marR="276860" indent="-342900">
              <a:lnSpc>
                <a:spcPts val="2590"/>
              </a:lnSpc>
              <a:spcBef>
                <a:spcPts val="760"/>
              </a:spcBef>
              <a:tabLst>
                <a:tab pos="354965" algn="l"/>
              </a:tabLst>
            </a:pPr>
            <a:r>
              <a:rPr b="0" dirty="0">
                <a:latin typeface="Arial"/>
                <a:cs typeface="Arial"/>
              </a:rPr>
              <a:t>•	</a:t>
            </a:r>
            <a:r>
              <a:rPr b="0" dirty="0">
                <a:latin typeface="Times New Roman"/>
                <a:cs typeface="Times New Roman"/>
              </a:rPr>
              <a:t>It </a:t>
            </a:r>
            <a:r>
              <a:rPr b="0" spc="-5" dirty="0">
                <a:latin typeface="Times New Roman"/>
                <a:cs typeface="Times New Roman"/>
              </a:rPr>
              <a:t>is </a:t>
            </a:r>
            <a:r>
              <a:rPr b="0" dirty="0">
                <a:latin typeface="Times New Roman"/>
                <a:cs typeface="Times New Roman"/>
              </a:rPr>
              <a:t>used </a:t>
            </a:r>
            <a:r>
              <a:rPr b="0" spc="-5" dirty="0">
                <a:latin typeface="Times New Roman"/>
                <a:cs typeface="Times New Roman"/>
              </a:rPr>
              <a:t>for</a:t>
            </a:r>
            <a:r>
              <a:rPr b="0" spc="-8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measurement  </a:t>
            </a:r>
            <a:r>
              <a:rPr b="0" dirty="0">
                <a:latin typeface="Times New Roman"/>
                <a:cs typeface="Times New Roman"/>
              </a:rPr>
              <a:t>of horizontal &amp; vertical  distances.</a:t>
            </a:r>
          </a:p>
          <a:p>
            <a:pPr marL="355600" marR="5080" indent="-342900">
              <a:lnSpc>
                <a:spcPts val="2590"/>
              </a:lnSpc>
              <a:spcBef>
                <a:spcPts val="585"/>
              </a:spcBef>
              <a:tabLst>
                <a:tab pos="354965" algn="l"/>
              </a:tabLst>
            </a:pPr>
            <a:r>
              <a:rPr b="0" dirty="0">
                <a:latin typeface="Arial"/>
                <a:cs typeface="Arial"/>
              </a:rPr>
              <a:t>•	</a:t>
            </a:r>
            <a:r>
              <a:rPr b="0" dirty="0">
                <a:latin typeface="Times New Roman"/>
                <a:cs typeface="Times New Roman"/>
              </a:rPr>
              <a:t>In </a:t>
            </a:r>
            <a:r>
              <a:rPr b="0" spc="-5" dirty="0">
                <a:latin typeface="Times New Roman"/>
                <a:cs typeface="Times New Roman"/>
              </a:rPr>
              <a:t>tacheomtric survey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,direct  </a:t>
            </a:r>
            <a:r>
              <a:rPr b="0" spc="-5" dirty="0">
                <a:latin typeface="Times New Roman"/>
                <a:cs typeface="Times New Roman"/>
              </a:rPr>
              <a:t>measurement </a:t>
            </a:r>
            <a:r>
              <a:rPr b="0" dirty="0">
                <a:latin typeface="Times New Roman"/>
                <a:cs typeface="Times New Roman"/>
              </a:rPr>
              <a:t>of distances  are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possible.</a:t>
            </a:r>
          </a:p>
          <a:p>
            <a:pPr marL="355600" marR="401955" indent="-342900">
              <a:lnSpc>
                <a:spcPts val="2590"/>
              </a:lnSpc>
              <a:spcBef>
                <a:spcPts val="580"/>
              </a:spcBef>
              <a:tabLst>
                <a:tab pos="354965" algn="l"/>
              </a:tabLst>
            </a:pPr>
            <a:r>
              <a:rPr b="0" dirty="0">
                <a:latin typeface="Arial"/>
                <a:cs typeface="Arial"/>
              </a:rPr>
              <a:t>•	</a:t>
            </a:r>
            <a:r>
              <a:rPr b="0" dirty="0">
                <a:latin typeface="Times New Roman"/>
                <a:cs typeface="Times New Roman"/>
              </a:rPr>
              <a:t>Suitable in case</a:t>
            </a:r>
            <a:r>
              <a:rPr b="0" spc="-1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obstacles  like river broken</a:t>
            </a:r>
            <a:r>
              <a:rPr b="0" spc="-1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ground.</a:t>
            </a:r>
          </a:p>
          <a:p>
            <a:pPr marL="355600" marR="90805" indent="-342900">
              <a:lnSpc>
                <a:spcPts val="2590"/>
              </a:lnSpc>
              <a:spcBef>
                <a:spcPts val="585"/>
              </a:spcBef>
              <a:tabLst>
                <a:tab pos="354965" algn="l"/>
              </a:tabLst>
            </a:pPr>
            <a:r>
              <a:rPr b="0" dirty="0">
                <a:latin typeface="Arial"/>
                <a:cs typeface="Arial"/>
              </a:rPr>
              <a:t>•	</a:t>
            </a:r>
            <a:r>
              <a:rPr b="0" spc="-5" dirty="0">
                <a:latin typeface="Times New Roman"/>
                <a:cs typeface="Times New Roman"/>
              </a:rPr>
              <a:t>Less </a:t>
            </a:r>
            <a:r>
              <a:rPr b="0" dirty="0">
                <a:latin typeface="Times New Roman"/>
                <a:cs typeface="Times New Roman"/>
              </a:rPr>
              <a:t>stations are required</a:t>
            </a:r>
            <a:r>
              <a:rPr b="0" spc="-1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in  tacheometric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spc="-25" dirty="0">
                <a:latin typeface="Times New Roman"/>
                <a:cs typeface="Times New Roman"/>
              </a:rPr>
              <a:t>survey.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88388" y="461594"/>
            <a:ext cx="59683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" dirty="0"/>
              <a:t>Constants </a:t>
            </a:r>
            <a:r>
              <a:rPr dirty="0"/>
              <a:t>of</a:t>
            </a:r>
            <a:r>
              <a:rPr spc="-80" dirty="0"/>
              <a:t> </a:t>
            </a:r>
            <a:r>
              <a:rPr spc="-35" dirty="0"/>
              <a:t>Tacheometer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6487160" cy="236664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354965" algn="l"/>
                <a:tab pos="4423410" algn="l"/>
                <a:tab pos="5414010" algn="l"/>
                <a:tab pos="604583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dirty="0">
                <a:latin typeface="Calibri"/>
                <a:cs typeface="Calibri"/>
              </a:rPr>
              <a:t>Mu</a:t>
            </a:r>
            <a:r>
              <a:rPr sz="3200" spc="-10" dirty="0">
                <a:latin typeface="Calibri"/>
                <a:cs typeface="Calibri"/>
              </a:rPr>
              <a:t>l</a:t>
            </a:r>
            <a:r>
              <a:rPr sz="3200" dirty="0">
                <a:latin typeface="Calibri"/>
                <a:cs typeface="Calibri"/>
              </a:rPr>
              <a:t>t</a:t>
            </a:r>
            <a:r>
              <a:rPr sz="3200" spc="-10" dirty="0">
                <a:latin typeface="Calibri"/>
                <a:cs typeface="Calibri"/>
              </a:rPr>
              <a:t>i</a:t>
            </a:r>
            <a:r>
              <a:rPr sz="3200" spc="-5" dirty="0">
                <a:latin typeface="Calibri"/>
                <a:cs typeface="Calibri"/>
              </a:rPr>
              <a:t>ply</a:t>
            </a:r>
            <a:r>
              <a:rPr sz="3200" spc="-15" dirty="0">
                <a:latin typeface="Calibri"/>
                <a:cs typeface="Calibri"/>
              </a:rPr>
              <a:t>i</a:t>
            </a:r>
            <a:r>
              <a:rPr sz="3200" spc="-5" dirty="0">
                <a:latin typeface="Calibri"/>
                <a:cs typeface="Calibri"/>
              </a:rPr>
              <a:t>n</a:t>
            </a:r>
            <a:r>
              <a:rPr sz="3200" dirty="0">
                <a:latin typeface="Calibri"/>
                <a:cs typeface="Calibri"/>
              </a:rPr>
              <a:t>g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</a:t>
            </a:r>
            <a:r>
              <a:rPr sz="3200" spc="-5" dirty="0">
                <a:latin typeface="Calibri"/>
                <a:cs typeface="Calibri"/>
              </a:rPr>
              <a:t>on</a:t>
            </a:r>
            <a:r>
              <a:rPr sz="3200" spc="-40" dirty="0">
                <a:latin typeface="Calibri"/>
                <a:cs typeface="Calibri"/>
              </a:rPr>
              <a:t>s</a:t>
            </a:r>
            <a:r>
              <a:rPr sz="3200" spc="-45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30" dirty="0">
                <a:latin typeface="Calibri"/>
                <a:cs typeface="Calibri"/>
              </a:rPr>
              <a:t>n</a:t>
            </a:r>
            <a:r>
              <a:rPr sz="3200" dirty="0">
                <a:latin typeface="Calibri"/>
                <a:cs typeface="Calibri"/>
              </a:rPr>
              <a:t>t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</a:t>
            </a:r>
            <a:r>
              <a:rPr sz="3200" dirty="0">
                <a:latin typeface="Calibri"/>
                <a:cs typeface="Calibri"/>
              </a:rPr>
              <a:t>e.	</a:t>
            </a:r>
            <a:r>
              <a:rPr sz="3200" spc="-5" dirty="0">
                <a:latin typeface="Calibri"/>
                <a:cs typeface="Calibri"/>
              </a:rPr>
              <a:t>(f/i</a:t>
            </a:r>
            <a:r>
              <a:rPr sz="3200" dirty="0">
                <a:latin typeface="Calibri"/>
                <a:cs typeface="Calibri"/>
              </a:rPr>
              <a:t>)	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r	m.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354965" algn="l"/>
                <a:tab pos="3812540" algn="l"/>
                <a:tab pos="5018405" algn="l"/>
                <a:tab pos="5557520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spc="-10" dirty="0">
                <a:latin typeface="Calibri"/>
                <a:cs typeface="Calibri"/>
              </a:rPr>
              <a:t>Additive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constant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ie	(f+c)	</a:t>
            </a:r>
            <a:r>
              <a:rPr sz="3200" dirty="0">
                <a:latin typeface="Calibri"/>
                <a:cs typeface="Calibri"/>
              </a:rPr>
              <a:t>or	</a:t>
            </a:r>
            <a:r>
              <a:rPr sz="3200" spc="-5" dirty="0">
                <a:latin typeface="Calibri"/>
                <a:cs typeface="Calibri"/>
              </a:rPr>
              <a:t>C.</a:t>
            </a:r>
            <a:endParaRPr sz="3200">
              <a:latin typeface="Calibri"/>
              <a:cs typeface="Calibri"/>
            </a:endParaRPr>
          </a:p>
          <a:p>
            <a:pPr marL="1300480" marR="406400" indent="-1288415">
              <a:lnSpc>
                <a:spcPct val="120000"/>
              </a:lnSpc>
              <a:tabLst>
                <a:tab pos="1310640" algn="l"/>
              </a:tabLst>
            </a:pPr>
            <a:r>
              <a:rPr sz="3200" spc="-5" dirty="0">
                <a:latin typeface="Calibri"/>
                <a:cs typeface="Calibri"/>
              </a:rPr>
              <a:t>Where		f= </a:t>
            </a:r>
            <a:r>
              <a:rPr sz="3200" spc="-25" dirty="0">
                <a:latin typeface="Calibri"/>
                <a:cs typeface="Calibri"/>
              </a:rPr>
              <a:t>focal </a:t>
            </a:r>
            <a:r>
              <a:rPr sz="3200" spc="-10" dirty="0">
                <a:latin typeface="Calibri"/>
                <a:cs typeface="Calibri"/>
              </a:rPr>
              <a:t>length </a:t>
            </a:r>
            <a:r>
              <a:rPr sz="3200" spc="-5" dirty="0">
                <a:latin typeface="Calibri"/>
                <a:cs typeface="Calibri"/>
              </a:rPr>
              <a:t>of image </a:t>
            </a:r>
            <a:r>
              <a:rPr sz="3200" dirty="0">
                <a:latin typeface="Calibri"/>
                <a:cs typeface="Calibri"/>
              </a:rPr>
              <a:t>glass  c= </a:t>
            </a:r>
            <a:r>
              <a:rPr sz="3200" spc="-10" dirty="0">
                <a:latin typeface="Calibri"/>
                <a:cs typeface="Calibri"/>
              </a:rPr>
              <a:t>legth </a:t>
            </a:r>
            <a:r>
              <a:rPr sz="3200" spc="-5" dirty="0">
                <a:latin typeface="Calibri"/>
                <a:cs typeface="Calibri"/>
              </a:rPr>
              <a:t>of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image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3773" y="461594"/>
            <a:ext cx="51581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Object of</a:t>
            </a:r>
            <a:r>
              <a:rPr spc="-90" dirty="0"/>
              <a:t> </a:t>
            </a:r>
            <a:r>
              <a:rPr spc="-5" dirty="0"/>
              <a:t>tacheometry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0635"/>
            <a:ext cx="7770495" cy="285496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spc="-15" dirty="0">
                <a:latin typeface="Calibri"/>
                <a:cs typeface="Calibri"/>
              </a:rPr>
              <a:t>Preparation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contour </a:t>
            </a:r>
            <a:r>
              <a:rPr sz="3200" spc="-5" dirty="0">
                <a:latin typeface="Calibri"/>
                <a:cs typeface="Calibri"/>
              </a:rPr>
              <a:t>maps or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plans.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spc="-5" dirty="0">
                <a:latin typeface="Calibri"/>
                <a:cs typeface="Calibri"/>
              </a:rPr>
              <a:t>Used </a:t>
            </a:r>
            <a:r>
              <a:rPr sz="3200" dirty="0">
                <a:latin typeface="Calibri"/>
                <a:cs typeface="Calibri"/>
              </a:rPr>
              <a:t>in </a:t>
            </a:r>
            <a:r>
              <a:rPr sz="3200" spc="-20" dirty="0">
                <a:latin typeface="Calibri"/>
                <a:cs typeface="Calibri"/>
              </a:rPr>
              <a:t>hydrographic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survey.</a:t>
            </a:r>
            <a:endParaRPr sz="3200">
              <a:latin typeface="Calibri"/>
              <a:cs typeface="Calibri"/>
            </a:endParaRPr>
          </a:p>
          <a:p>
            <a:pPr marL="355600" marR="156845" indent="-3429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spc="-10" dirty="0">
                <a:latin typeface="Calibri"/>
                <a:cs typeface="Calibri"/>
              </a:rPr>
              <a:t>Location survey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spc="-20" dirty="0">
                <a:latin typeface="Calibri"/>
                <a:cs typeface="Calibri"/>
              </a:rPr>
              <a:t>roads,railways, </a:t>
            </a:r>
            <a:r>
              <a:rPr sz="3200" spc="-5" dirty="0">
                <a:latin typeface="Calibri"/>
                <a:cs typeface="Calibri"/>
              </a:rPr>
              <a:t>reservoir  </a:t>
            </a:r>
            <a:r>
              <a:rPr sz="3200" spc="-15" dirty="0">
                <a:latin typeface="Calibri"/>
                <a:cs typeface="Calibri"/>
              </a:rPr>
              <a:t>etc.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200" dirty="0">
                <a:latin typeface="Arial"/>
                <a:cs typeface="Arial"/>
              </a:rPr>
              <a:t>•	</a:t>
            </a:r>
            <a:r>
              <a:rPr sz="3200" spc="-20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checking of </a:t>
            </a:r>
            <a:r>
              <a:rPr sz="3200" spc="-10" dirty="0">
                <a:latin typeface="Calibri"/>
                <a:cs typeface="Calibri"/>
              </a:rPr>
              <a:t>more precise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measurements.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61313" y="0"/>
            <a:ext cx="654113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/>
                <a:cs typeface="Times New Roman"/>
              </a:rPr>
              <a:t>Instrument </a:t>
            </a:r>
            <a:r>
              <a:rPr sz="4000" dirty="0">
                <a:latin typeface="Times New Roman"/>
                <a:cs typeface="Times New Roman"/>
              </a:rPr>
              <a:t>used </a:t>
            </a:r>
            <a:r>
              <a:rPr sz="4000" spc="-5" dirty="0">
                <a:latin typeface="Times New Roman"/>
                <a:cs typeface="Times New Roman"/>
              </a:rPr>
              <a:t>in</a:t>
            </a:r>
            <a:r>
              <a:rPr sz="4000" spc="-70" dirty="0">
                <a:latin typeface="Times New Roman"/>
                <a:cs typeface="Times New Roman"/>
              </a:rPr>
              <a:t> </a:t>
            </a:r>
            <a:r>
              <a:rPr sz="4000" spc="-30" dirty="0">
                <a:latin typeface="Times New Roman"/>
                <a:cs typeface="Times New Roman"/>
              </a:rPr>
              <a:t>Tacheometer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65785"/>
            <a:ext cx="7990205" cy="4335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9936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Times New Roman"/>
                <a:cs typeface="Times New Roman"/>
              </a:rPr>
              <a:t>I)</a:t>
            </a:r>
            <a:r>
              <a:rPr sz="4000" spc="-85" dirty="0">
                <a:latin typeface="Times New Roman"/>
                <a:cs typeface="Times New Roman"/>
              </a:rPr>
              <a:t> </a:t>
            </a:r>
            <a:r>
              <a:rPr sz="4000" spc="-30" dirty="0">
                <a:latin typeface="Times New Roman"/>
                <a:cs typeface="Times New Roman"/>
              </a:rPr>
              <a:t>Tacheometer</a:t>
            </a:r>
            <a:endParaRPr sz="4000">
              <a:latin typeface="Times New Roman"/>
              <a:cs typeface="Times New Roman"/>
            </a:endParaRPr>
          </a:p>
          <a:p>
            <a:pPr marL="2426335">
              <a:lnSpc>
                <a:spcPts val="4365"/>
              </a:lnSpc>
              <a:tabLst>
                <a:tab pos="5262245" algn="l"/>
              </a:tabLst>
            </a:pPr>
            <a:r>
              <a:rPr sz="4000" spc="-5" dirty="0">
                <a:latin typeface="Times New Roman"/>
                <a:cs typeface="Times New Roman"/>
              </a:rPr>
              <a:t>II)</a:t>
            </a:r>
            <a:r>
              <a:rPr sz="4000" spc="2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Levelling	or stadia</a:t>
            </a:r>
            <a:r>
              <a:rPr sz="4000" spc="-3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rod</a:t>
            </a: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ts val="2985"/>
              </a:lnSpc>
            </a:pPr>
            <a:r>
              <a:rPr sz="3000" spc="-20" dirty="0">
                <a:latin typeface="Times New Roman"/>
                <a:cs typeface="Times New Roman"/>
              </a:rPr>
              <a:t>I)Tacheometer </a:t>
            </a:r>
            <a:r>
              <a:rPr sz="3000" dirty="0">
                <a:latin typeface="Times New Roman"/>
                <a:cs typeface="Times New Roman"/>
              </a:rPr>
              <a:t>–It </a:t>
            </a:r>
            <a:r>
              <a:rPr sz="3000" spc="-5" dirty="0">
                <a:latin typeface="Times New Roman"/>
                <a:cs typeface="Times New Roman"/>
              </a:rPr>
              <a:t>is </a:t>
            </a:r>
            <a:r>
              <a:rPr sz="3000" dirty="0">
                <a:latin typeface="Times New Roman"/>
                <a:cs typeface="Times New Roman"/>
              </a:rPr>
              <a:t>a </a:t>
            </a:r>
            <a:r>
              <a:rPr sz="3000" spc="-5" dirty="0">
                <a:latin typeface="Times New Roman"/>
                <a:cs typeface="Times New Roman"/>
              </a:rPr>
              <a:t>transit theodolite</a:t>
            </a:r>
            <a:r>
              <a:rPr sz="3000" spc="15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provided</a:t>
            </a:r>
            <a:endParaRPr sz="3000">
              <a:latin typeface="Times New Roman"/>
              <a:cs typeface="Times New Roman"/>
            </a:endParaRPr>
          </a:p>
          <a:p>
            <a:pPr marL="355600">
              <a:lnSpc>
                <a:spcPts val="3420"/>
              </a:lnSpc>
            </a:pPr>
            <a:r>
              <a:rPr sz="3000" spc="-5" dirty="0">
                <a:latin typeface="Times New Roman"/>
                <a:cs typeface="Times New Roman"/>
              </a:rPr>
              <a:t>with </a:t>
            </a:r>
            <a:r>
              <a:rPr sz="3000" dirty="0">
                <a:latin typeface="Times New Roman"/>
                <a:cs typeface="Times New Roman"/>
              </a:rPr>
              <a:t>a </a:t>
            </a:r>
            <a:r>
              <a:rPr sz="3000" spc="-5" dirty="0">
                <a:latin typeface="Times New Roman"/>
                <a:cs typeface="Times New Roman"/>
              </a:rPr>
              <a:t>stadia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diaphragm.</a:t>
            </a:r>
            <a:endParaRPr sz="3000">
              <a:latin typeface="Times New Roman"/>
              <a:cs typeface="Times New Roman"/>
            </a:endParaRPr>
          </a:p>
          <a:p>
            <a:pPr marL="355600" marR="429895" indent="-342900">
              <a:lnSpc>
                <a:spcPts val="3240"/>
              </a:lnSpc>
              <a:spcBef>
                <a:spcPts val="770"/>
              </a:spcBef>
              <a:tabLst>
                <a:tab pos="354965" algn="l"/>
              </a:tabLst>
            </a:pPr>
            <a:r>
              <a:rPr sz="3000" dirty="0">
                <a:latin typeface="Arial"/>
                <a:cs typeface="Arial"/>
              </a:rPr>
              <a:t>•	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diaphragm is provided </a:t>
            </a:r>
            <a:r>
              <a:rPr sz="3000" dirty="0">
                <a:latin typeface="Times New Roman"/>
                <a:cs typeface="Times New Roman"/>
              </a:rPr>
              <a:t>with </a:t>
            </a:r>
            <a:r>
              <a:rPr sz="3000" spc="-5" dirty="0">
                <a:latin typeface="Times New Roman"/>
                <a:cs typeface="Times New Roman"/>
              </a:rPr>
              <a:t>two horizontal  stadia hairs </a:t>
            </a:r>
            <a:r>
              <a:rPr sz="3000" dirty="0">
                <a:latin typeface="Times New Roman"/>
                <a:cs typeface="Times New Roman"/>
              </a:rPr>
              <a:t>in </a:t>
            </a:r>
            <a:r>
              <a:rPr sz="3000" spc="-5" dirty="0">
                <a:latin typeface="Times New Roman"/>
                <a:cs typeface="Times New Roman"/>
              </a:rPr>
              <a:t>addition </a:t>
            </a:r>
            <a:r>
              <a:rPr sz="3000" dirty="0">
                <a:latin typeface="Times New Roman"/>
                <a:cs typeface="Times New Roman"/>
              </a:rPr>
              <a:t>to regular </a:t>
            </a:r>
            <a:r>
              <a:rPr sz="3000" spc="-5" dirty="0">
                <a:latin typeface="Times New Roman"/>
                <a:cs typeface="Times New Roman"/>
              </a:rPr>
              <a:t>cross</a:t>
            </a:r>
            <a:r>
              <a:rPr sz="3000" spc="70" dirty="0">
                <a:latin typeface="Times New Roman"/>
                <a:cs typeface="Times New Roman"/>
              </a:rPr>
              <a:t> </a:t>
            </a:r>
            <a:r>
              <a:rPr sz="3000" spc="-40" dirty="0">
                <a:latin typeface="Times New Roman"/>
                <a:cs typeface="Times New Roman"/>
              </a:rPr>
              <a:t>hair.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240"/>
              </a:lnSpc>
              <a:spcBef>
                <a:spcPts val="720"/>
              </a:spcBef>
              <a:tabLst>
                <a:tab pos="354965" algn="l"/>
              </a:tabLst>
            </a:pPr>
            <a:r>
              <a:rPr sz="3000" dirty="0">
                <a:latin typeface="Arial"/>
                <a:cs typeface="Arial"/>
              </a:rPr>
              <a:t>•	</a:t>
            </a:r>
            <a:r>
              <a:rPr sz="3000" spc="-5" dirty="0">
                <a:latin typeface="Times New Roman"/>
                <a:cs typeface="Times New Roman"/>
              </a:rPr>
              <a:t>Additional </a:t>
            </a:r>
            <a:r>
              <a:rPr sz="3000" dirty="0">
                <a:latin typeface="Times New Roman"/>
                <a:cs typeface="Times New Roman"/>
              </a:rPr>
              <a:t>hair should be </a:t>
            </a:r>
            <a:r>
              <a:rPr sz="3000" spc="-5" dirty="0">
                <a:latin typeface="Times New Roman"/>
                <a:cs typeface="Times New Roman"/>
              </a:rPr>
              <a:t>equidistant </a:t>
            </a:r>
            <a:r>
              <a:rPr sz="3000" dirty="0">
                <a:latin typeface="Times New Roman"/>
                <a:cs typeface="Times New Roman"/>
              </a:rPr>
              <a:t>from </a:t>
            </a:r>
            <a:r>
              <a:rPr sz="3000" spc="-5" dirty="0">
                <a:latin typeface="Times New Roman"/>
                <a:cs typeface="Times New Roman"/>
              </a:rPr>
              <a:t>central  </a:t>
            </a:r>
            <a:r>
              <a:rPr sz="3000" dirty="0">
                <a:latin typeface="Times New Roman"/>
                <a:cs typeface="Times New Roman"/>
              </a:rPr>
              <a:t>one.</a:t>
            </a: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  <a:tabLst>
                <a:tab pos="354965" algn="l"/>
              </a:tabLst>
            </a:pPr>
            <a:r>
              <a:rPr sz="3000" dirty="0">
                <a:latin typeface="Arial"/>
                <a:cs typeface="Arial"/>
              </a:rPr>
              <a:t>•	</a:t>
            </a:r>
            <a:r>
              <a:rPr sz="3000" spc="-45" dirty="0">
                <a:latin typeface="Times New Roman"/>
                <a:cs typeface="Times New Roman"/>
              </a:rPr>
              <a:t>Types </a:t>
            </a:r>
            <a:r>
              <a:rPr sz="3000" dirty="0">
                <a:latin typeface="Times New Roman"/>
                <a:cs typeface="Times New Roman"/>
              </a:rPr>
              <a:t>of diaphragm </a:t>
            </a:r>
            <a:r>
              <a:rPr sz="3000" spc="-5" dirty="0">
                <a:latin typeface="Times New Roman"/>
                <a:cs typeface="Times New Roman"/>
              </a:rPr>
              <a:t>commonly </a:t>
            </a:r>
            <a:r>
              <a:rPr sz="3000" dirty="0">
                <a:latin typeface="Times New Roman"/>
                <a:cs typeface="Times New Roman"/>
              </a:rPr>
              <a:t>used </a:t>
            </a:r>
            <a:r>
              <a:rPr sz="3000" spc="-5" dirty="0">
                <a:latin typeface="Times New Roman"/>
                <a:cs typeface="Times New Roman"/>
              </a:rPr>
              <a:t>as</a:t>
            </a:r>
            <a:r>
              <a:rPr sz="3000" spc="6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follows.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395</Words>
  <Application>Microsoft Office PowerPoint</Application>
  <PresentationFormat>On-screen Show (4:3)</PresentationFormat>
  <Paragraphs>100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TACHEOMETRY</vt:lpstr>
      <vt:lpstr>Tacheometry</vt:lpstr>
      <vt:lpstr>Vertical distance</vt:lpstr>
      <vt:lpstr>Situation where tacheometry can be used</vt:lpstr>
      <vt:lpstr>Advantages of tacheometry</vt:lpstr>
      <vt:lpstr>Difference between theodolite and tacheometer</vt:lpstr>
      <vt:lpstr>Constants of Tacheometer</vt:lpstr>
      <vt:lpstr>Object of tacheometry</vt:lpstr>
      <vt:lpstr>Instrument used in Tacheometer</vt:lpstr>
      <vt:lpstr>Types of diaphragm</vt:lpstr>
      <vt:lpstr>Types of Telescope in Tacheometry</vt:lpstr>
      <vt:lpstr>Slide 12</vt:lpstr>
      <vt:lpstr>Essential characteristics of Tacheometer</vt:lpstr>
      <vt:lpstr>Slide 14</vt:lpstr>
      <vt:lpstr>Slide 15</vt:lpstr>
      <vt:lpstr>Fixed Hair Method</vt:lpstr>
      <vt:lpstr>Principle of stadia method</vt:lpstr>
      <vt:lpstr>Slide 18</vt:lpstr>
      <vt:lpstr>Fixed Hair Method</vt:lpstr>
      <vt:lpstr>Case I): Line of sight is horizontal and  the staff held is vertical.</vt:lpstr>
      <vt:lpstr>Case II): Line of sight is inclined and  the staff held is vertical.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TACHEOMETRY</dc:title>
  <cp:lastModifiedBy>Nasir</cp:lastModifiedBy>
  <cp:revision>6</cp:revision>
  <dcterms:created xsi:type="dcterms:W3CDTF">2021-05-02T06:05:29Z</dcterms:created>
  <dcterms:modified xsi:type="dcterms:W3CDTF">2021-05-03T09:16:00Z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2012-02-20T00:00:00Z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2021-05-02T00:00:00Z</vt:filetime>
  </property>
</Properties>
</file>