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CAB6A0-BD0A-4D65-8BB6-92153A6636D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2923662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AB6A0-BD0A-4D65-8BB6-92153A6636D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2059719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AB6A0-BD0A-4D65-8BB6-92153A6636D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2651754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CAB6A0-BD0A-4D65-8BB6-92153A6636D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1978657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CAB6A0-BD0A-4D65-8BB6-92153A6636D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1812075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CAB6A0-BD0A-4D65-8BB6-92153A6636D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195443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CAB6A0-BD0A-4D65-8BB6-92153A6636D1}"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1085454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CAB6A0-BD0A-4D65-8BB6-92153A6636D1}"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289617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CAB6A0-BD0A-4D65-8BB6-92153A6636D1}"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44858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AB6A0-BD0A-4D65-8BB6-92153A6636D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97392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AB6A0-BD0A-4D65-8BB6-92153A6636D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E6580-4976-4606-B1B9-E08E443E3FA8}" type="slidenum">
              <a:rPr lang="en-US" smtClean="0"/>
              <a:t>‹#›</a:t>
            </a:fld>
            <a:endParaRPr lang="en-US"/>
          </a:p>
        </p:txBody>
      </p:sp>
    </p:spTree>
    <p:extLst>
      <p:ext uri="{BB962C8B-B14F-4D97-AF65-F5344CB8AC3E}">
        <p14:creationId xmlns:p14="http://schemas.microsoft.com/office/powerpoint/2010/main" val="134572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AB6A0-BD0A-4D65-8BB6-92153A6636D1}"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E6580-4976-4606-B1B9-E08E443E3FA8}" type="slidenum">
              <a:rPr lang="en-US" smtClean="0"/>
              <a:t>‹#›</a:t>
            </a:fld>
            <a:endParaRPr lang="en-US"/>
          </a:p>
        </p:txBody>
      </p:sp>
    </p:spTree>
    <p:extLst>
      <p:ext uri="{BB962C8B-B14F-4D97-AF65-F5344CB8AC3E}">
        <p14:creationId xmlns:p14="http://schemas.microsoft.com/office/powerpoint/2010/main" val="4238922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Renin Inhibitor </a:t>
            </a:r>
            <a:endParaRPr lang="en-US" dirty="0"/>
          </a:p>
        </p:txBody>
      </p:sp>
      <p:sp>
        <p:nvSpPr>
          <p:cNvPr id="3" name="Subtitle 2"/>
          <p:cNvSpPr>
            <a:spLocks noGrp="1"/>
          </p:cNvSpPr>
          <p:nvPr>
            <p:ph type="subTitle" idx="1"/>
          </p:nvPr>
        </p:nvSpPr>
        <p:spPr/>
        <p:txBody>
          <a:bodyPr/>
          <a:lstStyle/>
          <a:p>
            <a:r>
              <a:rPr lang="en-US" dirty="0" smtClean="0"/>
              <a:t>Taseer Ahmad</a:t>
            </a:r>
          </a:p>
          <a:p>
            <a:r>
              <a:rPr lang="en-US" dirty="0" smtClean="0"/>
              <a:t>Lecturer</a:t>
            </a:r>
          </a:p>
          <a:p>
            <a:r>
              <a:rPr lang="en-US" dirty="0" smtClean="0"/>
              <a:t>College of Pharmacy University of Sargodha</a:t>
            </a:r>
            <a:endParaRPr lang="en-US" dirty="0"/>
          </a:p>
        </p:txBody>
      </p:sp>
    </p:spTree>
    <p:extLst>
      <p:ext uri="{BB962C8B-B14F-4D97-AF65-F5344CB8AC3E}">
        <p14:creationId xmlns:p14="http://schemas.microsoft.com/office/powerpoint/2010/main" val="1527461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0294" y="499880"/>
            <a:ext cx="10896601" cy="5693866"/>
          </a:xfrm>
          <a:prstGeom prst="rect">
            <a:avLst/>
          </a:prstGeom>
        </p:spPr>
        <p:txBody>
          <a:bodyPr wrap="square">
            <a:spAutoFit/>
          </a:bodyPr>
          <a:lstStyle/>
          <a:p>
            <a:r>
              <a:rPr lang="en-US" sz="2800" b="1" dirty="0" smtClean="0"/>
              <a:t>RENIN INHIBITOR</a:t>
            </a:r>
          </a:p>
          <a:p>
            <a:pPr marL="457200" indent="-457200">
              <a:buFont typeface="Wingdings" panose="05000000000000000000" pitchFamily="2" charset="2"/>
              <a:buChar char="Ø"/>
            </a:pPr>
            <a:r>
              <a:rPr lang="en-US" sz="2800" dirty="0" smtClean="0"/>
              <a:t>A selective renin inhibitor, aliskiren [a-LIS-</a:t>
            </a:r>
            <a:r>
              <a:rPr lang="en-US" sz="2800" dirty="0" err="1" smtClean="0"/>
              <a:t>ke</a:t>
            </a:r>
            <a:r>
              <a:rPr lang="en-US" sz="2800" dirty="0" smtClean="0"/>
              <a:t>-</a:t>
            </a:r>
            <a:r>
              <a:rPr lang="en-US" sz="2800" dirty="0" err="1" smtClean="0"/>
              <a:t>rin</a:t>
            </a:r>
            <a:r>
              <a:rPr lang="en-US" sz="2800" dirty="0" smtClean="0"/>
              <a:t>], is available for the treatment of hypertension. </a:t>
            </a:r>
          </a:p>
          <a:p>
            <a:pPr marL="457200" indent="-457200">
              <a:buFont typeface="Wingdings" panose="05000000000000000000" pitchFamily="2" charset="2"/>
              <a:buChar char="Ø"/>
            </a:pPr>
            <a:r>
              <a:rPr lang="en-US" sz="2800" dirty="0" smtClean="0"/>
              <a:t>Aliskiren directly inhibits renin and, thus, acts earlier in the renin–angiotensin–aldosterone system than ACE inhibitors</a:t>
            </a:r>
          </a:p>
          <a:p>
            <a:r>
              <a:rPr lang="en-US" sz="2800" dirty="0" smtClean="0"/>
              <a:t>     or ARBs (Figure 17.10). </a:t>
            </a:r>
          </a:p>
          <a:p>
            <a:pPr marL="457200" indent="-457200">
              <a:buFont typeface="Wingdings" panose="05000000000000000000" pitchFamily="2" charset="2"/>
              <a:buChar char="Ø"/>
            </a:pPr>
            <a:r>
              <a:rPr lang="en-US" sz="2800" dirty="0" smtClean="0"/>
              <a:t>It lowers blood pressure about as effectively </a:t>
            </a:r>
            <a:r>
              <a:rPr lang="en-US" sz="2800" dirty="0" err="1" smtClean="0"/>
              <a:t>asARBs</a:t>
            </a:r>
            <a:r>
              <a:rPr lang="en-US" sz="2800" dirty="0" smtClean="0"/>
              <a:t>, ACE inhibitors, and thiazides. Aliskiren should not be routinely combined with an ACE inhibitor or ARB. Aliskiren can cause </a:t>
            </a:r>
            <a:r>
              <a:rPr lang="en-US" sz="2800" dirty="0" err="1" smtClean="0"/>
              <a:t>diarrhea,especially</a:t>
            </a:r>
            <a:r>
              <a:rPr lang="en-US" sz="2800" dirty="0" smtClean="0"/>
              <a:t> at higher doses, and can also cause cough and </a:t>
            </a:r>
            <a:r>
              <a:rPr lang="en-US" sz="2800" dirty="0" err="1" smtClean="0"/>
              <a:t>angioedema,but</a:t>
            </a:r>
            <a:r>
              <a:rPr lang="en-US" sz="2800" dirty="0" smtClean="0"/>
              <a:t> probably less often than ACE inhibitors. </a:t>
            </a:r>
          </a:p>
          <a:p>
            <a:pPr marL="457200" indent="-457200">
              <a:buFont typeface="Wingdings" panose="05000000000000000000" pitchFamily="2" charset="2"/>
              <a:buChar char="Ø"/>
            </a:pPr>
            <a:r>
              <a:rPr lang="en-US" sz="2800" dirty="0" smtClean="0"/>
              <a:t>As with ACE inhibitors and ARBs, aliskiren is contraindicated during pregnancy.</a:t>
            </a:r>
            <a:endParaRPr lang="en-US" sz="2800" dirty="0"/>
          </a:p>
        </p:txBody>
      </p:sp>
    </p:spTree>
    <p:extLst>
      <p:ext uri="{BB962C8B-B14F-4D97-AF65-F5344CB8AC3E}">
        <p14:creationId xmlns:p14="http://schemas.microsoft.com/office/powerpoint/2010/main" val="308102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6424" y="288646"/>
            <a:ext cx="9144000" cy="1446025"/>
          </a:xfrm>
        </p:spPr>
        <p:txBody>
          <a:bodyPr>
            <a:normAutofit fontScale="90000"/>
          </a:bodyPr>
          <a:lstStyle/>
          <a:p>
            <a:r>
              <a:rPr lang="sv-SE" dirty="0" smtClean="0"/>
              <a:t>Angiotensin II Receptor Blockers (ARBs)</a:t>
            </a:r>
            <a:endParaRPr lang="en-US" dirty="0"/>
          </a:p>
        </p:txBody>
      </p:sp>
      <p:pic>
        <p:nvPicPr>
          <p:cNvPr id="4" name="Picture 3"/>
          <p:cNvPicPr>
            <a:picLocks noChangeAspect="1"/>
          </p:cNvPicPr>
          <p:nvPr/>
        </p:nvPicPr>
        <p:blipFill rotWithShape="1">
          <a:blip r:embed="rId2"/>
          <a:srcRect l="4958" r="4922"/>
          <a:stretch/>
        </p:blipFill>
        <p:spPr>
          <a:xfrm>
            <a:off x="3048616" y="2265364"/>
            <a:ext cx="6525075" cy="4068201"/>
          </a:xfrm>
          <a:prstGeom prst="rect">
            <a:avLst/>
          </a:prstGeom>
        </p:spPr>
      </p:pic>
    </p:spTree>
    <p:extLst>
      <p:ext uri="{BB962C8B-B14F-4D97-AF65-F5344CB8AC3E}">
        <p14:creationId xmlns:p14="http://schemas.microsoft.com/office/powerpoint/2010/main" val="16947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8518" y="1216548"/>
            <a:ext cx="9753600" cy="4031873"/>
          </a:xfrm>
          <a:prstGeom prst="rect">
            <a:avLst/>
          </a:prstGeom>
        </p:spPr>
        <p:txBody>
          <a:bodyPr wrap="square">
            <a:spAutoFit/>
          </a:bodyPr>
          <a:lstStyle/>
          <a:p>
            <a:pPr marL="457200" indent="-457200">
              <a:buFont typeface="Wingdings" panose="05000000000000000000" pitchFamily="2" charset="2"/>
              <a:buChar char="q"/>
            </a:pPr>
            <a:r>
              <a:rPr lang="en-US" sz="3200" dirty="0" smtClean="0"/>
              <a:t>Losartan, candesartan, valsartan and </a:t>
            </a:r>
            <a:r>
              <a:rPr lang="en-US" sz="3200" dirty="0" err="1" smtClean="0"/>
              <a:t>irbesartan</a:t>
            </a:r>
            <a:r>
              <a:rPr lang="en-US" sz="3200" dirty="0" smtClean="0"/>
              <a:t> (</a:t>
            </a:r>
            <a:r>
              <a:rPr lang="en-US" sz="3200" dirty="0" err="1" smtClean="0"/>
              <a:t>sartans</a:t>
            </a:r>
            <a:r>
              <a:rPr lang="en-US" sz="3200" dirty="0" smtClean="0"/>
              <a:t>)are non-peptide</a:t>
            </a:r>
          </a:p>
          <a:p>
            <a:pPr marL="457200" indent="-457200">
              <a:buFont typeface="Wingdings" panose="05000000000000000000" pitchFamily="2" charset="2"/>
              <a:buChar char="q"/>
            </a:pPr>
            <a:r>
              <a:rPr lang="en-US" sz="3200" dirty="0" smtClean="0"/>
              <a:t>Their pharmacologic effects are similar to those of ACE inhibitors in that they produce arteriolar and venous dilation and block aldosterone secretion, thus lowering blood pressure and decreasing salt and water retention</a:t>
            </a:r>
          </a:p>
          <a:p>
            <a:pPr marL="457200" indent="-457200">
              <a:buFont typeface="Wingdings" panose="05000000000000000000" pitchFamily="2" charset="2"/>
              <a:buChar char="q"/>
            </a:pPr>
            <a:r>
              <a:rPr lang="en-US" sz="3200" dirty="0" smtClean="0"/>
              <a:t>ARBs do not increase bradykinin levels.</a:t>
            </a:r>
            <a:endParaRPr lang="en-US" sz="3200" dirty="0"/>
          </a:p>
        </p:txBody>
      </p:sp>
    </p:spTree>
    <p:extLst>
      <p:ext uri="{BB962C8B-B14F-4D97-AF65-F5344CB8AC3E}">
        <p14:creationId xmlns:p14="http://schemas.microsoft.com/office/powerpoint/2010/main" val="3332248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0223" y="1501606"/>
            <a:ext cx="8879541" cy="3539430"/>
          </a:xfrm>
          <a:prstGeom prst="rect">
            <a:avLst/>
          </a:prstGeom>
        </p:spPr>
        <p:txBody>
          <a:bodyPr wrap="square">
            <a:spAutoFit/>
          </a:bodyPr>
          <a:lstStyle/>
          <a:p>
            <a:pPr marL="285750" indent="-285750">
              <a:buFont typeface="Wingdings" panose="05000000000000000000" pitchFamily="2" charset="2"/>
              <a:buChar char="q"/>
            </a:pPr>
            <a:r>
              <a:rPr lang="en-US" sz="3200" dirty="0" err="1" smtClean="0"/>
              <a:t>Chymase</a:t>
            </a:r>
            <a:r>
              <a:rPr lang="en-US" sz="3200" dirty="0" smtClean="0"/>
              <a:t> (which is not inhibited by ACE inhibitors) providing one alternative route.</a:t>
            </a:r>
          </a:p>
          <a:p>
            <a:pPr marL="285750" indent="-285750">
              <a:buFont typeface="Wingdings" panose="05000000000000000000" pitchFamily="2" charset="2"/>
              <a:buChar char="q"/>
            </a:pPr>
            <a:r>
              <a:rPr lang="en-US" sz="3200" dirty="0" smtClean="0"/>
              <a:t>ARBs should not be combined with an ACE inhibitor for the treatment of hypertension due to similar mechanisms and adverse effects</a:t>
            </a:r>
          </a:p>
          <a:p>
            <a:pPr marL="285750" indent="-285750">
              <a:buFont typeface="Wingdings" panose="05000000000000000000" pitchFamily="2" charset="2"/>
              <a:buChar char="q"/>
            </a:pPr>
            <a:r>
              <a:rPr lang="en-US" sz="3200" dirty="0" smtClean="0"/>
              <a:t>These agents are also teratogenic and should not be used by pregnant women.</a:t>
            </a:r>
            <a:endParaRPr lang="en-US" sz="3200" dirty="0"/>
          </a:p>
        </p:txBody>
      </p:sp>
    </p:spTree>
    <p:extLst>
      <p:ext uri="{BB962C8B-B14F-4D97-AF65-F5344CB8AC3E}">
        <p14:creationId xmlns:p14="http://schemas.microsoft.com/office/powerpoint/2010/main" val="409560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35306" y="720537"/>
            <a:ext cx="7481048" cy="5461165"/>
          </a:xfrm>
          <a:prstGeom prst="rect">
            <a:avLst/>
          </a:prstGeom>
        </p:spPr>
      </p:pic>
    </p:spTree>
    <p:extLst>
      <p:ext uri="{BB962C8B-B14F-4D97-AF65-F5344CB8AC3E}">
        <p14:creationId xmlns:p14="http://schemas.microsoft.com/office/powerpoint/2010/main" val="172423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Dr. Taseer\Pictures\Ang=II.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8640" y="150495"/>
            <a:ext cx="6014720" cy="6557010"/>
          </a:xfrm>
          <a:prstGeom prst="rect">
            <a:avLst/>
          </a:prstGeom>
          <a:noFill/>
          <a:ln>
            <a:noFill/>
          </a:ln>
        </p:spPr>
      </p:pic>
    </p:spTree>
    <p:extLst>
      <p:ext uri="{BB962C8B-B14F-4D97-AF65-F5344CB8AC3E}">
        <p14:creationId xmlns:p14="http://schemas.microsoft.com/office/powerpoint/2010/main" val="3063582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224</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Renin Inhibitor </vt:lpstr>
      <vt:lpstr>PowerPoint Presentation</vt:lpstr>
      <vt:lpstr>Angiotensin II Receptor Blockers (ARBs)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4</cp:revision>
  <dcterms:created xsi:type="dcterms:W3CDTF">2020-04-14T06:09:23Z</dcterms:created>
  <dcterms:modified xsi:type="dcterms:W3CDTF">2020-04-14T13:49:25Z</dcterms:modified>
</cp:coreProperties>
</file>