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5"/>
  </p:notesMasterIdLst>
  <p:sldIdLst>
    <p:sldId id="354" r:id="rId2"/>
    <p:sldId id="367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8" r:id="rId12"/>
    <p:sldId id="379" r:id="rId13"/>
    <p:sldId id="37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2" autoAdjust="0"/>
    <p:restoredTop sz="94533" autoAdjust="0"/>
  </p:normalViewPr>
  <p:slideViewPr>
    <p:cSldViewPr>
      <p:cViewPr varScale="1">
        <p:scale>
          <a:sx n="69" d="100"/>
          <a:sy n="69" d="100"/>
        </p:scale>
        <p:origin x="-11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0.xml"/><Relationship Id="rId1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F460F76-4071-4E42-831D-890A5430F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51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879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879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47C45-816D-40B4-953C-3011B33B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FCD8B-01B8-4E78-B09F-4E9C36801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1B793-FF12-47AF-A4A6-C1F71FA33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21325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715CA-81B6-4FD8-8847-B2BA3ECAA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8E588-C875-4E3B-895A-B4E5DBA49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0B4DB-A126-4496-A339-25CED9D9A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3A9D7-5E47-4D1F-941B-0935D2B62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7C71-F6AE-4473-82D1-A459C0232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E7A19-3DDD-43CE-A14B-1306FC852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4B758-A9E8-4161-A0D7-E6B9C6439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9F172-D814-4F77-8206-9D31D24A8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776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6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6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6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6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6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6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77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777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777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7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Imran ul Hasan (PUCIT)  ©A.I </a:t>
            </a:r>
          </a:p>
        </p:txBody>
      </p:sp>
      <p:sp>
        <p:nvSpPr>
          <p:cNvPr id="11777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5FAF610A-A95F-4681-A932-EE489ED69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685800"/>
            <a:ext cx="7772400" cy="2743200"/>
          </a:xfrm>
        </p:spPr>
        <p:txBody>
          <a:bodyPr/>
          <a:lstStyle/>
          <a:p>
            <a:r>
              <a:rPr lang="en-US" b="1" u="sng" smtClean="0"/>
              <a:t/>
            </a:r>
            <a:br>
              <a:rPr lang="en-US" b="1" u="sng" smtClean="0"/>
            </a:br>
            <a:r>
              <a:rPr lang="en-US" b="1" u="sng" smtClean="0"/>
              <a:t>Informed </a:t>
            </a:r>
            <a:r>
              <a:rPr lang="en-US" b="1" u="sng" dirty="0" smtClean="0"/>
              <a:t>Search</a:t>
            </a:r>
            <a:br>
              <a:rPr lang="en-US" b="1" u="sng" dirty="0" smtClean="0"/>
            </a:br>
            <a:r>
              <a:rPr lang="en-US" b="1" u="sng" dirty="0" smtClean="0"/>
              <a:t>Or</a:t>
            </a:r>
            <a:br>
              <a:rPr lang="en-US" b="1" u="sng" dirty="0" smtClean="0"/>
            </a:br>
            <a:r>
              <a:rPr lang="en-US" b="1" u="sng" dirty="0" smtClean="0"/>
              <a:t>Heuristic Search</a:t>
            </a:r>
            <a:br>
              <a:rPr lang="en-US" b="1" u="sng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IN" dirty="0" smtClean="0"/>
              <a:t>Lecture 07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chemeClr val="tx2"/>
                </a:solidFill>
              </a:rPr>
              <a:t>IMPLEMENTING HEURISTIC EVALUATION FUNCTION</a:t>
            </a:r>
          </a:p>
        </p:txBody>
      </p:sp>
      <p:graphicFrame>
        <p:nvGraphicFramePr>
          <p:cNvPr id="834564" name="Group 4"/>
          <p:cNvGraphicFramePr>
            <a:graphicFrameLocks noGrp="1"/>
          </p:cNvGraphicFramePr>
          <p:nvPr/>
        </p:nvGraphicFramePr>
        <p:xfrm>
          <a:off x="685800" y="1600200"/>
          <a:ext cx="1371600" cy="15544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4619" name="Group 59"/>
          <p:cNvGraphicFramePr>
            <a:graphicFrameLocks noGrp="1"/>
          </p:cNvGraphicFramePr>
          <p:nvPr/>
        </p:nvGraphicFramePr>
        <p:xfrm>
          <a:off x="685800" y="3276600"/>
          <a:ext cx="1371600" cy="15544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4622" name="Group 62"/>
          <p:cNvGraphicFramePr>
            <a:graphicFrameLocks noGrp="1"/>
          </p:cNvGraphicFramePr>
          <p:nvPr/>
        </p:nvGraphicFramePr>
        <p:xfrm>
          <a:off x="685800" y="4953000"/>
          <a:ext cx="1371600" cy="15544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9274" name="Text Box 63"/>
          <p:cNvSpPr txBox="1">
            <a:spLocks noChangeArrowheads="1"/>
          </p:cNvSpPr>
          <p:nvPr/>
        </p:nvSpPr>
        <p:spPr bwMode="auto">
          <a:xfrm>
            <a:off x="2514600" y="1143000"/>
            <a:ext cx="3657600" cy="452431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b="1" dirty="0" smtClean="0"/>
              <a:t>	a</a:t>
            </a:r>
            <a:r>
              <a:rPr lang="en-US" b="1" dirty="0"/>
              <a:t>		b	</a:t>
            </a:r>
          </a:p>
          <a:p>
            <a:pPr marL="457200" indent="-457200">
              <a:spcBef>
                <a:spcPct val="50000"/>
              </a:spcBef>
            </a:pPr>
            <a:endParaRPr lang="en-US" dirty="0"/>
          </a:p>
          <a:p>
            <a:pPr marL="457200" indent="-457200">
              <a:spcBef>
                <a:spcPct val="50000"/>
              </a:spcBef>
            </a:pPr>
            <a:r>
              <a:rPr lang="en-US" dirty="0" smtClean="0"/>
              <a:t>	5</a:t>
            </a:r>
            <a:r>
              <a:rPr lang="en-US" dirty="0"/>
              <a:t>		6	</a:t>
            </a:r>
          </a:p>
          <a:p>
            <a:pPr marL="457200" indent="-457200">
              <a:spcBef>
                <a:spcPct val="50000"/>
              </a:spcBef>
            </a:pPr>
            <a:endParaRPr lang="en-US" dirty="0" smtClean="0"/>
          </a:p>
          <a:p>
            <a:pPr marL="457200" indent="-457200">
              <a:spcBef>
                <a:spcPct val="50000"/>
              </a:spcBef>
            </a:pPr>
            <a:endParaRPr lang="en-US" dirty="0"/>
          </a:p>
          <a:p>
            <a:pPr marL="457200" indent="-457200">
              <a:spcBef>
                <a:spcPct val="50000"/>
              </a:spcBef>
            </a:pPr>
            <a:endParaRPr lang="en-US" dirty="0"/>
          </a:p>
          <a:p>
            <a:pPr marL="457200" indent="-457200">
              <a:spcBef>
                <a:spcPct val="50000"/>
              </a:spcBef>
            </a:pPr>
            <a:r>
              <a:rPr lang="en-US" dirty="0" smtClean="0"/>
              <a:t>	3</a:t>
            </a:r>
            <a:r>
              <a:rPr lang="en-US" dirty="0"/>
              <a:t>		4	</a:t>
            </a:r>
          </a:p>
          <a:p>
            <a:pPr marL="457200" indent="-457200">
              <a:spcBef>
                <a:spcPct val="50000"/>
              </a:spcBef>
            </a:pPr>
            <a:endParaRPr lang="en-US" dirty="0" smtClean="0"/>
          </a:p>
          <a:p>
            <a:pPr marL="457200" indent="-457200">
              <a:spcBef>
                <a:spcPct val="50000"/>
              </a:spcBef>
            </a:pPr>
            <a:endParaRPr lang="en-US" dirty="0" smtClean="0"/>
          </a:p>
          <a:p>
            <a:pPr marL="457200" indent="-457200">
              <a:spcBef>
                <a:spcPct val="50000"/>
              </a:spcBef>
            </a:pPr>
            <a:endParaRPr lang="en-US" dirty="0"/>
          </a:p>
          <a:p>
            <a:pPr marL="457200" indent="-457200">
              <a:spcBef>
                <a:spcPct val="50000"/>
              </a:spcBef>
            </a:pPr>
            <a:r>
              <a:rPr lang="en-US" dirty="0" smtClean="0"/>
              <a:t>	5</a:t>
            </a:r>
            <a:r>
              <a:rPr lang="en-US" dirty="0"/>
              <a:t>		6	</a:t>
            </a:r>
          </a:p>
        </p:txBody>
      </p:sp>
      <p:graphicFrame>
        <p:nvGraphicFramePr>
          <p:cNvPr id="834643" name="Group 83"/>
          <p:cNvGraphicFramePr>
            <a:graphicFrameLocks noGrp="1"/>
          </p:cNvGraphicFramePr>
          <p:nvPr/>
        </p:nvGraphicFramePr>
        <p:xfrm>
          <a:off x="7391400" y="1752600"/>
          <a:ext cx="1371600" cy="15544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838200"/>
          </a:xfrm>
        </p:spPr>
        <p:txBody>
          <a:bodyPr/>
          <a:lstStyle/>
          <a:p>
            <a:r>
              <a:rPr lang="en-US" altLang="ko-KR" sz="2400">
                <a:latin typeface="Verdana" pitchFamily="34" charset="0"/>
                <a:ea typeface="굴림" charset="-127"/>
              </a:rPr>
              <a:t>A Possible Result of a Heuristic Search Procedure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44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ea typeface="굴림" charset="-127"/>
            </a:endParaRPr>
          </a:p>
          <a:p>
            <a:pPr lvl="1"/>
            <a:endParaRPr lang="en-US" altLang="ko-KR">
              <a:ea typeface="굴림" charset="-127"/>
            </a:endParaRPr>
          </a:p>
          <a:p>
            <a:pPr lvl="1"/>
            <a:endParaRPr lang="en-US" altLang="ko-KR">
              <a:ea typeface="굴림" charset="-127"/>
            </a:endParaRPr>
          </a:p>
          <a:p>
            <a:pPr lvl="1"/>
            <a:endParaRPr lang="en-US" altLang="ko-KR">
              <a:ea typeface="굴림" charset="-127"/>
            </a:endParaRPr>
          </a:p>
          <a:p>
            <a:pPr lvl="1"/>
            <a:endParaRPr lang="en-US" altLang="ko-KR">
              <a:ea typeface="굴림" charset="-127"/>
            </a:endParaRPr>
          </a:p>
          <a:p>
            <a:pPr lvl="1"/>
            <a:endParaRPr lang="en-US" altLang="ko-KR">
              <a:ea typeface="굴림" charset="-127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2133600" y="5638800"/>
            <a:ext cx="4419600" cy="68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kumimoji="1" lang="en-US" altLang="ko-KR" sz="2400">
              <a:latin typeface="Times New Roman" charset="0"/>
              <a:ea typeface="굴림" charset="-127"/>
            </a:endParaRPr>
          </a:p>
        </p:txBody>
      </p:sp>
      <p:pic>
        <p:nvPicPr>
          <p:cNvPr id="242693" name="Picture 5" descr="k9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14400"/>
            <a:ext cx="5791200" cy="531177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-2286000" y="1524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smtClean="0">
                <a:solidFill>
                  <a:srgbClr val="FF0000"/>
                </a:solidFill>
              </a:rPr>
              <a:t>of tiles </a:t>
            </a:r>
            <a:r>
              <a:rPr lang="en-US" dirty="0" smtClean="0">
                <a:solidFill>
                  <a:srgbClr val="FF0000"/>
                </a:solidFill>
              </a:rPr>
              <a:t>s that are misplace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fld id="{255A59C2-60C3-4F1F-864F-CB6014AA6EA9}" type="slidenum">
              <a:rPr lang="en-US"/>
              <a:pPr/>
              <a:t>12</a:t>
            </a:fld>
            <a:endParaRPr 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smtClean="0"/>
              <a:t>HEURISTIC </a:t>
            </a:r>
            <a:r>
              <a:rPr lang="en-US" sz="2400" b="1" u="sng" dirty="0"/>
              <a:t>EVALUATION FUNCTION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85800"/>
            <a:ext cx="8001000" cy="5562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If two states have same heuristic value it is preferable to pick the state that is near the start state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Thus our evaluation function takes the form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f(n)=g(n) + h(n)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h(n) is the heuristic value of the state 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g(n) is the distance of the state n from the start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2" name="Picture 2" descr="k9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2600"/>
            <a:ext cx="5486400" cy="4889500"/>
          </a:xfrm>
          <a:prstGeom prst="rect">
            <a:avLst/>
          </a:prstGeom>
          <a:noFill/>
        </p:spPr>
      </p:pic>
      <p:sp>
        <p:nvSpPr>
          <p:cNvPr id="245763" name="Text Box 3"/>
          <p:cNvSpPr txBox="1">
            <a:spLocks noChangeArrowheads="1"/>
          </p:cNvSpPr>
          <p:nvPr/>
        </p:nvSpPr>
        <p:spPr bwMode="auto">
          <a:xfrm>
            <a:off x="0" y="228600"/>
            <a:ext cx="9601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  <a:latin typeface="Verdana" pitchFamily="34" charset="0"/>
                <a:cs typeface="Times New Roman" charset="0"/>
              </a:rPr>
              <a:t>Heuristic Search using the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  <a:latin typeface="Verdana" pitchFamily="34" charset="0"/>
                <a:cs typeface="Times New Roman" charset="0"/>
              </a:rPr>
              <a:t>evaluation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Verdana" pitchFamily="34" charset="0"/>
              </a:rPr>
              <a:t>Heuristics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1" algn="just">
              <a:buClr>
                <a:schemeClr val="accent2"/>
              </a:buClr>
              <a:buFont typeface="Wingdings" pitchFamily="2" charset="2"/>
              <a:buChar char="§"/>
            </a:pPr>
            <a:endParaRPr lang="en-US" sz="2400" dirty="0">
              <a:latin typeface="Verdana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>
                <a:latin typeface="Verdana" pitchFamily="34" charset="0"/>
              </a:rPr>
              <a:t>Heuristics are formalized as</a:t>
            </a:r>
            <a:r>
              <a:rPr lang="en-US" sz="2800" dirty="0" smtClean="0">
                <a:latin typeface="Verdana" pitchFamily="34" charset="0"/>
              </a:rPr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sz="2800" dirty="0">
              <a:latin typeface="Verdana" pitchFamily="34" charset="0"/>
            </a:endParaRPr>
          </a:p>
          <a:p>
            <a:pPr lvl="1" algn="just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latin typeface="Verdana" pitchFamily="34" charset="0"/>
              </a:rPr>
              <a:t>Rules for choosing those branches in a state space that are most likely to lead to an acceptable problem solution</a:t>
            </a:r>
          </a:p>
          <a:p>
            <a:pPr lvl="1" algn="just">
              <a:buClr>
                <a:schemeClr val="accent2"/>
              </a:buClr>
              <a:buFont typeface="Wingdings" pitchFamily="2" charset="2"/>
              <a:buChar char="§"/>
            </a:pP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>
                <a:latin typeface="Verdana" pitchFamily="34" charset="0"/>
              </a:rPr>
              <a:t>Heuristics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848600" cy="43434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Verdana" pitchFamily="34" charset="0"/>
              </a:rPr>
              <a:t>Two basic situation for the use of Heuristics:</a:t>
            </a:r>
          </a:p>
          <a:p>
            <a:pPr lvl="1" algn="just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Verdana" pitchFamily="34" charset="0"/>
              </a:rPr>
              <a:t>An inherently ambiguous problem e.g, medical diagnosis system</a:t>
            </a:r>
          </a:p>
          <a:p>
            <a:pPr lvl="1" algn="just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Verdana" pitchFamily="34" charset="0"/>
              </a:rPr>
              <a:t>The cost of finding a solution by exhaustive methods like depth first search, is prohibitive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>
                <a:latin typeface="Verdana" pitchFamily="34" charset="0"/>
              </a:rPr>
              <a:t>A heuristic is fallible: it is only an informed guess of next step to be taken in solving a problem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§"/>
            </a:pPr>
            <a:endParaRPr lang="en-US" sz="2000">
              <a:latin typeface="Verdana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>
                <a:latin typeface="Verdana" pitchFamily="34" charset="0"/>
              </a:rPr>
              <a:t>A heuristic can lead a search algorithm to a sub-optimal solution or fail to find any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pitchFamily="34" charset="0"/>
              </a:rPr>
              <a:t>Tic-Tac-Toe problem solving using Heuristic 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latin typeface="Verdana" pitchFamily="34" charset="0"/>
              </a:rPr>
              <a:t>Consider the example of state space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latin typeface="Verdana" pitchFamily="34" charset="0"/>
              </a:rPr>
              <a:t>9 nodes at the first level 8 nodes of each node at level–2 =9x8x7 . . 2 (9!=326880) nodes to search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latin typeface="Verdana" pitchFamily="34" charset="0"/>
              </a:rPr>
              <a:t>Need to reduce the number of nodes or the size of the state space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latin typeface="Verdana" pitchFamily="34" charset="0"/>
              </a:rPr>
              <a:t>Analyze carefully the rules of playing Tic-Tac-Toe or view as expert to setup heuristic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 sz="3600">
                <a:latin typeface="Verdana" pitchFamily="34" charset="0"/>
              </a:rPr>
              <a:t>State Space Reduced by Symmetry</a:t>
            </a:r>
          </a:p>
        </p:txBody>
      </p:sp>
      <p:graphicFrame>
        <p:nvGraphicFramePr>
          <p:cNvPr id="232462" name="Group 14"/>
          <p:cNvGraphicFramePr>
            <a:graphicFrameLocks noGrp="1"/>
          </p:cNvGraphicFramePr>
          <p:nvPr/>
        </p:nvGraphicFramePr>
        <p:xfrm>
          <a:off x="1219200" y="1143000"/>
          <a:ext cx="6705600" cy="5029200"/>
        </p:xfrm>
        <a:graphic>
          <a:graphicData uri="http://schemas.openxmlformats.org/drawingml/2006/table">
            <a:tbl>
              <a:tblPr/>
              <a:tblGrid>
                <a:gridCol w="6705600"/>
              </a:tblGrid>
              <a:tr h="502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232461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0000"/>
          </a:blip>
          <a:srcRect/>
          <a:stretch>
            <a:fillRect/>
          </a:stretch>
        </p:blipFill>
        <p:spPr bwMode="auto">
          <a:xfrm>
            <a:off x="1219200" y="1219200"/>
            <a:ext cx="6553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pitchFamily="34" charset="0"/>
              </a:rPr>
              <a:t>Tic-Tac-Toe problem solving using Heuristic 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latin typeface="Verdana" pitchFamily="34" charset="0"/>
              </a:rPr>
              <a:t>A simple heuristic can eliminate  search entirely: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Verdana" pitchFamily="34" charset="0"/>
              </a:rPr>
              <a:t>We may move to the board in which “X” has the most winning lines.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latin typeface="Verdana" pitchFamily="34" charset="0"/>
              </a:rPr>
              <a:t>In case of states with equal numbers of potential wins, take the first such state found.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latin typeface="Verdana" pitchFamily="34" charset="0"/>
              </a:rPr>
              <a:t>In case “X” takes the center of the grid. That will eliminates other alternates along with all of its descendants to 2/3 of the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>
                <a:latin typeface="Verdana" pitchFamily="34" charset="0"/>
              </a:rPr>
              <a:t>Tic-Tac-Toe problem solving using Heuristic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590800"/>
            <a:ext cx="1981200" cy="2133600"/>
            <a:chOff x="2016" y="1488"/>
            <a:chExt cx="720" cy="624"/>
          </a:xfrm>
        </p:grpSpPr>
        <p:sp>
          <p:nvSpPr>
            <p:cNvPr id="234500" name="Line 4"/>
            <p:cNvSpPr>
              <a:spLocks noChangeShapeType="1"/>
            </p:cNvSpPr>
            <p:nvPr/>
          </p:nvSpPr>
          <p:spPr bwMode="auto">
            <a:xfrm>
              <a:off x="2256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01" name="Line 5"/>
            <p:cNvSpPr>
              <a:spLocks noChangeShapeType="1"/>
            </p:cNvSpPr>
            <p:nvPr/>
          </p:nvSpPr>
          <p:spPr bwMode="auto">
            <a:xfrm>
              <a:off x="2016" y="168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02" name="Line 6"/>
            <p:cNvSpPr>
              <a:spLocks noChangeShapeType="1"/>
            </p:cNvSpPr>
            <p:nvPr/>
          </p:nvSpPr>
          <p:spPr bwMode="auto">
            <a:xfrm>
              <a:off x="2016" y="18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03" name="Line 7"/>
            <p:cNvSpPr>
              <a:spLocks noChangeShapeType="1"/>
            </p:cNvSpPr>
            <p:nvPr/>
          </p:nvSpPr>
          <p:spPr bwMode="auto">
            <a:xfrm>
              <a:off x="2508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34504" name="Text Box 8"/>
          <p:cNvSpPr txBox="1">
            <a:spLocks noChangeArrowheads="1"/>
          </p:cNvSpPr>
          <p:nvPr/>
        </p:nvSpPr>
        <p:spPr bwMode="auto">
          <a:xfrm>
            <a:off x="685800" y="1447800"/>
            <a:ext cx="754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tx2"/>
                </a:solidFill>
                <a:latin typeface="Verdana" pitchFamily="34" charset="0"/>
                <a:ea typeface="굴림" charset="-127"/>
              </a:rPr>
              <a:t>Heuristics for State Space for TIC-TAC-TOE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733800" y="2590800"/>
            <a:ext cx="1981200" cy="2133600"/>
            <a:chOff x="2016" y="1488"/>
            <a:chExt cx="720" cy="624"/>
          </a:xfrm>
        </p:grpSpPr>
        <p:sp>
          <p:nvSpPr>
            <p:cNvPr id="234506" name="Line 10"/>
            <p:cNvSpPr>
              <a:spLocks noChangeShapeType="1"/>
            </p:cNvSpPr>
            <p:nvPr/>
          </p:nvSpPr>
          <p:spPr bwMode="auto">
            <a:xfrm>
              <a:off x="2256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07" name="Line 11"/>
            <p:cNvSpPr>
              <a:spLocks noChangeShapeType="1"/>
            </p:cNvSpPr>
            <p:nvPr/>
          </p:nvSpPr>
          <p:spPr bwMode="auto">
            <a:xfrm>
              <a:off x="2016" y="168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08" name="Line 12"/>
            <p:cNvSpPr>
              <a:spLocks noChangeShapeType="1"/>
            </p:cNvSpPr>
            <p:nvPr/>
          </p:nvSpPr>
          <p:spPr bwMode="auto">
            <a:xfrm>
              <a:off x="2016" y="18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09" name="Line 13"/>
            <p:cNvSpPr>
              <a:spLocks noChangeShapeType="1"/>
            </p:cNvSpPr>
            <p:nvPr/>
          </p:nvSpPr>
          <p:spPr bwMode="auto">
            <a:xfrm>
              <a:off x="2508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19800" y="2590800"/>
            <a:ext cx="1981200" cy="2133600"/>
            <a:chOff x="2016" y="1488"/>
            <a:chExt cx="720" cy="624"/>
          </a:xfrm>
        </p:grpSpPr>
        <p:sp>
          <p:nvSpPr>
            <p:cNvPr id="234511" name="Line 15"/>
            <p:cNvSpPr>
              <a:spLocks noChangeShapeType="1"/>
            </p:cNvSpPr>
            <p:nvPr/>
          </p:nvSpPr>
          <p:spPr bwMode="auto">
            <a:xfrm>
              <a:off x="2256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12" name="Line 16"/>
            <p:cNvSpPr>
              <a:spLocks noChangeShapeType="1"/>
            </p:cNvSpPr>
            <p:nvPr/>
          </p:nvSpPr>
          <p:spPr bwMode="auto">
            <a:xfrm>
              <a:off x="2016" y="168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13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4514" name="Line 18"/>
            <p:cNvSpPr>
              <a:spLocks noChangeShapeType="1"/>
            </p:cNvSpPr>
            <p:nvPr/>
          </p:nvSpPr>
          <p:spPr bwMode="auto">
            <a:xfrm>
              <a:off x="2508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34515" name="Text Box 19"/>
          <p:cNvSpPr txBox="1">
            <a:spLocks noChangeArrowheads="1"/>
          </p:cNvSpPr>
          <p:nvPr/>
        </p:nvSpPr>
        <p:spPr bwMode="auto">
          <a:xfrm>
            <a:off x="1431925" y="2722563"/>
            <a:ext cx="396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Garamond" pitchFamily="18" charset="0"/>
                <a:ea typeface="굴림" charset="-127"/>
              </a:rPr>
              <a:t>X</a:t>
            </a: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4495800" y="3352800"/>
            <a:ext cx="396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Garamond" pitchFamily="18" charset="0"/>
                <a:ea typeface="굴림" charset="-127"/>
              </a:rPr>
              <a:t>X</a:t>
            </a:r>
          </a:p>
        </p:txBody>
      </p:sp>
      <p:sp>
        <p:nvSpPr>
          <p:cNvPr id="234517" name="Text Box 21"/>
          <p:cNvSpPr txBox="1">
            <a:spLocks noChangeArrowheads="1"/>
          </p:cNvSpPr>
          <p:nvPr/>
        </p:nvSpPr>
        <p:spPr bwMode="auto">
          <a:xfrm>
            <a:off x="6858000" y="2743200"/>
            <a:ext cx="396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Garamond" pitchFamily="18" charset="0"/>
                <a:ea typeface="굴림" charset="-127"/>
              </a:rPr>
              <a:t>X</a:t>
            </a:r>
          </a:p>
        </p:txBody>
      </p:sp>
      <p:sp>
        <p:nvSpPr>
          <p:cNvPr id="234518" name="Line 22"/>
          <p:cNvSpPr>
            <a:spLocks noChangeShapeType="1"/>
          </p:cNvSpPr>
          <p:nvPr/>
        </p:nvSpPr>
        <p:spPr bwMode="auto">
          <a:xfrm>
            <a:off x="1371600" y="2667000"/>
            <a:ext cx="1752600" cy="190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19" name="Line 23"/>
          <p:cNvSpPr>
            <a:spLocks noChangeShapeType="1"/>
          </p:cNvSpPr>
          <p:nvPr/>
        </p:nvSpPr>
        <p:spPr bwMode="auto">
          <a:xfrm>
            <a:off x="914400" y="2971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0" name="Line 24"/>
          <p:cNvSpPr>
            <a:spLocks noChangeShapeType="1"/>
          </p:cNvSpPr>
          <p:nvPr/>
        </p:nvSpPr>
        <p:spPr bwMode="auto">
          <a:xfrm>
            <a:off x="1676400" y="25908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1" name="Line 25"/>
          <p:cNvSpPr>
            <a:spLocks noChangeShapeType="1"/>
          </p:cNvSpPr>
          <p:nvPr/>
        </p:nvSpPr>
        <p:spPr bwMode="auto">
          <a:xfrm>
            <a:off x="3886200" y="2590800"/>
            <a:ext cx="1752600" cy="190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2" name="Line 26"/>
          <p:cNvSpPr>
            <a:spLocks noChangeShapeType="1"/>
          </p:cNvSpPr>
          <p:nvPr/>
        </p:nvSpPr>
        <p:spPr bwMode="auto">
          <a:xfrm flipV="1">
            <a:off x="3810000" y="2590800"/>
            <a:ext cx="175260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3" name="Line 27"/>
          <p:cNvSpPr>
            <a:spLocks noChangeShapeType="1"/>
          </p:cNvSpPr>
          <p:nvPr/>
        </p:nvSpPr>
        <p:spPr bwMode="auto">
          <a:xfrm>
            <a:off x="3429000" y="35814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4" name="Line 28"/>
          <p:cNvSpPr>
            <a:spLocks noChangeShapeType="1"/>
          </p:cNvSpPr>
          <p:nvPr/>
        </p:nvSpPr>
        <p:spPr bwMode="auto">
          <a:xfrm>
            <a:off x="4724400" y="24384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5" name="Line 29"/>
          <p:cNvSpPr>
            <a:spLocks noChangeShapeType="1"/>
          </p:cNvSpPr>
          <p:nvPr/>
        </p:nvSpPr>
        <p:spPr bwMode="auto">
          <a:xfrm>
            <a:off x="5638800" y="2971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6" name="Line 30"/>
          <p:cNvSpPr>
            <a:spLocks noChangeShapeType="1"/>
          </p:cNvSpPr>
          <p:nvPr/>
        </p:nvSpPr>
        <p:spPr bwMode="auto">
          <a:xfrm>
            <a:off x="7086600" y="23622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7" name="Text Box 31"/>
          <p:cNvSpPr txBox="1">
            <a:spLocks noChangeArrowheads="1"/>
          </p:cNvSpPr>
          <p:nvPr/>
        </p:nvSpPr>
        <p:spPr bwMode="auto">
          <a:xfrm>
            <a:off x="228600" y="5308600"/>
            <a:ext cx="84343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Verdana" pitchFamily="34" charset="0"/>
                <a:ea typeface="굴림" charset="-127"/>
              </a:rPr>
              <a:t>Dashed lines shows the number of potential wins at each level-1</a:t>
            </a:r>
          </a:p>
        </p:txBody>
      </p:sp>
      <p:sp>
        <p:nvSpPr>
          <p:cNvPr id="234528" name="Text Box 32"/>
          <p:cNvSpPr txBox="1">
            <a:spLocks noChangeArrowheads="1"/>
          </p:cNvSpPr>
          <p:nvPr/>
        </p:nvSpPr>
        <p:spPr bwMode="auto">
          <a:xfrm>
            <a:off x="2041525" y="4773613"/>
            <a:ext cx="2921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Garamond" pitchFamily="18" charset="0"/>
                <a:ea typeface="굴림" charset="-127"/>
              </a:rPr>
              <a:t>3</a:t>
            </a:r>
          </a:p>
        </p:txBody>
      </p:sp>
      <p:sp>
        <p:nvSpPr>
          <p:cNvPr id="234529" name="Text Box 33"/>
          <p:cNvSpPr txBox="1">
            <a:spLocks noChangeArrowheads="1"/>
          </p:cNvSpPr>
          <p:nvPr/>
        </p:nvSpPr>
        <p:spPr bwMode="auto">
          <a:xfrm>
            <a:off x="4572000" y="4800600"/>
            <a:ext cx="2921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Garamond" pitchFamily="18" charset="0"/>
                <a:ea typeface="굴림" charset="-127"/>
              </a:rPr>
              <a:t>4</a:t>
            </a:r>
          </a:p>
        </p:txBody>
      </p:sp>
      <p:sp>
        <p:nvSpPr>
          <p:cNvPr id="234530" name="Text Box 34"/>
          <p:cNvSpPr txBox="1">
            <a:spLocks noChangeArrowheads="1"/>
          </p:cNvSpPr>
          <p:nvPr/>
        </p:nvSpPr>
        <p:spPr bwMode="auto">
          <a:xfrm>
            <a:off x="7146925" y="4773613"/>
            <a:ext cx="2921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Garamond" pitchFamily="18" charset="0"/>
                <a:ea typeface="굴림" charset="-127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>
                <a:latin typeface="Verdana" pitchFamily="34" charset="0"/>
              </a:rPr>
              <a:t>Tic-Tac-Toe using Heuristic </a:t>
            </a:r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457200" y="990600"/>
            <a:ext cx="7772400" cy="5292725"/>
            <a:chOff x="528" y="624"/>
            <a:chExt cx="4896" cy="3334"/>
          </a:xfrm>
        </p:grpSpPr>
        <p:sp>
          <p:nvSpPr>
            <p:cNvPr id="235523" name="Line 3"/>
            <p:cNvSpPr>
              <a:spLocks noChangeShapeType="1"/>
            </p:cNvSpPr>
            <p:nvPr/>
          </p:nvSpPr>
          <p:spPr bwMode="auto">
            <a:xfrm>
              <a:off x="2928" y="62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524" name="Line 4"/>
            <p:cNvSpPr>
              <a:spLocks noChangeShapeType="1"/>
            </p:cNvSpPr>
            <p:nvPr/>
          </p:nvSpPr>
          <p:spPr bwMode="auto">
            <a:xfrm>
              <a:off x="2736" y="81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525" name="Line 5"/>
            <p:cNvSpPr>
              <a:spLocks noChangeShapeType="1"/>
            </p:cNvSpPr>
            <p:nvPr/>
          </p:nvSpPr>
          <p:spPr bwMode="auto">
            <a:xfrm>
              <a:off x="2736" y="1008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526" name="Line 6"/>
            <p:cNvSpPr>
              <a:spLocks noChangeShapeType="1"/>
            </p:cNvSpPr>
            <p:nvPr/>
          </p:nvSpPr>
          <p:spPr bwMode="auto">
            <a:xfrm>
              <a:off x="3180" y="62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12" y="1440"/>
              <a:ext cx="720" cy="624"/>
              <a:chOff x="192" y="1632"/>
              <a:chExt cx="720" cy="624"/>
            </a:xfrm>
          </p:grpSpPr>
          <p:sp>
            <p:nvSpPr>
              <p:cNvPr id="235528" name="Line 8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29" name="Line 9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30" name="Line 10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31" name="Line 11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2784" y="1440"/>
              <a:ext cx="720" cy="624"/>
              <a:chOff x="192" y="1632"/>
              <a:chExt cx="720" cy="624"/>
            </a:xfrm>
          </p:grpSpPr>
          <p:sp>
            <p:nvSpPr>
              <p:cNvPr id="235533" name="Line 13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34" name="Line 14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35" name="Line 15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36" name="Line 16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4704" y="1536"/>
              <a:ext cx="720" cy="624"/>
              <a:chOff x="192" y="1632"/>
              <a:chExt cx="720" cy="624"/>
            </a:xfrm>
          </p:grpSpPr>
          <p:sp>
            <p:nvSpPr>
              <p:cNvPr id="235538" name="Line 18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39" name="Line 19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40" name="Line 20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41" name="Line 21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42" name="Line 22"/>
            <p:cNvSpPr>
              <a:spLocks noChangeShapeType="1"/>
            </p:cNvSpPr>
            <p:nvPr/>
          </p:nvSpPr>
          <p:spPr bwMode="auto">
            <a:xfrm flipH="1">
              <a:off x="1488" y="1248"/>
              <a:ext cx="15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543" name="Line 23"/>
            <p:cNvSpPr>
              <a:spLocks noChangeShapeType="1"/>
            </p:cNvSpPr>
            <p:nvPr/>
          </p:nvSpPr>
          <p:spPr bwMode="auto">
            <a:xfrm>
              <a:off x="3024" y="124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544" name="Line 24"/>
            <p:cNvSpPr>
              <a:spLocks noChangeShapeType="1"/>
            </p:cNvSpPr>
            <p:nvPr/>
          </p:nvSpPr>
          <p:spPr bwMode="auto">
            <a:xfrm>
              <a:off x="3024" y="1248"/>
              <a:ext cx="211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545" name="Text Box 25"/>
            <p:cNvSpPr txBox="1">
              <a:spLocks noChangeArrowheads="1"/>
            </p:cNvSpPr>
            <p:nvPr/>
          </p:nvSpPr>
          <p:spPr bwMode="auto">
            <a:xfrm>
              <a:off x="912" y="137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46" name="Text Box 26"/>
            <p:cNvSpPr txBox="1">
              <a:spLocks noChangeArrowheads="1"/>
            </p:cNvSpPr>
            <p:nvPr/>
          </p:nvSpPr>
          <p:spPr bwMode="auto">
            <a:xfrm>
              <a:off x="3024" y="158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47" name="Text Box 27"/>
            <p:cNvSpPr txBox="1">
              <a:spLocks noChangeArrowheads="1"/>
            </p:cNvSpPr>
            <p:nvPr/>
          </p:nvSpPr>
          <p:spPr bwMode="auto">
            <a:xfrm>
              <a:off x="4944" y="14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48" name="Text Box 28"/>
            <p:cNvSpPr txBox="1">
              <a:spLocks noChangeArrowheads="1"/>
            </p:cNvSpPr>
            <p:nvPr/>
          </p:nvSpPr>
          <p:spPr bwMode="auto">
            <a:xfrm>
              <a:off x="1190" y="1999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3</a:t>
              </a:r>
            </a:p>
          </p:txBody>
        </p:sp>
        <p:sp>
          <p:nvSpPr>
            <p:cNvPr id="235549" name="Text Box 29"/>
            <p:cNvSpPr txBox="1">
              <a:spLocks noChangeArrowheads="1"/>
            </p:cNvSpPr>
            <p:nvPr/>
          </p:nvSpPr>
          <p:spPr bwMode="auto">
            <a:xfrm>
              <a:off x="3110" y="1999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4</a:t>
              </a:r>
            </a:p>
          </p:txBody>
        </p:sp>
        <p:sp>
          <p:nvSpPr>
            <p:cNvPr id="235550" name="Text Box 30"/>
            <p:cNvSpPr txBox="1">
              <a:spLocks noChangeArrowheads="1"/>
            </p:cNvSpPr>
            <p:nvPr/>
          </p:nvSpPr>
          <p:spPr bwMode="auto">
            <a:xfrm>
              <a:off x="5030" y="2047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2</a:t>
              </a:r>
            </a:p>
          </p:txBody>
        </p: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1728" y="2448"/>
              <a:ext cx="720" cy="624"/>
              <a:chOff x="192" y="1632"/>
              <a:chExt cx="720" cy="624"/>
            </a:xfrm>
          </p:grpSpPr>
          <p:sp>
            <p:nvSpPr>
              <p:cNvPr id="235552" name="Line 32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53" name="Line 33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54" name="Line 34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55" name="Line 35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56" name="Text Box 36"/>
            <p:cNvSpPr txBox="1">
              <a:spLocks noChangeArrowheads="1"/>
            </p:cNvSpPr>
            <p:nvPr/>
          </p:nvSpPr>
          <p:spPr bwMode="auto">
            <a:xfrm>
              <a:off x="1968" y="259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3744" y="2448"/>
              <a:ext cx="720" cy="624"/>
              <a:chOff x="192" y="1632"/>
              <a:chExt cx="720" cy="624"/>
            </a:xfrm>
          </p:grpSpPr>
          <p:sp>
            <p:nvSpPr>
              <p:cNvPr id="235558" name="Line 38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59" name="Line 39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60" name="Line 40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61" name="Line 41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62" name="Text Box 42"/>
            <p:cNvSpPr txBox="1">
              <a:spLocks noChangeArrowheads="1"/>
            </p:cNvSpPr>
            <p:nvPr/>
          </p:nvSpPr>
          <p:spPr bwMode="auto">
            <a:xfrm>
              <a:off x="3984" y="259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63" name="Line 43"/>
            <p:cNvSpPr>
              <a:spLocks noChangeShapeType="1"/>
            </p:cNvSpPr>
            <p:nvPr/>
          </p:nvSpPr>
          <p:spPr bwMode="auto">
            <a:xfrm flipH="1">
              <a:off x="2352" y="1968"/>
              <a:ext cx="528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64" name="Line 44"/>
            <p:cNvSpPr>
              <a:spLocks noChangeShapeType="1"/>
            </p:cNvSpPr>
            <p:nvPr/>
          </p:nvSpPr>
          <p:spPr bwMode="auto">
            <a:xfrm>
              <a:off x="3408" y="1920"/>
              <a:ext cx="480" cy="57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65" name="Text Box 45"/>
            <p:cNvSpPr txBox="1">
              <a:spLocks noChangeArrowheads="1"/>
            </p:cNvSpPr>
            <p:nvPr/>
          </p:nvSpPr>
          <p:spPr bwMode="auto">
            <a:xfrm>
              <a:off x="1766" y="2431"/>
              <a:ext cx="229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O</a:t>
              </a:r>
            </a:p>
          </p:txBody>
        </p:sp>
        <p:sp>
          <p:nvSpPr>
            <p:cNvPr id="235566" name="Text Box 46"/>
            <p:cNvSpPr txBox="1">
              <a:spLocks noChangeArrowheads="1"/>
            </p:cNvSpPr>
            <p:nvPr/>
          </p:nvSpPr>
          <p:spPr bwMode="auto">
            <a:xfrm>
              <a:off x="4022" y="2431"/>
              <a:ext cx="229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O</a:t>
              </a:r>
            </a:p>
          </p:txBody>
        </p:sp>
        <p:grpSp>
          <p:nvGrpSpPr>
            <p:cNvPr id="8" name="Group 47"/>
            <p:cNvGrpSpPr>
              <a:grpSpLocks/>
            </p:cNvGrpSpPr>
            <p:nvPr/>
          </p:nvGrpSpPr>
          <p:grpSpPr bwMode="auto">
            <a:xfrm>
              <a:off x="528" y="3120"/>
              <a:ext cx="720" cy="624"/>
              <a:chOff x="192" y="1632"/>
              <a:chExt cx="720" cy="624"/>
            </a:xfrm>
          </p:grpSpPr>
          <p:sp>
            <p:nvSpPr>
              <p:cNvPr id="235568" name="Line 48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69" name="Line 49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70" name="Line 50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71" name="Line 51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72" name="Text Box 52"/>
            <p:cNvSpPr txBox="1">
              <a:spLocks noChangeArrowheads="1"/>
            </p:cNvSpPr>
            <p:nvPr/>
          </p:nvSpPr>
          <p:spPr bwMode="auto">
            <a:xfrm>
              <a:off x="816" y="32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73" name="Text Box 53"/>
            <p:cNvSpPr txBox="1">
              <a:spLocks noChangeArrowheads="1"/>
            </p:cNvSpPr>
            <p:nvPr/>
          </p:nvSpPr>
          <p:spPr bwMode="auto">
            <a:xfrm>
              <a:off x="614" y="3103"/>
              <a:ext cx="229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O</a:t>
              </a:r>
            </a:p>
          </p:txBody>
        </p:sp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1440" y="3120"/>
              <a:ext cx="720" cy="624"/>
              <a:chOff x="192" y="1632"/>
              <a:chExt cx="720" cy="624"/>
            </a:xfrm>
          </p:grpSpPr>
          <p:sp>
            <p:nvSpPr>
              <p:cNvPr id="235575" name="Line 55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76" name="Line 56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77" name="Line 57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78" name="Line 58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79" name="Text Box 59"/>
            <p:cNvSpPr txBox="1">
              <a:spLocks noChangeArrowheads="1"/>
            </p:cNvSpPr>
            <p:nvPr/>
          </p:nvSpPr>
          <p:spPr bwMode="auto">
            <a:xfrm>
              <a:off x="1680" y="32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80" name="Text Box 60"/>
            <p:cNvSpPr txBox="1">
              <a:spLocks noChangeArrowheads="1"/>
            </p:cNvSpPr>
            <p:nvPr/>
          </p:nvSpPr>
          <p:spPr bwMode="auto">
            <a:xfrm>
              <a:off x="1478" y="3103"/>
              <a:ext cx="229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O</a:t>
              </a:r>
            </a:p>
          </p:txBody>
        </p:sp>
        <p:grpSp>
          <p:nvGrpSpPr>
            <p:cNvPr id="10" name="Group 61"/>
            <p:cNvGrpSpPr>
              <a:grpSpLocks/>
            </p:cNvGrpSpPr>
            <p:nvPr/>
          </p:nvGrpSpPr>
          <p:grpSpPr bwMode="auto">
            <a:xfrm>
              <a:off x="2256" y="3120"/>
              <a:ext cx="720" cy="624"/>
              <a:chOff x="192" y="1632"/>
              <a:chExt cx="720" cy="624"/>
            </a:xfrm>
          </p:grpSpPr>
          <p:sp>
            <p:nvSpPr>
              <p:cNvPr id="235582" name="Line 62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83" name="Line 63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84" name="Line 64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85" name="Line 65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86" name="Text Box 66"/>
            <p:cNvSpPr txBox="1">
              <a:spLocks noChangeArrowheads="1"/>
            </p:cNvSpPr>
            <p:nvPr/>
          </p:nvSpPr>
          <p:spPr bwMode="auto">
            <a:xfrm>
              <a:off x="2496" y="32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87" name="Text Box 67"/>
            <p:cNvSpPr txBox="1">
              <a:spLocks noChangeArrowheads="1"/>
            </p:cNvSpPr>
            <p:nvPr/>
          </p:nvSpPr>
          <p:spPr bwMode="auto">
            <a:xfrm>
              <a:off x="2294" y="3103"/>
              <a:ext cx="229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O</a:t>
              </a:r>
            </a:p>
          </p:txBody>
        </p:sp>
        <p:grpSp>
          <p:nvGrpSpPr>
            <p:cNvPr id="11" name="Group 68"/>
            <p:cNvGrpSpPr>
              <a:grpSpLocks/>
            </p:cNvGrpSpPr>
            <p:nvPr/>
          </p:nvGrpSpPr>
          <p:grpSpPr bwMode="auto">
            <a:xfrm>
              <a:off x="3072" y="3120"/>
              <a:ext cx="720" cy="624"/>
              <a:chOff x="192" y="1632"/>
              <a:chExt cx="720" cy="624"/>
            </a:xfrm>
          </p:grpSpPr>
          <p:sp>
            <p:nvSpPr>
              <p:cNvPr id="235589" name="Line 69"/>
              <p:cNvSpPr>
                <a:spLocks noChangeShapeType="1"/>
              </p:cNvSpPr>
              <p:nvPr/>
            </p:nvSpPr>
            <p:spPr bwMode="auto">
              <a:xfrm>
                <a:off x="432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90" name="Line 70"/>
              <p:cNvSpPr>
                <a:spLocks noChangeShapeType="1"/>
              </p:cNvSpPr>
              <p:nvPr/>
            </p:nvSpPr>
            <p:spPr bwMode="auto">
              <a:xfrm>
                <a:off x="192" y="182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91" name="Line 71"/>
              <p:cNvSpPr>
                <a:spLocks noChangeShapeType="1"/>
              </p:cNvSpPr>
              <p:nvPr/>
            </p:nvSpPr>
            <p:spPr bwMode="auto">
              <a:xfrm>
                <a:off x="192" y="201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592" name="Line 72"/>
              <p:cNvSpPr>
                <a:spLocks noChangeShapeType="1"/>
              </p:cNvSpPr>
              <p:nvPr/>
            </p:nvSpPr>
            <p:spPr bwMode="auto">
              <a:xfrm>
                <a:off x="684" y="16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593" name="Text Box 73"/>
            <p:cNvSpPr txBox="1">
              <a:spLocks noChangeArrowheads="1"/>
            </p:cNvSpPr>
            <p:nvPr/>
          </p:nvSpPr>
          <p:spPr bwMode="auto">
            <a:xfrm>
              <a:off x="3312" y="32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594" name="Text Box 74"/>
            <p:cNvSpPr txBox="1">
              <a:spLocks noChangeArrowheads="1"/>
            </p:cNvSpPr>
            <p:nvPr/>
          </p:nvSpPr>
          <p:spPr bwMode="auto">
            <a:xfrm>
              <a:off x="3110" y="3103"/>
              <a:ext cx="229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O</a:t>
              </a:r>
            </a:p>
          </p:txBody>
        </p:sp>
        <p:sp>
          <p:nvSpPr>
            <p:cNvPr id="235595" name="Line 75"/>
            <p:cNvSpPr>
              <a:spLocks noChangeShapeType="1"/>
            </p:cNvSpPr>
            <p:nvPr/>
          </p:nvSpPr>
          <p:spPr bwMode="auto">
            <a:xfrm flipH="1">
              <a:off x="1200" y="2784"/>
              <a:ext cx="528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96" name="Line 76"/>
            <p:cNvSpPr>
              <a:spLocks noChangeShapeType="1"/>
            </p:cNvSpPr>
            <p:nvPr/>
          </p:nvSpPr>
          <p:spPr bwMode="auto">
            <a:xfrm flipH="1">
              <a:off x="1824" y="2880"/>
              <a:ext cx="48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97" name="Line 77"/>
            <p:cNvSpPr>
              <a:spLocks noChangeShapeType="1"/>
            </p:cNvSpPr>
            <p:nvPr/>
          </p:nvSpPr>
          <p:spPr bwMode="auto">
            <a:xfrm>
              <a:off x="2112" y="2928"/>
              <a:ext cx="24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98" name="Line 78"/>
            <p:cNvSpPr>
              <a:spLocks noChangeShapeType="1"/>
            </p:cNvSpPr>
            <p:nvPr/>
          </p:nvSpPr>
          <p:spPr bwMode="auto">
            <a:xfrm>
              <a:off x="2400" y="2928"/>
              <a:ext cx="72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99" name="Text Box 79"/>
            <p:cNvSpPr txBox="1">
              <a:spLocks noChangeArrowheads="1"/>
            </p:cNvSpPr>
            <p:nvPr/>
          </p:nvSpPr>
          <p:spPr bwMode="auto">
            <a:xfrm>
              <a:off x="624" y="326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600" name="Text Box 80"/>
            <p:cNvSpPr txBox="1">
              <a:spLocks noChangeArrowheads="1"/>
            </p:cNvSpPr>
            <p:nvPr/>
          </p:nvSpPr>
          <p:spPr bwMode="auto">
            <a:xfrm>
              <a:off x="1392" y="350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601" name="Text Box 81"/>
            <p:cNvSpPr txBox="1">
              <a:spLocks noChangeArrowheads="1"/>
            </p:cNvSpPr>
            <p:nvPr/>
          </p:nvSpPr>
          <p:spPr bwMode="auto">
            <a:xfrm>
              <a:off x="2496" y="345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602" name="Text Box 82"/>
            <p:cNvSpPr txBox="1">
              <a:spLocks noChangeArrowheads="1"/>
            </p:cNvSpPr>
            <p:nvPr/>
          </p:nvSpPr>
          <p:spPr bwMode="auto">
            <a:xfrm>
              <a:off x="3552" y="345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Times New Roman" charset="0"/>
                  <a:ea typeface="굴림" charset="-127"/>
                </a:rPr>
                <a:t>X</a:t>
              </a:r>
            </a:p>
          </p:txBody>
        </p:sp>
        <p:sp>
          <p:nvSpPr>
            <p:cNvPr id="235603" name="Text Box 83"/>
            <p:cNvSpPr txBox="1">
              <a:spLocks noChangeArrowheads="1"/>
            </p:cNvSpPr>
            <p:nvPr/>
          </p:nvSpPr>
          <p:spPr bwMode="auto">
            <a:xfrm>
              <a:off x="864" y="3648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3</a:t>
              </a:r>
            </a:p>
          </p:txBody>
        </p:sp>
        <p:sp>
          <p:nvSpPr>
            <p:cNvPr id="235604" name="Text Box 84"/>
            <p:cNvSpPr txBox="1">
              <a:spLocks noChangeArrowheads="1"/>
            </p:cNvSpPr>
            <p:nvPr/>
          </p:nvSpPr>
          <p:spPr bwMode="auto">
            <a:xfrm>
              <a:off x="1670" y="3727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4</a:t>
              </a:r>
            </a:p>
          </p:txBody>
        </p:sp>
        <p:sp>
          <p:nvSpPr>
            <p:cNvPr id="235605" name="Text Box 85"/>
            <p:cNvSpPr txBox="1">
              <a:spLocks noChangeArrowheads="1"/>
            </p:cNvSpPr>
            <p:nvPr/>
          </p:nvSpPr>
          <p:spPr bwMode="auto">
            <a:xfrm>
              <a:off x="2400" y="3696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4</a:t>
              </a:r>
            </a:p>
          </p:txBody>
        </p:sp>
        <p:sp>
          <p:nvSpPr>
            <p:cNvPr id="235606" name="Text Box 86"/>
            <p:cNvSpPr txBox="1">
              <a:spLocks noChangeArrowheads="1"/>
            </p:cNvSpPr>
            <p:nvPr/>
          </p:nvSpPr>
          <p:spPr bwMode="auto">
            <a:xfrm>
              <a:off x="3350" y="3679"/>
              <a:ext cx="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Garamond" pitchFamily="18" charset="0"/>
                  <a:ea typeface="굴림" charset="-127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chemeClr val="tx2"/>
                </a:solidFill>
              </a:rPr>
              <a:t>IMPLEMENTING HEURISTIC EVALUATION FUNCTION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85800"/>
            <a:ext cx="8001000" cy="55626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n-US" u="sng" dirty="0" smtClean="0">
              <a:latin typeface="Verdana" pitchFamily="34" charset="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u="sng" dirty="0" smtClean="0">
                <a:latin typeface="Verdana" pitchFamily="34" charset="0"/>
                <a:cs typeface="Times New Roman" pitchFamily="18" charset="0"/>
              </a:rPr>
              <a:t>8 PUZZLE PROBLEM</a:t>
            </a:r>
          </a:p>
          <a:p>
            <a:pPr marL="609600" indent="-609600" eaLnBrk="1" hangingPunct="1">
              <a:buFont typeface="Wingdings" pitchFamily="2" charset="2"/>
              <a:buAutoNum type="alphaLcParenR"/>
            </a:pPr>
            <a:endParaRPr lang="en-US" dirty="0" smtClean="0">
              <a:latin typeface="Verdana" pitchFamily="34" charset="0"/>
              <a:cs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AutoNum type="alphaLcParenR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Count the tiles out of place</a:t>
            </a:r>
          </a:p>
          <a:p>
            <a:pPr marL="609600" indent="-609600" eaLnBrk="1" hangingPunct="1">
              <a:buFont typeface="Wingdings" pitchFamily="2" charset="2"/>
              <a:buAutoNum type="alphaLcParenR"/>
            </a:pPr>
            <a:endParaRPr lang="en-US" dirty="0" smtClean="0">
              <a:latin typeface="Verdana" pitchFamily="34" charset="0"/>
              <a:cs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AutoNum type="alphaLcParenR"/>
            </a:pPr>
            <a:r>
              <a:rPr lang="en-US" dirty="0" smtClean="0">
                <a:latin typeface="Verdana" pitchFamily="34" charset="0"/>
                <a:cs typeface="Times New Roman" pitchFamily="18" charset="0"/>
              </a:rPr>
              <a:t>Sum all the distances by which the tiles are out of 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461</TotalTime>
  <Words>449</Words>
  <Application>Microsoft Office PowerPoint</Application>
  <PresentationFormat>On-screen Show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Orbit</vt:lpstr>
      <vt:lpstr> Informed Search Or Heuristic Search </vt:lpstr>
      <vt:lpstr>Heuristics</vt:lpstr>
      <vt:lpstr>Heuristics</vt:lpstr>
      <vt:lpstr>Tic-Tac-Toe problem solving using Heuristic </vt:lpstr>
      <vt:lpstr>State Space Reduced by Symmetry</vt:lpstr>
      <vt:lpstr>Tic-Tac-Toe problem solving using Heuristic </vt:lpstr>
      <vt:lpstr>Tic-Tac-Toe problem solving using Heuristic </vt:lpstr>
      <vt:lpstr>Tic-Tac-Toe using Heuristic </vt:lpstr>
      <vt:lpstr>PowerPoint Presentation</vt:lpstr>
      <vt:lpstr>PowerPoint Presentation</vt:lpstr>
      <vt:lpstr>A Possible Result of a Heuristic Search Procedure</vt:lpstr>
      <vt:lpstr>PowerPoint Presentation</vt:lpstr>
      <vt:lpstr>PowerPoint Presentation</vt:lpstr>
    </vt:vector>
  </TitlesOfParts>
  <Company>Pucit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(Lec. 1) Introduction to A.I</dc:title>
  <dc:creator>imran ul Hasan</dc:creator>
  <cp:lastModifiedBy>munim</cp:lastModifiedBy>
  <cp:revision>153</cp:revision>
  <dcterms:created xsi:type="dcterms:W3CDTF">2004-03-12T11:45:25Z</dcterms:created>
  <dcterms:modified xsi:type="dcterms:W3CDTF">2016-08-16T13:40:28Z</dcterms:modified>
</cp:coreProperties>
</file>