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26"/>
  </p:notesMasterIdLst>
  <p:handoutMasterIdLst>
    <p:handoutMasterId r:id="rId27"/>
  </p:handoutMasterIdLst>
  <p:sldIdLst>
    <p:sldId id="256" r:id="rId2"/>
    <p:sldId id="261" r:id="rId3"/>
    <p:sldId id="277" r:id="rId4"/>
    <p:sldId id="278" r:id="rId5"/>
    <p:sldId id="279" r:id="rId6"/>
    <p:sldId id="282" r:id="rId7"/>
    <p:sldId id="280" r:id="rId8"/>
    <p:sldId id="281" r:id="rId9"/>
    <p:sldId id="283" r:id="rId10"/>
    <p:sldId id="284" r:id="rId11"/>
    <p:sldId id="285" r:id="rId12"/>
    <p:sldId id="286" r:id="rId13"/>
    <p:sldId id="287" r:id="rId14"/>
    <p:sldId id="288" r:id="rId15"/>
    <p:sldId id="289" r:id="rId16"/>
    <p:sldId id="290" r:id="rId17"/>
    <p:sldId id="292" r:id="rId18"/>
    <p:sldId id="293" r:id="rId19"/>
    <p:sldId id="294" r:id="rId20"/>
    <p:sldId id="295" r:id="rId21"/>
    <p:sldId id="297" r:id="rId22"/>
    <p:sldId id="298" r:id="rId23"/>
    <p:sldId id="291" r:id="rId24"/>
    <p:sldId id="299" r:id="rId25"/>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C0D5EA"/>
    <a:srgbClr val="CCECFF"/>
    <a:srgbClr val="85C2FF"/>
    <a:srgbClr val="91C9C8"/>
    <a:srgbClr val="9DCFCE"/>
    <a:srgbClr val="79BDBB"/>
    <a:srgbClr val="458B8A"/>
    <a:srgbClr val="99CCFF"/>
    <a:srgbClr val="C050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74" autoAdjust="0"/>
    <p:restoredTop sz="94660"/>
  </p:normalViewPr>
  <p:slideViewPr>
    <p:cSldViewPr>
      <p:cViewPr>
        <p:scale>
          <a:sx n="80" d="100"/>
          <a:sy n="80" d="100"/>
        </p:scale>
        <p:origin x="-79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210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957194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1" name="Rectangle 3"/>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33137281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5603"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3</a:t>
            </a:r>
          </a:p>
        </p:txBody>
      </p:sp>
      <p:sp>
        <p:nvSpPr>
          <p:cNvPr id="25604"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5605"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5606"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5607"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2</a:t>
            </a:r>
          </a:p>
        </p:txBody>
      </p:sp>
      <p:sp>
        <p:nvSpPr>
          <p:cNvPr id="25608"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5609"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5610"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5611"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2</a:t>
            </a:r>
          </a:p>
        </p:txBody>
      </p:sp>
      <p:sp>
        <p:nvSpPr>
          <p:cNvPr id="25612"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5613"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5614"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5615"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2</a:t>
            </a:r>
          </a:p>
        </p:txBody>
      </p:sp>
      <p:sp>
        <p:nvSpPr>
          <p:cNvPr id="25616"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5617"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5618"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5619"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2</a:t>
            </a:r>
          </a:p>
        </p:txBody>
      </p:sp>
      <p:sp>
        <p:nvSpPr>
          <p:cNvPr id="25620"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5621"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5622"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5623"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2</a:t>
            </a:r>
          </a:p>
        </p:txBody>
      </p:sp>
      <p:sp>
        <p:nvSpPr>
          <p:cNvPr id="25624"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5625"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5626"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5627" name="Rectangle 2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3795"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33796"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3797"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3798"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3799"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4</a:t>
            </a:r>
          </a:p>
        </p:txBody>
      </p:sp>
      <p:sp>
        <p:nvSpPr>
          <p:cNvPr id="33800"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3801"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3802"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3803"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4</a:t>
            </a:r>
          </a:p>
        </p:txBody>
      </p:sp>
      <p:sp>
        <p:nvSpPr>
          <p:cNvPr id="33804"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3805"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3806"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3807"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4</a:t>
            </a:r>
          </a:p>
        </p:txBody>
      </p:sp>
      <p:sp>
        <p:nvSpPr>
          <p:cNvPr id="33808"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3809"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3810"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3811"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4</a:t>
            </a:r>
          </a:p>
        </p:txBody>
      </p:sp>
      <p:sp>
        <p:nvSpPr>
          <p:cNvPr id="33812"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3813"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3814"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3815"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4</a:t>
            </a:r>
          </a:p>
        </p:txBody>
      </p:sp>
      <p:sp>
        <p:nvSpPr>
          <p:cNvPr id="33816"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3817"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3818"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3819" name="Rectangle 2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481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19</a:t>
            </a:r>
          </a:p>
        </p:txBody>
      </p:sp>
      <p:sp>
        <p:nvSpPr>
          <p:cNvPr id="3482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482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4822"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4823" name="Rectangle 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5843"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4</a:t>
            </a:r>
          </a:p>
        </p:txBody>
      </p:sp>
      <p:sp>
        <p:nvSpPr>
          <p:cNvPr id="35844"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5845"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5846"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5847"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3</a:t>
            </a:r>
          </a:p>
        </p:txBody>
      </p:sp>
      <p:sp>
        <p:nvSpPr>
          <p:cNvPr id="35848"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5849"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5850"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5851"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3</a:t>
            </a:r>
          </a:p>
        </p:txBody>
      </p:sp>
      <p:sp>
        <p:nvSpPr>
          <p:cNvPr id="35852"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5853"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5854"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5855"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3</a:t>
            </a:r>
          </a:p>
        </p:txBody>
      </p:sp>
      <p:sp>
        <p:nvSpPr>
          <p:cNvPr id="35856"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5857"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5858"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5859"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3</a:t>
            </a:r>
          </a:p>
        </p:txBody>
      </p:sp>
      <p:sp>
        <p:nvSpPr>
          <p:cNvPr id="35860"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5861"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5862"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5863"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3</a:t>
            </a:r>
          </a:p>
        </p:txBody>
      </p:sp>
      <p:sp>
        <p:nvSpPr>
          <p:cNvPr id="35864"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5865"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5866"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5867" name="Rectangle 2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969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11</a:t>
            </a:r>
          </a:p>
        </p:txBody>
      </p:sp>
      <p:sp>
        <p:nvSpPr>
          <p:cNvPr id="2970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970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9702"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9703"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10</a:t>
            </a:r>
          </a:p>
        </p:txBody>
      </p:sp>
      <p:sp>
        <p:nvSpPr>
          <p:cNvPr id="29704"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9705"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9706"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9707"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6</a:t>
            </a:r>
          </a:p>
        </p:txBody>
      </p:sp>
      <p:sp>
        <p:nvSpPr>
          <p:cNvPr id="29708"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9709"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9710"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9711"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6</a:t>
            </a:r>
          </a:p>
        </p:txBody>
      </p:sp>
      <p:sp>
        <p:nvSpPr>
          <p:cNvPr id="29712"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9713"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9714"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9715"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6</a:t>
            </a:r>
          </a:p>
        </p:txBody>
      </p:sp>
      <p:sp>
        <p:nvSpPr>
          <p:cNvPr id="29716"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9717"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9718"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9719"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6</a:t>
            </a:r>
          </a:p>
        </p:txBody>
      </p:sp>
      <p:sp>
        <p:nvSpPr>
          <p:cNvPr id="29720"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9721"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9722"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9723" name="Rectangle 2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686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17</a:t>
            </a:r>
          </a:p>
        </p:txBody>
      </p:sp>
      <p:sp>
        <p:nvSpPr>
          <p:cNvPr id="3686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686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6870"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6871" name="Rectangle 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686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17</a:t>
            </a:r>
          </a:p>
        </p:txBody>
      </p:sp>
      <p:sp>
        <p:nvSpPr>
          <p:cNvPr id="3686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686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6870"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6871" name="Rectangle 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686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17</a:t>
            </a:r>
          </a:p>
        </p:txBody>
      </p:sp>
      <p:sp>
        <p:nvSpPr>
          <p:cNvPr id="3686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686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6870"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6871" name="Rectangle 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686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17</a:t>
            </a:r>
          </a:p>
        </p:txBody>
      </p:sp>
      <p:sp>
        <p:nvSpPr>
          <p:cNvPr id="3686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686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6870"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6871" name="Rectangle 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993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18</a:t>
            </a:r>
          </a:p>
        </p:txBody>
      </p:sp>
      <p:sp>
        <p:nvSpPr>
          <p:cNvPr id="3994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994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9942"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endParaRPr lang="en-US" altLang="en-US" smtClean="0"/>
          </a:p>
        </p:txBody>
      </p:sp>
      <p:sp>
        <p:nvSpPr>
          <p:cNvPr id="39943"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993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18</a:t>
            </a:r>
          </a:p>
        </p:txBody>
      </p:sp>
      <p:sp>
        <p:nvSpPr>
          <p:cNvPr id="3994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994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9942"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endParaRPr lang="en-US" altLang="en-US" smtClean="0"/>
          </a:p>
        </p:txBody>
      </p:sp>
      <p:sp>
        <p:nvSpPr>
          <p:cNvPr id="39943"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662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6</a:t>
            </a:r>
          </a:p>
        </p:txBody>
      </p:sp>
      <p:sp>
        <p:nvSpPr>
          <p:cNvPr id="2662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662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6630"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6631"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26632"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6633"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6634"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6635"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26636"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6637"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6638"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6639"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26640"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6641"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6642"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6643"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26644"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6645"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6646"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6647"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26648"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6649"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6650"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6651" name="Rectangle 2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7891"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18</a:t>
            </a:r>
          </a:p>
        </p:txBody>
      </p:sp>
      <p:sp>
        <p:nvSpPr>
          <p:cNvPr id="37892"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7893"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7894"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7895" name="Rectangle 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7891"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18</a:t>
            </a:r>
          </a:p>
        </p:txBody>
      </p:sp>
      <p:sp>
        <p:nvSpPr>
          <p:cNvPr id="37892"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7893"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7894"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7895" name="Rectangle 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7651"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6</a:t>
            </a:r>
          </a:p>
        </p:txBody>
      </p:sp>
      <p:sp>
        <p:nvSpPr>
          <p:cNvPr id="27652"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7653"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7654"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7655"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27656"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7657"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7658"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7659"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27660"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7661"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7662"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7663"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27664"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7665"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7666"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7667"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27668"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7669"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7670"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7671"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27672"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7673"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7674"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7675" name="Rectangle 2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75"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6</a:t>
            </a:r>
          </a:p>
        </p:txBody>
      </p:sp>
      <p:sp>
        <p:nvSpPr>
          <p:cNvPr id="28676"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77"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78"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79"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28680"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81"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82"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83"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28684"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85"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86"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87"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28688"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89"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90"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91"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28692"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93"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94"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95"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28696"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97"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98"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8699" name="Rectangle 2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75"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6</a:t>
            </a:r>
          </a:p>
        </p:txBody>
      </p:sp>
      <p:sp>
        <p:nvSpPr>
          <p:cNvPr id="28676"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77"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78"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79"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28680"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81"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82"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83"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28684"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85"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86"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87"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28688"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89"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90"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91"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28692"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93"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94"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95"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28696"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97"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8698"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8699" name="Rectangle 2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23"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6</a:t>
            </a:r>
          </a:p>
        </p:txBody>
      </p:sp>
      <p:sp>
        <p:nvSpPr>
          <p:cNvPr id="30724"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25"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26"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27"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30728"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29"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30"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31"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30732"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33"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34"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35"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30736"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37"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38"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39"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30740"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41"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42"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43"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30744"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45"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46"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0747" name="Rectangle 2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23"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6</a:t>
            </a:r>
          </a:p>
        </p:txBody>
      </p:sp>
      <p:sp>
        <p:nvSpPr>
          <p:cNvPr id="30724"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25"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26"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27"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30728"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29"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30"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31"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30732"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33"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34"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35"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30736"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37"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38"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39"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30740"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41"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42"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43"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a:t>
            </a:r>
          </a:p>
        </p:txBody>
      </p:sp>
      <p:sp>
        <p:nvSpPr>
          <p:cNvPr id="30744"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45"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46"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0747" name="Rectangle 2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174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4</a:t>
            </a:r>
          </a:p>
        </p:txBody>
      </p:sp>
      <p:sp>
        <p:nvSpPr>
          <p:cNvPr id="3174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174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1750"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1751"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3</a:t>
            </a:r>
          </a:p>
        </p:txBody>
      </p:sp>
      <p:sp>
        <p:nvSpPr>
          <p:cNvPr id="31752"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1753"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1754"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1755"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3</a:t>
            </a:r>
          </a:p>
        </p:txBody>
      </p:sp>
      <p:sp>
        <p:nvSpPr>
          <p:cNvPr id="31756"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1757"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1758"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1759"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3</a:t>
            </a:r>
          </a:p>
        </p:txBody>
      </p:sp>
      <p:sp>
        <p:nvSpPr>
          <p:cNvPr id="31760"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1761"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1762"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1763"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3</a:t>
            </a:r>
          </a:p>
        </p:txBody>
      </p:sp>
      <p:sp>
        <p:nvSpPr>
          <p:cNvPr id="31764"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1765"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1766"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1767"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3</a:t>
            </a:r>
          </a:p>
        </p:txBody>
      </p:sp>
      <p:sp>
        <p:nvSpPr>
          <p:cNvPr id="31768"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1769"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1770"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1771" name="Rectangle 2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2771"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4</a:t>
            </a:r>
          </a:p>
        </p:txBody>
      </p:sp>
      <p:sp>
        <p:nvSpPr>
          <p:cNvPr id="32772"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2773"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2774"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2775"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3</a:t>
            </a:r>
          </a:p>
        </p:txBody>
      </p:sp>
      <p:sp>
        <p:nvSpPr>
          <p:cNvPr id="32776"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2777"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2778"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2779"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3</a:t>
            </a:r>
          </a:p>
        </p:txBody>
      </p:sp>
      <p:sp>
        <p:nvSpPr>
          <p:cNvPr id="32780"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2781"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2782"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2783"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3</a:t>
            </a:r>
          </a:p>
        </p:txBody>
      </p:sp>
      <p:sp>
        <p:nvSpPr>
          <p:cNvPr id="32784"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2785"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2786"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2787"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3</a:t>
            </a:r>
          </a:p>
        </p:txBody>
      </p:sp>
      <p:sp>
        <p:nvSpPr>
          <p:cNvPr id="32788"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2789"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2790"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2791"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3</a:t>
            </a:r>
          </a:p>
        </p:txBody>
      </p:sp>
      <p:sp>
        <p:nvSpPr>
          <p:cNvPr id="32792"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2793"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2794"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2795" name="Rectangle 2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12"/>
          <p:cNvSpPr>
            <a:spLocks noChangeArrowheads="1"/>
          </p:cNvSpPr>
          <p:nvPr userDrawn="1"/>
        </p:nvSpPr>
        <p:spPr bwMode="auto">
          <a:xfrm>
            <a:off x="0" y="2097"/>
            <a:ext cx="9136311" cy="6858000"/>
          </a:xfrm>
          <a:prstGeom prst="rect">
            <a:avLst/>
          </a:prstGeom>
          <a:solidFill>
            <a:srgbClr val="FFFFFF"/>
          </a:solidFill>
          <a:ln w="9525">
            <a:solidFill>
              <a:schemeClr val="tx1"/>
            </a:solidFill>
            <a:miter lim="800000"/>
            <a:headEnd/>
            <a:tailEnd/>
          </a:ln>
          <a:effectLst/>
        </p:spPr>
        <p:txBody>
          <a:bodyPr wrap="none" anchor="ctr"/>
          <a:lstStyle/>
          <a:p>
            <a:pPr>
              <a:defRPr/>
            </a:pPr>
            <a:endParaRPr lang="en-US" dirty="0"/>
          </a:p>
        </p:txBody>
      </p:sp>
      <p:sp>
        <p:nvSpPr>
          <p:cNvPr id="12" name="Rectangle 3"/>
          <p:cNvSpPr>
            <a:spLocks noChangeArrowheads="1"/>
          </p:cNvSpPr>
          <p:nvPr userDrawn="1"/>
        </p:nvSpPr>
        <p:spPr bwMode="auto">
          <a:xfrm>
            <a:off x="-3845" y="6567983"/>
            <a:ext cx="9144000" cy="321931"/>
          </a:xfrm>
          <a:prstGeom prst="rect">
            <a:avLst/>
          </a:prstGeom>
          <a:solidFill>
            <a:srgbClr val="C05023"/>
          </a:solidFill>
          <a:ln w="12700">
            <a:noFill/>
            <a:miter lim="800000"/>
            <a:headEnd/>
            <a:tailEnd/>
          </a:ln>
          <a:effectLst/>
        </p:spPr>
        <p:txBody>
          <a:bodyPr wrap="none" anchor="ctr"/>
          <a:lstStyle/>
          <a:p>
            <a:pPr>
              <a:defRPr/>
            </a:pPr>
            <a:endParaRPr lang="en-US"/>
          </a:p>
        </p:txBody>
      </p:sp>
      <p:sp>
        <p:nvSpPr>
          <p:cNvPr id="4" name="Text Box 8"/>
          <p:cNvSpPr txBox="1">
            <a:spLocks noChangeArrowheads="1"/>
          </p:cNvSpPr>
          <p:nvPr userDrawn="1"/>
        </p:nvSpPr>
        <p:spPr bwMode="auto">
          <a:xfrm>
            <a:off x="3789028" y="6567984"/>
            <a:ext cx="5334000" cy="274637"/>
          </a:xfrm>
          <a:prstGeom prst="rect">
            <a:avLst/>
          </a:prstGeom>
          <a:noFill/>
          <a:ln w="9525">
            <a:noFill/>
            <a:miter lim="800000"/>
            <a:headEnd/>
            <a:tailEnd/>
          </a:ln>
          <a:effectLst/>
        </p:spPr>
        <p:txBody>
          <a:bodyPr>
            <a:spAutoFit/>
          </a:bodyPr>
          <a:lstStyle/>
          <a:p>
            <a:pPr algn="r">
              <a:spcBef>
                <a:spcPct val="50000"/>
              </a:spcBef>
              <a:defRPr/>
            </a:pPr>
            <a:r>
              <a:rPr lang="en-US" sz="1200" i="1" dirty="0">
                <a:solidFill>
                  <a:schemeClr val="tx1"/>
                </a:solidFill>
                <a:latin typeface="Arial Narrow" panose="020B0606020202030204" pitchFamily="34" charset="0"/>
                <a:cs typeface="Times New Roman" pitchFamily="18" charset="0"/>
              </a:rPr>
              <a:t>Copyright © </a:t>
            </a:r>
            <a:r>
              <a:rPr lang="en-US" sz="1200" i="1" dirty="0" smtClean="0">
                <a:solidFill>
                  <a:schemeClr val="tx1"/>
                </a:solidFill>
                <a:latin typeface="Arial Narrow" panose="020B0606020202030204" pitchFamily="34" charset="0"/>
                <a:cs typeface="Times New Roman" pitchFamily="18" charset="0"/>
              </a:rPr>
              <a:t>2015 </a:t>
            </a:r>
            <a:r>
              <a:rPr lang="en-US" sz="1200" i="1" dirty="0">
                <a:solidFill>
                  <a:schemeClr val="tx1"/>
                </a:solidFill>
                <a:latin typeface="Arial Narrow" panose="020B0606020202030204" pitchFamily="34" charset="0"/>
                <a:cs typeface="Times New Roman" pitchFamily="18" charset="0"/>
              </a:rPr>
              <a:t>by The McGraw-Hill Companies, Inc. All rights reserved</a:t>
            </a:r>
            <a:r>
              <a:rPr lang="en-US" sz="1200" dirty="0">
                <a:solidFill>
                  <a:schemeClr val="tx1"/>
                </a:solidFill>
                <a:latin typeface="Arial Narrow" panose="020B0606020202030204" pitchFamily="34" charset="0"/>
              </a:rPr>
              <a:t> </a:t>
            </a:r>
          </a:p>
        </p:txBody>
      </p:sp>
      <p:sp>
        <p:nvSpPr>
          <p:cNvPr id="30" name="Rectangle 17"/>
          <p:cNvSpPr>
            <a:spLocks noChangeArrowheads="1"/>
          </p:cNvSpPr>
          <p:nvPr userDrawn="1"/>
        </p:nvSpPr>
        <p:spPr bwMode="auto">
          <a:xfrm>
            <a:off x="5334000" y="1752600"/>
            <a:ext cx="3200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4800" b="0" dirty="0">
                <a:solidFill>
                  <a:schemeClr val="tx1"/>
                </a:solidFill>
                <a:latin typeface="Century Gothic" panose="020B0502020202020204" pitchFamily="34" charset="0"/>
              </a:rPr>
              <a:t>Chapter </a:t>
            </a:r>
            <a:r>
              <a:rPr lang="en-US" altLang="en-US" sz="4800" b="0" dirty="0" smtClean="0">
                <a:solidFill>
                  <a:schemeClr val="tx1"/>
                </a:solidFill>
                <a:latin typeface="Century Gothic" panose="020B0502020202020204" pitchFamily="34" charset="0"/>
              </a:rPr>
              <a:t>1</a:t>
            </a:r>
            <a:endParaRPr lang="en-US" altLang="en-US" sz="4800" b="0" dirty="0">
              <a:solidFill>
                <a:schemeClr val="tx1"/>
              </a:solidFill>
              <a:latin typeface="Century Gothic" panose="020B0502020202020204" pitchFamily="34" charset="0"/>
            </a:endParaRPr>
          </a:p>
        </p:txBody>
      </p:sp>
      <p:sp>
        <p:nvSpPr>
          <p:cNvPr id="31" name="Rectangle 19"/>
          <p:cNvSpPr>
            <a:spLocks noChangeArrowheads="1"/>
          </p:cNvSpPr>
          <p:nvPr userDrawn="1"/>
        </p:nvSpPr>
        <p:spPr bwMode="auto">
          <a:xfrm>
            <a:off x="4635959" y="2953128"/>
            <a:ext cx="3746041" cy="1751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altLang="en-US" sz="3600" b="0" dirty="0" smtClean="0">
                <a:solidFill>
                  <a:schemeClr val="tx1"/>
                </a:solidFill>
                <a:latin typeface="Century Gothic" panose="020B0502020202020204" pitchFamily="34" charset="0"/>
              </a:rPr>
              <a:t>Goals and Governance of the Corporation</a:t>
            </a:r>
            <a:endParaRPr lang="en-US" altLang="en-US" sz="3600" b="0" dirty="0">
              <a:solidFill>
                <a:schemeClr val="tx1"/>
              </a:solidFill>
              <a:latin typeface="Century Gothic" panose="020B0502020202020204" pitchFamily="34" charset="0"/>
            </a:endParaRPr>
          </a:p>
        </p:txBody>
      </p:sp>
      <p:pic>
        <p:nvPicPr>
          <p:cNvPr id="14950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4800" y="762000"/>
            <a:ext cx="3962400" cy="4894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ectangle 3"/>
          <p:cNvSpPr>
            <a:spLocks noChangeArrowheads="1"/>
          </p:cNvSpPr>
          <p:nvPr userDrawn="1"/>
        </p:nvSpPr>
        <p:spPr bwMode="auto">
          <a:xfrm>
            <a:off x="0" y="0"/>
            <a:ext cx="9144000" cy="495300"/>
          </a:xfrm>
          <a:prstGeom prst="rect">
            <a:avLst/>
          </a:prstGeom>
          <a:solidFill>
            <a:srgbClr val="C05023"/>
          </a:solidFill>
          <a:ln w="12700">
            <a:noFill/>
            <a:miter lim="800000"/>
            <a:headEnd/>
            <a:tailEnd/>
          </a:ln>
          <a:effectLst/>
        </p:spPr>
        <p:txBody>
          <a:bodyPr wrap="none" anchor="ctr"/>
          <a:lstStyle/>
          <a:p>
            <a:pPr>
              <a:defRPr/>
            </a:pPr>
            <a:endParaRPr lang="en-US"/>
          </a:p>
        </p:txBody>
      </p:sp>
    </p:spTree>
    <p:extLst>
      <p:ext uri="{BB962C8B-B14F-4D97-AF65-F5344CB8AC3E}">
        <p14:creationId xmlns:p14="http://schemas.microsoft.com/office/powerpoint/2010/main" val="22393199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6742760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
            <a:ext cx="194310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52400"/>
            <a:ext cx="56769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0675280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914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524000"/>
            <a:ext cx="7772400" cy="4572000"/>
          </a:xfrm>
        </p:spPr>
        <p:txBody>
          <a:bodyPr/>
          <a:lstStyle/>
          <a:p>
            <a:pPr lvl="0"/>
            <a:endParaRPr lang="en-US" noProof="0" smtClean="0"/>
          </a:p>
        </p:txBody>
      </p:sp>
    </p:spTree>
    <p:extLst>
      <p:ext uri="{BB962C8B-B14F-4D97-AF65-F5344CB8AC3E}">
        <p14:creationId xmlns:p14="http://schemas.microsoft.com/office/powerpoint/2010/main" val="2785512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914400" y="1295400"/>
            <a:ext cx="77724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36208681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1939901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52400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95756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572230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2390045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59030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672210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9388717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9330" name="Rectangle 2"/>
          <p:cNvSpPr>
            <a:spLocks noChangeArrowheads="1"/>
          </p:cNvSpPr>
          <p:nvPr/>
        </p:nvSpPr>
        <p:spPr bwMode="auto">
          <a:xfrm>
            <a:off x="0" y="990600"/>
            <a:ext cx="9144000" cy="76200"/>
          </a:xfrm>
          <a:prstGeom prst="rect">
            <a:avLst/>
          </a:prstGeom>
          <a:solidFill>
            <a:srgbClr val="458B8A"/>
          </a:solidFill>
          <a:ln w="12700">
            <a:noFill/>
            <a:miter lim="800000"/>
            <a:headEnd/>
            <a:tailEnd/>
          </a:ln>
          <a:effectLst/>
        </p:spPr>
        <p:txBody>
          <a:bodyPr wrap="none" anchor="ctr"/>
          <a:lstStyle/>
          <a:p>
            <a:pPr>
              <a:defRPr/>
            </a:pPr>
            <a:endParaRPr lang="en-US" dirty="0">
              <a:solidFill>
                <a:srgbClr val="000000"/>
              </a:solidFill>
            </a:endParaRPr>
          </a:p>
        </p:txBody>
      </p:sp>
      <p:sp>
        <p:nvSpPr>
          <p:cNvPr id="99331" name="Rectangle 3"/>
          <p:cNvSpPr>
            <a:spLocks noChangeArrowheads="1"/>
          </p:cNvSpPr>
          <p:nvPr/>
        </p:nvSpPr>
        <p:spPr bwMode="auto">
          <a:xfrm>
            <a:off x="0" y="0"/>
            <a:ext cx="9144000" cy="990600"/>
          </a:xfrm>
          <a:prstGeom prst="rect">
            <a:avLst/>
          </a:prstGeom>
          <a:solidFill>
            <a:srgbClr val="C05023"/>
          </a:solidFill>
          <a:ln w="12700">
            <a:noFill/>
            <a:miter lim="800000"/>
            <a:headEnd/>
            <a:tailEnd/>
          </a:ln>
          <a:effectLst/>
        </p:spPr>
        <p:txBody>
          <a:bodyPr wrap="none" anchor="ctr"/>
          <a:lstStyle/>
          <a:p>
            <a:pPr>
              <a:defRPr/>
            </a:pPr>
            <a:endParaRPr lang="en-US"/>
          </a:p>
        </p:txBody>
      </p:sp>
      <p:sp>
        <p:nvSpPr>
          <p:cNvPr id="20485" name="Rectangle 4"/>
          <p:cNvSpPr>
            <a:spLocks noGrp="1" noChangeArrowheads="1"/>
          </p:cNvSpPr>
          <p:nvPr>
            <p:ph type="title"/>
          </p:nvPr>
        </p:nvSpPr>
        <p:spPr bwMode="auto">
          <a:xfrm>
            <a:off x="228600" y="76200"/>
            <a:ext cx="8649654"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en-US" dirty="0" smtClean="0"/>
              <a:t>Click to edit Master title style</a:t>
            </a:r>
          </a:p>
        </p:txBody>
      </p:sp>
      <p:sp>
        <p:nvSpPr>
          <p:cNvPr id="20486" name="Rectangle 5"/>
          <p:cNvSpPr>
            <a:spLocks noGrp="1" noChangeArrowheads="1"/>
          </p:cNvSpPr>
          <p:nvPr>
            <p:ph type="body" idx="1"/>
          </p:nvPr>
        </p:nvSpPr>
        <p:spPr bwMode="auto">
          <a:xfrm>
            <a:off x="609600" y="1143000"/>
            <a:ext cx="8382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99334" name="Rectangle 6"/>
          <p:cNvSpPr>
            <a:spLocks noChangeArrowheads="1"/>
          </p:cNvSpPr>
          <p:nvPr/>
        </p:nvSpPr>
        <p:spPr bwMode="auto">
          <a:xfrm>
            <a:off x="6477000" y="6400800"/>
            <a:ext cx="1905000" cy="457200"/>
          </a:xfrm>
          <a:prstGeom prst="rect">
            <a:avLst/>
          </a:prstGeom>
          <a:noFill/>
          <a:ln w="12700">
            <a:noFill/>
            <a:miter lim="800000"/>
            <a:headEnd/>
            <a:tailEnd/>
          </a:ln>
          <a:effectLst/>
        </p:spPr>
        <p:txBody>
          <a:bodyPr wrap="none" anchor="ctr"/>
          <a:lstStyle/>
          <a:p>
            <a:pPr>
              <a:defRPr/>
            </a:pPr>
            <a:endParaRPr lang="en-US"/>
          </a:p>
        </p:txBody>
      </p:sp>
      <p:sp>
        <p:nvSpPr>
          <p:cNvPr id="99337" name="Rectangle 9"/>
          <p:cNvSpPr>
            <a:spLocks noChangeArrowheads="1"/>
          </p:cNvSpPr>
          <p:nvPr/>
        </p:nvSpPr>
        <p:spPr bwMode="auto">
          <a:xfrm>
            <a:off x="8648860" y="6475412"/>
            <a:ext cx="458788" cy="382588"/>
          </a:xfrm>
          <a:prstGeom prst="rect">
            <a:avLst/>
          </a:prstGeom>
          <a:noFill/>
          <a:ln w="12700">
            <a:noFill/>
            <a:miter lim="800000"/>
            <a:headEnd/>
            <a:tailEnd/>
          </a:ln>
          <a:effectLst/>
        </p:spPr>
        <p:txBody>
          <a:bodyPr wrap="none" lIns="90488" tIns="44450" rIns="90488" bIns="44450" anchor="ctr"/>
          <a:lstStyle/>
          <a:p>
            <a:pPr algn="r">
              <a:defRPr/>
            </a:pPr>
            <a:r>
              <a:rPr lang="en-US" sz="1000" b="1" dirty="0">
                <a:solidFill>
                  <a:srgbClr val="455EA0"/>
                </a:solidFill>
                <a:latin typeface="Arial" charset="0"/>
              </a:rPr>
              <a:t>1</a:t>
            </a:r>
            <a:r>
              <a:rPr lang="en-US" sz="1000" b="1" dirty="0" smtClean="0">
                <a:solidFill>
                  <a:srgbClr val="455EA0"/>
                </a:solidFill>
                <a:latin typeface="Arial" charset="0"/>
              </a:rPr>
              <a:t>- </a:t>
            </a:r>
            <a:fld id="{E60E7E61-42B9-45CE-A0EE-FB8F7CCA12F2}" type="slidenum">
              <a:rPr lang="en-US" sz="1000" b="1">
                <a:solidFill>
                  <a:srgbClr val="455EA0"/>
                </a:solidFill>
                <a:latin typeface="Arial" charset="0"/>
              </a:rPr>
              <a:pPr algn="r">
                <a:defRPr/>
              </a:pPr>
              <a:t>‹#›</a:t>
            </a:fld>
            <a:endParaRPr lang="en-US" sz="1000" b="1" dirty="0">
              <a:solidFill>
                <a:srgbClr val="455EA0"/>
              </a:solidFill>
              <a:latin typeface="Arial" charset="0"/>
            </a:endParaRP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iming>
    <p:tnLst>
      <p:par>
        <p:cTn id="1" dur="indefinite" restart="never" nodeType="tmRoot"/>
      </p:par>
    </p:tnLst>
  </p:timing>
  <p:txStyles>
    <p:titleStyle>
      <a:lvl1pPr algn="ctr" rtl="0" eaLnBrk="0" fontAlgn="base" hangingPunct="0">
        <a:spcBef>
          <a:spcPct val="0"/>
        </a:spcBef>
        <a:spcAft>
          <a:spcPct val="0"/>
        </a:spcAft>
        <a:defRPr sz="3800">
          <a:solidFill>
            <a:srgbClr val="FFFFFF"/>
          </a:solidFill>
          <a:latin typeface="+mj-lt"/>
          <a:ea typeface="+mj-ea"/>
          <a:cs typeface="+mj-cs"/>
        </a:defRPr>
      </a:lvl1pPr>
      <a:lvl2pPr algn="ctr" rtl="0" eaLnBrk="0" fontAlgn="base" hangingPunct="0">
        <a:spcBef>
          <a:spcPct val="0"/>
        </a:spcBef>
        <a:spcAft>
          <a:spcPct val="0"/>
        </a:spcAft>
        <a:defRPr sz="4400">
          <a:solidFill>
            <a:srgbClr val="EDFFFF"/>
          </a:solidFill>
          <a:latin typeface="Times New Roman" pitchFamily="18" charset="0"/>
        </a:defRPr>
      </a:lvl2pPr>
      <a:lvl3pPr algn="ctr" rtl="0" eaLnBrk="0" fontAlgn="base" hangingPunct="0">
        <a:spcBef>
          <a:spcPct val="0"/>
        </a:spcBef>
        <a:spcAft>
          <a:spcPct val="0"/>
        </a:spcAft>
        <a:defRPr sz="4400">
          <a:solidFill>
            <a:srgbClr val="EDFFFF"/>
          </a:solidFill>
          <a:latin typeface="Times New Roman" pitchFamily="18" charset="0"/>
        </a:defRPr>
      </a:lvl3pPr>
      <a:lvl4pPr algn="ctr" rtl="0" eaLnBrk="0" fontAlgn="base" hangingPunct="0">
        <a:spcBef>
          <a:spcPct val="0"/>
        </a:spcBef>
        <a:spcAft>
          <a:spcPct val="0"/>
        </a:spcAft>
        <a:defRPr sz="4400">
          <a:solidFill>
            <a:srgbClr val="EDFFFF"/>
          </a:solidFill>
          <a:latin typeface="Times New Roman" pitchFamily="18" charset="0"/>
        </a:defRPr>
      </a:lvl4pPr>
      <a:lvl5pPr algn="ctr" rtl="0" eaLnBrk="0" fontAlgn="base" hangingPunct="0">
        <a:spcBef>
          <a:spcPct val="0"/>
        </a:spcBef>
        <a:spcAft>
          <a:spcPct val="0"/>
        </a:spcAft>
        <a:defRPr sz="4400">
          <a:solidFill>
            <a:srgbClr val="EDFFFF"/>
          </a:solidFill>
          <a:latin typeface="Times New Roman" pitchFamily="18" charset="0"/>
        </a:defRPr>
      </a:lvl5pPr>
      <a:lvl6pPr marL="457200" algn="ctr" rtl="0" eaLnBrk="0" fontAlgn="base" hangingPunct="0">
        <a:spcBef>
          <a:spcPct val="0"/>
        </a:spcBef>
        <a:spcAft>
          <a:spcPct val="0"/>
        </a:spcAft>
        <a:defRPr sz="4400" b="1">
          <a:solidFill>
            <a:srgbClr val="FFCCFF"/>
          </a:solidFill>
          <a:latin typeface="Times New Roman" pitchFamily="18" charset="0"/>
        </a:defRPr>
      </a:lvl6pPr>
      <a:lvl7pPr marL="914400" algn="ctr" rtl="0" eaLnBrk="0" fontAlgn="base" hangingPunct="0">
        <a:spcBef>
          <a:spcPct val="0"/>
        </a:spcBef>
        <a:spcAft>
          <a:spcPct val="0"/>
        </a:spcAft>
        <a:defRPr sz="4400" b="1">
          <a:solidFill>
            <a:srgbClr val="FFCCFF"/>
          </a:solidFill>
          <a:latin typeface="Times New Roman" pitchFamily="18" charset="0"/>
        </a:defRPr>
      </a:lvl7pPr>
      <a:lvl8pPr marL="1371600" algn="ctr" rtl="0" eaLnBrk="0" fontAlgn="base" hangingPunct="0">
        <a:spcBef>
          <a:spcPct val="0"/>
        </a:spcBef>
        <a:spcAft>
          <a:spcPct val="0"/>
        </a:spcAft>
        <a:defRPr sz="4400" b="1">
          <a:solidFill>
            <a:srgbClr val="FFCCFF"/>
          </a:solidFill>
          <a:latin typeface="Times New Roman" pitchFamily="18" charset="0"/>
        </a:defRPr>
      </a:lvl8pPr>
      <a:lvl9pPr marL="1828800" algn="ctr" rtl="0" eaLnBrk="0" fontAlgn="base" hangingPunct="0">
        <a:spcBef>
          <a:spcPct val="0"/>
        </a:spcBef>
        <a:spcAft>
          <a:spcPct val="0"/>
        </a:spcAft>
        <a:defRPr sz="4400" b="1">
          <a:solidFill>
            <a:srgbClr val="FFCCFF"/>
          </a:solidFill>
          <a:latin typeface="Times New Roman" pitchFamily="18" charset="0"/>
        </a:defRPr>
      </a:lvl9pPr>
    </p:titleStyle>
    <p:bodyStyle>
      <a:lvl1pPr marL="342900" indent="-342900" algn="l" rtl="0" eaLnBrk="0" fontAlgn="base" hangingPunct="0">
        <a:spcBef>
          <a:spcPct val="20000"/>
        </a:spcBef>
        <a:spcAft>
          <a:spcPct val="0"/>
        </a:spcAft>
        <a:buFont typeface="Wingdings" pitchFamily="2" charset="2"/>
        <a:buChar char="§"/>
        <a:defRPr sz="2200">
          <a:solidFill>
            <a:srgbClr val="010000"/>
          </a:solidFill>
          <a:latin typeface="+mn-lt"/>
          <a:ea typeface="+mn-ea"/>
          <a:cs typeface="+mn-cs"/>
        </a:defRPr>
      </a:lvl1pPr>
      <a:lvl2pPr marL="742950" indent="-285750" algn="l" rtl="0" eaLnBrk="0" fontAlgn="base" hangingPunct="0">
        <a:spcBef>
          <a:spcPct val="20000"/>
        </a:spcBef>
        <a:spcAft>
          <a:spcPct val="0"/>
        </a:spcAft>
        <a:buChar char="–"/>
        <a:defRPr sz="2000">
          <a:solidFill>
            <a:srgbClr val="010000"/>
          </a:solidFill>
          <a:latin typeface="+mn-lt"/>
        </a:defRPr>
      </a:lvl2pPr>
      <a:lvl3pPr marL="1143000" indent="-228600" algn="l" rtl="0" eaLnBrk="0" fontAlgn="base" hangingPunct="0">
        <a:spcBef>
          <a:spcPct val="20000"/>
        </a:spcBef>
        <a:spcAft>
          <a:spcPct val="0"/>
        </a:spcAft>
        <a:buChar char="•"/>
        <a:defRPr sz="2000">
          <a:solidFill>
            <a:srgbClr val="010000"/>
          </a:solidFill>
          <a:latin typeface="+mn-lt"/>
        </a:defRPr>
      </a:lvl3pPr>
      <a:lvl4pPr marL="1600200" indent="-228600" algn="l" rtl="0" eaLnBrk="0" fontAlgn="base" hangingPunct="0">
        <a:spcBef>
          <a:spcPct val="20000"/>
        </a:spcBef>
        <a:spcAft>
          <a:spcPct val="0"/>
        </a:spcAft>
        <a:buChar char="–"/>
        <a:defRPr sz="1600">
          <a:solidFill>
            <a:srgbClr val="010000"/>
          </a:solidFill>
          <a:latin typeface="+mn-lt"/>
        </a:defRPr>
      </a:lvl4pPr>
      <a:lvl5pPr marL="2057400" indent="-228600" algn="l" rtl="0" eaLnBrk="0" fontAlgn="base" hangingPunct="0">
        <a:spcBef>
          <a:spcPct val="20000"/>
        </a:spcBef>
        <a:spcAft>
          <a:spcPct val="0"/>
        </a:spcAft>
        <a:buChar char="»"/>
        <a:defRPr sz="1400">
          <a:solidFill>
            <a:srgbClr val="010000"/>
          </a:solidFill>
          <a:latin typeface="+mn-lt"/>
        </a:defRPr>
      </a:lvl5pPr>
      <a:lvl6pPr marL="2514600" indent="-228600" algn="l" rtl="0" eaLnBrk="0" fontAlgn="base" hangingPunct="0">
        <a:spcBef>
          <a:spcPct val="20000"/>
        </a:spcBef>
        <a:spcAft>
          <a:spcPct val="0"/>
        </a:spcAft>
        <a:buSzPct val="100000"/>
        <a:buChar char="•"/>
        <a:defRPr sz="2000">
          <a:solidFill>
            <a:srgbClr val="010000"/>
          </a:solidFill>
          <a:latin typeface="+mn-lt"/>
        </a:defRPr>
      </a:lvl6pPr>
      <a:lvl7pPr marL="2971800" indent="-228600" algn="l" rtl="0" eaLnBrk="0" fontAlgn="base" hangingPunct="0">
        <a:spcBef>
          <a:spcPct val="20000"/>
        </a:spcBef>
        <a:spcAft>
          <a:spcPct val="0"/>
        </a:spcAft>
        <a:buSzPct val="100000"/>
        <a:buChar char="•"/>
        <a:defRPr sz="2000">
          <a:solidFill>
            <a:srgbClr val="010000"/>
          </a:solidFill>
          <a:latin typeface="+mn-lt"/>
        </a:defRPr>
      </a:lvl7pPr>
      <a:lvl8pPr marL="3429000" indent="-228600" algn="l" rtl="0" eaLnBrk="0" fontAlgn="base" hangingPunct="0">
        <a:spcBef>
          <a:spcPct val="20000"/>
        </a:spcBef>
        <a:spcAft>
          <a:spcPct val="0"/>
        </a:spcAft>
        <a:buSzPct val="100000"/>
        <a:buChar char="•"/>
        <a:defRPr sz="2000">
          <a:solidFill>
            <a:srgbClr val="010000"/>
          </a:solidFill>
          <a:latin typeface="+mn-lt"/>
        </a:defRPr>
      </a:lvl8pPr>
      <a:lvl9pPr marL="3886200" indent="-228600" algn="l" rtl="0" eaLnBrk="0" fontAlgn="base" hangingPunct="0">
        <a:spcBef>
          <a:spcPct val="20000"/>
        </a:spcBef>
        <a:spcAft>
          <a:spcPct val="0"/>
        </a:spcAft>
        <a:buSzPct val="100000"/>
        <a:buChar char="•"/>
        <a:defRPr sz="2000">
          <a:solidFill>
            <a:srgbClr val="01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426462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7"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28"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29"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30"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31" name="Rectangle 6"/>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32" name="Rectangle 7"/>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33" name="Rectangle 8"/>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34" name="Rectangle 9"/>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35" name="Rectangle 10"/>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36" name="Rectangle 11"/>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37" name="Rectangle 1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38" name="Rectangle 1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39" name="Rectangle 1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40" name="Rectangle 15"/>
          <p:cNvSpPr>
            <a:spLocks noGrp="1" noChangeArrowheads="1"/>
          </p:cNvSpPr>
          <p:nvPr>
            <p:ph type="title"/>
          </p:nvPr>
        </p:nvSpPr>
        <p:spPr>
          <a:noFill/>
        </p:spPr>
        <p:txBody>
          <a:bodyPr/>
          <a:lstStyle/>
          <a:p>
            <a:r>
              <a:rPr lang="en-US" altLang="en-US" dirty="0" smtClean="0"/>
              <a:t>What Is a Corporation?</a:t>
            </a:r>
          </a:p>
        </p:txBody>
      </p:sp>
      <p:sp>
        <p:nvSpPr>
          <p:cNvPr id="104464" name="Rectangle 16"/>
          <p:cNvSpPr>
            <a:spLocks noGrp="1" noChangeArrowheads="1"/>
          </p:cNvSpPr>
          <p:nvPr>
            <p:ph type="body" idx="1"/>
          </p:nvPr>
        </p:nvSpPr>
        <p:spPr>
          <a:xfrm>
            <a:off x="914400" y="1219200"/>
            <a:ext cx="7772400" cy="4572000"/>
          </a:xfrm>
          <a:noFill/>
        </p:spPr>
        <p:txBody>
          <a:bodyPr/>
          <a:lstStyle/>
          <a:p>
            <a:r>
              <a:rPr lang="en-US" altLang="en-US" sz="2800" dirty="0" smtClean="0"/>
              <a:t>Types of Business Organizations</a:t>
            </a:r>
          </a:p>
          <a:p>
            <a:pPr lvl="1"/>
            <a:r>
              <a:rPr lang="en-US" altLang="en-US" sz="2800" dirty="0" smtClean="0"/>
              <a:t>Sole Proprietorships</a:t>
            </a:r>
          </a:p>
          <a:p>
            <a:pPr lvl="1"/>
            <a:r>
              <a:rPr lang="en-US" altLang="en-US" sz="2800" dirty="0" smtClean="0"/>
              <a:t>Partnerships</a:t>
            </a:r>
          </a:p>
          <a:p>
            <a:pPr lvl="1"/>
            <a:r>
              <a:rPr lang="en-US" altLang="en-US" sz="2800" dirty="0" smtClean="0"/>
              <a:t>Corporations</a:t>
            </a:r>
          </a:p>
          <a:p>
            <a:pPr lvl="1"/>
            <a:r>
              <a:rPr lang="en-US" altLang="en-US" sz="2800" dirty="0" smtClean="0"/>
              <a:t>Limited Liability Options</a:t>
            </a:r>
          </a:p>
          <a:p>
            <a:pPr lvl="2"/>
            <a:r>
              <a:rPr lang="en-US" altLang="en-US" sz="2800" dirty="0" smtClean="0"/>
              <a:t>Limited Liability Partnerships</a:t>
            </a:r>
          </a:p>
          <a:p>
            <a:pPr lvl="2"/>
            <a:r>
              <a:rPr lang="en-US" altLang="en-US" sz="2800" dirty="0" smtClean="0"/>
              <a:t>Limited Liability Corporations</a:t>
            </a:r>
          </a:p>
          <a:p>
            <a:pPr lvl="2"/>
            <a:r>
              <a:rPr lang="en-US" altLang="en-US" sz="2800" dirty="0" smtClean="0"/>
              <a:t>Professional Corporations</a:t>
            </a:r>
          </a:p>
          <a:p>
            <a:r>
              <a:rPr lang="en-US" altLang="en-US" sz="2800" dirty="0"/>
              <a:t>L</a:t>
            </a:r>
            <a:r>
              <a:rPr lang="en-US" altLang="en-US" sz="2800" dirty="0" smtClean="0"/>
              <a:t>imited Liability</a:t>
            </a:r>
          </a:p>
          <a:p>
            <a:pPr lvl="1"/>
            <a:r>
              <a:rPr lang="en-US" altLang="en-US" sz="2800" dirty="0" smtClean="0"/>
              <a:t>The owners of a corporation are not personally liable for its obligations</a:t>
            </a:r>
          </a:p>
        </p:txBody>
      </p:sp>
    </p:spTree>
    <p:extLst>
      <p:ext uri="{BB962C8B-B14F-4D97-AF65-F5344CB8AC3E}">
        <p14:creationId xmlns:p14="http://schemas.microsoft.com/office/powerpoint/2010/main" val="1341668943"/>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104464">
                                            <p:txEl>
                                              <p:pRg st="0" end="0"/>
                                            </p:txEl>
                                          </p:spTgt>
                                        </p:tgtEl>
                                        <p:attrNameLst>
                                          <p:attrName>style.visibility</p:attrName>
                                        </p:attrNameLst>
                                      </p:cBhvr>
                                      <p:to>
                                        <p:strVal val="visible"/>
                                      </p:to>
                                    </p:set>
                                    <p:anim calcmode="lin" valueType="num">
                                      <p:cBhvr additive="base">
                                        <p:cTn id="7" dur="500" fill="hold"/>
                                        <p:tgtEl>
                                          <p:spTgt spid="104464">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4464">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104464">
                                            <p:txEl>
                                              <p:pRg st="1" end="1"/>
                                            </p:txEl>
                                          </p:spTgt>
                                        </p:tgtEl>
                                        <p:attrNameLst>
                                          <p:attrName>style.visibility</p:attrName>
                                        </p:attrNameLst>
                                      </p:cBhvr>
                                      <p:to>
                                        <p:strVal val="visible"/>
                                      </p:to>
                                    </p:set>
                                    <p:anim calcmode="lin" valueType="num">
                                      <p:cBhvr additive="base">
                                        <p:cTn id="13" dur="500" fill="hold"/>
                                        <p:tgtEl>
                                          <p:spTgt spid="104464">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4464">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104464">
                                            <p:txEl>
                                              <p:pRg st="2" end="2"/>
                                            </p:txEl>
                                          </p:spTgt>
                                        </p:tgtEl>
                                        <p:attrNameLst>
                                          <p:attrName>style.visibility</p:attrName>
                                        </p:attrNameLst>
                                      </p:cBhvr>
                                      <p:to>
                                        <p:strVal val="visible"/>
                                      </p:to>
                                    </p:set>
                                    <p:anim calcmode="lin" valueType="num">
                                      <p:cBhvr additive="base">
                                        <p:cTn id="19" dur="500" fill="hold"/>
                                        <p:tgtEl>
                                          <p:spTgt spid="104464">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4464">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104464">
                                            <p:txEl>
                                              <p:pRg st="3" end="3"/>
                                            </p:txEl>
                                          </p:spTgt>
                                        </p:tgtEl>
                                        <p:attrNameLst>
                                          <p:attrName>style.visibility</p:attrName>
                                        </p:attrNameLst>
                                      </p:cBhvr>
                                      <p:to>
                                        <p:strVal val="visible"/>
                                      </p:to>
                                    </p:set>
                                    <p:anim calcmode="lin" valueType="num">
                                      <p:cBhvr additive="base">
                                        <p:cTn id="25" dur="500" fill="hold"/>
                                        <p:tgtEl>
                                          <p:spTgt spid="104464">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4464">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104464">
                                            <p:txEl>
                                              <p:pRg st="4" end="4"/>
                                            </p:txEl>
                                          </p:spTgt>
                                        </p:tgtEl>
                                        <p:attrNameLst>
                                          <p:attrName>style.visibility</p:attrName>
                                        </p:attrNameLst>
                                      </p:cBhvr>
                                      <p:to>
                                        <p:strVal val="visible"/>
                                      </p:to>
                                    </p:set>
                                    <p:anim calcmode="lin" valueType="num">
                                      <p:cBhvr additive="base">
                                        <p:cTn id="31" dur="500" fill="hold"/>
                                        <p:tgtEl>
                                          <p:spTgt spid="104464">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04464">
                                            <p:txEl>
                                              <p:pRg st="4" end="4"/>
                                            </p:txEl>
                                          </p:spTgt>
                                        </p:tgtEl>
                                        <p:attrNameLst>
                                          <p:attrName>ppt_y</p:attrName>
                                        </p:attrNameLst>
                                      </p:cBhvr>
                                      <p:tavLst>
                                        <p:tav tm="0">
                                          <p:val>
                                            <p:strVal val="0-#ppt_h/2"/>
                                          </p:val>
                                        </p:tav>
                                        <p:tav tm="100000">
                                          <p:val>
                                            <p:strVal val="#ppt_y"/>
                                          </p:val>
                                        </p:tav>
                                      </p:tavLst>
                                    </p:anim>
                                  </p:childTnLst>
                                </p:cTn>
                              </p:par>
                              <p:par>
                                <p:cTn id="33" presetID="2" presetClass="entr" presetSubtype="3" fill="hold" grpId="0" nodeType="withEffect">
                                  <p:stCondLst>
                                    <p:cond delay="0"/>
                                  </p:stCondLst>
                                  <p:childTnLst>
                                    <p:set>
                                      <p:cBhvr>
                                        <p:cTn id="34" dur="1" fill="hold">
                                          <p:stCondLst>
                                            <p:cond delay="0"/>
                                          </p:stCondLst>
                                        </p:cTn>
                                        <p:tgtEl>
                                          <p:spTgt spid="104464">
                                            <p:txEl>
                                              <p:pRg st="5" end="5"/>
                                            </p:txEl>
                                          </p:spTgt>
                                        </p:tgtEl>
                                        <p:attrNameLst>
                                          <p:attrName>style.visibility</p:attrName>
                                        </p:attrNameLst>
                                      </p:cBhvr>
                                      <p:to>
                                        <p:strVal val="visible"/>
                                      </p:to>
                                    </p:set>
                                    <p:anim calcmode="lin" valueType="num">
                                      <p:cBhvr additive="base">
                                        <p:cTn id="35" dur="500" fill="hold"/>
                                        <p:tgtEl>
                                          <p:spTgt spid="104464">
                                            <p:txEl>
                                              <p:pRg st="5" end="5"/>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104464">
                                            <p:txEl>
                                              <p:pRg st="5" end="5"/>
                                            </p:txEl>
                                          </p:spTgt>
                                        </p:tgtEl>
                                        <p:attrNameLst>
                                          <p:attrName>ppt_y</p:attrName>
                                        </p:attrNameLst>
                                      </p:cBhvr>
                                      <p:tavLst>
                                        <p:tav tm="0">
                                          <p:val>
                                            <p:strVal val="0-#ppt_h/2"/>
                                          </p:val>
                                        </p:tav>
                                        <p:tav tm="100000">
                                          <p:val>
                                            <p:strVal val="#ppt_y"/>
                                          </p:val>
                                        </p:tav>
                                      </p:tavLst>
                                    </p:anim>
                                  </p:childTnLst>
                                </p:cTn>
                              </p:par>
                              <p:par>
                                <p:cTn id="37" presetID="2" presetClass="entr" presetSubtype="3" fill="hold" grpId="0" nodeType="withEffect">
                                  <p:stCondLst>
                                    <p:cond delay="0"/>
                                  </p:stCondLst>
                                  <p:childTnLst>
                                    <p:set>
                                      <p:cBhvr>
                                        <p:cTn id="38" dur="1" fill="hold">
                                          <p:stCondLst>
                                            <p:cond delay="0"/>
                                          </p:stCondLst>
                                        </p:cTn>
                                        <p:tgtEl>
                                          <p:spTgt spid="104464">
                                            <p:txEl>
                                              <p:pRg st="6" end="6"/>
                                            </p:txEl>
                                          </p:spTgt>
                                        </p:tgtEl>
                                        <p:attrNameLst>
                                          <p:attrName>style.visibility</p:attrName>
                                        </p:attrNameLst>
                                      </p:cBhvr>
                                      <p:to>
                                        <p:strVal val="visible"/>
                                      </p:to>
                                    </p:set>
                                    <p:anim calcmode="lin" valueType="num">
                                      <p:cBhvr additive="base">
                                        <p:cTn id="39" dur="500" fill="hold"/>
                                        <p:tgtEl>
                                          <p:spTgt spid="104464">
                                            <p:txEl>
                                              <p:pRg st="6" end="6"/>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104464">
                                            <p:txEl>
                                              <p:pRg st="6" end="6"/>
                                            </p:txEl>
                                          </p:spTgt>
                                        </p:tgtEl>
                                        <p:attrNameLst>
                                          <p:attrName>ppt_y</p:attrName>
                                        </p:attrNameLst>
                                      </p:cBhvr>
                                      <p:tavLst>
                                        <p:tav tm="0">
                                          <p:val>
                                            <p:strVal val="0-#ppt_h/2"/>
                                          </p:val>
                                        </p:tav>
                                        <p:tav tm="100000">
                                          <p:val>
                                            <p:strVal val="#ppt_y"/>
                                          </p:val>
                                        </p:tav>
                                      </p:tavLst>
                                    </p:anim>
                                  </p:childTnLst>
                                </p:cTn>
                              </p:par>
                              <p:par>
                                <p:cTn id="41" presetID="2" presetClass="entr" presetSubtype="3" fill="hold" grpId="0" nodeType="withEffect">
                                  <p:stCondLst>
                                    <p:cond delay="0"/>
                                  </p:stCondLst>
                                  <p:childTnLst>
                                    <p:set>
                                      <p:cBhvr>
                                        <p:cTn id="42" dur="1" fill="hold">
                                          <p:stCondLst>
                                            <p:cond delay="0"/>
                                          </p:stCondLst>
                                        </p:cTn>
                                        <p:tgtEl>
                                          <p:spTgt spid="104464">
                                            <p:txEl>
                                              <p:pRg st="7" end="7"/>
                                            </p:txEl>
                                          </p:spTgt>
                                        </p:tgtEl>
                                        <p:attrNameLst>
                                          <p:attrName>style.visibility</p:attrName>
                                        </p:attrNameLst>
                                      </p:cBhvr>
                                      <p:to>
                                        <p:strVal val="visible"/>
                                      </p:to>
                                    </p:set>
                                    <p:anim calcmode="lin" valueType="num">
                                      <p:cBhvr additive="base">
                                        <p:cTn id="43" dur="500" fill="hold"/>
                                        <p:tgtEl>
                                          <p:spTgt spid="104464">
                                            <p:txEl>
                                              <p:pRg st="7" end="7"/>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04464">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3" fill="hold" grpId="0" nodeType="clickEffect">
                                  <p:stCondLst>
                                    <p:cond delay="0"/>
                                  </p:stCondLst>
                                  <p:childTnLst>
                                    <p:set>
                                      <p:cBhvr>
                                        <p:cTn id="48" dur="1" fill="hold">
                                          <p:stCondLst>
                                            <p:cond delay="0"/>
                                          </p:stCondLst>
                                        </p:cTn>
                                        <p:tgtEl>
                                          <p:spTgt spid="104464">
                                            <p:txEl>
                                              <p:pRg st="8" end="8"/>
                                            </p:txEl>
                                          </p:spTgt>
                                        </p:tgtEl>
                                        <p:attrNameLst>
                                          <p:attrName>style.visibility</p:attrName>
                                        </p:attrNameLst>
                                      </p:cBhvr>
                                      <p:to>
                                        <p:strVal val="visible"/>
                                      </p:to>
                                    </p:set>
                                    <p:anim calcmode="lin" valueType="num">
                                      <p:cBhvr additive="base">
                                        <p:cTn id="49" dur="500" fill="hold"/>
                                        <p:tgtEl>
                                          <p:spTgt spid="104464">
                                            <p:txEl>
                                              <p:pRg st="8" end="8"/>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104464">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3" fill="hold" grpId="0" nodeType="clickEffect">
                                  <p:stCondLst>
                                    <p:cond delay="0"/>
                                  </p:stCondLst>
                                  <p:childTnLst>
                                    <p:set>
                                      <p:cBhvr>
                                        <p:cTn id="54" dur="1" fill="hold">
                                          <p:stCondLst>
                                            <p:cond delay="0"/>
                                          </p:stCondLst>
                                        </p:cTn>
                                        <p:tgtEl>
                                          <p:spTgt spid="104464">
                                            <p:txEl>
                                              <p:pRg st="9" end="9"/>
                                            </p:txEl>
                                          </p:spTgt>
                                        </p:tgtEl>
                                        <p:attrNameLst>
                                          <p:attrName>style.visibility</p:attrName>
                                        </p:attrNameLst>
                                      </p:cBhvr>
                                      <p:to>
                                        <p:strVal val="visible"/>
                                      </p:to>
                                    </p:set>
                                    <p:anim calcmode="lin" valueType="num">
                                      <p:cBhvr additive="base">
                                        <p:cTn id="55" dur="500" fill="hold"/>
                                        <p:tgtEl>
                                          <p:spTgt spid="104464">
                                            <p:txEl>
                                              <p:pRg st="9" end="9"/>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104464">
                                            <p:txEl>
                                              <p:pRg st="9" end="9"/>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64" grpId="0" build="p" bldLvl="2"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33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340"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341"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342" name="Rectangle 6"/>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343" name="Rectangle 7"/>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344" name="Rectangle 8"/>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345" name="Rectangle 9"/>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346" name="Rectangle 10"/>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347" name="Rectangle 11"/>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348" name="Rectangle 1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349" name="Rectangle 1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350" name="Rectangle 1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351" name="Rectangle 18"/>
          <p:cNvSpPr>
            <a:spLocks noGrp="1" noChangeArrowheads="1"/>
          </p:cNvSpPr>
          <p:nvPr>
            <p:ph type="title"/>
          </p:nvPr>
        </p:nvSpPr>
        <p:spPr>
          <a:noFill/>
        </p:spPr>
        <p:txBody>
          <a:bodyPr/>
          <a:lstStyle/>
          <a:p>
            <a:r>
              <a:rPr lang="en-US" altLang="en-US" dirty="0" smtClean="0"/>
              <a:t>What Is a Corporation?</a:t>
            </a:r>
          </a:p>
        </p:txBody>
      </p:sp>
      <p:graphicFrame>
        <p:nvGraphicFramePr>
          <p:cNvPr id="2" name="Table 1"/>
          <p:cNvGraphicFramePr>
            <a:graphicFrameLocks noGrp="1"/>
          </p:cNvGraphicFramePr>
          <p:nvPr>
            <p:extLst>
              <p:ext uri="{D42A27DB-BD31-4B8C-83A1-F6EECF244321}">
                <p14:modId xmlns:p14="http://schemas.microsoft.com/office/powerpoint/2010/main" val="2830249072"/>
              </p:ext>
            </p:extLst>
          </p:nvPr>
        </p:nvGraphicFramePr>
        <p:xfrm>
          <a:off x="381000" y="2438400"/>
          <a:ext cx="8382000" cy="2895600"/>
        </p:xfrm>
        <a:graphic>
          <a:graphicData uri="http://schemas.openxmlformats.org/drawingml/2006/table">
            <a:tbl>
              <a:tblPr firstRow="1" bandRow="1">
                <a:tableStyleId>{284E427A-3D55-4303-BF80-6455036E1DE7}</a:tableStyleId>
              </a:tblPr>
              <a:tblGrid>
                <a:gridCol w="3200390"/>
                <a:gridCol w="1828810"/>
                <a:gridCol w="1625601"/>
                <a:gridCol w="1727199"/>
              </a:tblGrid>
              <a:tr h="370840">
                <a:tc>
                  <a:txBody>
                    <a:bodyPr/>
                    <a:lstStyle/>
                    <a:p>
                      <a:pPr algn="ct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smtClean="0"/>
                        <a:t>Sole Proprietorship</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smtClean="0"/>
                        <a:t>Partnership</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smtClean="0"/>
                        <a:t>Corporation</a:t>
                      </a:r>
                      <a:endParaRPr lang="en-US" sz="2000" dirty="0">
                        <a:solidFill>
                          <a:schemeClr val="tx1">
                            <a:lumMod val="85000"/>
                            <a:lumOff val="15000"/>
                          </a:schemeClr>
                        </a:solidFill>
                        <a:latin typeface="Calibri" panose="020F0502020204030204" pitchFamily="34" charset="0"/>
                      </a:endParaRPr>
                    </a:p>
                  </a:txBody>
                  <a:tcPr anchor="ctr"/>
                </a:tc>
              </a:tr>
              <a:tr h="370840">
                <a:tc>
                  <a:txBody>
                    <a:bodyPr/>
                    <a:lstStyle/>
                    <a:p>
                      <a:pPr algn="ctr"/>
                      <a:r>
                        <a:rPr lang="en-US" sz="2000" dirty="0" smtClean="0"/>
                        <a:t>Who owns the business?</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smtClean="0"/>
                        <a:t>The manager</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smtClean="0"/>
                        <a:t>Partners</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smtClean="0"/>
                        <a:t>Stockholders</a:t>
                      </a:r>
                      <a:endParaRPr lang="en-US" sz="2000" dirty="0">
                        <a:solidFill>
                          <a:schemeClr val="tx1">
                            <a:lumMod val="85000"/>
                            <a:lumOff val="15000"/>
                          </a:schemeClr>
                        </a:solidFill>
                        <a:latin typeface="Calibri" panose="020F0502020204030204" pitchFamily="34" charset="0"/>
                      </a:endParaRPr>
                    </a:p>
                  </a:txBody>
                  <a:tcPr anchor="ctr"/>
                </a:tc>
              </a:tr>
              <a:tr h="370840">
                <a:tc>
                  <a:txBody>
                    <a:bodyPr/>
                    <a:lstStyle/>
                    <a:p>
                      <a:pPr algn="ctr"/>
                      <a:r>
                        <a:rPr lang="en-US" sz="2000" dirty="0" smtClean="0"/>
                        <a:t>Are managers and owners separate?</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smtClean="0"/>
                        <a:t>No</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smtClean="0"/>
                        <a:t>No</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smtClean="0"/>
                        <a:t>Usually</a:t>
                      </a:r>
                      <a:endParaRPr lang="en-US" sz="2000" dirty="0">
                        <a:solidFill>
                          <a:schemeClr val="tx1">
                            <a:lumMod val="85000"/>
                            <a:lumOff val="15000"/>
                          </a:schemeClr>
                        </a:solidFill>
                        <a:latin typeface="Calibri" panose="020F0502020204030204" pitchFamily="34" charset="0"/>
                      </a:endParaRPr>
                    </a:p>
                  </a:txBody>
                  <a:tcPr anchor="ctr"/>
                </a:tc>
              </a:tr>
              <a:tr h="370840">
                <a:tc>
                  <a:txBody>
                    <a:bodyPr/>
                    <a:lstStyle/>
                    <a:p>
                      <a:pPr algn="ctr"/>
                      <a:r>
                        <a:rPr lang="en-US" sz="2000" dirty="0" smtClean="0"/>
                        <a:t>What is the owner’s liability?</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smtClean="0"/>
                        <a:t>Unlimited</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smtClean="0"/>
                        <a:t>Unlimited</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smtClean="0"/>
                        <a:t>Limited</a:t>
                      </a:r>
                      <a:endParaRPr lang="en-US" sz="2000" dirty="0">
                        <a:solidFill>
                          <a:schemeClr val="tx1">
                            <a:lumMod val="85000"/>
                            <a:lumOff val="15000"/>
                          </a:schemeClr>
                        </a:solidFill>
                        <a:latin typeface="Calibri" panose="020F0502020204030204" pitchFamily="34" charset="0"/>
                      </a:endParaRPr>
                    </a:p>
                  </a:txBody>
                  <a:tcPr anchor="ctr"/>
                </a:tc>
              </a:tr>
              <a:tr h="370840">
                <a:tc>
                  <a:txBody>
                    <a:bodyPr/>
                    <a:lstStyle/>
                    <a:p>
                      <a:pPr algn="ctr"/>
                      <a:r>
                        <a:rPr lang="en-US" sz="2000" dirty="0" smtClean="0"/>
                        <a:t>Are the owner and business taxed separately?</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smtClean="0"/>
                        <a:t>No</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smtClean="0"/>
                        <a:t>No</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smtClean="0"/>
                        <a:t>Yes</a:t>
                      </a:r>
                      <a:endParaRPr lang="en-US" sz="2000" dirty="0">
                        <a:solidFill>
                          <a:schemeClr val="tx1">
                            <a:lumMod val="85000"/>
                            <a:lumOff val="15000"/>
                          </a:schemeClr>
                        </a:solidFill>
                        <a:latin typeface="Calibri" panose="020F0502020204030204" pitchFamily="34" charset="0"/>
                      </a:endParaRPr>
                    </a:p>
                  </a:txBody>
                  <a:tcPr anchor="ctr"/>
                </a:tc>
              </a:tr>
            </a:tbl>
          </a:graphicData>
        </a:graphic>
      </p:graphicFrame>
    </p:spTree>
    <p:extLst>
      <p:ext uri="{BB962C8B-B14F-4D97-AF65-F5344CB8AC3E}">
        <p14:creationId xmlns:p14="http://schemas.microsoft.com/office/powerpoint/2010/main" val="3041711887"/>
      </p:ext>
    </p:extLst>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dirty="0" smtClean="0"/>
              <a:t>What Is a Corporation?</a:t>
            </a:r>
          </a:p>
        </p:txBody>
      </p:sp>
      <p:grpSp>
        <p:nvGrpSpPr>
          <p:cNvPr id="21" name="Group 20"/>
          <p:cNvGrpSpPr/>
          <p:nvPr/>
        </p:nvGrpSpPr>
        <p:grpSpPr>
          <a:xfrm>
            <a:off x="503712" y="1371600"/>
            <a:ext cx="8077200" cy="4114800"/>
            <a:chOff x="533400" y="1676400"/>
            <a:chExt cx="8077200" cy="4114800"/>
          </a:xfrm>
        </p:grpSpPr>
        <p:grpSp>
          <p:nvGrpSpPr>
            <p:cNvPr id="20" name="Group 19"/>
            <p:cNvGrpSpPr/>
            <p:nvPr/>
          </p:nvGrpSpPr>
          <p:grpSpPr>
            <a:xfrm>
              <a:off x="533400" y="1676400"/>
              <a:ext cx="8073242" cy="1981200"/>
              <a:chOff x="533400" y="1676400"/>
              <a:chExt cx="8073242" cy="1981200"/>
            </a:xfrm>
          </p:grpSpPr>
          <p:sp>
            <p:nvSpPr>
              <p:cNvPr id="22" name="Rounded Rectangle 21"/>
              <p:cNvSpPr/>
              <p:nvPr/>
            </p:nvSpPr>
            <p:spPr bwMode="auto">
              <a:xfrm>
                <a:off x="533400" y="2764926"/>
                <a:ext cx="3581400" cy="892674"/>
              </a:xfrm>
              <a:prstGeom prst="roundRect">
                <a:avLst/>
              </a:prstGeom>
              <a:solidFill>
                <a:schemeClr val="accent2">
                  <a:lumMod val="40000"/>
                  <a:lumOff val="60000"/>
                </a:schemeClr>
              </a:solidFill>
              <a:ln w="76200" cap="flat" cmpd="thickThin"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Calibri" panose="020F0502020204030204" pitchFamily="34" charset="0"/>
                  </a:rPr>
                  <a:t>Partnerships</a:t>
                </a:r>
              </a:p>
            </p:txBody>
          </p:sp>
          <p:sp>
            <p:nvSpPr>
              <p:cNvPr id="24" name="Rounded Rectangle 23"/>
              <p:cNvSpPr/>
              <p:nvPr/>
            </p:nvSpPr>
            <p:spPr bwMode="auto">
              <a:xfrm>
                <a:off x="533400" y="1676400"/>
                <a:ext cx="3581400" cy="892674"/>
              </a:xfrm>
              <a:prstGeom prst="roundRect">
                <a:avLst/>
              </a:prstGeom>
              <a:solidFill>
                <a:schemeClr val="accent2">
                  <a:lumMod val="40000"/>
                  <a:lumOff val="60000"/>
                </a:schemeClr>
              </a:solidFill>
              <a:ln w="76200" cap="flat" cmpd="thickThin"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Calibri" panose="020F0502020204030204" pitchFamily="34" charset="0"/>
                  </a:rPr>
                  <a:t>Sole Proprietorships</a:t>
                </a:r>
              </a:p>
            </p:txBody>
          </p:sp>
          <p:sp>
            <p:nvSpPr>
              <p:cNvPr id="26" name="Rounded Rectangle 25"/>
              <p:cNvSpPr/>
              <p:nvPr/>
            </p:nvSpPr>
            <p:spPr bwMode="auto">
              <a:xfrm>
                <a:off x="5025242" y="1981200"/>
                <a:ext cx="3581400" cy="1371600"/>
              </a:xfrm>
              <a:prstGeom prst="roundRect">
                <a:avLst/>
              </a:prstGeom>
              <a:solidFill>
                <a:schemeClr val="accent2">
                  <a:lumMod val="40000"/>
                  <a:lumOff val="60000"/>
                </a:schemeClr>
              </a:solidFill>
              <a:ln w="76200" cap="flat" cmpd="thickThin"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chemeClr val="tx1"/>
                  </a:solidFill>
                  <a:effectLst/>
                  <a:latin typeface="Calibri" panose="020F0502020204030204" pitchFamily="34" charset="0"/>
                </a:endParaRPr>
              </a:p>
            </p:txBody>
          </p:sp>
          <p:cxnSp>
            <p:nvCxnSpPr>
              <p:cNvPr id="14" name="Straight Arrow Connector 13"/>
              <p:cNvCxnSpPr>
                <a:stCxn id="24" idx="3"/>
              </p:cNvCxnSpPr>
              <p:nvPr/>
            </p:nvCxnSpPr>
            <p:spPr bwMode="auto">
              <a:xfrm>
                <a:off x="4114800" y="2122737"/>
                <a:ext cx="762000" cy="446337"/>
              </a:xfrm>
              <a:prstGeom prst="straightConnector1">
                <a:avLst/>
              </a:prstGeom>
              <a:solidFill>
                <a:schemeClr val="accent1"/>
              </a:solidFill>
              <a:ln w="28575" cap="flat" cmpd="sng" algn="ctr">
                <a:solidFill>
                  <a:schemeClr val="tx1">
                    <a:lumMod val="85000"/>
                    <a:lumOff val="15000"/>
                  </a:schemeClr>
                </a:solidFill>
                <a:prstDash val="solid"/>
                <a:round/>
                <a:headEnd type="none" w="med" len="med"/>
                <a:tailEnd type="arrow"/>
              </a:ln>
              <a:effectLst/>
            </p:spPr>
          </p:cxnSp>
          <p:cxnSp>
            <p:nvCxnSpPr>
              <p:cNvPr id="16" name="Straight Arrow Connector 15"/>
              <p:cNvCxnSpPr>
                <a:stCxn id="22" idx="3"/>
              </p:cNvCxnSpPr>
              <p:nvPr/>
            </p:nvCxnSpPr>
            <p:spPr bwMode="auto">
              <a:xfrm flipV="1">
                <a:off x="4114800" y="2764926"/>
                <a:ext cx="762000" cy="446337"/>
              </a:xfrm>
              <a:prstGeom prst="straightConnector1">
                <a:avLst/>
              </a:prstGeom>
              <a:solidFill>
                <a:schemeClr val="accent1"/>
              </a:solidFill>
              <a:ln w="28575" cap="flat" cmpd="sng" algn="ctr">
                <a:solidFill>
                  <a:schemeClr val="tx1">
                    <a:lumMod val="85000"/>
                    <a:lumOff val="15000"/>
                  </a:schemeClr>
                </a:solidFill>
                <a:prstDash val="solid"/>
                <a:round/>
                <a:headEnd type="none" w="med" len="med"/>
                <a:tailEnd type="arrow"/>
              </a:ln>
              <a:effectLst/>
            </p:spPr>
          </p:cxnSp>
        </p:grpSp>
        <p:grpSp>
          <p:nvGrpSpPr>
            <p:cNvPr id="19" name="Group 18"/>
            <p:cNvGrpSpPr/>
            <p:nvPr/>
          </p:nvGrpSpPr>
          <p:grpSpPr>
            <a:xfrm>
              <a:off x="533400" y="4419600"/>
              <a:ext cx="8077200" cy="1371600"/>
              <a:chOff x="533400" y="4419600"/>
              <a:chExt cx="8077200" cy="1371600"/>
            </a:xfrm>
          </p:grpSpPr>
          <p:sp>
            <p:nvSpPr>
              <p:cNvPr id="23" name="Rounded Rectangle 22"/>
              <p:cNvSpPr/>
              <p:nvPr/>
            </p:nvSpPr>
            <p:spPr bwMode="auto">
              <a:xfrm>
                <a:off x="533400" y="4659063"/>
                <a:ext cx="3581400" cy="892674"/>
              </a:xfrm>
              <a:prstGeom prst="roundRect">
                <a:avLst/>
              </a:prstGeom>
              <a:solidFill>
                <a:schemeClr val="accent2">
                  <a:lumMod val="40000"/>
                  <a:lumOff val="60000"/>
                </a:schemeClr>
              </a:solidFill>
              <a:ln w="76200" cap="flat" cmpd="thickThin"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Calibri" panose="020F0502020204030204" pitchFamily="34" charset="0"/>
                  </a:rPr>
                  <a:t>Corporations</a:t>
                </a:r>
              </a:p>
            </p:txBody>
          </p:sp>
          <p:sp>
            <p:nvSpPr>
              <p:cNvPr id="27" name="Rounded Rectangle 26"/>
              <p:cNvSpPr/>
              <p:nvPr/>
            </p:nvSpPr>
            <p:spPr bwMode="auto">
              <a:xfrm>
                <a:off x="5029200" y="4419600"/>
                <a:ext cx="3581400" cy="1371600"/>
              </a:xfrm>
              <a:prstGeom prst="roundRect">
                <a:avLst/>
              </a:prstGeom>
              <a:solidFill>
                <a:schemeClr val="accent2">
                  <a:lumMod val="40000"/>
                  <a:lumOff val="60000"/>
                </a:schemeClr>
              </a:solidFill>
              <a:ln w="76200" cap="flat" cmpd="thickThin"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algn="ctr"/>
                <a:r>
                  <a:rPr lang="en-US" sz="2200" dirty="0">
                    <a:latin typeface="Calibri" panose="020F0502020204030204" pitchFamily="34" charset="0"/>
                  </a:rPr>
                  <a:t>Limited Liability</a:t>
                </a:r>
              </a:p>
              <a:p>
                <a:pPr algn="ctr"/>
                <a:endParaRPr lang="en-US" sz="1000" dirty="0">
                  <a:latin typeface="Calibri" panose="020F0502020204030204" pitchFamily="34" charset="0"/>
                </a:endParaRPr>
              </a:p>
              <a:p>
                <a:pPr algn="ctr"/>
                <a:r>
                  <a:rPr lang="en-US" sz="2200" dirty="0">
                    <a:latin typeface="Calibri" panose="020F0502020204030204" pitchFamily="34" charset="0"/>
                  </a:rPr>
                  <a:t>Corporate tax on profits + personal tax on </a:t>
                </a:r>
                <a:r>
                  <a:rPr lang="en-US" sz="2200" dirty="0" smtClean="0">
                    <a:latin typeface="Calibri" panose="020F0502020204030204" pitchFamily="34" charset="0"/>
                  </a:rPr>
                  <a:t>dividends</a:t>
                </a:r>
                <a:endParaRPr lang="en-US" sz="2200" dirty="0">
                  <a:latin typeface="Calibri" panose="020F0502020204030204" pitchFamily="34" charset="0"/>
                </a:endParaRPr>
              </a:p>
            </p:txBody>
          </p:sp>
          <p:cxnSp>
            <p:nvCxnSpPr>
              <p:cNvPr id="18" name="Straight Arrow Connector 17"/>
              <p:cNvCxnSpPr>
                <a:stCxn id="23" idx="3"/>
              </p:cNvCxnSpPr>
              <p:nvPr/>
            </p:nvCxnSpPr>
            <p:spPr bwMode="auto">
              <a:xfrm>
                <a:off x="4114800" y="5105400"/>
                <a:ext cx="762000" cy="0"/>
              </a:xfrm>
              <a:prstGeom prst="straightConnector1">
                <a:avLst/>
              </a:prstGeom>
              <a:solidFill>
                <a:schemeClr val="accent1"/>
              </a:solidFill>
              <a:ln w="28575" cap="flat" cmpd="sng" algn="ctr">
                <a:solidFill>
                  <a:schemeClr val="tx1">
                    <a:lumMod val="85000"/>
                    <a:lumOff val="15000"/>
                  </a:schemeClr>
                </a:solidFill>
                <a:prstDash val="solid"/>
                <a:round/>
                <a:headEnd type="none" w="med" len="med"/>
                <a:tailEnd type="arrow"/>
              </a:ln>
              <a:effectLst/>
            </p:spPr>
          </p:cxnSp>
        </p:grpSp>
      </p:grpSp>
      <p:sp>
        <p:nvSpPr>
          <p:cNvPr id="2" name="Rectangle 1"/>
          <p:cNvSpPr/>
          <p:nvPr/>
        </p:nvSpPr>
        <p:spPr>
          <a:xfrm>
            <a:off x="4466112" y="1865910"/>
            <a:ext cx="4572000" cy="992579"/>
          </a:xfrm>
          <a:prstGeom prst="rect">
            <a:avLst/>
          </a:prstGeom>
        </p:spPr>
        <p:txBody>
          <a:bodyPr>
            <a:spAutoFit/>
          </a:bodyPr>
          <a:lstStyle/>
          <a:p>
            <a:pPr algn="ctr"/>
            <a:r>
              <a:rPr lang="en-US" dirty="0">
                <a:latin typeface="Calibri" panose="020F0502020204030204" pitchFamily="34" charset="0"/>
              </a:rPr>
              <a:t>Unlimited Liability</a:t>
            </a:r>
          </a:p>
          <a:p>
            <a:pPr algn="ctr"/>
            <a:endParaRPr lang="en-US" sz="1050" dirty="0">
              <a:latin typeface="Calibri" panose="020F0502020204030204" pitchFamily="34" charset="0"/>
            </a:endParaRPr>
          </a:p>
          <a:p>
            <a:pPr algn="ctr"/>
            <a:r>
              <a:rPr lang="en-US" dirty="0">
                <a:latin typeface="Calibri" panose="020F0502020204030204" pitchFamily="34" charset="0"/>
              </a:rPr>
              <a:t>Personal tax on profits</a:t>
            </a:r>
          </a:p>
        </p:txBody>
      </p:sp>
    </p:spTree>
    <p:extLst>
      <p:ext uri="{BB962C8B-B14F-4D97-AF65-F5344CB8AC3E}">
        <p14:creationId xmlns:p14="http://schemas.microsoft.com/office/powerpoint/2010/main" val="3833426894"/>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6388"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6390" name="Rectangle 6"/>
          <p:cNvSpPr>
            <a:spLocks noGrp="1" noChangeArrowheads="1"/>
          </p:cNvSpPr>
          <p:nvPr>
            <p:ph type="title"/>
          </p:nvPr>
        </p:nvSpPr>
        <p:spPr>
          <a:noFill/>
        </p:spPr>
        <p:txBody>
          <a:bodyPr/>
          <a:lstStyle/>
          <a:p>
            <a:r>
              <a:rPr lang="en-US" altLang="en-US" sz="4000" dirty="0" smtClean="0"/>
              <a:t>Who Is the Financial Manager?</a:t>
            </a:r>
          </a:p>
        </p:txBody>
      </p:sp>
      <p:grpSp>
        <p:nvGrpSpPr>
          <p:cNvPr id="2" name="Group 1"/>
          <p:cNvGrpSpPr/>
          <p:nvPr/>
        </p:nvGrpSpPr>
        <p:grpSpPr>
          <a:xfrm>
            <a:off x="685800" y="3920330"/>
            <a:ext cx="7772400" cy="1261270"/>
            <a:chOff x="609600" y="3589426"/>
            <a:chExt cx="7772400" cy="1261270"/>
          </a:xfrm>
          <a:solidFill>
            <a:schemeClr val="accent2">
              <a:lumMod val="40000"/>
              <a:lumOff val="60000"/>
            </a:schemeClr>
          </a:solidFill>
          <a:scene3d>
            <a:camera prst="orthographicFront">
              <a:rot lat="0" lon="0" rev="0"/>
            </a:camera>
            <a:lightRig rig="balanced" dir="t">
              <a:rot lat="0" lon="0" rev="8700000"/>
            </a:lightRig>
          </a:scene3d>
        </p:grpSpPr>
        <p:sp>
          <p:nvSpPr>
            <p:cNvPr id="15" name="Rounded Rectangle 14"/>
            <p:cNvSpPr/>
            <p:nvPr/>
          </p:nvSpPr>
          <p:spPr bwMode="auto">
            <a:xfrm>
              <a:off x="609600" y="3589426"/>
              <a:ext cx="3581400" cy="1185069"/>
            </a:xfrm>
            <a:prstGeom prst="roundRect">
              <a:avLst/>
            </a:prstGeom>
            <a:grpFill/>
            <a:ln w="76200" cap="flat" cmpd="thickThin" algn="ctr">
              <a:noFill/>
              <a:prstDash val="solid"/>
              <a:round/>
              <a:headEnd type="none" w="med" len="med"/>
              <a:tailEnd type="none" w="med" len="med"/>
            </a:ln>
            <a:effectLst>
              <a:outerShdw blurRad="44450" dist="27940" dir="5400000" algn="ctr">
                <a:srgbClr val="000000">
                  <a:alpha val="32000"/>
                </a:srgbClr>
              </a:outerShdw>
            </a:effectLst>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Calibri" panose="020F0502020204030204" pitchFamily="34" charset="0"/>
                </a:rPr>
                <a:t>Treasurer</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Calibri" panose="020F0502020204030204" pitchFamily="34" charset="0"/>
                </a:rPr>
                <a:t>Cash Management</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anose="020F0502020204030204" pitchFamily="34" charset="0"/>
                </a:rPr>
                <a:t>Raising</a:t>
              </a:r>
              <a:r>
                <a:rPr kumimoji="0" lang="en-US" sz="1100" b="0" i="0" u="none" strike="noStrike" cap="none" normalizeH="0" dirty="0" smtClean="0">
                  <a:ln>
                    <a:noFill/>
                  </a:ln>
                  <a:solidFill>
                    <a:schemeClr val="tx1"/>
                  </a:solidFill>
                  <a:effectLst/>
                  <a:latin typeface="Calibri" panose="020F0502020204030204" pitchFamily="34" charset="0"/>
                </a:rPr>
                <a:t> capital</a:t>
              </a:r>
            </a:p>
            <a:p>
              <a:pPr marL="0" marR="0" indent="0" algn="ctr" defTabSz="914400" rtl="0" eaLnBrk="0" fontAlgn="base" latinLnBrk="0" hangingPunct="0">
                <a:lnSpc>
                  <a:spcPct val="100000"/>
                </a:lnSpc>
                <a:spcBef>
                  <a:spcPct val="0"/>
                </a:spcBef>
                <a:spcAft>
                  <a:spcPct val="0"/>
                </a:spcAft>
                <a:buClrTx/>
                <a:buSzTx/>
                <a:buFontTx/>
                <a:buNone/>
                <a:tabLst/>
              </a:pPr>
              <a:r>
                <a:rPr lang="en-US" sz="1100" baseline="0" dirty="0" smtClean="0">
                  <a:latin typeface="Calibri" panose="020F0502020204030204" pitchFamily="34" charset="0"/>
                </a:rPr>
                <a:t>Banking</a:t>
              </a:r>
              <a:r>
                <a:rPr lang="en-US" sz="1100" dirty="0" smtClean="0">
                  <a:latin typeface="Calibri" panose="020F0502020204030204" pitchFamily="34" charset="0"/>
                </a:rPr>
                <a:t> relationship</a:t>
              </a:r>
              <a:endParaRPr kumimoji="0" lang="en-US" sz="1100" b="0" i="0" u="none" strike="noStrike" cap="none" normalizeH="0" baseline="0" dirty="0" smtClean="0">
                <a:ln>
                  <a:noFill/>
                </a:ln>
                <a:solidFill>
                  <a:schemeClr val="tx1"/>
                </a:solidFill>
                <a:effectLst/>
                <a:latin typeface="Calibri" panose="020F0502020204030204" pitchFamily="34" charset="0"/>
              </a:endParaRPr>
            </a:p>
          </p:txBody>
        </p:sp>
        <p:sp>
          <p:nvSpPr>
            <p:cNvPr id="16" name="Rounded Rectangle 15"/>
            <p:cNvSpPr/>
            <p:nvPr/>
          </p:nvSpPr>
          <p:spPr bwMode="auto">
            <a:xfrm>
              <a:off x="4800600" y="3665628"/>
              <a:ext cx="3581400" cy="1185068"/>
            </a:xfrm>
            <a:prstGeom prst="roundRect">
              <a:avLst/>
            </a:prstGeom>
            <a:grpFill/>
            <a:ln w="76200" cap="flat" cmpd="thickThin" algn="ctr">
              <a:noFill/>
              <a:prstDash val="solid"/>
              <a:round/>
              <a:headEnd type="none" w="med" len="med"/>
              <a:tailEnd type="none" w="med" len="med"/>
            </a:ln>
            <a:effectLst>
              <a:outerShdw blurRad="44450" dist="27940" dir="5400000" algn="ctr">
                <a:srgbClr val="000000">
                  <a:alpha val="32000"/>
                </a:srgbClr>
              </a:outerShdw>
            </a:effectLst>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chemeClr val="tx1"/>
                </a:solidFill>
                <a:effectLst/>
                <a:latin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Calibri" panose="020F0502020204030204" pitchFamily="34" charset="0"/>
                </a:rPr>
                <a:t>Controller</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Calibri" panose="020F0502020204030204" pitchFamily="34" charset="0"/>
                </a:rPr>
                <a:t>Preparation of Financial  </a:t>
              </a:r>
              <a:r>
                <a:rPr kumimoji="0" lang="en-US" sz="1100" b="0" i="0" u="none" strike="noStrike" cap="none" normalizeH="0" baseline="0" dirty="0" smtClean="0">
                  <a:ln>
                    <a:noFill/>
                  </a:ln>
                  <a:solidFill>
                    <a:schemeClr val="tx1"/>
                  </a:solidFill>
                  <a:effectLst/>
                  <a:latin typeface="Calibri" panose="020F0502020204030204" pitchFamily="34" charset="0"/>
                </a:rPr>
                <a:t>Statement</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Calibri" panose="020F0502020204030204" pitchFamily="34" charset="0"/>
                </a:rPr>
                <a:t>Accounting</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anose="020F0502020204030204" pitchFamily="34" charset="0"/>
                </a:rPr>
                <a:t>Taxes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chemeClr val="tx1"/>
                </a:solidFill>
                <a:effectLst/>
                <a:latin typeface="Calibri" panose="020F0502020204030204" pitchFamily="34" charset="0"/>
              </a:endParaRPr>
            </a:p>
          </p:txBody>
        </p:sp>
      </p:grpSp>
      <p:sp>
        <p:nvSpPr>
          <p:cNvPr id="17" name="Rounded Rectangle 16"/>
          <p:cNvSpPr/>
          <p:nvPr/>
        </p:nvSpPr>
        <p:spPr bwMode="auto">
          <a:xfrm>
            <a:off x="2781300" y="2044995"/>
            <a:ext cx="3581400" cy="892674"/>
          </a:xfrm>
          <a:prstGeom prst="roundRect">
            <a:avLst/>
          </a:prstGeom>
          <a:solidFill>
            <a:schemeClr val="accent2">
              <a:lumMod val="40000"/>
              <a:lumOff val="60000"/>
            </a:schemeClr>
          </a:solidFill>
          <a:ln w="76200" cap="flat" cmpd="thickThin"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Calibri" panose="020F0502020204030204" pitchFamily="34" charset="0"/>
              </a:rPr>
              <a:t>Chief Financial Officer</a:t>
            </a:r>
          </a:p>
        </p:txBody>
      </p:sp>
      <p:cxnSp>
        <p:nvCxnSpPr>
          <p:cNvPr id="5" name="Straight Arrow Connector 4"/>
          <p:cNvCxnSpPr>
            <a:stCxn id="17" idx="2"/>
          </p:cNvCxnSpPr>
          <p:nvPr/>
        </p:nvCxnSpPr>
        <p:spPr bwMode="auto">
          <a:xfrm flipH="1">
            <a:off x="2590800" y="2937669"/>
            <a:ext cx="1981200" cy="872331"/>
          </a:xfrm>
          <a:prstGeom prst="straightConnector1">
            <a:avLst/>
          </a:prstGeom>
          <a:solidFill>
            <a:schemeClr val="accent1"/>
          </a:solidFill>
          <a:ln w="28575" cap="flat" cmpd="sng" algn="ctr">
            <a:solidFill>
              <a:schemeClr val="tx1">
                <a:lumMod val="85000"/>
                <a:lumOff val="15000"/>
              </a:schemeClr>
            </a:solidFill>
            <a:prstDash val="solid"/>
            <a:round/>
            <a:headEnd type="none" w="med" len="med"/>
            <a:tailEnd type="arrow"/>
          </a:ln>
          <a:effectLst/>
        </p:spPr>
      </p:cxnSp>
      <p:cxnSp>
        <p:nvCxnSpPr>
          <p:cNvPr id="7" name="Straight Arrow Connector 6"/>
          <p:cNvCxnSpPr>
            <a:stCxn id="17" idx="2"/>
          </p:cNvCxnSpPr>
          <p:nvPr/>
        </p:nvCxnSpPr>
        <p:spPr bwMode="auto">
          <a:xfrm>
            <a:off x="4572000" y="2937669"/>
            <a:ext cx="2095500" cy="872331"/>
          </a:xfrm>
          <a:prstGeom prst="straightConnector1">
            <a:avLst/>
          </a:prstGeom>
          <a:solidFill>
            <a:schemeClr val="accent1"/>
          </a:solidFill>
          <a:ln w="28575" cap="flat" cmpd="sng" algn="ctr">
            <a:solidFill>
              <a:schemeClr val="tx1">
                <a:lumMod val="85000"/>
                <a:lumOff val="15000"/>
              </a:schemeClr>
            </a:solidFill>
            <a:prstDash val="solid"/>
            <a:round/>
            <a:headEnd type="none" w="med" len="med"/>
            <a:tailEnd type="arrow"/>
          </a:ln>
          <a:effectLst/>
        </p:spPr>
      </p:cxnSp>
    </p:spTree>
    <p:extLst>
      <p:ext uri="{BB962C8B-B14F-4D97-AF65-F5344CB8AC3E}">
        <p14:creationId xmlns:p14="http://schemas.microsoft.com/office/powerpoint/2010/main" val="2285137428"/>
      </p:ext>
    </p:extLst>
  </p:cSld>
  <p:clrMapOvr>
    <a:masterClrMapping/>
  </p:clrMapOvr>
  <p:transition>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7411"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7412"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7413"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7414" name="Rectangle 6"/>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7415" name="Rectangle 7"/>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7416" name="Rectangle 8"/>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7417" name="Rectangle 9"/>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7418" name="Rectangle 10"/>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7419" name="Rectangle 11"/>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7420" name="Rectangle 1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7421" name="Rectangle 1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7422" name="Rectangle 1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7424" name="Rectangle 17"/>
          <p:cNvSpPr>
            <a:spLocks noGrp="1" noChangeArrowheads="1"/>
          </p:cNvSpPr>
          <p:nvPr>
            <p:ph type="body" idx="1"/>
          </p:nvPr>
        </p:nvSpPr>
        <p:spPr>
          <a:xfrm>
            <a:off x="914400" y="1219200"/>
            <a:ext cx="7772400" cy="5257800"/>
          </a:xfrm>
          <a:noFill/>
        </p:spPr>
        <p:txBody>
          <a:bodyPr/>
          <a:lstStyle/>
          <a:p>
            <a:r>
              <a:rPr lang="en-US" altLang="en-US" sz="3200" dirty="0" smtClean="0"/>
              <a:t>Chief Financial Officer (CFO)</a:t>
            </a:r>
          </a:p>
          <a:p>
            <a:pPr lvl="1"/>
            <a:r>
              <a:rPr lang="en-US" altLang="en-US" sz="3200" dirty="0" smtClean="0"/>
              <a:t>Supervises all financial functions and sets overall financial strategy</a:t>
            </a:r>
          </a:p>
          <a:p>
            <a:r>
              <a:rPr lang="en-US" altLang="en-US" sz="3200" dirty="0" smtClean="0"/>
              <a:t>Treasurer</a:t>
            </a:r>
          </a:p>
          <a:p>
            <a:pPr lvl="1"/>
            <a:r>
              <a:rPr lang="en-US" altLang="en-US" sz="3200" dirty="0" smtClean="0"/>
              <a:t>Responsible for financing, cash management, and relationships with banks and other financial institutions</a:t>
            </a:r>
          </a:p>
          <a:p>
            <a:r>
              <a:rPr lang="en-US" altLang="en-US" sz="3200" dirty="0" smtClean="0"/>
              <a:t>Controller</a:t>
            </a:r>
          </a:p>
          <a:p>
            <a:pPr lvl="1"/>
            <a:r>
              <a:rPr lang="en-US" altLang="en-US" sz="3200" dirty="0" smtClean="0"/>
              <a:t>Responsible for budgeting, accounting, and taxes</a:t>
            </a:r>
          </a:p>
        </p:txBody>
      </p:sp>
      <p:sp>
        <p:nvSpPr>
          <p:cNvPr id="18" name="Rectangle 6"/>
          <p:cNvSpPr>
            <a:spLocks noGrp="1" noChangeArrowheads="1"/>
          </p:cNvSpPr>
          <p:nvPr>
            <p:ph type="title"/>
          </p:nvPr>
        </p:nvSpPr>
        <p:spPr>
          <a:xfrm>
            <a:off x="228600" y="76200"/>
            <a:ext cx="8649654" cy="838200"/>
          </a:xfrm>
          <a:noFill/>
        </p:spPr>
        <p:txBody>
          <a:bodyPr/>
          <a:lstStyle/>
          <a:p>
            <a:r>
              <a:rPr lang="en-US" altLang="en-US" sz="4000" dirty="0" smtClean="0"/>
              <a:t>Who Is the Financial Manager?</a:t>
            </a:r>
          </a:p>
        </p:txBody>
      </p:sp>
    </p:spTree>
    <p:extLst>
      <p:ext uri="{BB962C8B-B14F-4D97-AF65-F5344CB8AC3E}">
        <p14:creationId xmlns:p14="http://schemas.microsoft.com/office/powerpoint/2010/main" val="2229496106"/>
      </p:ext>
    </p:extLst>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1267"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1268"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1269"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1270" name="Rectangle 6"/>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1271" name="Rectangle 7"/>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1272" name="Rectangle 8"/>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1273" name="Rectangle 9"/>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1274" name="Rectangle 10"/>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1275" name="Rectangle 11"/>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1276" name="Rectangle 1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1277" name="Rectangle 1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1278" name="Rectangle 1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1279" name="Rectangle 16"/>
          <p:cNvSpPr>
            <a:spLocks noChangeArrowheads="1"/>
          </p:cNvSpPr>
          <p:nvPr/>
        </p:nvSpPr>
        <p:spPr bwMode="auto">
          <a:xfrm>
            <a:off x="3526632" y="2286000"/>
            <a:ext cx="2057568" cy="2286000"/>
          </a:xfrm>
          <a:prstGeom prst="roundRect">
            <a:avLst/>
          </a:prstGeom>
          <a:solidFill>
            <a:schemeClr val="accent4">
              <a:lumMod val="20000"/>
              <a:lumOff val="80000"/>
            </a:schemeClr>
          </a:solidFill>
          <a:ln w="19050" cmpd="thickThin">
            <a:solidFill>
              <a:schemeClr val="accent4"/>
            </a:solid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dirty="0" smtClean="0">
                <a:solidFill>
                  <a:schemeClr val="tx1">
                    <a:lumMod val="85000"/>
                    <a:lumOff val="15000"/>
                  </a:schemeClr>
                </a:solidFill>
                <a:latin typeface="+mn-lt"/>
              </a:rPr>
              <a:t>Financial </a:t>
            </a:r>
          </a:p>
          <a:p>
            <a:pPr algn="ctr"/>
            <a:r>
              <a:rPr lang="en-US" altLang="en-US" dirty="0" smtClean="0">
                <a:solidFill>
                  <a:schemeClr val="tx1">
                    <a:lumMod val="85000"/>
                    <a:lumOff val="15000"/>
                  </a:schemeClr>
                </a:solidFill>
                <a:latin typeface="+mn-lt"/>
              </a:rPr>
              <a:t>Manager</a:t>
            </a:r>
            <a:endParaRPr lang="en-US" altLang="en-US" dirty="0">
              <a:solidFill>
                <a:schemeClr val="tx1">
                  <a:lumMod val="85000"/>
                  <a:lumOff val="15000"/>
                </a:schemeClr>
              </a:solidFill>
              <a:latin typeface="+mn-lt"/>
            </a:endParaRPr>
          </a:p>
        </p:txBody>
      </p:sp>
      <p:sp>
        <p:nvSpPr>
          <p:cNvPr id="51" name="Rectangle 6"/>
          <p:cNvSpPr>
            <a:spLocks noGrp="1" noChangeArrowheads="1"/>
          </p:cNvSpPr>
          <p:nvPr>
            <p:ph type="title"/>
          </p:nvPr>
        </p:nvSpPr>
        <p:spPr>
          <a:xfrm>
            <a:off x="228600" y="76200"/>
            <a:ext cx="8649654" cy="838200"/>
          </a:xfrm>
          <a:noFill/>
        </p:spPr>
        <p:txBody>
          <a:bodyPr/>
          <a:lstStyle/>
          <a:p>
            <a:r>
              <a:rPr lang="en-US" altLang="en-US" sz="4000" dirty="0" smtClean="0"/>
              <a:t>Who Is the Financial Manager?</a:t>
            </a:r>
          </a:p>
        </p:txBody>
      </p:sp>
      <p:sp>
        <p:nvSpPr>
          <p:cNvPr id="8" name="Teardrop 7"/>
          <p:cNvSpPr>
            <a:spLocks noChangeAspect="1"/>
          </p:cNvSpPr>
          <p:nvPr/>
        </p:nvSpPr>
        <p:spPr bwMode="auto">
          <a:xfrm>
            <a:off x="274320" y="2560320"/>
            <a:ext cx="1737360" cy="1737360"/>
          </a:xfrm>
          <a:prstGeom prst="teardrop">
            <a:avLst/>
          </a:prstGeom>
          <a:solidFill>
            <a:schemeClr val="accent4">
              <a:lumMod val="20000"/>
              <a:lumOff val="80000"/>
            </a:schemeClr>
          </a:solidFill>
          <a:ln w="19050" cap="flat" cmpd="thickThin" algn="ctr">
            <a:solidFill>
              <a:schemeClr val="accent4"/>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lumMod val="85000"/>
                    <a:lumOff val="15000"/>
                  </a:schemeClr>
                </a:solidFill>
                <a:effectLst/>
                <a:latin typeface="+mn-lt"/>
              </a:rPr>
              <a:t>Firm’s Operations</a:t>
            </a:r>
          </a:p>
        </p:txBody>
      </p:sp>
      <p:sp>
        <p:nvSpPr>
          <p:cNvPr id="9" name="TextBox 8"/>
          <p:cNvSpPr txBox="1"/>
          <p:nvPr/>
        </p:nvSpPr>
        <p:spPr>
          <a:xfrm>
            <a:off x="594360" y="4419600"/>
            <a:ext cx="1097280" cy="338554"/>
          </a:xfrm>
          <a:prstGeom prst="rect">
            <a:avLst/>
          </a:prstGeom>
          <a:noFill/>
        </p:spPr>
        <p:txBody>
          <a:bodyPr wrap="square" rtlCol="0">
            <a:spAutoFit/>
          </a:bodyPr>
          <a:lstStyle/>
          <a:p>
            <a:r>
              <a:rPr lang="en-US" sz="1600" i="1" dirty="0" smtClean="0">
                <a:latin typeface="+mn-lt"/>
              </a:rPr>
              <a:t>Real assets</a:t>
            </a:r>
            <a:endParaRPr lang="en-US" sz="1600" i="1" dirty="0">
              <a:latin typeface="+mn-lt"/>
            </a:endParaRPr>
          </a:p>
        </p:txBody>
      </p:sp>
      <p:sp>
        <p:nvSpPr>
          <p:cNvPr id="52" name="Teardrop 51"/>
          <p:cNvSpPr>
            <a:spLocks noChangeAspect="1"/>
          </p:cNvSpPr>
          <p:nvPr/>
        </p:nvSpPr>
        <p:spPr bwMode="auto">
          <a:xfrm rot="16200000">
            <a:off x="7086600" y="2560320"/>
            <a:ext cx="1737360" cy="1737360"/>
          </a:xfrm>
          <a:prstGeom prst="teardrop">
            <a:avLst/>
          </a:prstGeom>
          <a:solidFill>
            <a:schemeClr val="accent4">
              <a:lumMod val="20000"/>
              <a:lumOff val="80000"/>
            </a:schemeClr>
          </a:solidFill>
          <a:ln w="19050" cap="flat" cmpd="thickThin" algn="ctr">
            <a:solidFill>
              <a:schemeClr val="accent4"/>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vert"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lumMod val="85000"/>
                    <a:lumOff val="15000"/>
                  </a:schemeClr>
                </a:solidFill>
                <a:effectLst/>
                <a:latin typeface="+mn-lt"/>
              </a:rPr>
              <a:t>Investors</a:t>
            </a:r>
          </a:p>
        </p:txBody>
      </p:sp>
      <p:sp>
        <p:nvSpPr>
          <p:cNvPr id="53" name="TextBox 52"/>
          <p:cNvSpPr txBox="1"/>
          <p:nvPr/>
        </p:nvSpPr>
        <p:spPr>
          <a:xfrm>
            <a:off x="7178040" y="4419600"/>
            <a:ext cx="1554480" cy="338554"/>
          </a:xfrm>
          <a:prstGeom prst="rect">
            <a:avLst/>
          </a:prstGeom>
          <a:noFill/>
        </p:spPr>
        <p:txBody>
          <a:bodyPr wrap="square" rtlCol="0">
            <a:spAutoFit/>
          </a:bodyPr>
          <a:lstStyle/>
          <a:p>
            <a:r>
              <a:rPr lang="en-US" sz="1600" i="1" dirty="0" smtClean="0">
                <a:latin typeface="+mn-lt"/>
              </a:rPr>
              <a:t>Financial assets</a:t>
            </a:r>
            <a:endParaRPr lang="en-US" sz="1600" i="1" dirty="0">
              <a:latin typeface="+mn-lt"/>
            </a:endParaRPr>
          </a:p>
        </p:txBody>
      </p:sp>
      <p:cxnSp>
        <p:nvCxnSpPr>
          <p:cNvPr id="11" name="Straight Arrow Connector 10"/>
          <p:cNvCxnSpPr/>
          <p:nvPr/>
        </p:nvCxnSpPr>
        <p:spPr bwMode="auto">
          <a:xfrm>
            <a:off x="-533400" y="0"/>
            <a:ext cx="0"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21" name="Straight Arrow Connector 20"/>
          <p:cNvCxnSpPr/>
          <p:nvPr/>
        </p:nvCxnSpPr>
        <p:spPr bwMode="auto">
          <a:xfrm flipH="1">
            <a:off x="5715000" y="2560320"/>
            <a:ext cx="1371600" cy="0"/>
          </a:xfrm>
          <a:prstGeom prst="straightConnector1">
            <a:avLst/>
          </a:prstGeom>
          <a:solidFill>
            <a:schemeClr val="accent1"/>
          </a:solidFill>
          <a:ln w="19050" cap="flat" cmpd="sng" algn="ctr">
            <a:solidFill>
              <a:schemeClr val="tx1">
                <a:lumMod val="85000"/>
                <a:lumOff val="15000"/>
              </a:schemeClr>
            </a:solidFill>
            <a:prstDash val="solid"/>
            <a:round/>
            <a:headEnd type="none" w="med" len="med"/>
            <a:tailEnd type="arrow"/>
          </a:ln>
          <a:effectLst/>
        </p:spPr>
      </p:cxnSp>
      <p:cxnSp>
        <p:nvCxnSpPr>
          <p:cNvPr id="23" name="Straight Arrow Connector 22"/>
          <p:cNvCxnSpPr/>
          <p:nvPr/>
        </p:nvCxnSpPr>
        <p:spPr bwMode="auto">
          <a:xfrm>
            <a:off x="5584200" y="4114800"/>
            <a:ext cx="1578600" cy="0"/>
          </a:xfrm>
          <a:prstGeom prst="straightConnector1">
            <a:avLst/>
          </a:prstGeom>
          <a:solidFill>
            <a:schemeClr val="accent1"/>
          </a:solidFill>
          <a:ln w="19050" cap="flat" cmpd="sng" algn="ctr">
            <a:solidFill>
              <a:schemeClr val="tx1">
                <a:lumMod val="85000"/>
                <a:lumOff val="15000"/>
              </a:schemeClr>
            </a:solidFill>
            <a:prstDash val="solid"/>
            <a:round/>
            <a:headEnd type="none" w="med" len="med"/>
            <a:tailEnd type="arrow"/>
          </a:ln>
          <a:effectLst/>
        </p:spPr>
      </p:cxnSp>
      <p:cxnSp>
        <p:nvCxnSpPr>
          <p:cNvPr id="35" name="Straight Connector 34"/>
          <p:cNvCxnSpPr/>
          <p:nvPr/>
        </p:nvCxnSpPr>
        <p:spPr bwMode="auto">
          <a:xfrm>
            <a:off x="5584200" y="3657600"/>
            <a:ext cx="731520" cy="0"/>
          </a:xfrm>
          <a:prstGeom prst="line">
            <a:avLst/>
          </a:prstGeom>
          <a:solidFill>
            <a:schemeClr val="accent1"/>
          </a:solidFill>
          <a:ln w="19050" cap="flat" cmpd="sng" algn="ctr">
            <a:solidFill>
              <a:schemeClr val="tx1">
                <a:lumMod val="85000"/>
                <a:lumOff val="15000"/>
              </a:schemeClr>
            </a:solidFill>
            <a:prstDash val="solid"/>
            <a:round/>
            <a:headEnd type="none" w="med" len="med"/>
            <a:tailEnd type="none" w="med" len="med"/>
          </a:ln>
          <a:effectLst/>
        </p:spPr>
      </p:cxnSp>
      <p:cxnSp>
        <p:nvCxnSpPr>
          <p:cNvPr id="49" name="Straight Connector 48"/>
          <p:cNvCxnSpPr/>
          <p:nvPr/>
        </p:nvCxnSpPr>
        <p:spPr bwMode="auto">
          <a:xfrm flipV="1">
            <a:off x="6315720" y="3200400"/>
            <a:ext cx="0" cy="457200"/>
          </a:xfrm>
          <a:prstGeom prst="line">
            <a:avLst/>
          </a:prstGeom>
          <a:solidFill>
            <a:schemeClr val="accent1"/>
          </a:solidFill>
          <a:ln w="19050" cap="flat" cmpd="sng" algn="ctr">
            <a:solidFill>
              <a:schemeClr val="tx1">
                <a:lumMod val="85000"/>
                <a:lumOff val="15000"/>
              </a:schemeClr>
            </a:solidFill>
            <a:prstDash val="solid"/>
            <a:round/>
            <a:headEnd type="none" w="med" len="med"/>
            <a:tailEnd type="none" w="med" len="med"/>
          </a:ln>
          <a:effectLst/>
        </p:spPr>
      </p:cxnSp>
      <p:cxnSp>
        <p:nvCxnSpPr>
          <p:cNvPr id="54" name="Straight Arrow Connector 53"/>
          <p:cNvCxnSpPr/>
          <p:nvPr/>
        </p:nvCxnSpPr>
        <p:spPr bwMode="auto">
          <a:xfrm flipH="1">
            <a:off x="5715000" y="3200400"/>
            <a:ext cx="600720" cy="0"/>
          </a:xfrm>
          <a:prstGeom prst="straightConnector1">
            <a:avLst/>
          </a:prstGeom>
          <a:solidFill>
            <a:schemeClr val="accent1"/>
          </a:solidFill>
          <a:ln w="19050" cap="flat" cmpd="sng" algn="ctr">
            <a:solidFill>
              <a:schemeClr val="tx1">
                <a:lumMod val="85000"/>
                <a:lumOff val="15000"/>
              </a:schemeClr>
            </a:solidFill>
            <a:prstDash val="solid"/>
            <a:round/>
            <a:headEnd type="none" w="med" len="med"/>
            <a:tailEnd type="arrow"/>
          </a:ln>
          <a:effectLst/>
        </p:spPr>
      </p:cxnSp>
      <p:sp>
        <p:nvSpPr>
          <p:cNvPr id="55" name="TextBox 54"/>
          <p:cNvSpPr txBox="1"/>
          <p:nvPr/>
        </p:nvSpPr>
        <p:spPr>
          <a:xfrm>
            <a:off x="6144900" y="2177519"/>
            <a:ext cx="457200" cy="369332"/>
          </a:xfrm>
          <a:prstGeom prst="rect">
            <a:avLst/>
          </a:prstGeom>
          <a:noFill/>
        </p:spPr>
        <p:txBody>
          <a:bodyPr wrap="square" rtlCol="0">
            <a:spAutoFit/>
          </a:bodyPr>
          <a:lstStyle/>
          <a:p>
            <a:r>
              <a:rPr lang="en-US" sz="1800" b="1" dirty="0" smtClean="0">
                <a:latin typeface="+mn-lt"/>
              </a:rPr>
              <a:t>(1)</a:t>
            </a:r>
            <a:endParaRPr lang="en-US" sz="1800" b="1" dirty="0">
              <a:latin typeface="+mn-lt"/>
            </a:endParaRPr>
          </a:p>
        </p:txBody>
      </p:sp>
      <p:sp>
        <p:nvSpPr>
          <p:cNvPr id="96" name="TextBox 95"/>
          <p:cNvSpPr txBox="1"/>
          <p:nvPr/>
        </p:nvSpPr>
        <p:spPr>
          <a:xfrm>
            <a:off x="6087120" y="3715384"/>
            <a:ext cx="640080" cy="365760"/>
          </a:xfrm>
          <a:prstGeom prst="rect">
            <a:avLst/>
          </a:prstGeom>
          <a:noFill/>
        </p:spPr>
        <p:txBody>
          <a:bodyPr wrap="square" rtlCol="0">
            <a:spAutoFit/>
          </a:bodyPr>
          <a:lstStyle/>
          <a:p>
            <a:r>
              <a:rPr lang="en-US" sz="1800" b="1" dirty="0" smtClean="0">
                <a:latin typeface="+mn-lt"/>
              </a:rPr>
              <a:t>(4b)</a:t>
            </a:r>
            <a:endParaRPr lang="en-US" sz="1800" b="1" dirty="0">
              <a:latin typeface="+mn-lt"/>
            </a:endParaRPr>
          </a:p>
        </p:txBody>
      </p:sp>
      <p:sp>
        <p:nvSpPr>
          <p:cNvPr id="97" name="TextBox 96"/>
          <p:cNvSpPr txBox="1"/>
          <p:nvPr/>
        </p:nvSpPr>
        <p:spPr>
          <a:xfrm>
            <a:off x="5804500" y="2821563"/>
            <a:ext cx="602659" cy="369332"/>
          </a:xfrm>
          <a:prstGeom prst="rect">
            <a:avLst/>
          </a:prstGeom>
          <a:noFill/>
        </p:spPr>
        <p:txBody>
          <a:bodyPr wrap="square" rtlCol="0">
            <a:spAutoFit/>
          </a:bodyPr>
          <a:lstStyle/>
          <a:p>
            <a:r>
              <a:rPr lang="en-US" sz="1800" b="1" dirty="0" smtClean="0">
                <a:latin typeface="+mn-lt"/>
              </a:rPr>
              <a:t>(</a:t>
            </a:r>
            <a:r>
              <a:rPr lang="en-US" sz="1800" b="1" dirty="0" smtClean="0">
                <a:latin typeface="+mn-lt"/>
              </a:rPr>
              <a:t>4a)</a:t>
            </a:r>
            <a:endParaRPr lang="en-US" sz="1800" b="1" dirty="0">
              <a:latin typeface="+mn-lt"/>
            </a:endParaRPr>
          </a:p>
        </p:txBody>
      </p:sp>
      <p:cxnSp>
        <p:nvCxnSpPr>
          <p:cNvPr id="57" name="Straight Arrow Connector 56"/>
          <p:cNvCxnSpPr/>
          <p:nvPr/>
        </p:nvCxnSpPr>
        <p:spPr bwMode="auto">
          <a:xfrm flipH="1">
            <a:off x="2133600" y="2560320"/>
            <a:ext cx="1393032" cy="0"/>
          </a:xfrm>
          <a:prstGeom prst="straightConnector1">
            <a:avLst/>
          </a:prstGeom>
          <a:solidFill>
            <a:schemeClr val="accent1"/>
          </a:solidFill>
          <a:ln w="19050" cap="flat" cmpd="sng" algn="ctr">
            <a:solidFill>
              <a:schemeClr val="tx1">
                <a:lumMod val="85000"/>
                <a:lumOff val="15000"/>
              </a:schemeClr>
            </a:solidFill>
            <a:prstDash val="solid"/>
            <a:round/>
            <a:headEnd type="none" w="med" len="med"/>
            <a:tailEnd type="arrow"/>
          </a:ln>
          <a:effectLst/>
        </p:spPr>
      </p:cxnSp>
      <p:cxnSp>
        <p:nvCxnSpPr>
          <p:cNvPr id="11265" name="Straight Arrow Connector 11264"/>
          <p:cNvCxnSpPr/>
          <p:nvPr/>
        </p:nvCxnSpPr>
        <p:spPr bwMode="auto">
          <a:xfrm>
            <a:off x="1673925" y="4114800"/>
            <a:ext cx="1714500" cy="0"/>
          </a:xfrm>
          <a:prstGeom prst="straightConnector1">
            <a:avLst/>
          </a:prstGeom>
          <a:solidFill>
            <a:schemeClr val="accent1"/>
          </a:solidFill>
          <a:ln w="19050" cap="flat" cmpd="sng" algn="ctr">
            <a:solidFill>
              <a:schemeClr val="tx1">
                <a:lumMod val="85000"/>
                <a:lumOff val="15000"/>
              </a:schemeClr>
            </a:solidFill>
            <a:prstDash val="solid"/>
            <a:round/>
            <a:headEnd type="none" w="med" len="med"/>
            <a:tailEnd type="arrow"/>
          </a:ln>
          <a:effectLst/>
        </p:spPr>
      </p:cxnSp>
      <p:sp>
        <p:nvSpPr>
          <p:cNvPr id="108" name="TextBox 107"/>
          <p:cNvSpPr txBox="1"/>
          <p:nvPr/>
        </p:nvSpPr>
        <p:spPr>
          <a:xfrm>
            <a:off x="2290700" y="3713598"/>
            <a:ext cx="457200" cy="369332"/>
          </a:xfrm>
          <a:prstGeom prst="rect">
            <a:avLst/>
          </a:prstGeom>
          <a:noFill/>
        </p:spPr>
        <p:txBody>
          <a:bodyPr wrap="square" rtlCol="0">
            <a:spAutoFit/>
          </a:bodyPr>
          <a:lstStyle/>
          <a:p>
            <a:r>
              <a:rPr lang="en-US" sz="1800" b="1" dirty="0" smtClean="0">
                <a:latin typeface="+mn-lt"/>
              </a:rPr>
              <a:t>(3)</a:t>
            </a:r>
            <a:endParaRPr lang="en-US" sz="1800" b="1" dirty="0">
              <a:latin typeface="+mn-lt"/>
            </a:endParaRPr>
          </a:p>
        </p:txBody>
      </p:sp>
      <p:sp>
        <p:nvSpPr>
          <p:cNvPr id="109" name="TextBox 108"/>
          <p:cNvSpPr txBox="1"/>
          <p:nvPr/>
        </p:nvSpPr>
        <p:spPr>
          <a:xfrm>
            <a:off x="2601516" y="2177519"/>
            <a:ext cx="457200" cy="369332"/>
          </a:xfrm>
          <a:prstGeom prst="rect">
            <a:avLst/>
          </a:prstGeom>
          <a:noFill/>
        </p:spPr>
        <p:txBody>
          <a:bodyPr wrap="square" rtlCol="0">
            <a:spAutoFit/>
          </a:bodyPr>
          <a:lstStyle/>
          <a:p>
            <a:r>
              <a:rPr lang="en-US" sz="1800" b="1" dirty="0" smtClean="0">
                <a:latin typeface="+mn-lt"/>
              </a:rPr>
              <a:t>(2)</a:t>
            </a:r>
            <a:endParaRPr lang="en-US" sz="1800" b="1" dirty="0">
              <a:latin typeface="+mn-lt"/>
            </a:endParaRPr>
          </a:p>
        </p:txBody>
      </p:sp>
    </p:spTree>
    <p:extLst>
      <p:ext uri="{BB962C8B-B14F-4D97-AF65-F5344CB8AC3E}">
        <p14:creationId xmlns:p14="http://schemas.microsoft.com/office/powerpoint/2010/main" val="2788673186"/>
      </p:ext>
    </p:extLst>
  </p:cSld>
  <p:clrMapOvr>
    <a:masterClrMapping/>
  </p:clrMapOvr>
  <p:transition spd="med">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1"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052"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053"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054"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055" name="Rectangle 6"/>
          <p:cNvSpPr>
            <a:spLocks noGrp="1" noChangeArrowheads="1"/>
          </p:cNvSpPr>
          <p:nvPr>
            <p:ph type="title"/>
          </p:nvPr>
        </p:nvSpPr>
        <p:spPr>
          <a:noFill/>
        </p:spPr>
        <p:txBody>
          <a:bodyPr/>
          <a:lstStyle/>
          <a:p>
            <a:r>
              <a:rPr lang="en-US" altLang="en-US" dirty="0" smtClean="0"/>
              <a:t>Goals of the Corporation</a:t>
            </a:r>
          </a:p>
        </p:txBody>
      </p:sp>
      <p:sp>
        <p:nvSpPr>
          <p:cNvPr id="69639" name="Rectangle 7"/>
          <p:cNvSpPr>
            <a:spLocks noGrp="1" noChangeArrowheads="1"/>
          </p:cNvSpPr>
          <p:nvPr>
            <p:ph type="body" idx="1"/>
          </p:nvPr>
        </p:nvSpPr>
        <p:spPr>
          <a:xfrm>
            <a:off x="533400" y="1295400"/>
            <a:ext cx="8153400" cy="5029200"/>
          </a:xfrm>
          <a:noFill/>
        </p:spPr>
        <p:txBody>
          <a:bodyPr/>
          <a:lstStyle/>
          <a:p>
            <a:r>
              <a:rPr lang="en-US" altLang="en-US" sz="3200" dirty="0" smtClean="0"/>
              <a:t>Shareholders desire wealth maximization</a:t>
            </a:r>
          </a:p>
          <a:p>
            <a:r>
              <a:rPr lang="en-US" altLang="en-US" sz="3200" dirty="0" smtClean="0"/>
              <a:t>Profit maximization</a:t>
            </a:r>
          </a:p>
          <a:p>
            <a:pPr lvl="1"/>
            <a:r>
              <a:rPr lang="en-US" sz="3200" dirty="0"/>
              <a:t>Maximize profits? Which year’s profits</a:t>
            </a:r>
            <a:r>
              <a:rPr lang="en-US" sz="3200" dirty="0" smtClean="0"/>
              <a:t>?</a:t>
            </a:r>
          </a:p>
          <a:p>
            <a:pPr lvl="1"/>
            <a:r>
              <a:rPr lang="en-US" sz="3200" dirty="0" smtClean="0"/>
              <a:t>Earning manipulation </a:t>
            </a:r>
          </a:p>
          <a:p>
            <a:r>
              <a:rPr lang="en-US" sz="3200" dirty="0"/>
              <a:t>Opportunity cost of capital</a:t>
            </a:r>
          </a:p>
          <a:p>
            <a:pPr lvl="1"/>
            <a:r>
              <a:rPr lang="en-US" sz="3200" dirty="0"/>
              <a:t>The </a:t>
            </a:r>
            <a:r>
              <a:rPr lang="en-US" sz="3200" dirty="0" smtClean="0"/>
              <a:t>minimum acceptable </a:t>
            </a:r>
            <a:r>
              <a:rPr lang="en-US" sz="3200" dirty="0"/>
              <a:t>rate </a:t>
            </a:r>
            <a:r>
              <a:rPr lang="en-US" sz="3200" dirty="0" smtClean="0"/>
              <a:t>of return </a:t>
            </a:r>
            <a:r>
              <a:rPr lang="en-US" sz="3200" dirty="0"/>
              <a:t>on </a:t>
            </a:r>
            <a:r>
              <a:rPr lang="en-US" sz="3200" dirty="0" smtClean="0"/>
              <a:t>capital investment </a:t>
            </a:r>
            <a:r>
              <a:rPr lang="en-US" sz="3200" dirty="0"/>
              <a:t>is set by </a:t>
            </a:r>
            <a:r>
              <a:rPr lang="en-US" sz="3200" dirty="0" smtClean="0"/>
              <a:t>the investment opportunities available to shareholders </a:t>
            </a:r>
            <a:r>
              <a:rPr lang="en-US" sz="3200" dirty="0"/>
              <a:t>in </a:t>
            </a:r>
            <a:r>
              <a:rPr lang="en-US" sz="3200" dirty="0" smtClean="0"/>
              <a:t>financial markets</a:t>
            </a:r>
          </a:p>
          <a:p>
            <a:pPr lvl="1"/>
            <a:endParaRPr lang="en-US" altLang="en-US" sz="3200" dirty="0" smtClean="0"/>
          </a:p>
        </p:txBody>
      </p:sp>
    </p:spTree>
    <p:extLst>
      <p:ext uri="{BB962C8B-B14F-4D97-AF65-F5344CB8AC3E}">
        <p14:creationId xmlns:p14="http://schemas.microsoft.com/office/powerpoint/2010/main" val="1688099038"/>
      </p:ext>
    </p:extLst>
  </p:cSld>
  <p:clrMapOvr>
    <a:masterClrMapping/>
  </p:clrMapOvr>
  <p:transition>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1"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052"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053"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054"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055" name="Rectangle 6"/>
          <p:cNvSpPr>
            <a:spLocks noGrp="1" noChangeArrowheads="1"/>
          </p:cNvSpPr>
          <p:nvPr>
            <p:ph type="title"/>
          </p:nvPr>
        </p:nvSpPr>
        <p:spPr>
          <a:noFill/>
        </p:spPr>
        <p:txBody>
          <a:bodyPr/>
          <a:lstStyle/>
          <a:p>
            <a:r>
              <a:rPr lang="en-US" altLang="en-US" dirty="0" smtClean="0"/>
              <a:t>Goals of the Corporation</a:t>
            </a:r>
          </a:p>
        </p:txBody>
      </p:sp>
      <p:sp>
        <p:nvSpPr>
          <p:cNvPr id="69639" name="Rectangle 7"/>
          <p:cNvSpPr>
            <a:spLocks noGrp="1" noChangeArrowheads="1"/>
          </p:cNvSpPr>
          <p:nvPr>
            <p:ph type="body" idx="1"/>
          </p:nvPr>
        </p:nvSpPr>
        <p:spPr>
          <a:xfrm>
            <a:off x="533400" y="1295400"/>
            <a:ext cx="8077200" cy="838200"/>
          </a:xfrm>
          <a:noFill/>
        </p:spPr>
        <p:txBody>
          <a:bodyPr/>
          <a:lstStyle/>
          <a:p>
            <a:pPr marL="0" indent="0" algn="ctr">
              <a:buNone/>
            </a:pPr>
            <a:r>
              <a:rPr lang="en-US" altLang="en-US" sz="3200" dirty="0" smtClean="0"/>
              <a:t>The Investment Trade-Off</a:t>
            </a:r>
          </a:p>
        </p:txBody>
      </p:sp>
      <p:pic>
        <p:nvPicPr>
          <p:cNvPr id="7475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2590800"/>
            <a:ext cx="8229600" cy="35049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extLst>
      <p:ext uri="{BB962C8B-B14F-4D97-AF65-F5344CB8AC3E}">
        <p14:creationId xmlns:p14="http://schemas.microsoft.com/office/powerpoint/2010/main" val="597072021"/>
      </p:ext>
    </p:extLst>
  </p:cSld>
  <p:clrMapOvr>
    <a:masterClrMapping/>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1"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052"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053"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054"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055" name="Rectangle 6"/>
          <p:cNvSpPr>
            <a:spLocks noGrp="1" noChangeArrowheads="1"/>
          </p:cNvSpPr>
          <p:nvPr>
            <p:ph type="title"/>
          </p:nvPr>
        </p:nvSpPr>
        <p:spPr>
          <a:noFill/>
        </p:spPr>
        <p:txBody>
          <a:bodyPr/>
          <a:lstStyle/>
          <a:p>
            <a:r>
              <a:rPr lang="en-US" altLang="en-US" dirty="0" smtClean="0"/>
              <a:t>Agency Problem</a:t>
            </a:r>
          </a:p>
        </p:txBody>
      </p:sp>
      <p:sp>
        <p:nvSpPr>
          <p:cNvPr id="69639" name="Rectangle 7"/>
          <p:cNvSpPr>
            <a:spLocks noGrp="1" noChangeArrowheads="1"/>
          </p:cNvSpPr>
          <p:nvPr>
            <p:ph type="body" idx="1"/>
          </p:nvPr>
        </p:nvSpPr>
        <p:spPr>
          <a:xfrm>
            <a:off x="533400" y="1295400"/>
            <a:ext cx="8153400" cy="5029200"/>
          </a:xfrm>
          <a:noFill/>
        </p:spPr>
        <p:txBody>
          <a:bodyPr/>
          <a:lstStyle/>
          <a:p>
            <a:r>
              <a:rPr lang="en-US" altLang="en-US" sz="3200" dirty="0" smtClean="0"/>
              <a:t>Do managers maximize shareholder wealth or manager wealth?</a:t>
            </a:r>
          </a:p>
          <a:p>
            <a:r>
              <a:rPr lang="en-US" altLang="en-US" sz="3200" dirty="0" smtClean="0"/>
              <a:t>Mangers have many constituencies “stakeholders”</a:t>
            </a:r>
          </a:p>
          <a:p>
            <a:r>
              <a:rPr lang="en-US" sz="3200" dirty="0" smtClean="0"/>
              <a:t>Stakeholder</a:t>
            </a:r>
            <a:endParaRPr lang="en-US" sz="3200" dirty="0"/>
          </a:p>
          <a:p>
            <a:pPr lvl="1"/>
            <a:r>
              <a:rPr lang="en-US" sz="3200" dirty="0"/>
              <a:t>Anyone with </a:t>
            </a:r>
            <a:r>
              <a:rPr lang="en-US" sz="3200" dirty="0" smtClean="0"/>
              <a:t>a financial </a:t>
            </a:r>
            <a:r>
              <a:rPr lang="en-US" sz="3200" dirty="0"/>
              <a:t>interest in </a:t>
            </a:r>
            <a:r>
              <a:rPr lang="en-US" sz="3200" dirty="0" smtClean="0"/>
              <a:t>the corporation</a:t>
            </a:r>
            <a:endParaRPr lang="en-US" altLang="en-US" sz="3200" dirty="0" smtClean="0"/>
          </a:p>
        </p:txBody>
      </p:sp>
    </p:spTree>
    <p:extLst>
      <p:ext uri="{BB962C8B-B14F-4D97-AF65-F5344CB8AC3E}">
        <p14:creationId xmlns:p14="http://schemas.microsoft.com/office/powerpoint/2010/main" val="2999587091"/>
      </p:ext>
    </p:extLst>
  </p:cSld>
  <p:clrMapOvr>
    <a:masterClrMapping/>
  </p:clrMapOvr>
  <p:transition>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1"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052"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053"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054"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055" name="Rectangle 6"/>
          <p:cNvSpPr>
            <a:spLocks noGrp="1" noChangeArrowheads="1"/>
          </p:cNvSpPr>
          <p:nvPr>
            <p:ph type="title"/>
          </p:nvPr>
        </p:nvSpPr>
        <p:spPr>
          <a:noFill/>
        </p:spPr>
        <p:txBody>
          <a:bodyPr/>
          <a:lstStyle/>
          <a:p>
            <a:r>
              <a:rPr lang="en-US" altLang="en-US" dirty="0" smtClean="0"/>
              <a:t>Agency Problem</a:t>
            </a:r>
          </a:p>
        </p:txBody>
      </p:sp>
      <p:sp>
        <p:nvSpPr>
          <p:cNvPr id="69639" name="Rectangle 7"/>
          <p:cNvSpPr>
            <a:spLocks noGrp="1" noChangeArrowheads="1"/>
          </p:cNvSpPr>
          <p:nvPr>
            <p:ph type="body" idx="1"/>
          </p:nvPr>
        </p:nvSpPr>
        <p:spPr>
          <a:xfrm>
            <a:off x="533400" y="1295400"/>
            <a:ext cx="8077200" cy="4953000"/>
          </a:xfrm>
          <a:noFill/>
        </p:spPr>
        <p:txBody>
          <a:bodyPr/>
          <a:lstStyle/>
          <a:p>
            <a:r>
              <a:rPr lang="en-US" sz="3200" dirty="0" smtClean="0"/>
              <a:t>Agency problem</a:t>
            </a:r>
          </a:p>
          <a:p>
            <a:pPr lvl="1"/>
            <a:r>
              <a:rPr lang="en-US" sz="3200" dirty="0" smtClean="0"/>
              <a:t>Managers </a:t>
            </a:r>
            <a:r>
              <a:rPr lang="en-US" sz="3200" dirty="0"/>
              <a:t>are </a:t>
            </a:r>
            <a:r>
              <a:rPr lang="en-US" sz="3200" dirty="0" smtClean="0"/>
              <a:t>agents for </a:t>
            </a:r>
            <a:r>
              <a:rPr lang="en-US" sz="3200" dirty="0"/>
              <a:t>stockholders and </a:t>
            </a:r>
            <a:r>
              <a:rPr lang="en-US" sz="3200" dirty="0" smtClean="0"/>
              <a:t>are tempted </a:t>
            </a:r>
            <a:r>
              <a:rPr lang="en-US" sz="3200" dirty="0"/>
              <a:t>to act in </a:t>
            </a:r>
            <a:r>
              <a:rPr lang="en-US" sz="3200" dirty="0" smtClean="0"/>
              <a:t>their own </a:t>
            </a:r>
            <a:r>
              <a:rPr lang="en-US" sz="3200" dirty="0"/>
              <a:t>interests rather </a:t>
            </a:r>
            <a:r>
              <a:rPr lang="en-US" sz="3200" dirty="0" smtClean="0"/>
              <a:t>than maximizing value</a:t>
            </a:r>
          </a:p>
          <a:p>
            <a:r>
              <a:rPr lang="en-US" sz="3200" dirty="0" smtClean="0"/>
              <a:t>Agency </a:t>
            </a:r>
            <a:r>
              <a:rPr lang="en-US" sz="3200" dirty="0"/>
              <a:t>cost</a:t>
            </a:r>
          </a:p>
          <a:p>
            <a:pPr lvl="1"/>
            <a:r>
              <a:rPr lang="en-US" sz="3200" dirty="0"/>
              <a:t>Value lost from </a:t>
            </a:r>
            <a:r>
              <a:rPr lang="en-US" sz="3200" dirty="0" smtClean="0"/>
              <a:t>agency problems </a:t>
            </a:r>
            <a:r>
              <a:rPr lang="en-US" sz="3200" dirty="0"/>
              <a:t>or from </a:t>
            </a:r>
            <a:r>
              <a:rPr lang="en-US" sz="3200" dirty="0" smtClean="0"/>
              <a:t>the cost </a:t>
            </a:r>
            <a:r>
              <a:rPr lang="en-US" sz="3200" dirty="0"/>
              <a:t>of </a:t>
            </a:r>
            <a:r>
              <a:rPr lang="en-US" sz="3200" dirty="0" smtClean="0"/>
              <a:t>mitigating agency problems</a:t>
            </a:r>
            <a:endParaRPr lang="en-US" altLang="en-US" sz="3200" dirty="0" smtClean="0"/>
          </a:p>
        </p:txBody>
      </p:sp>
    </p:spTree>
    <p:extLst>
      <p:ext uri="{BB962C8B-B14F-4D97-AF65-F5344CB8AC3E}">
        <p14:creationId xmlns:p14="http://schemas.microsoft.com/office/powerpoint/2010/main" val="2659963724"/>
      </p:ext>
    </p:extLst>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7171"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7172"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7173"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7174" name="Rectangle 6"/>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7175" name="Rectangle 7"/>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7176" name="Rectangle 8"/>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7177" name="Rectangle 9"/>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7178" name="Rectangle 10"/>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7179" name="Rectangle 11"/>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7180" name="Rectangle 1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7181" name="Rectangle 1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7182" name="Rectangle 1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7183" name="Rectangle 16"/>
          <p:cNvSpPr>
            <a:spLocks noGrp="1" noChangeArrowheads="1"/>
          </p:cNvSpPr>
          <p:nvPr>
            <p:ph type="title"/>
          </p:nvPr>
        </p:nvSpPr>
        <p:spPr>
          <a:noFill/>
        </p:spPr>
        <p:txBody>
          <a:bodyPr/>
          <a:lstStyle/>
          <a:p>
            <a:r>
              <a:rPr lang="en-US" altLang="en-US" dirty="0" smtClean="0">
                <a:latin typeface="Century Gothic" panose="020B0502020202020204" pitchFamily="34" charset="0"/>
              </a:rPr>
              <a:t>Topics Covered</a:t>
            </a:r>
          </a:p>
        </p:txBody>
      </p:sp>
      <p:sp>
        <p:nvSpPr>
          <p:cNvPr id="8209" name="Rectangle 17"/>
          <p:cNvSpPr>
            <a:spLocks noGrp="1" noChangeArrowheads="1"/>
          </p:cNvSpPr>
          <p:nvPr>
            <p:ph type="body" idx="1"/>
          </p:nvPr>
        </p:nvSpPr>
        <p:spPr>
          <a:xfrm>
            <a:off x="914400" y="1295400"/>
            <a:ext cx="7772400" cy="5181600"/>
          </a:xfrm>
          <a:noFill/>
        </p:spPr>
        <p:txBody>
          <a:bodyPr/>
          <a:lstStyle/>
          <a:p>
            <a:pPr marL="0" indent="0">
              <a:buNone/>
            </a:pPr>
            <a:r>
              <a:rPr lang="en-US" altLang="en-US" sz="2800" dirty="0" smtClean="0">
                <a:latin typeface="Calibri" panose="020F0502020204030204" pitchFamily="34" charset="0"/>
              </a:rPr>
              <a:t>1.1	Investment and Financing Decisions</a:t>
            </a:r>
          </a:p>
          <a:p>
            <a:pPr marL="0" indent="0">
              <a:buNone/>
            </a:pPr>
            <a:r>
              <a:rPr lang="en-US" altLang="en-US" sz="2800" dirty="0" smtClean="0">
                <a:latin typeface="Calibri" panose="020F0502020204030204" pitchFamily="34" charset="0"/>
              </a:rPr>
              <a:t>1.2	What is a Corporation?</a:t>
            </a:r>
          </a:p>
          <a:p>
            <a:pPr marL="0" indent="0">
              <a:buNone/>
            </a:pPr>
            <a:r>
              <a:rPr lang="en-US" altLang="en-US" sz="2800" dirty="0" smtClean="0">
                <a:latin typeface="Calibri" panose="020F0502020204030204" pitchFamily="34" charset="0"/>
              </a:rPr>
              <a:t>1.3	Who Is the Financial Manager?</a:t>
            </a:r>
          </a:p>
          <a:p>
            <a:pPr marL="0" indent="0">
              <a:buNone/>
            </a:pPr>
            <a:r>
              <a:rPr lang="en-US" altLang="en-US" sz="2800" dirty="0" smtClean="0">
                <a:latin typeface="Calibri" panose="020F0502020204030204" pitchFamily="34" charset="0"/>
              </a:rPr>
              <a:t>1.4	Goals of the Corporation</a:t>
            </a:r>
          </a:p>
          <a:p>
            <a:pPr marL="914400" indent="-914400">
              <a:buNone/>
            </a:pPr>
            <a:r>
              <a:rPr lang="en-US" altLang="en-US" sz="2800" dirty="0" smtClean="0">
                <a:latin typeface="Calibri" panose="020F0502020204030204" pitchFamily="34" charset="0"/>
              </a:rPr>
              <a:t>1.5	Agency Problems, Executive Compensation, and Corporate Governance</a:t>
            </a:r>
          </a:p>
          <a:p>
            <a:pPr marL="0" indent="0">
              <a:buNone/>
            </a:pPr>
            <a:r>
              <a:rPr lang="en-US" altLang="en-US" sz="2800" dirty="0" smtClean="0">
                <a:latin typeface="Calibri" panose="020F0502020204030204" pitchFamily="34" charset="0"/>
              </a:rPr>
              <a:t>1.6	The Ethics of Maximizing Value</a:t>
            </a:r>
          </a:p>
          <a:p>
            <a:pPr marL="0" indent="0">
              <a:buNone/>
            </a:pPr>
            <a:r>
              <a:rPr lang="en-US" altLang="en-US" sz="2800" dirty="0" smtClean="0">
                <a:latin typeface="Calibri" panose="020F0502020204030204" pitchFamily="34" charset="0"/>
              </a:rPr>
              <a:t>1.7	Careers in Finance</a:t>
            </a:r>
          </a:p>
          <a:p>
            <a:pPr marL="0" indent="0">
              <a:buNone/>
            </a:pPr>
            <a:r>
              <a:rPr lang="en-US" altLang="en-US" sz="2800" dirty="0" smtClean="0">
                <a:latin typeface="Calibri" panose="020F0502020204030204" pitchFamily="34" charset="0"/>
              </a:rPr>
              <a:t>1.8	A Preview of Coming Attractions</a:t>
            </a:r>
          </a:p>
          <a:p>
            <a:pPr marL="0" indent="0">
              <a:buNone/>
            </a:pPr>
            <a:r>
              <a:rPr lang="en-US" altLang="en-US" sz="2800" dirty="0" smtClean="0">
                <a:latin typeface="Calibri" panose="020F0502020204030204" pitchFamily="34" charset="0"/>
              </a:rPr>
              <a:t>1.9	Snippets of Financial History</a:t>
            </a:r>
          </a:p>
        </p:txBody>
      </p:sp>
    </p:spTree>
    <p:extLst>
      <p:ext uri="{BB962C8B-B14F-4D97-AF65-F5344CB8AC3E}">
        <p14:creationId xmlns:p14="http://schemas.microsoft.com/office/powerpoint/2010/main" val="1209841459"/>
      </p:ext>
    </p:extLst>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dirty="0" smtClean="0"/>
              <a:t>Agency Problem</a:t>
            </a:r>
          </a:p>
        </p:txBody>
      </p:sp>
      <p:sp>
        <p:nvSpPr>
          <p:cNvPr id="19461" name="TextBox 4"/>
          <p:cNvSpPr txBox="1">
            <a:spLocks noChangeArrowheads="1"/>
          </p:cNvSpPr>
          <p:nvPr/>
        </p:nvSpPr>
        <p:spPr bwMode="auto">
          <a:xfrm>
            <a:off x="1066800" y="1219200"/>
            <a:ext cx="6934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3600">
                <a:latin typeface="+mn-lt"/>
              </a:rPr>
              <a:t>Ownership vs. Management</a:t>
            </a:r>
          </a:p>
        </p:txBody>
      </p:sp>
      <p:sp>
        <p:nvSpPr>
          <p:cNvPr id="2" name="Rounded Rectangle 1"/>
          <p:cNvSpPr/>
          <p:nvPr/>
        </p:nvSpPr>
        <p:spPr bwMode="auto">
          <a:xfrm>
            <a:off x="228600" y="2514600"/>
            <a:ext cx="4114800" cy="2468880"/>
          </a:xfrm>
          <a:prstGeom prst="roundRect">
            <a:avLst/>
          </a:prstGeom>
          <a:solidFill>
            <a:schemeClr val="accent2">
              <a:lumMod val="20000"/>
              <a:lumOff val="80000"/>
            </a:schemeClr>
          </a:solidFill>
          <a:ln w="76200" cap="flat" cmpd="thickThin"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u="sng" strike="noStrike" cap="none" normalizeH="0" baseline="0" dirty="0" smtClean="0">
                <a:ln>
                  <a:noFill/>
                </a:ln>
                <a:solidFill>
                  <a:schemeClr val="tx1"/>
                </a:solidFill>
                <a:effectLst/>
                <a:latin typeface="+mn-lt"/>
              </a:rPr>
              <a:t>Difference in Information</a:t>
            </a:r>
          </a:p>
          <a:p>
            <a:pPr marL="0" marR="0" indent="0" defTabSz="914400" rtl="0" eaLnBrk="0" fontAlgn="base" latinLnBrk="0" hangingPunct="0">
              <a:lnSpc>
                <a:spcPct val="100000"/>
              </a:lnSpc>
              <a:spcBef>
                <a:spcPct val="0"/>
              </a:spcBef>
              <a:spcAft>
                <a:spcPct val="0"/>
              </a:spcAft>
              <a:buClrTx/>
              <a:buSzTx/>
              <a:buFontTx/>
              <a:buNone/>
              <a:tabLst/>
            </a:pPr>
            <a:endParaRPr kumimoji="0" lang="en-US" sz="1000" b="0" u="sng" strike="noStrike" cap="none" normalizeH="0" baseline="0" dirty="0" smtClean="0">
              <a:ln>
                <a:noFill/>
              </a:ln>
              <a:solidFill>
                <a:schemeClr val="tx1"/>
              </a:solidFill>
              <a:effectLst/>
              <a:latin typeface="+mn-lt"/>
            </a:endParaRPr>
          </a:p>
          <a:p>
            <a:pPr marL="342900" marR="0" indent="-342900"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lang="en-US" sz="2200" dirty="0" smtClean="0">
                <a:latin typeface="+mn-lt"/>
              </a:rPr>
              <a:t>Stock prices vs. returns</a:t>
            </a:r>
          </a:p>
          <a:p>
            <a:pPr marL="342900" marR="0" indent="-342900"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n-US" sz="2200" b="0" i="0" u="none" strike="noStrike" cap="none" normalizeH="0" baseline="0" dirty="0" smtClean="0">
                <a:ln>
                  <a:noFill/>
                </a:ln>
                <a:solidFill>
                  <a:schemeClr val="tx1"/>
                </a:solidFill>
                <a:effectLst/>
                <a:latin typeface="+mn-lt"/>
              </a:rPr>
              <a:t>Dilution</a:t>
            </a:r>
            <a:r>
              <a:rPr lang="en-US" sz="2200" dirty="0">
                <a:latin typeface="+mn-lt"/>
              </a:rPr>
              <a:t> </a:t>
            </a:r>
            <a:r>
              <a:rPr lang="en-US" sz="2200" dirty="0" smtClean="0">
                <a:latin typeface="+mn-lt"/>
              </a:rPr>
              <a:t>of ownership</a:t>
            </a:r>
          </a:p>
          <a:p>
            <a:pPr marL="342900" marR="0" indent="-342900"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n-US" sz="2200" b="0" i="0" u="none" strike="noStrike" cap="none" normalizeH="0" baseline="0" dirty="0" smtClean="0">
                <a:ln>
                  <a:noFill/>
                </a:ln>
                <a:solidFill>
                  <a:schemeClr val="tx1"/>
                </a:solidFill>
                <a:effectLst/>
                <a:latin typeface="+mn-lt"/>
              </a:rPr>
              <a:t>Dividend</a:t>
            </a:r>
            <a:r>
              <a:rPr kumimoji="0" lang="en-US" sz="2200" b="0" i="0" u="none" strike="noStrike" cap="none" normalizeH="0" dirty="0" smtClean="0">
                <a:ln>
                  <a:noFill/>
                </a:ln>
                <a:solidFill>
                  <a:schemeClr val="tx1"/>
                </a:solidFill>
                <a:effectLst/>
                <a:latin typeface="+mn-lt"/>
              </a:rPr>
              <a:t> policy</a:t>
            </a:r>
          </a:p>
          <a:p>
            <a:pPr marL="342900" marR="0" indent="-342900"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lang="en-US" sz="2200" baseline="0" dirty="0" smtClean="0">
                <a:latin typeface="+mn-lt"/>
              </a:rPr>
              <a:t>Financing</a:t>
            </a:r>
            <a:r>
              <a:rPr lang="en-US" sz="2200" dirty="0" smtClean="0">
                <a:latin typeface="+mn-lt"/>
              </a:rPr>
              <a:t> decisions</a:t>
            </a:r>
            <a:endParaRPr kumimoji="0" lang="en-US" sz="2200" b="0" i="0" u="none" strike="noStrike" cap="none" normalizeH="0" baseline="0" dirty="0" smtClean="0">
              <a:ln>
                <a:noFill/>
              </a:ln>
              <a:solidFill>
                <a:schemeClr val="tx1"/>
              </a:solidFill>
              <a:effectLst/>
              <a:latin typeface="+mn-lt"/>
            </a:endParaRPr>
          </a:p>
        </p:txBody>
      </p:sp>
      <p:sp>
        <p:nvSpPr>
          <p:cNvPr id="7" name="Rounded Rectangle 6"/>
          <p:cNvSpPr/>
          <p:nvPr/>
        </p:nvSpPr>
        <p:spPr bwMode="auto">
          <a:xfrm>
            <a:off x="4542806" y="2514600"/>
            <a:ext cx="4114800" cy="2468880"/>
          </a:xfrm>
          <a:prstGeom prst="roundRect">
            <a:avLst/>
          </a:prstGeom>
          <a:solidFill>
            <a:schemeClr val="accent2">
              <a:lumMod val="20000"/>
              <a:lumOff val="80000"/>
            </a:schemeClr>
          </a:solidFill>
          <a:ln w="76200" cap="flat" cmpd="thickThin"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u="sng" strike="noStrike" cap="none" normalizeH="0" baseline="0" dirty="0" smtClean="0">
                <a:ln>
                  <a:noFill/>
                </a:ln>
                <a:solidFill>
                  <a:schemeClr val="tx1"/>
                </a:solidFill>
                <a:effectLst/>
                <a:latin typeface="+mn-lt"/>
              </a:rPr>
              <a:t>Different </a:t>
            </a:r>
            <a:r>
              <a:rPr kumimoji="0" lang="en-US" sz="2200" b="0" u="sng" strike="noStrike" cap="none" normalizeH="0" dirty="0" smtClean="0">
                <a:ln>
                  <a:noFill/>
                </a:ln>
                <a:solidFill>
                  <a:schemeClr val="tx1"/>
                </a:solidFill>
                <a:effectLst/>
                <a:latin typeface="+mn-lt"/>
              </a:rPr>
              <a:t>Objectives</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u="sng" strike="noStrike" cap="none" normalizeH="0" baseline="0" dirty="0" smtClean="0">
              <a:ln>
                <a:noFill/>
              </a:ln>
              <a:solidFill>
                <a:schemeClr val="tx1"/>
              </a:solidFill>
              <a:effectLst/>
              <a:latin typeface="+mn-lt"/>
            </a:endParaRPr>
          </a:p>
          <a:p>
            <a:pPr marL="342900" marR="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lang="en-US" sz="2200" dirty="0" smtClean="0">
                <a:latin typeface="+mn-lt"/>
              </a:rPr>
              <a:t>Managers vs. stockholders</a:t>
            </a:r>
          </a:p>
          <a:p>
            <a:pPr marL="342900" marR="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n-US" sz="2200" b="0" i="0" u="none" strike="noStrike" cap="none" normalizeH="0" baseline="0" dirty="0" smtClean="0">
                <a:ln>
                  <a:noFill/>
                </a:ln>
                <a:solidFill>
                  <a:schemeClr val="tx1"/>
                </a:solidFill>
                <a:effectLst/>
                <a:latin typeface="+mn-lt"/>
              </a:rPr>
              <a:t>Top managers vs. lower managers</a:t>
            </a:r>
          </a:p>
          <a:p>
            <a:pPr marL="342900" marR="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lang="en-US" sz="2200" dirty="0" smtClean="0">
                <a:latin typeface="+mn-lt"/>
              </a:rPr>
              <a:t>Stockholders vs. banks and lenders</a:t>
            </a:r>
            <a:endParaRPr kumimoji="0" lang="en-US" sz="2200" b="0" i="0" u="none" strike="noStrike" cap="none" normalizeH="0" baseline="0" dirty="0" smtClean="0">
              <a:ln>
                <a:noFill/>
              </a:ln>
              <a:solidFill>
                <a:schemeClr val="tx1"/>
              </a:solidFill>
              <a:effectLst/>
              <a:latin typeface="+mn-lt"/>
            </a:endParaRPr>
          </a:p>
        </p:txBody>
      </p:sp>
    </p:spTree>
    <p:extLst>
      <p:ext uri="{BB962C8B-B14F-4D97-AF65-F5344CB8AC3E}">
        <p14:creationId xmlns:p14="http://schemas.microsoft.com/office/powerpoint/2010/main" val="349264899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1507"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1508"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1509"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1510" name="Rectangle 6"/>
          <p:cNvSpPr>
            <a:spLocks noGrp="1" noChangeArrowheads="1"/>
          </p:cNvSpPr>
          <p:nvPr>
            <p:ph type="title"/>
          </p:nvPr>
        </p:nvSpPr>
        <p:spPr>
          <a:noFill/>
        </p:spPr>
        <p:txBody>
          <a:bodyPr/>
          <a:lstStyle/>
          <a:p>
            <a:r>
              <a:rPr lang="en-US" altLang="en-US" dirty="0" smtClean="0"/>
              <a:t>Agency Problem</a:t>
            </a:r>
          </a:p>
        </p:txBody>
      </p:sp>
      <p:sp>
        <p:nvSpPr>
          <p:cNvPr id="9" name="Rectangle 7"/>
          <p:cNvSpPr>
            <a:spLocks noGrp="1" noChangeArrowheads="1"/>
          </p:cNvSpPr>
          <p:nvPr>
            <p:ph idx="1"/>
          </p:nvPr>
        </p:nvSpPr>
        <p:spPr>
          <a:noFill/>
        </p:spPr>
        <p:txBody>
          <a:bodyPr/>
          <a:lstStyle/>
          <a:p>
            <a:r>
              <a:rPr lang="en-US" sz="3200" dirty="0"/>
              <a:t>C</a:t>
            </a:r>
            <a:r>
              <a:rPr lang="en-US" sz="3200" dirty="0" smtClean="0"/>
              <a:t>orporate governance</a:t>
            </a:r>
          </a:p>
          <a:p>
            <a:pPr lvl="1"/>
            <a:r>
              <a:rPr lang="en-US" sz="3200" dirty="0" smtClean="0"/>
              <a:t>The </a:t>
            </a:r>
            <a:r>
              <a:rPr lang="en-US" sz="3200" dirty="0"/>
              <a:t>laws, </a:t>
            </a:r>
            <a:r>
              <a:rPr lang="en-US" sz="3200" dirty="0" smtClean="0"/>
              <a:t>regulations, institutions</a:t>
            </a:r>
            <a:r>
              <a:rPr lang="en-US" sz="3200" dirty="0"/>
              <a:t>, </a:t>
            </a:r>
            <a:r>
              <a:rPr lang="en-US" sz="3200" dirty="0" smtClean="0"/>
              <a:t>and corporate </a:t>
            </a:r>
            <a:r>
              <a:rPr lang="en-US" sz="3200" dirty="0"/>
              <a:t>practices </a:t>
            </a:r>
            <a:r>
              <a:rPr lang="en-US" sz="3200" dirty="0" smtClean="0"/>
              <a:t>that protect shareholders and </a:t>
            </a:r>
            <a:r>
              <a:rPr lang="en-US" sz="3200" dirty="0"/>
              <a:t>other </a:t>
            </a:r>
            <a:r>
              <a:rPr lang="en-US" sz="3200" dirty="0" smtClean="0"/>
              <a:t>investors</a:t>
            </a:r>
            <a:endParaRPr lang="en-US" altLang="en-US" sz="3200" dirty="0" smtClean="0"/>
          </a:p>
        </p:txBody>
      </p:sp>
    </p:spTree>
    <p:extLst>
      <p:ext uri="{BB962C8B-B14F-4D97-AF65-F5344CB8AC3E}">
        <p14:creationId xmlns:p14="http://schemas.microsoft.com/office/powerpoint/2010/main" val="4100338543"/>
      </p:ext>
    </p:extLst>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1507"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1508"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1509"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1510" name="Rectangle 6"/>
          <p:cNvSpPr>
            <a:spLocks noGrp="1" noChangeArrowheads="1"/>
          </p:cNvSpPr>
          <p:nvPr>
            <p:ph type="title"/>
          </p:nvPr>
        </p:nvSpPr>
        <p:spPr>
          <a:noFill/>
        </p:spPr>
        <p:txBody>
          <a:bodyPr/>
          <a:lstStyle/>
          <a:p>
            <a:r>
              <a:rPr lang="en-US" altLang="en-US" dirty="0" smtClean="0"/>
              <a:t>Agency Problem</a:t>
            </a:r>
          </a:p>
        </p:txBody>
      </p:sp>
      <p:sp>
        <p:nvSpPr>
          <p:cNvPr id="94215" name="Rectangle 7"/>
          <p:cNvSpPr>
            <a:spLocks noGrp="1" noChangeArrowheads="1"/>
          </p:cNvSpPr>
          <p:nvPr>
            <p:ph type="body" idx="1"/>
          </p:nvPr>
        </p:nvSpPr>
        <p:spPr>
          <a:noFill/>
        </p:spPr>
        <p:txBody>
          <a:bodyPr/>
          <a:lstStyle/>
          <a:p>
            <a:pPr>
              <a:buFont typeface="Wingdings" pitchFamily="2" charset="2"/>
              <a:buNone/>
            </a:pPr>
            <a:r>
              <a:rPr lang="en-US" altLang="en-US" sz="3200" dirty="0" smtClean="0"/>
              <a:t>Elements of good corporate governance</a:t>
            </a:r>
          </a:p>
          <a:p>
            <a:pPr marL="514350" indent="-514350">
              <a:buFont typeface="+mj-lt"/>
              <a:buAutoNum type="arabicPeriod"/>
            </a:pPr>
            <a:r>
              <a:rPr lang="en-US" altLang="en-US" sz="3200" dirty="0" smtClean="0"/>
              <a:t>Legal requirements</a:t>
            </a:r>
          </a:p>
          <a:p>
            <a:pPr marL="514350" indent="-514350">
              <a:buFont typeface="+mj-lt"/>
              <a:buAutoNum type="arabicPeriod"/>
            </a:pPr>
            <a:r>
              <a:rPr lang="en-US" altLang="en-US" sz="3200" dirty="0" smtClean="0"/>
              <a:t>Board of directors</a:t>
            </a:r>
          </a:p>
          <a:p>
            <a:pPr marL="514350" indent="-514350">
              <a:buFont typeface="+mj-lt"/>
              <a:buAutoNum type="arabicPeriod"/>
            </a:pPr>
            <a:r>
              <a:rPr lang="en-US" altLang="en-US" sz="3200" dirty="0" smtClean="0"/>
              <a:t>Activist shareholders</a:t>
            </a:r>
          </a:p>
          <a:p>
            <a:pPr marL="514350" indent="-514350">
              <a:buFont typeface="+mj-lt"/>
              <a:buAutoNum type="arabicPeriod"/>
            </a:pPr>
            <a:r>
              <a:rPr lang="en-US" altLang="en-US" sz="3200" dirty="0" smtClean="0"/>
              <a:t>Takeovers</a:t>
            </a:r>
          </a:p>
          <a:p>
            <a:pPr marL="514350" indent="-514350">
              <a:buFont typeface="+mj-lt"/>
              <a:buAutoNum type="arabicPeriod"/>
            </a:pPr>
            <a:r>
              <a:rPr lang="en-US" altLang="en-US" sz="3200" dirty="0" smtClean="0"/>
              <a:t>Information for shareholders</a:t>
            </a:r>
          </a:p>
          <a:p>
            <a:pPr marL="514350" indent="-514350">
              <a:buFont typeface="+mj-lt"/>
              <a:buAutoNum type="arabicPeriod"/>
            </a:pPr>
            <a:endParaRPr lang="en-US" altLang="en-US" sz="3200" dirty="0"/>
          </a:p>
          <a:p>
            <a:pPr marL="0" indent="0">
              <a:buNone/>
            </a:pPr>
            <a:endParaRPr lang="en-US" altLang="en-US" sz="3200" dirty="0" smtClean="0"/>
          </a:p>
        </p:txBody>
      </p:sp>
    </p:spTree>
    <p:extLst>
      <p:ext uri="{BB962C8B-B14F-4D97-AF65-F5344CB8AC3E}">
        <p14:creationId xmlns:p14="http://schemas.microsoft.com/office/powerpoint/2010/main" val="1417280193"/>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4215">
                                            <p:txEl>
                                              <p:pRg st="0" end="0"/>
                                            </p:txEl>
                                          </p:spTgt>
                                        </p:tgtEl>
                                        <p:attrNameLst>
                                          <p:attrName>style.visibility</p:attrName>
                                        </p:attrNameLst>
                                      </p:cBhvr>
                                      <p:to>
                                        <p:strVal val="visible"/>
                                      </p:to>
                                    </p:set>
                                    <p:anim calcmode="lin" valueType="num">
                                      <p:cBhvr additive="base">
                                        <p:cTn id="7" dur="500" fill="hold"/>
                                        <p:tgtEl>
                                          <p:spTgt spid="942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4215">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4215">
                                            <p:txEl>
                                              <p:pRg st="0" end="0"/>
                                            </p:txEl>
                                          </p:spTgt>
                                        </p:tgtEl>
                                        <p:attrNameLst>
                                          <p:attrName>ppt_c</p:attrName>
                                        </p:attrNameLst>
                                      </p:cBhvr>
                                      <p:to>
                                        <a:schemeClr val="accent2"/>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4215">
                                            <p:txEl>
                                              <p:pRg st="1" end="1"/>
                                            </p:txEl>
                                          </p:spTgt>
                                        </p:tgtEl>
                                        <p:attrNameLst>
                                          <p:attrName>style.visibility</p:attrName>
                                        </p:attrNameLst>
                                      </p:cBhvr>
                                      <p:to>
                                        <p:strVal val="visible"/>
                                      </p:to>
                                    </p:set>
                                    <p:anim calcmode="lin" valueType="num">
                                      <p:cBhvr additive="base">
                                        <p:cTn id="13" dur="500" fill="hold"/>
                                        <p:tgtEl>
                                          <p:spTgt spid="9421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4215">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4215">
                                            <p:txEl>
                                              <p:pRg st="1" end="1"/>
                                            </p:txEl>
                                          </p:spTgt>
                                        </p:tgtEl>
                                        <p:attrNameLst>
                                          <p:attrName>ppt_c</p:attrName>
                                        </p:attrNameLst>
                                      </p:cBhvr>
                                      <p:to>
                                        <a:schemeClr val="accent2"/>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4215">
                                            <p:txEl>
                                              <p:pRg st="2" end="2"/>
                                            </p:txEl>
                                          </p:spTgt>
                                        </p:tgtEl>
                                        <p:attrNameLst>
                                          <p:attrName>style.visibility</p:attrName>
                                        </p:attrNameLst>
                                      </p:cBhvr>
                                      <p:to>
                                        <p:strVal val="visible"/>
                                      </p:to>
                                    </p:set>
                                    <p:anim calcmode="lin" valueType="num">
                                      <p:cBhvr additive="base">
                                        <p:cTn id="19" dur="500" fill="hold"/>
                                        <p:tgtEl>
                                          <p:spTgt spid="9421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4215">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4215">
                                            <p:txEl>
                                              <p:pRg st="2" end="2"/>
                                            </p:txEl>
                                          </p:spTgt>
                                        </p:tgtEl>
                                        <p:attrNameLst>
                                          <p:attrName>ppt_c</p:attrName>
                                        </p:attrNameLst>
                                      </p:cBhvr>
                                      <p:to>
                                        <a:schemeClr val="accent2"/>
                                      </p:to>
                                    </p:animClr>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4215">
                                            <p:txEl>
                                              <p:pRg st="3" end="3"/>
                                            </p:txEl>
                                          </p:spTgt>
                                        </p:tgtEl>
                                        <p:attrNameLst>
                                          <p:attrName>style.visibility</p:attrName>
                                        </p:attrNameLst>
                                      </p:cBhvr>
                                      <p:to>
                                        <p:strVal val="visible"/>
                                      </p:to>
                                    </p:set>
                                    <p:anim calcmode="lin" valueType="num">
                                      <p:cBhvr additive="base">
                                        <p:cTn id="25" dur="500" fill="hold"/>
                                        <p:tgtEl>
                                          <p:spTgt spid="9421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4215">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4215">
                                            <p:txEl>
                                              <p:pRg st="3" end="3"/>
                                            </p:txEl>
                                          </p:spTgt>
                                        </p:tgtEl>
                                        <p:attrNameLst>
                                          <p:attrName>ppt_c</p:attrName>
                                        </p:attrNameLst>
                                      </p:cBhvr>
                                      <p:to>
                                        <a:schemeClr val="accent2"/>
                                      </p:to>
                                    </p:animClr>
                                  </p:sub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94215">
                                            <p:txEl>
                                              <p:pRg st="4" end="4"/>
                                            </p:txEl>
                                          </p:spTgt>
                                        </p:tgtEl>
                                        <p:attrNameLst>
                                          <p:attrName>style.visibility</p:attrName>
                                        </p:attrNameLst>
                                      </p:cBhvr>
                                      <p:to>
                                        <p:strVal val="visible"/>
                                      </p:to>
                                    </p:set>
                                    <p:anim calcmode="lin" valueType="num">
                                      <p:cBhvr additive="base">
                                        <p:cTn id="31" dur="500" fill="hold"/>
                                        <p:tgtEl>
                                          <p:spTgt spid="9421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94215">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4215">
                                            <p:txEl>
                                              <p:pRg st="4" end="4"/>
                                            </p:txEl>
                                          </p:spTgt>
                                        </p:tgtEl>
                                        <p:attrNameLst>
                                          <p:attrName>ppt_c</p:attrName>
                                        </p:attrNameLst>
                                      </p:cBhvr>
                                      <p:to>
                                        <a:schemeClr val="accent2"/>
                                      </p:to>
                                    </p:animClr>
                                  </p:sub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94215">
                                            <p:txEl>
                                              <p:pRg st="5" end="5"/>
                                            </p:txEl>
                                          </p:spTgt>
                                        </p:tgtEl>
                                        <p:attrNameLst>
                                          <p:attrName>style.visibility</p:attrName>
                                        </p:attrNameLst>
                                      </p:cBhvr>
                                      <p:to>
                                        <p:strVal val="visible"/>
                                      </p:to>
                                    </p:set>
                                    <p:anim calcmode="lin" valueType="num">
                                      <p:cBhvr additive="base">
                                        <p:cTn id="37" dur="500" fill="hold"/>
                                        <p:tgtEl>
                                          <p:spTgt spid="9421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94215">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4215">
                                            <p:txEl>
                                              <p:pRg st="5" end="5"/>
                                            </p:txEl>
                                          </p:spTgt>
                                        </p:tgtEl>
                                        <p:attrNameLst>
                                          <p:attrName>ppt_c</p:attrName>
                                        </p:attrNameLst>
                                      </p:cBhvr>
                                      <p:to>
                                        <a:schemeClr val="accent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5"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8436"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8437"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8438" name="Rectangle 6"/>
          <p:cNvSpPr>
            <a:spLocks noGrp="1" noChangeArrowheads="1"/>
          </p:cNvSpPr>
          <p:nvPr>
            <p:ph type="title"/>
          </p:nvPr>
        </p:nvSpPr>
        <p:spPr>
          <a:noFill/>
        </p:spPr>
        <p:txBody>
          <a:bodyPr/>
          <a:lstStyle/>
          <a:p>
            <a:r>
              <a:rPr lang="en-US" altLang="en-US" dirty="0" smtClean="0"/>
              <a:t>Ethics of Maximizing Value</a:t>
            </a:r>
          </a:p>
        </p:txBody>
      </p:sp>
      <p:sp>
        <p:nvSpPr>
          <p:cNvPr id="3" name="Content Placeholder 2"/>
          <p:cNvSpPr>
            <a:spLocks noGrp="1"/>
          </p:cNvSpPr>
          <p:nvPr>
            <p:ph idx="1"/>
          </p:nvPr>
        </p:nvSpPr>
        <p:spPr/>
        <p:txBody>
          <a:bodyPr/>
          <a:lstStyle/>
          <a:p>
            <a:r>
              <a:rPr lang="en-US" sz="2400" dirty="0"/>
              <a:t>“It is not from the benevolence of the butcher, the brewer, or the baker, that we expect our dinner, but from their regard to their own interest. We address ourselves, not to their humanity but to their self-love, and never talk to them of our own necessities but of their </a:t>
            </a:r>
            <a:r>
              <a:rPr lang="en-US" sz="2400" dirty="0" smtClean="0"/>
              <a:t>advantages.” </a:t>
            </a:r>
            <a:r>
              <a:rPr lang="en-US" sz="2400" i="1" dirty="0" smtClean="0"/>
              <a:t>–Adam Smith, 1776</a:t>
            </a:r>
          </a:p>
          <a:p>
            <a:r>
              <a:rPr lang="en-US" sz="2400" i="1" dirty="0" smtClean="0"/>
              <a:t>Does value maximization justify unethical behavior?</a:t>
            </a:r>
          </a:p>
          <a:p>
            <a:pPr lvl="1"/>
            <a:r>
              <a:rPr lang="en-US" dirty="0" smtClean="0"/>
              <a:t>Charles Ponzi</a:t>
            </a:r>
          </a:p>
          <a:p>
            <a:pPr lvl="1"/>
            <a:r>
              <a:rPr lang="en-US" dirty="0" smtClean="0"/>
              <a:t>Bernard Madoff</a:t>
            </a:r>
          </a:p>
          <a:p>
            <a:pPr lvl="1"/>
            <a:r>
              <a:rPr lang="en-US" dirty="0" smtClean="0"/>
              <a:t>Tyco</a:t>
            </a:r>
          </a:p>
          <a:p>
            <a:r>
              <a:rPr lang="en-US" sz="2400" i="1" dirty="0" smtClean="0"/>
              <a:t>Is it ethical?</a:t>
            </a:r>
          </a:p>
          <a:p>
            <a:pPr lvl="1"/>
            <a:r>
              <a:rPr lang="en-US" sz="2400" dirty="0" smtClean="0"/>
              <a:t>Short selling</a:t>
            </a:r>
          </a:p>
          <a:p>
            <a:pPr lvl="1"/>
            <a:r>
              <a:rPr lang="en-US" sz="2400" dirty="0" smtClean="0"/>
              <a:t>Corporate</a:t>
            </a:r>
            <a:r>
              <a:rPr lang="en-US" sz="2400" dirty="0"/>
              <a:t> </a:t>
            </a:r>
            <a:r>
              <a:rPr lang="en-US" sz="2400" dirty="0" smtClean="0"/>
              <a:t>raiders</a:t>
            </a:r>
          </a:p>
          <a:p>
            <a:pPr lvl="1"/>
            <a:r>
              <a:rPr lang="en-US" sz="2400" dirty="0" smtClean="0"/>
              <a:t>Tax avoidance</a:t>
            </a:r>
          </a:p>
        </p:txBody>
      </p:sp>
    </p:spTree>
    <p:extLst>
      <p:ext uri="{BB962C8B-B14F-4D97-AF65-F5344CB8AC3E}">
        <p14:creationId xmlns:p14="http://schemas.microsoft.com/office/powerpoint/2010/main" val="1149459106"/>
      </p:ext>
    </p:extLst>
  </p:cSld>
  <p:clrMapOvr>
    <a:masterClrMapping/>
  </p:clrMapOvr>
  <p:transition>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8436"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8437"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8438" name="Rectangle 6"/>
          <p:cNvSpPr>
            <a:spLocks noGrp="1" noChangeArrowheads="1"/>
          </p:cNvSpPr>
          <p:nvPr>
            <p:ph type="title"/>
          </p:nvPr>
        </p:nvSpPr>
        <p:spPr>
          <a:noFill/>
        </p:spPr>
        <p:txBody>
          <a:bodyPr/>
          <a:lstStyle/>
          <a:p>
            <a:r>
              <a:rPr lang="en-US" altLang="en-US" dirty="0" smtClean="0"/>
              <a:t>Preview of Coming Attractions</a:t>
            </a:r>
          </a:p>
        </p:txBody>
      </p:sp>
      <p:sp>
        <p:nvSpPr>
          <p:cNvPr id="3" name="Content Placeholder 2"/>
          <p:cNvSpPr>
            <a:spLocks noGrp="1"/>
          </p:cNvSpPr>
          <p:nvPr>
            <p:ph idx="1"/>
          </p:nvPr>
        </p:nvSpPr>
        <p:spPr/>
        <p:txBody>
          <a:bodyPr/>
          <a:lstStyle/>
          <a:p>
            <a:r>
              <a:rPr lang="en-US" sz="2800" i="1" dirty="0"/>
              <a:t>How do I calculate the value of a stream of future cash flows</a:t>
            </a:r>
            <a:r>
              <a:rPr lang="en-US" sz="2800" i="1" dirty="0" smtClean="0"/>
              <a:t>?</a:t>
            </a:r>
          </a:p>
          <a:p>
            <a:r>
              <a:rPr lang="en-US" sz="2800" i="1" dirty="0"/>
              <a:t>How do I measure risk</a:t>
            </a:r>
            <a:r>
              <a:rPr lang="en-US" sz="2800" i="1" dirty="0" smtClean="0"/>
              <a:t>?</a:t>
            </a:r>
          </a:p>
          <a:p>
            <a:r>
              <a:rPr lang="en-US" sz="2800" i="1" dirty="0"/>
              <a:t>Where does financing come from</a:t>
            </a:r>
            <a:r>
              <a:rPr lang="en-US" sz="2800" i="1" dirty="0" smtClean="0"/>
              <a:t>?</a:t>
            </a:r>
          </a:p>
          <a:p>
            <a:r>
              <a:rPr lang="en-US" sz="2800" i="1" dirty="0"/>
              <a:t>How do I ensure that the firm’s financial decisions add up to a sensible whole</a:t>
            </a:r>
            <a:r>
              <a:rPr lang="en-US" sz="2800" i="1" dirty="0" smtClean="0"/>
              <a:t>?</a:t>
            </a:r>
          </a:p>
          <a:p>
            <a:r>
              <a:rPr lang="en-US" sz="2800" i="1" dirty="0"/>
              <a:t>What about some of those other responsibilities of the financial manager that </a:t>
            </a:r>
            <a:r>
              <a:rPr lang="en-US" sz="2800" i="1" dirty="0" smtClean="0"/>
              <a:t>you mentioned </a:t>
            </a:r>
            <a:r>
              <a:rPr lang="en-US" sz="2800" i="1" dirty="0"/>
              <a:t>earlier?</a:t>
            </a:r>
            <a:endParaRPr lang="en-US" sz="2800" dirty="0"/>
          </a:p>
        </p:txBody>
      </p:sp>
    </p:spTree>
    <p:extLst>
      <p:ext uri="{BB962C8B-B14F-4D97-AF65-F5344CB8AC3E}">
        <p14:creationId xmlns:p14="http://schemas.microsoft.com/office/powerpoint/2010/main" val="3915523391"/>
      </p:ext>
    </p:extLst>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8195"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8196"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8197"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8198" name="Rectangle 6"/>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8199" name="Rectangle 7"/>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8200" name="Rectangle 8"/>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8201" name="Rectangle 9"/>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8202" name="Rectangle 10"/>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8203" name="Rectangle 11"/>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8204" name="Rectangle 1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8205" name="Rectangle 1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8206" name="Rectangle 1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77841" name="Rectangle 17"/>
          <p:cNvSpPr>
            <a:spLocks noGrp="1" noChangeArrowheads="1"/>
          </p:cNvSpPr>
          <p:nvPr>
            <p:ph type="body" idx="1"/>
          </p:nvPr>
        </p:nvSpPr>
        <p:spPr>
          <a:xfrm>
            <a:off x="685800" y="1447800"/>
            <a:ext cx="7772400" cy="3962400"/>
          </a:xfrm>
          <a:noFill/>
        </p:spPr>
        <p:txBody>
          <a:bodyPr/>
          <a:lstStyle/>
          <a:p>
            <a:r>
              <a:rPr lang="en-US" altLang="en-US" sz="3200" dirty="0" smtClean="0"/>
              <a:t>Capital Budgeting Decision</a:t>
            </a:r>
          </a:p>
          <a:p>
            <a:pPr lvl="1"/>
            <a:r>
              <a:rPr lang="en-US" altLang="en-US" sz="3200" dirty="0" smtClean="0"/>
              <a:t>Decision to invest in tangible or intangible assets</a:t>
            </a:r>
          </a:p>
          <a:p>
            <a:r>
              <a:rPr lang="en-US" altLang="en-US" sz="3200" dirty="0" smtClean="0"/>
              <a:t>…also called </a:t>
            </a:r>
          </a:p>
          <a:p>
            <a:pPr lvl="1"/>
            <a:r>
              <a:rPr lang="en-US" altLang="en-US" sz="3200" dirty="0" smtClean="0"/>
              <a:t>the Investment Decision</a:t>
            </a:r>
          </a:p>
          <a:p>
            <a:pPr lvl="1"/>
            <a:r>
              <a:rPr lang="en-US" altLang="en-US" sz="3200" dirty="0"/>
              <a:t>t</a:t>
            </a:r>
            <a:r>
              <a:rPr lang="en-US" altLang="en-US" sz="3200" dirty="0" smtClean="0"/>
              <a:t>he Capital </a:t>
            </a:r>
            <a:r>
              <a:rPr lang="en-US" altLang="en-US" sz="3200" dirty="0"/>
              <a:t>E</a:t>
            </a:r>
            <a:r>
              <a:rPr lang="en-US" altLang="en-US" sz="3200" dirty="0" smtClean="0"/>
              <a:t>xpenditure (CAPEX) decision </a:t>
            </a:r>
          </a:p>
          <a:p>
            <a:pPr lvl="1">
              <a:buFont typeface="Wingdings" pitchFamily="2" charset="2"/>
              <a:buNone/>
            </a:pPr>
            <a:endParaRPr lang="en-US" altLang="en-US" sz="3200" dirty="0" smtClean="0"/>
          </a:p>
        </p:txBody>
      </p:sp>
      <p:sp>
        <p:nvSpPr>
          <p:cNvPr id="2" name="Title 1"/>
          <p:cNvSpPr>
            <a:spLocks noGrp="1"/>
          </p:cNvSpPr>
          <p:nvPr>
            <p:ph type="title"/>
          </p:nvPr>
        </p:nvSpPr>
        <p:spPr>
          <a:xfrm>
            <a:off x="228600" y="76200"/>
            <a:ext cx="8610600" cy="838200"/>
          </a:xfrm>
        </p:spPr>
        <p:txBody>
          <a:bodyPr/>
          <a:lstStyle/>
          <a:p>
            <a:r>
              <a:rPr lang="en-US" sz="3800" dirty="0" smtClean="0"/>
              <a:t>Investment and Financing Decisions</a:t>
            </a:r>
            <a:endParaRPr lang="en-US" sz="3800" dirty="0"/>
          </a:p>
        </p:txBody>
      </p:sp>
    </p:spTree>
    <p:extLst>
      <p:ext uri="{BB962C8B-B14F-4D97-AF65-F5344CB8AC3E}">
        <p14:creationId xmlns:p14="http://schemas.microsoft.com/office/powerpoint/2010/main" val="311203757"/>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77841">
                                            <p:txEl>
                                              <p:pRg st="0" end="0"/>
                                            </p:txEl>
                                          </p:spTgt>
                                        </p:tgtEl>
                                        <p:attrNameLst>
                                          <p:attrName>style.visibility</p:attrName>
                                        </p:attrNameLst>
                                      </p:cBhvr>
                                      <p:to>
                                        <p:strVal val="visible"/>
                                      </p:to>
                                    </p:set>
                                    <p:animEffect transition="in" filter="blinds(vertical)">
                                      <p:cBhvr>
                                        <p:cTn id="7" dur="500"/>
                                        <p:tgtEl>
                                          <p:spTgt spid="77841">
                                            <p:txEl>
                                              <p:pRg st="0" end="0"/>
                                            </p:txEl>
                                          </p:spTgt>
                                        </p:tgtEl>
                                      </p:cBhvr>
                                    </p:animEffect>
                                  </p:childTnLst>
                                  <p:subTnLst>
                                    <p:animClr clrSpc="rgb" dir="cw">
                                      <p:cBhvr override="childStyle">
                                        <p:cTn dur="1" fill="hold" display="0" masterRel="nextClick" afterEffect="1"/>
                                        <p:tgtEl>
                                          <p:spTgt spid="77841">
                                            <p:txEl>
                                              <p:pRg st="0" end="0"/>
                                            </p:txEl>
                                          </p:spTgt>
                                        </p:tgtEl>
                                        <p:attrNameLst>
                                          <p:attrName>ppt_c</p:attrName>
                                        </p:attrNameLst>
                                      </p:cBhvr>
                                      <p:to>
                                        <a:schemeClr val="accent2"/>
                                      </p:to>
                                    </p:animClr>
                                  </p:subTnLst>
                                </p:cTn>
                              </p:par>
                              <p:par>
                                <p:cTn id="8" presetID="3" presetClass="entr" presetSubtype="5" fill="hold" grpId="0" nodeType="withEffect">
                                  <p:stCondLst>
                                    <p:cond delay="0"/>
                                  </p:stCondLst>
                                  <p:childTnLst>
                                    <p:set>
                                      <p:cBhvr>
                                        <p:cTn id="9" dur="1" fill="hold">
                                          <p:stCondLst>
                                            <p:cond delay="0"/>
                                          </p:stCondLst>
                                        </p:cTn>
                                        <p:tgtEl>
                                          <p:spTgt spid="77841">
                                            <p:txEl>
                                              <p:pRg st="1" end="1"/>
                                            </p:txEl>
                                          </p:spTgt>
                                        </p:tgtEl>
                                        <p:attrNameLst>
                                          <p:attrName>style.visibility</p:attrName>
                                        </p:attrNameLst>
                                      </p:cBhvr>
                                      <p:to>
                                        <p:strVal val="visible"/>
                                      </p:to>
                                    </p:set>
                                    <p:animEffect transition="in" filter="blinds(vertical)">
                                      <p:cBhvr>
                                        <p:cTn id="10" dur="500"/>
                                        <p:tgtEl>
                                          <p:spTgt spid="77841">
                                            <p:txEl>
                                              <p:pRg st="1" end="1"/>
                                            </p:txEl>
                                          </p:spTgt>
                                        </p:tgtEl>
                                      </p:cBhvr>
                                    </p:animEffect>
                                  </p:childTnLst>
                                  <p:subTnLst>
                                    <p:animClr clrSpc="rgb" dir="cw">
                                      <p:cBhvr override="childStyle">
                                        <p:cTn dur="1" fill="hold" display="0" masterRel="nextClick" afterEffect="1"/>
                                        <p:tgtEl>
                                          <p:spTgt spid="77841">
                                            <p:txEl>
                                              <p:pRg st="1" end="1"/>
                                            </p:txEl>
                                          </p:spTgt>
                                        </p:tgtEl>
                                        <p:attrNameLst>
                                          <p:attrName>ppt_c</p:attrName>
                                        </p:attrNameLst>
                                      </p:cBhvr>
                                      <p:to>
                                        <a:schemeClr val="accent2"/>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77841">
                                            <p:txEl>
                                              <p:pRg st="2" end="2"/>
                                            </p:txEl>
                                          </p:spTgt>
                                        </p:tgtEl>
                                        <p:attrNameLst>
                                          <p:attrName>style.visibility</p:attrName>
                                        </p:attrNameLst>
                                      </p:cBhvr>
                                      <p:to>
                                        <p:strVal val="visible"/>
                                      </p:to>
                                    </p:set>
                                    <p:animEffect transition="in" filter="blinds(vertical)">
                                      <p:cBhvr>
                                        <p:cTn id="15" dur="500"/>
                                        <p:tgtEl>
                                          <p:spTgt spid="77841">
                                            <p:txEl>
                                              <p:pRg st="2" end="2"/>
                                            </p:txEl>
                                          </p:spTgt>
                                        </p:tgtEl>
                                      </p:cBhvr>
                                    </p:animEffect>
                                  </p:childTnLst>
                                  <p:subTnLst>
                                    <p:animClr clrSpc="rgb" dir="cw">
                                      <p:cBhvr override="childStyle">
                                        <p:cTn dur="1" fill="hold" display="0" masterRel="nextClick" afterEffect="1"/>
                                        <p:tgtEl>
                                          <p:spTgt spid="77841">
                                            <p:txEl>
                                              <p:pRg st="2" end="2"/>
                                            </p:txEl>
                                          </p:spTgt>
                                        </p:tgtEl>
                                        <p:attrNameLst>
                                          <p:attrName>ppt_c</p:attrName>
                                        </p:attrNameLst>
                                      </p:cBhvr>
                                      <p:to>
                                        <a:schemeClr val="accent2"/>
                                      </p:to>
                                    </p:animClr>
                                  </p:subTnLst>
                                </p:cTn>
                              </p:par>
                              <p:par>
                                <p:cTn id="16" presetID="3" presetClass="entr" presetSubtype="5" fill="hold" grpId="0" nodeType="withEffect">
                                  <p:stCondLst>
                                    <p:cond delay="0"/>
                                  </p:stCondLst>
                                  <p:childTnLst>
                                    <p:set>
                                      <p:cBhvr>
                                        <p:cTn id="17" dur="1" fill="hold">
                                          <p:stCondLst>
                                            <p:cond delay="0"/>
                                          </p:stCondLst>
                                        </p:cTn>
                                        <p:tgtEl>
                                          <p:spTgt spid="77841">
                                            <p:txEl>
                                              <p:pRg st="3" end="3"/>
                                            </p:txEl>
                                          </p:spTgt>
                                        </p:tgtEl>
                                        <p:attrNameLst>
                                          <p:attrName>style.visibility</p:attrName>
                                        </p:attrNameLst>
                                      </p:cBhvr>
                                      <p:to>
                                        <p:strVal val="visible"/>
                                      </p:to>
                                    </p:set>
                                    <p:animEffect transition="in" filter="blinds(vertical)">
                                      <p:cBhvr>
                                        <p:cTn id="18" dur="500"/>
                                        <p:tgtEl>
                                          <p:spTgt spid="77841">
                                            <p:txEl>
                                              <p:pRg st="3" end="3"/>
                                            </p:txEl>
                                          </p:spTgt>
                                        </p:tgtEl>
                                      </p:cBhvr>
                                    </p:animEffect>
                                  </p:childTnLst>
                                  <p:subTnLst>
                                    <p:animClr clrSpc="rgb" dir="cw">
                                      <p:cBhvr override="childStyle">
                                        <p:cTn dur="1" fill="hold" display="0" masterRel="nextClick" afterEffect="1"/>
                                        <p:tgtEl>
                                          <p:spTgt spid="77841">
                                            <p:txEl>
                                              <p:pRg st="3" end="3"/>
                                            </p:txEl>
                                          </p:spTgt>
                                        </p:tgtEl>
                                        <p:attrNameLst>
                                          <p:attrName>ppt_c</p:attrName>
                                        </p:attrNameLst>
                                      </p:cBhvr>
                                      <p:to>
                                        <a:schemeClr val="accent2"/>
                                      </p:to>
                                    </p:animClr>
                                  </p:subTnLst>
                                </p:cTn>
                              </p:par>
                              <p:par>
                                <p:cTn id="19" presetID="3" presetClass="entr" presetSubtype="5" fill="hold" grpId="0" nodeType="withEffect">
                                  <p:stCondLst>
                                    <p:cond delay="0"/>
                                  </p:stCondLst>
                                  <p:childTnLst>
                                    <p:set>
                                      <p:cBhvr>
                                        <p:cTn id="20" dur="1" fill="hold">
                                          <p:stCondLst>
                                            <p:cond delay="0"/>
                                          </p:stCondLst>
                                        </p:cTn>
                                        <p:tgtEl>
                                          <p:spTgt spid="77841">
                                            <p:txEl>
                                              <p:pRg st="4" end="4"/>
                                            </p:txEl>
                                          </p:spTgt>
                                        </p:tgtEl>
                                        <p:attrNameLst>
                                          <p:attrName>style.visibility</p:attrName>
                                        </p:attrNameLst>
                                      </p:cBhvr>
                                      <p:to>
                                        <p:strVal val="visible"/>
                                      </p:to>
                                    </p:set>
                                    <p:animEffect transition="in" filter="blinds(vertical)">
                                      <p:cBhvr>
                                        <p:cTn id="21" dur="500"/>
                                        <p:tgtEl>
                                          <p:spTgt spid="77841">
                                            <p:txEl>
                                              <p:pRg st="4" end="4"/>
                                            </p:txEl>
                                          </p:spTgt>
                                        </p:tgtEl>
                                      </p:cBhvr>
                                    </p:animEffect>
                                  </p:childTnLst>
                                  <p:subTnLst>
                                    <p:animClr clrSpc="rgb" dir="cw">
                                      <p:cBhvr override="childStyle">
                                        <p:cTn dur="1" fill="hold" display="0" masterRel="nextClick" afterEffect="1"/>
                                        <p:tgtEl>
                                          <p:spTgt spid="77841">
                                            <p:txEl>
                                              <p:pRg st="4" end="4"/>
                                            </p:txEl>
                                          </p:spTgt>
                                        </p:tgtEl>
                                        <p:attrNameLst>
                                          <p:attrName>ppt_c</p:attrName>
                                        </p:attrNameLst>
                                      </p:cBhvr>
                                      <p:to>
                                        <a:schemeClr val="accent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41"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921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9220"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9221"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9222" name="Rectangle 6"/>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9223" name="Rectangle 7"/>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9224" name="Rectangle 8"/>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9225" name="Rectangle 9"/>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9226" name="Rectangle 10"/>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9227" name="Rectangle 11"/>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9228" name="Rectangle 1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9229" name="Rectangle 1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9230" name="Rectangle 1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9232" name="Rectangle 17"/>
          <p:cNvSpPr>
            <a:spLocks noGrp="1" noChangeArrowheads="1"/>
          </p:cNvSpPr>
          <p:nvPr>
            <p:ph type="body" idx="1"/>
          </p:nvPr>
        </p:nvSpPr>
        <p:spPr>
          <a:xfrm>
            <a:off x="685800" y="1524000"/>
            <a:ext cx="7772400" cy="2133600"/>
          </a:xfrm>
          <a:noFill/>
        </p:spPr>
        <p:txBody>
          <a:bodyPr/>
          <a:lstStyle/>
          <a:p>
            <a:pPr lvl="1">
              <a:buFont typeface="Wingdings" panose="05000000000000000000" pitchFamily="2" charset="2"/>
              <a:buChar char="§"/>
            </a:pPr>
            <a:r>
              <a:rPr lang="en-US" altLang="en-US" sz="3200" dirty="0" smtClean="0"/>
              <a:t>“Capital Budgeting”</a:t>
            </a:r>
          </a:p>
        </p:txBody>
      </p:sp>
      <p:sp>
        <p:nvSpPr>
          <p:cNvPr id="2" name="Title 1"/>
          <p:cNvSpPr>
            <a:spLocks noGrp="1"/>
          </p:cNvSpPr>
          <p:nvPr>
            <p:ph type="title"/>
          </p:nvPr>
        </p:nvSpPr>
        <p:spPr/>
        <p:txBody>
          <a:bodyPr/>
          <a:lstStyle/>
          <a:p>
            <a:r>
              <a:rPr lang="en-US" dirty="0" smtClean="0"/>
              <a:t>Investment and Financing Decisions</a:t>
            </a:r>
            <a:endParaRPr lang="en-US" dirty="0"/>
          </a:p>
        </p:txBody>
      </p:sp>
      <p:grpSp>
        <p:nvGrpSpPr>
          <p:cNvPr id="5" name="Group 4"/>
          <p:cNvGrpSpPr/>
          <p:nvPr/>
        </p:nvGrpSpPr>
        <p:grpSpPr>
          <a:xfrm>
            <a:off x="1361089" y="2514600"/>
            <a:ext cx="6421823" cy="1828800"/>
            <a:chOff x="1361089" y="2895600"/>
            <a:chExt cx="6421823" cy="1828800"/>
          </a:xfrm>
          <a:effectLst>
            <a:outerShdw blurRad="50800" dist="38100" dir="5400000" algn="t" rotWithShape="0">
              <a:prstClr val="black">
                <a:alpha val="40000"/>
              </a:prstClr>
            </a:outerShdw>
          </a:effectLst>
        </p:grpSpPr>
        <p:sp>
          <p:nvSpPr>
            <p:cNvPr id="3" name="Rounded Rectangle 2"/>
            <p:cNvSpPr/>
            <p:nvPr/>
          </p:nvSpPr>
          <p:spPr bwMode="auto">
            <a:xfrm>
              <a:off x="1361089" y="2895600"/>
              <a:ext cx="2978727" cy="1828800"/>
            </a:xfrm>
            <a:prstGeom prst="roundRect">
              <a:avLst/>
            </a:prstGeom>
            <a:solidFill>
              <a:srgbClr val="91C9C8"/>
            </a:solidFill>
            <a:ln w="127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i="0" u="sng" strike="noStrike" cap="none" normalizeH="0" baseline="0" dirty="0" smtClean="0">
                  <a:ln>
                    <a:noFill/>
                  </a:ln>
                  <a:solidFill>
                    <a:schemeClr val="tx1">
                      <a:lumMod val="85000"/>
                      <a:lumOff val="15000"/>
                    </a:schemeClr>
                  </a:solidFill>
                  <a:effectLst/>
                  <a:latin typeface="+mn-lt"/>
                </a:rPr>
                <a:t>TANGIBLE ASSETS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strike="noStrike" cap="none" normalizeH="0" baseline="0" dirty="0" smtClean="0">
                <a:ln>
                  <a:noFill/>
                </a:ln>
                <a:solidFill>
                  <a:schemeClr val="tx1">
                    <a:lumMod val="85000"/>
                    <a:lumOff val="15000"/>
                  </a:schemeClr>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2200" dirty="0" smtClean="0">
                  <a:solidFill>
                    <a:schemeClr val="tx1">
                      <a:lumMod val="85000"/>
                      <a:lumOff val="15000"/>
                    </a:schemeClr>
                  </a:solidFill>
                  <a:latin typeface="+mn-lt"/>
                </a:rPr>
                <a:t>Southwest Airlines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lumMod val="85000"/>
                      <a:lumOff val="15000"/>
                    </a:schemeClr>
                  </a:solidFill>
                  <a:effectLst/>
                  <a:latin typeface="+mn-lt"/>
                </a:rPr>
                <a:t>Purchase new planes</a:t>
              </a:r>
            </a:p>
          </p:txBody>
        </p:sp>
        <p:sp>
          <p:nvSpPr>
            <p:cNvPr id="20" name="Rounded Rectangle 19"/>
            <p:cNvSpPr/>
            <p:nvPr/>
          </p:nvSpPr>
          <p:spPr bwMode="auto">
            <a:xfrm>
              <a:off x="4804185" y="2895600"/>
              <a:ext cx="2978727" cy="1828800"/>
            </a:xfrm>
            <a:prstGeom prst="roundRect">
              <a:avLst/>
            </a:prstGeom>
            <a:solidFill>
              <a:srgbClr val="91C9C8"/>
            </a:solidFill>
            <a:ln w="127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i="0" u="sng" strike="noStrike" cap="none" normalizeH="0" baseline="0" dirty="0" smtClean="0">
                  <a:ln>
                    <a:noFill/>
                  </a:ln>
                  <a:solidFill>
                    <a:schemeClr val="tx1">
                      <a:lumMod val="85000"/>
                      <a:lumOff val="15000"/>
                    </a:schemeClr>
                  </a:solidFill>
                  <a:effectLst/>
                  <a:latin typeface="+mn-lt"/>
                </a:rPr>
                <a:t>INTANGIBLE ASSETS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lumMod val="85000"/>
                    <a:lumOff val="15000"/>
                  </a:schemeClr>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2200" dirty="0" smtClean="0">
                  <a:solidFill>
                    <a:schemeClr val="tx1">
                      <a:lumMod val="85000"/>
                      <a:lumOff val="15000"/>
                    </a:schemeClr>
                  </a:solidFill>
                  <a:latin typeface="+mn-lt"/>
                </a:rPr>
                <a:t>GlaxoSmithKline</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lumMod val="85000"/>
                      <a:lumOff val="15000"/>
                    </a:schemeClr>
                  </a:solidFill>
                  <a:effectLst/>
                  <a:latin typeface="+mn-lt"/>
                </a:rPr>
                <a:t>R&amp;D</a:t>
              </a:r>
              <a:r>
                <a:rPr kumimoji="0" lang="en-US" sz="2200" b="0" i="0" u="none" strike="noStrike" cap="none" normalizeH="0" dirty="0" smtClean="0">
                  <a:ln>
                    <a:noFill/>
                  </a:ln>
                  <a:solidFill>
                    <a:schemeClr val="tx1">
                      <a:lumMod val="85000"/>
                      <a:lumOff val="15000"/>
                    </a:schemeClr>
                  </a:solidFill>
                  <a:effectLst/>
                  <a:latin typeface="+mn-lt"/>
                </a:rPr>
                <a:t> expenditures</a:t>
              </a:r>
              <a:endParaRPr kumimoji="0" lang="en-US" sz="2200" b="0" i="0" u="none" strike="noStrike" cap="none" normalizeH="0" baseline="0" dirty="0" smtClean="0">
                <a:ln>
                  <a:noFill/>
                </a:ln>
                <a:solidFill>
                  <a:schemeClr val="tx1">
                    <a:lumMod val="85000"/>
                    <a:lumOff val="15000"/>
                  </a:schemeClr>
                </a:solidFill>
                <a:effectLst/>
                <a:latin typeface="+mn-lt"/>
              </a:endParaRPr>
            </a:p>
          </p:txBody>
        </p:sp>
      </p:grpSp>
    </p:spTree>
    <p:extLst>
      <p:ext uri="{BB962C8B-B14F-4D97-AF65-F5344CB8AC3E}">
        <p14:creationId xmlns:p14="http://schemas.microsoft.com/office/powerpoint/2010/main" val="3648298449"/>
      </p:ext>
    </p:extLst>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243"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244"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245"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246" name="Rectangle 6"/>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247" name="Rectangle 7"/>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248" name="Rectangle 8"/>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249" name="Rectangle 9"/>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250" name="Rectangle 10"/>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251" name="Rectangle 11"/>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252" name="Rectangle 1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253" name="Rectangle 1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254" name="Rectangle 1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2416" name="Rectangle 16"/>
          <p:cNvSpPr>
            <a:spLocks noGrp="1" noChangeArrowheads="1"/>
          </p:cNvSpPr>
          <p:nvPr>
            <p:ph type="body" idx="1"/>
          </p:nvPr>
        </p:nvSpPr>
        <p:spPr>
          <a:xfrm>
            <a:off x="685800" y="1524000"/>
            <a:ext cx="8153400" cy="4038600"/>
          </a:xfrm>
          <a:noFill/>
        </p:spPr>
        <p:txBody>
          <a:bodyPr/>
          <a:lstStyle/>
          <a:p>
            <a:r>
              <a:rPr lang="en-US" altLang="en-US" sz="3200" dirty="0" smtClean="0"/>
              <a:t>Financing Decision</a:t>
            </a:r>
          </a:p>
          <a:p>
            <a:pPr lvl="1"/>
            <a:r>
              <a:rPr lang="en-US" altLang="en-US" sz="3200" dirty="0" smtClean="0"/>
              <a:t>Decision on the sources and amounts of financing</a:t>
            </a:r>
          </a:p>
          <a:p>
            <a:pPr marL="457200" lvl="1" indent="0">
              <a:buNone/>
            </a:pPr>
            <a:endParaRPr lang="en-US" altLang="en-US" sz="3200" dirty="0" smtClean="0"/>
          </a:p>
          <a:p>
            <a:r>
              <a:rPr lang="en-US" altLang="en-US" sz="3200" dirty="0" smtClean="0"/>
              <a:t>Capital Structure</a:t>
            </a:r>
          </a:p>
          <a:p>
            <a:pPr lvl="1"/>
            <a:r>
              <a:rPr lang="en-US" altLang="en-US" sz="3200" dirty="0" smtClean="0"/>
              <a:t>The mix of long-term debt and equity financing</a:t>
            </a:r>
          </a:p>
          <a:p>
            <a:pPr lvl="1">
              <a:buFont typeface="Wingdings" pitchFamily="2" charset="2"/>
              <a:buNone/>
            </a:pPr>
            <a:endParaRPr lang="en-US" altLang="en-US" sz="3200" dirty="0" smtClean="0"/>
          </a:p>
        </p:txBody>
      </p:sp>
      <p:sp>
        <p:nvSpPr>
          <p:cNvPr id="3" name="Title 2"/>
          <p:cNvSpPr>
            <a:spLocks noGrp="1"/>
          </p:cNvSpPr>
          <p:nvPr>
            <p:ph type="title"/>
          </p:nvPr>
        </p:nvSpPr>
        <p:spPr/>
        <p:txBody>
          <a:bodyPr/>
          <a:lstStyle/>
          <a:p>
            <a:r>
              <a:rPr lang="en-US" dirty="0" smtClean="0"/>
              <a:t>Investment and Financing Decisions</a:t>
            </a:r>
            <a:endParaRPr lang="en-US" dirty="0"/>
          </a:p>
        </p:txBody>
      </p:sp>
    </p:spTree>
    <p:extLst>
      <p:ext uri="{BB962C8B-B14F-4D97-AF65-F5344CB8AC3E}">
        <p14:creationId xmlns:p14="http://schemas.microsoft.com/office/powerpoint/2010/main" val="1006561383"/>
      </p:ext>
    </p:extLst>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243"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244"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245"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246" name="Rectangle 6"/>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247" name="Rectangle 7"/>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248" name="Rectangle 8"/>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249" name="Rectangle 9"/>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250" name="Rectangle 10"/>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251" name="Rectangle 11"/>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252" name="Rectangle 1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253" name="Rectangle 1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254" name="Rectangle 1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 name="Title 2"/>
          <p:cNvSpPr>
            <a:spLocks noGrp="1"/>
          </p:cNvSpPr>
          <p:nvPr>
            <p:ph type="title"/>
          </p:nvPr>
        </p:nvSpPr>
        <p:spPr/>
        <p:txBody>
          <a:bodyPr/>
          <a:lstStyle/>
          <a:p>
            <a:r>
              <a:rPr lang="en-US" dirty="0" smtClean="0"/>
              <a:t>Investment and Financing Decisions</a:t>
            </a:r>
            <a:endParaRPr lang="en-US" dirty="0"/>
          </a:p>
        </p:txBody>
      </p:sp>
      <p:sp>
        <p:nvSpPr>
          <p:cNvPr id="5" name="Oval 4"/>
          <p:cNvSpPr/>
          <p:nvPr/>
        </p:nvSpPr>
        <p:spPr bwMode="auto">
          <a:xfrm>
            <a:off x="1410586" y="1505393"/>
            <a:ext cx="2018414" cy="2018414"/>
          </a:xfrm>
          <a:prstGeom prst="ellipse">
            <a:avLst/>
          </a:prstGeom>
          <a:solidFill>
            <a:srgbClr val="91C9C8"/>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600" i="0" u="none" strike="noStrike" cap="none" normalizeH="0" baseline="0" dirty="0" smtClean="0">
                <a:ln>
                  <a:noFill/>
                </a:ln>
                <a:solidFill>
                  <a:schemeClr val="tx1">
                    <a:lumMod val="85000"/>
                    <a:lumOff val="15000"/>
                  </a:schemeClr>
                </a:solidFill>
                <a:effectLst/>
              </a:rPr>
              <a:t>ASSETS</a:t>
            </a:r>
          </a:p>
        </p:txBody>
      </p:sp>
      <p:sp>
        <p:nvSpPr>
          <p:cNvPr id="6" name="Rounded Rectangle 5"/>
          <p:cNvSpPr/>
          <p:nvPr/>
        </p:nvSpPr>
        <p:spPr bwMode="auto">
          <a:xfrm>
            <a:off x="1159259" y="3733800"/>
            <a:ext cx="2556510" cy="554935"/>
          </a:xfrm>
          <a:prstGeom prst="roundRect">
            <a:avLst/>
          </a:prstGeom>
          <a:solidFill>
            <a:srgbClr val="91C9C8"/>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lumMod val="85000"/>
                    <a:lumOff val="15000"/>
                  </a:schemeClr>
                </a:solidFill>
                <a:effectLst/>
              </a:rPr>
              <a:t>Investment Decision</a:t>
            </a:r>
          </a:p>
        </p:txBody>
      </p:sp>
      <p:sp>
        <p:nvSpPr>
          <p:cNvPr id="27" name="Oval 26"/>
          <p:cNvSpPr/>
          <p:nvPr/>
        </p:nvSpPr>
        <p:spPr bwMode="auto">
          <a:xfrm>
            <a:off x="5060655" y="1714500"/>
            <a:ext cx="1600200" cy="1600200"/>
          </a:xfrm>
          <a:prstGeom prst="ellipse">
            <a:avLst/>
          </a:prstGeom>
          <a:solidFill>
            <a:srgbClr val="91C9C8"/>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lumMod val="85000"/>
                    <a:lumOff val="15000"/>
                  </a:schemeClr>
                </a:solidFill>
                <a:effectLst/>
              </a:rPr>
              <a:t>FIRM</a:t>
            </a:r>
          </a:p>
        </p:txBody>
      </p:sp>
      <p:sp>
        <p:nvSpPr>
          <p:cNvPr id="29" name="Rounded Rectangle 28"/>
          <p:cNvSpPr/>
          <p:nvPr/>
        </p:nvSpPr>
        <p:spPr bwMode="auto">
          <a:xfrm>
            <a:off x="4580595" y="5181600"/>
            <a:ext cx="2560320" cy="381000"/>
          </a:xfrm>
          <a:prstGeom prst="roundRect">
            <a:avLst/>
          </a:prstGeom>
          <a:solidFill>
            <a:srgbClr val="91C9C8"/>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i="1" dirty="0" smtClean="0">
                <a:solidFill>
                  <a:schemeClr val="tx1">
                    <a:lumMod val="85000"/>
                    <a:lumOff val="15000"/>
                  </a:schemeClr>
                </a:solidFill>
              </a:rPr>
              <a:t>Financing Decision</a:t>
            </a:r>
            <a:endParaRPr lang="en-US" sz="2000" i="1" dirty="0">
              <a:solidFill>
                <a:schemeClr val="tx1">
                  <a:lumMod val="85000"/>
                  <a:lumOff val="15000"/>
                </a:schemeClr>
              </a:solidFill>
            </a:endParaRPr>
          </a:p>
        </p:txBody>
      </p:sp>
      <p:grpSp>
        <p:nvGrpSpPr>
          <p:cNvPr id="9" name="Group 8"/>
          <p:cNvGrpSpPr/>
          <p:nvPr/>
        </p:nvGrpSpPr>
        <p:grpSpPr>
          <a:xfrm>
            <a:off x="4572000" y="3974592"/>
            <a:ext cx="2577510" cy="978408"/>
            <a:chOff x="4572000" y="3523807"/>
            <a:chExt cx="2577510" cy="978408"/>
          </a:xfrm>
          <a:effectLst>
            <a:outerShdw blurRad="50800" dist="38100" dir="5400000" algn="t" rotWithShape="0">
              <a:prstClr val="black">
                <a:alpha val="40000"/>
              </a:prstClr>
            </a:outerShdw>
          </a:effectLst>
          <a:scene3d>
            <a:camera prst="orthographicFront">
              <a:rot lat="0" lon="0" rev="0"/>
            </a:camera>
            <a:lightRig rig="balanced" dir="t">
              <a:rot lat="0" lon="0" rev="8700000"/>
            </a:lightRig>
          </a:scene3d>
        </p:grpSpPr>
        <p:sp>
          <p:nvSpPr>
            <p:cNvPr id="7" name="Rounded Rectangle 6"/>
            <p:cNvSpPr/>
            <p:nvPr/>
          </p:nvSpPr>
          <p:spPr bwMode="auto">
            <a:xfrm>
              <a:off x="4572000" y="3523807"/>
              <a:ext cx="978408" cy="978408"/>
            </a:xfrm>
            <a:prstGeom prst="roundRect">
              <a:avLst/>
            </a:prstGeom>
            <a:solidFill>
              <a:srgbClr val="91C9C8"/>
            </a:solidFill>
            <a:ln>
              <a:noFill/>
              <a:headEnd type="none" w="med" len="med"/>
              <a:tailEnd type="none" w="med" len="med"/>
            </a:ln>
            <a:effectLst>
              <a:outerShdw blurRad="44450" dist="27940" dir="5400000" algn="ctr">
                <a:srgbClr val="000000">
                  <a:alpha val="32000"/>
                </a:srgbClr>
              </a:outerShdw>
            </a:effectLst>
            <a:sp3d>
              <a:bevelT w="190500" h="38100"/>
            </a:sp3d>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solidFill>
                    <a:schemeClr val="tx1">
                      <a:lumMod val="85000"/>
                      <a:lumOff val="15000"/>
                    </a:schemeClr>
                  </a:solidFill>
                </a:rPr>
                <a:t>Debt</a:t>
              </a:r>
            </a:p>
          </p:txBody>
        </p:sp>
        <p:sp>
          <p:nvSpPr>
            <p:cNvPr id="30" name="Rounded Rectangle 29"/>
            <p:cNvSpPr/>
            <p:nvPr/>
          </p:nvSpPr>
          <p:spPr bwMode="auto">
            <a:xfrm>
              <a:off x="6172200" y="3524905"/>
              <a:ext cx="977310" cy="977310"/>
            </a:xfrm>
            <a:prstGeom prst="roundRect">
              <a:avLst/>
            </a:prstGeom>
            <a:solidFill>
              <a:srgbClr val="91C9C8"/>
            </a:solidFill>
            <a:ln>
              <a:noFill/>
              <a:headEnd type="none" w="med" len="med"/>
              <a:tailEnd type="none" w="med" len="med"/>
            </a:ln>
            <a:effectLst>
              <a:outerShdw blurRad="44450" dist="27940" dir="5400000" algn="ctr">
                <a:srgbClr val="000000">
                  <a:alpha val="32000"/>
                </a:srgbClr>
              </a:outerShdw>
            </a:effectLst>
            <a:sp3d>
              <a:bevelT w="190500" h="38100"/>
            </a:sp3d>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smtClean="0">
                  <a:solidFill>
                    <a:schemeClr val="tx1">
                      <a:lumMod val="85000"/>
                      <a:lumOff val="15000"/>
                    </a:schemeClr>
                  </a:solidFill>
                </a:rPr>
                <a:t>Equity</a:t>
              </a:r>
              <a:endParaRPr lang="en-US" sz="2000" dirty="0">
                <a:solidFill>
                  <a:schemeClr val="tx1">
                    <a:lumMod val="85000"/>
                    <a:lumOff val="15000"/>
                  </a:schemeClr>
                </a:solidFill>
              </a:endParaRPr>
            </a:p>
          </p:txBody>
        </p:sp>
      </p:grpSp>
      <p:cxnSp>
        <p:nvCxnSpPr>
          <p:cNvPr id="12" name="Straight Arrow Connector 11"/>
          <p:cNvCxnSpPr>
            <a:stCxn id="5" idx="6"/>
          </p:cNvCxnSpPr>
          <p:nvPr/>
        </p:nvCxnSpPr>
        <p:spPr bwMode="auto">
          <a:xfrm>
            <a:off x="3429000" y="2514600"/>
            <a:ext cx="1447800" cy="0"/>
          </a:xfrm>
          <a:prstGeom prst="straightConnector1">
            <a:avLst/>
          </a:prstGeom>
          <a:solidFill>
            <a:schemeClr val="accent1"/>
          </a:solidFill>
          <a:ln w="19050" cap="flat" cmpd="sng" algn="ctr">
            <a:solidFill>
              <a:schemeClr val="tx1">
                <a:lumMod val="85000"/>
                <a:lumOff val="15000"/>
              </a:schemeClr>
            </a:solidFill>
            <a:prstDash val="solid"/>
            <a:round/>
            <a:headEnd type="none" w="med" len="med"/>
            <a:tailEnd type="arrow"/>
          </a:ln>
          <a:effectLst>
            <a:outerShdw blurRad="50800" dist="38100" dir="5400000" algn="t" rotWithShape="0">
              <a:prstClr val="black">
                <a:alpha val="40000"/>
              </a:prstClr>
            </a:outerShdw>
          </a:effectLst>
        </p:spPr>
      </p:cxnSp>
      <p:cxnSp>
        <p:nvCxnSpPr>
          <p:cNvPr id="14" name="Straight Arrow Connector 13"/>
          <p:cNvCxnSpPr/>
          <p:nvPr/>
        </p:nvCxnSpPr>
        <p:spPr bwMode="auto">
          <a:xfrm flipV="1">
            <a:off x="5061204" y="3243072"/>
            <a:ext cx="233795" cy="731520"/>
          </a:xfrm>
          <a:prstGeom prst="straightConnector1">
            <a:avLst/>
          </a:prstGeom>
          <a:solidFill>
            <a:schemeClr val="accent1"/>
          </a:solidFill>
          <a:ln w="19050" cap="flat" cmpd="sng" algn="ctr">
            <a:solidFill>
              <a:schemeClr val="tx1">
                <a:lumMod val="85000"/>
                <a:lumOff val="15000"/>
              </a:schemeClr>
            </a:solidFill>
            <a:prstDash val="solid"/>
            <a:round/>
            <a:headEnd type="none" w="med" len="med"/>
            <a:tailEnd type="arrow"/>
          </a:ln>
          <a:effectLst>
            <a:outerShdw blurRad="50800" dist="38100" dir="5400000" algn="t" rotWithShape="0">
              <a:prstClr val="black">
                <a:alpha val="40000"/>
              </a:prstClr>
            </a:outerShdw>
          </a:effectLst>
        </p:spPr>
      </p:cxnSp>
      <p:cxnSp>
        <p:nvCxnSpPr>
          <p:cNvPr id="16" name="Straight Arrow Connector 15"/>
          <p:cNvCxnSpPr/>
          <p:nvPr/>
        </p:nvCxnSpPr>
        <p:spPr bwMode="auto">
          <a:xfrm flipH="1" flipV="1">
            <a:off x="6426511" y="3243072"/>
            <a:ext cx="234344" cy="731520"/>
          </a:xfrm>
          <a:prstGeom prst="straightConnector1">
            <a:avLst/>
          </a:prstGeom>
          <a:solidFill>
            <a:schemeClr val="accent1"/>
          </a:solidFill>
          <a:ln w="19050" cap="flat" cmpd="sng" algn="ctr">
            <a:solidFill>
              <a:schemeClr val="tx1">
                <a:lumMod val="85000"/>
                <a:lumOff val="15000"/>
              </a:schemeClr>
            </a:solidFill>
            <a:prstDash val="solid"/>
            <a:round/>
            <a:headEnd type="none" w="med" len="med"/>
            <a:tailEnd type="arrow"/>
          </a:ln>
          <a:effectLst>
            <a:outerShdw blurRad="50800" dist="38100" dir="5400000" algn="t" rotWithShape="0">
              <a:prstClr val="black">
                <a:alpha val="40000"/>
              </a:prstClr>
            </a:outerShdw>
          </a:effectLst>
        </p:spPr>
      </p:cxnSp>
    </p:spTree>
    <p:extLst>
      <p:ext uri="{BB962C8B-B14F-4D97-AF65-F5344CB8AC3E}">
        <p14:creationId xmlns:p14="http://schemas.microsoft.com/office/powerpoint/2010/main" val="3515938636"/>
      </p:ext>
    </p:extLst>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2291"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2292"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2293"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2294" name="Rectangle 6"/>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2295" name="Rectangle 7"/>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2296" name="Rectangle 8"/>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2297" name="Rectangle 9"/>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2298" name="Rectangle 10"/>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2299" name="Rectangle 11"/>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2300" name="Rectangle 1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2301" name="Rectangle 1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2302" name="Rectangle 1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2304" name="Rectangle 16"/>
          <p:cNvSpPr>
            <a:spLocks noGrp="1" noChangeArrowheads="1"/>
          </p:cNvSpPr>
          <p:nvPr>
            <p:ph type="body" idx="1"/>
          </p:nvPr>
        </p:nvSpPr>
        <p:spPr>
          <a:xfrm>
            <a:off x="685800" y="1524000"/>
            <a:ext cx="8153400" cy="4038600"/>
          </a:xfrm>
          <a:noFill/>
        </p:spPr>
        <p:txBody>
          <a:bodyPr/>
          <a:lstStyle/>
          <a:p>
            <a:r>
              <a:rPr lang="en-US" altLang="en-US" sz="3200" dirty="0" smtClean="0"/>
              <a:t>Real Assets</a:t>
            </a:r>
          </a:p>
          <a:p>
            <a:pPr lvl="1"/>
            <a:r>
              <a:rPr lang="en-US" altLang="en-US" sz="2800" dirty="0" smtClean="0"/>
              <a:t>Assets used to produce goods and services</a:t>
            </a:r>
          </a:p>
          <a:p>
            <a:pPr lvl="1"/>
            <a:endParaRPr lang="en-US" altLang="en-US" sz="2800" dirty="0" smtClean="0"/>
          </a:p>
          <a:p>
            <a:r>
              <a:rPr lang="en-US" altLang="en-US" sz="3200" dirty="0" smtClean="0"/>
              <a:t>Financial Assets</a:t>
            </a:r>
          </a:p>
          <a:p>
            <a:pPr lvl="1"/>
            <a:r>
              <a:rPr lang="en-US" altLang="en-US" sz="2800" dirty="0" smtClean="0"/>
              <a:t>Financial claims to the income generated by the firm’s real assets</a:t>
            </a:r>
          </a:p>
        </p:txBody>
      </p:sp>
      <p:sp>
        <p:nvSpPr>
          <p:cNvPr id="2" name="Title 1"/>
          <p:cNvSpPr>
            <a:spLocks noGrp="1"/>
          </p:cNvSpPr>
          <p:nvPr>
            <p:ph type="title"/>
          </p:nvPr>
        </p:nvSpPr>
        <p:spPr/>
        <p:txBody>
          <a:bodyPr/>
          <a:lstStyle/>
          <a:p>
            <a:r>
              <a:rPr lang="en-US" dirty="0" smtClean="0"/>
              <a:t>Investment and Financing Decisions</a:t>
            </a:r>
            <a:endParaRPr lang="en-US" dirty="0"/>
          </a:p>
        </p:txBody>
      </p:sp>
    </p:spTree>
    <p:extLst>
      <p:ext uri="{BB962C8B-B14F-4D97-AF65-F5344CB8AC3E}">
        <p14:creationId xmlns:p14="http://schemas.microsoft.com/office/powerpoint/2010/main" val="1353566161"/>
      </p:ext>
    </p:extLst>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2291"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2292"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2293"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2294" name="Rectangle 6"/>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2295" name="Rectangle 7"/>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2296" name="Rectangle 8"/>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2297" name="Rectangle 9"/>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2298" name="Rectangle 10"/>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2299" name="Rectangle 11"/>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2300" name="Rectangle 1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2301" name="Rectangle 1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2302" name="Rectangle 1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2304" name="Rectangle 16"/>
          <p:cNvSpPr>
            <a:spLocks noGrp="1" noChangeArrowheads="1"/>
          </p:cNvSpPr>
          <p:nvPr>
            <p:ph type="body" idx="1"/>
          </p:nvPr>
        </p:nvSpPr>
        <p:spPr>
          <a:xfrm>
            <a:off x="678712" y="1295400"/>
            <a:ext cx="8153400" cy="5181600"/>
          </a:xfrm>
          <a:noFill/>
        </p:spPr>
        <p:txBody>
          <a:bodyPr/>
          <a:lstStyle/>
          <a:p>
            <a:r>
              <a:rPr lang="en-US" altLang="en-US" sz="3200" dirty="0" smtClean="0"/>
              <a:t>Are the following capital </a:t>
            </a:r>
            <a:r>
              <a:rPr lang="en-US" altLang="en-US" sz="3200" i="1" dirty="0" smtClean="0"/>
              <a:t>budgeting</a:t>
            </a:r>
            <a:r>
              <a:rPr lang="en-US" altLang="en-US" sz="3200" dirty="0" smtClean="0"/>
              <a:t> or </a:t>
            </a:r>
            <a:r>
              <a:rPr lang="en-US" altLang="en-US" sz="3200" i="1" dirty="0" smtClean="0"/>
              <a:t>financing</a:t>
            </a:r>
            <a:r>
              <a:rPr lang="en-US" altLang="en-US" sz="3200" dirty="0" smtClean="0"/>
              <a:t> decisions?</a:t>
            </a:r>
          </a:p>
          <a:p>
            <a:pPr lvl="1"/>
            <a:r>
              <a:rPr lang="en-US" altLang="en-US" sz="2400" dirty="0" smtClean="0"/>
              <a:t>Intel decides to spend $1 billion to develop a new microprocessor</a:t>
            </a:r>
          </a:p>
          <a:p>
            <a:pPr lvl="1"/>
            <a:r>
              <a:rPr lang="en-US" altLang="en-US" sz="2400" dirty="0" smtClean="0"/>
              <a:t>Volkswagen borrows 350 million euros (€350 million) from Deutsche Bank</a:t>
            </a:r>
          </a:p>
          <a:p>
            <a:pPr lvl="1"/>
            <a:r>
              <a:rPr lang="en-US" altLang="en-US" sz="2400" dirty="0" smtClean="0"/>
              <a:t>Royal Dutch Shell constructs a pipeline to bring natural gas onshore from a production platform in Australia</a:t>
            </a:r>
          </a:p>
          <a:p>
            <a:pPr lvl="1"/>
            <a:r>
              <a:rPr lang="en-US" altLang="en-US" sz="2400" dirty="0" smtClean="0"/>
              <a:t>Avon spends €200 million to launch a new range of cosmetics in European markets</a:t>
            </a:r>
          </a:p>
          <a:p>
            <a:pPr lvl="1"/>
            <a:r>
              <a:rPr lang="en-US" altLang="en-US" sz="2400" dirty="0" smtClean="0"/>
              <a:t>Pfizer issues new shares to buy a small biotech company</a:t>
            </a:r>
          </a:p>
        </p:txBody>
      </p:sp>
      <p:sp>
        <p:nvSpPr>
          <p:cNvPr id="2" name="Title 1"/>
          <p:cNvSpPr>
            <a:spLocks noGrp="1"/>
          </p:cNvSpPr>
          <p:nvPr>
            <p:ph type="title"/>
          </p:nvPr>
        </p:nvSpPr>
        <p:spPr/>
        <p:txBody>
          <a:bodyPr/>
          <a:lstStyle/>
          <a:p>
            <a:r>
              <a:rPr lang="en-US" dirty="0" smtClean="0"/>
              <a:t>Investment and Financing Decisions</a:t>
            </a:r>
            <a:endParaRPr lang="en-US" dirty="0"/>
          </a:p>
        </p:txBody>
      </p:sp>
    </p:spTree>
    <p:extLst>
      <p:ext uri="{BB962C8B-B14F-4D97-AF65-F5344CB8AC3E}">
        <p14:creationId xmlns:p14="http://schemas.microsoft.com/office/powerpoint/2010/main" val="2024656685"/>
      </p:ext>
    </p:extLst>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3315"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3316"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3317"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3318" name="Rectangle 6"/>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3319" name="Rectangle 7"/>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3320" name="Rectangle 8"/>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3321" name="Rectangle 9"/>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3322" name="Rectangle 10"/>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3323" name="Rectangle 11"/>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3324" name="Rectangle 1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3325" name="Rectangle 1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3326" name="Rectangle 1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3327" name="Rectangle 16"/>
          <p:cNvSpPr>
            <a:spLocks noGrp="1" noChangeArrowheads="1"/>
          </p:cNvSpPr>
          <p:nvPr>
            <p:ph type="title"/>
          </p:nvPr>
        </p:nvSpPr>
        <p:spPr>
          <a:noFill/>
        </p:spPr>
        <p:txBody>
          <a:bodyPr/>
          <a:lstStyle/>
          <a:p>
            <a:r>
              <a:rPr lang="en-US" altLang="en-US" dirty="0" smtClean="0"/>
              <a:t>What Is a Corporation?</a:t>
            </a:r>
          </a:p>
        </p:txBody>
      </p:sp>
      <p:sp>
        <p:nvSpPr>
          <p:cNvPr id="43025" name="Rectangle 17"/>
          <p:cNvSpPr>
            <a:spLocks noGrp="1" noChangeArrowheads="1"/>
          </p:cNvSpPr>
          <p:nvPr>
            <p:ph type="body" idx="1"/>
          </p:nvPr>
        </p:nvSpPr>
        <p:spPr>
          <a:noFill/>
        </p:spPr>
        <p:txBody>
          <a:bodyPr/>
          <a:lstStyle/>
          <a:p>
            <a:r>
              <a:rPr lang="en-US" altLang="en-US" sz="3200" dirty="0" smtClean="0"/>
              <a:t>Corporation</a:t>
            </a:r>
          </a:p>
          <a:p>
            <a:pPr lvl="1"/>
            <a:r>
              <a:rPr lang="en-US" altLang="en-US" sz="3200" dirty="0" smtClean="0"/>
              <a:t>A business organized as a separate legal entity owned by stockholders</a:t>
            </a:r>
          </a:p>
          <a:p>
            <a:r>
              <a:rPr lang="en-US" altLang="en-US" sz="3200" dirty="0" smtClean="0"/>
              <a:t>Types of Corporations</a:t>
            </a:r>
          </a:p>
          <a:p>
            <a:pPr lvl="1"/>
            <a:r>
              <a:rPr lang="en-US" altLang="en-US" sz="3200" dirty="0" smtClean="0"/>
              <a:t>Public Companies</a:t>
            </a:r>
          </a:p>
          <a:p>
            <a:pPr lvl="1"/>
            <a:r>
              <a:rPr lang="en-US" altLang="en-US" sz="3200" dirty="0" smtClean="0"/>
              <a:t>Private Corporations</a:t>
            </a:r>
          </a:p>
          <a:p>
            <a:pPr lvl="1"/>
            <a:r>
              <a:rPr lang="en-US" altLang="en-US" sz="3200" dirty="0" smtClean="0"/>
              <a:t>Limited Liability Corporations (LLC)</a:t>
            </a:r>
          </a:p>
        </p:txBody>
      </p:sp>
    </p:spTree>
    <p:extLst>
      <p:ext uri="{BB962C8B-B14F-4D97-AF65-F5344CB8AC3E}">
        <p14:creationId xmlns:p14="http://schemas.microsoft.com/office/powerpoint/2010/main" val="857561120"/>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3025">
                                            <p:txEl>
                                              <p:pRg st="0" end="0"/>
                                            </p:txEl>
                                          </p:spTgt>
                                        </p:tgtEl>
                                        <p:attrNameLst>
                                          <p:attrName>style.visibility</p:attrName>
                                        </p:attrNameLst>
                                      </p:cBhvr>
                                      <p:to>
                                        <p:strVal val="visible"/>
                                      </p:to>
                                    </p:set>
                                    <p:anim calcmode="lin" valueType="num">
                                      <p:cBhvr additive="base">
                                        <p:cTn id="7" dur="500" fill="hold"/>
                                        <p:tgtEl>
                                          <p:spTgt spid="4302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302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43025">
                                            <p:txEl>
                                              <p:pRg st="1" end="1"/>
                                            </p:txEl>
                                          </p:spTgt>
                                        </p:tgtEl>
                                        <p:attrNameLst>
                                          <p:attrName>style.visibility</p:attrName>
                                        </p:attrNameLst>
                                      </p:cBhvr>
                                      <p:to>
                                        <p:strVal val="visible"/>
                                      </p:to>
                                    </p:set>
                                    <p:anim calcmode="lin" valueType="num">
                                      <p:cBhvr additive="base">
                                        <p:cTn id="13" dur="500" fill="hold"/>
                                        <p:tgtEl>
                                          <p:spTgt spid="4302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3025">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43025">
                                            <p:txEl>
                                              <p:pRg st="2" end="2"/>
                                            </p:txEl>
                                          </p:spTgt>
                                        </p:tgtEl>
                                        <p:attrNameLst>
                                          <p:attrName>style.visibility</p:attrName>
                                        </p:attrNameLst>
                                      </p:cBhvr>
                                      <p:to>
                                        <p:strVal val="visible"/>
                                      </p:to>
                                    </p:set>
                                    <p:anim calcmode="lin" valueType="num">
                                      <p:cBhvr additive="base">
                                        <p:cTn id="19" dur="500" fill="hold"/>
                                        <p:tgtEl>
                                          <p:spTgt spid="4302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3025">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43025">
                                            <p:txEl>
                                              <p:pRg st="3" end="3"/>
                                            </p:txEl>
                                          </p:spTgt>
                                        </p:tgtEl>
                                        <p:attrNameLst>
                                          <p:attrName>style.visibility</p:attrName>
                                        </p:attrNameLst>
                                      </p:cBhvr>
                                      <p:to>
                                        <p:strVal val="visible"/>
                                      </p:to>
                                    </p:set>
                                    <p:anim calcmode="lin" valueType="num">
                                      <p:cBhvr additive="base">
                                        <p:cTn id="25" dur="500" fill="hold"/>
                                        <p:tgtEl>
                                          <p:spTgt spid="4302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43025">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43025">
                                            <p:txEl>
                                              <p:pRg st="4" end="4"/>
                                            </p:txEl>
                                          </p:spTgt>
                                        </p:tgtEl>
                                        <p:attrNameLst>
                                          <p:attrName>style.visibility</p:attrName>
                                        </p:attrNameLst>
                                      </p:cBhvr>
                                      <p:to>
                                        <p:strVal val="visible"/>
                                      </p:to>
                                    </p:set>
                                    <p:anim calcmode="lin" valueType="num">
                                      <p:cBhvr additive="base">
                                        <p:cTn id="31" dur="500" fill="hold"/>
                                        <p:tgtEl>
                                          <p:spTgt spid="4302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43025">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43025">
                                            <p:txEl>
                                              <p:pRg st="5" end="5"/>
                                            </p:txEl>
                                          </p:spTgt>
                                        </p:tgtEl>
                                        <p:attrNameLst>
                                          <p:attrName>style.visibility</p:attrName>
                                        </p:attrNameLst>
                                      </p:cBhvr>
                                      <p:to>
                                        <p:strVal val="visible"/>
                                      </p:to>
                                    </p:set>
                                    <p:anim calcmode="lin" valueType="num">
                                      <p:cBhvr additive="base">
                                        <p:cTn id="37" dur="500" fill="hold"/>
                                        <p:tgtEl>
                                          <p:spTgt spid="4302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43025">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25" grpId="0" build="p" bldLvl="2" autoUpdateAnimBg="0"/>
    </p:bldLst>
  </p:timing>
</p:sld>
</file>

<file path=ppt/theme/theme1.xml><?xml version="1.0" encoding="utf-8"?>
<a:theme xmlns:a="http://schemas.openxmlformats.org/drawingml/2006/main" name="BMM4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Custom 1">
      <a:majorFont>
        <a:latin typeface="Century Gothic"/>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MM4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MM4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MM4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MM4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MM4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MM4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MM4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918</TotalTime>
  <Pages>8923980</Pages>
  <Words>859</Words>
  <Application>Microsoft Office PowerPoint</Application>
  <PresentationFormat>On-screen Show (4:3)</PresentationFormat>
  <Paragraphs>269</Paragraphs>
  <Slides>24</Slides>
  <Notes>21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BMM4e</vt:lpstr>
      <vt:lpstr>PowerPoint Presentation</vt:lpstr>
      <vt:lpstr>Topics Covered</vt:lpstr>
      <vt:lpstr>Investment and Financing Decisions</vt:lpstr>
      <vt:lpstr>Investment and Financing Decisions</vt:lpstr>
      <vt:lpstr>Investment and Financing Decisions</vt:lpstr>
      <vt:lpstr>Investment and Financing Decisions</vt:lpstr>
      <vt:lpstr>Investment and Financing Decisions</vt:lpstr>
      <vt:lpstr>Investment and Financing Decisions</vt:lpstr>
      <vt:lpstr>What Is a Corporation?</vt:lpstr>
      <vt:lpstr>What Is a Corporation?</vt:lpstr>
      <vt:lpstr>What Is a Corporation?</vt:lpstr>
      <vt:lpstr>What Is a Corporation?</vt:lpstr>
      <vt:lpstr>Who Is the Financial Manager?</vt:lpstr>
      <vt:lpstr>Who Is the Financial Manager?</vt:lpstr>
      <vt:lpstr>Who Is the Financial Manager?</vt:lpstr>
      <vt:lpstr>Goals of the Corporation</vt:lpstr>
      <vt:lpstr>Goals of the Corporation</vt:lpstr>
      <vt:lpstr>Agency Problem</vt:lpstr>
      <vt:lpstr>Agency Problem</vt:lpstr>
      <vt:lpstr>Agency Problem</vt:lpstr>
      <vt:lpstr>Agency Problem</vt:lpstr>
      <vt:lpstr>Agency Problem</vt:lpstr>
      <vt:lpstr>Ethics of Maximizing Value</vt:lpstr>
      <vt:lpstr>Preview of Coming Attractions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Firm and  The Financial Manager</dc:title>
  <dc:creator>Matt Will</dc:creator>
  <cp:lastModifiedBy>Zahid Ali</cp:lastModifiedBy>
  <cp:revision>275</cp:revision>
  <dcterms:created xsi:type="dcterms:W3CDTF">1997-10-06T19:15:22Z</dcterms:created>
  <dcterms:modified xsi:type="dcterms:W3CDTF">2020-10-13T04:36:19Z</dcterms:modified>
</cp:coreProperties>
</file>