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a:t>
            </a:r>
            <a:br>
              <a:rPr lang="en-US" dirty="0" smtClean="0"/>
            </a:br>
            <a:r>
              <a:rPr lang="en-US" sz="4800" dirty="0" smtClean="0"/>
              <a:t>Basic Concepts in Community Medicine</a:t>
            </a:r>
            <a:endParaRPr lang="en-US" sz="4800" dirty="0"/>
          </a:p>
        </p:txBody>
      </p:sp>
      <p:sp>
        <p:nvSpPr>
          <p:cNvPr id="3" name="Subtitle 2"/>
          <p:cNvSpPr>
            <a:spLocks noGrp="1"/>
          </p:cNvSpPr>
          <p:nvPr>
            <p:ph type="subTitle" idx="1"/>
          </p:nvPr>
        </p:nvSpPr>
        <p:spPr/>
        <p:txBody>
          <a:bodyPr/>
          <a:lstStyle/>
          <a:p>
            <a:endParaRPr lang="en-US" dirty="0" smtClean="0"/>
          </a:p>
          <a:p>
            <a:r>
              <a:rPr lang="en-US" dirty="0" smtClean="0"/>
              <a:t>By dr. </a:t>
            </a:r>
            <a:r>
              <a:rPr lang="en-US" dirty="0" err="1" smtClean="0"/>
              <a:t>umer</a:t>
            </a:r>
            <a:r>
              <a:rPr lang="en-US" dirty="0" smtClean="0"/>
              <a:t> farooq</a:t>
            </a:r>
            <a:endParaRPr lang="en-US" dirty="0"/>
          </a:p>
        </p:txBody>
      </p:sp>
    </p:spTree>
    <p:extLst>
      <p:ext uri="{BB962C8B-B14F-4D97-AF65-F5344CB8AC3E}">
        <p14:creationId xmlns:p14="http://schemas.microsoft.com/office/powerpoint/2010/main" val="390911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91852"/>
            <a:ext cx="8946541" cy="5456547"/>
          </a:xfrm>
        </p:spPr>
        <p:txBody>
          <a:bodyPr>
            <a:normAutofit fontScale="92500" lnSpcReduction="10000"/>
          </a:bodyPr>
          <a:lstStyle/>
          <a:p>
            <a:r>
              <a:rPr lang="en-US" b="1" dirty="0" smtClean="0"/>
              <a:t>Carrier of a disease : </a:t>
            </a:r>
          </a:p>
          <a:p>
            <a:r>
              <a:rPr lang="en-US" dirty="0" smtClean="0"/>
              <a:t>It is an infected person or animal that harbors infective agent in the absence of discernible  clinical disease and is capable of transmitting the agent to other persons</a:t>
            </a:r>
          </a:p>
          <a:p>
            <a:r>
              <a:rPr lang="en-US" b="1" dirty="0" smtClean="0"/>
              <a:t>Types of carriers : </a:t>
            </a:r>
          </a:p>
          <a:p>
            <a:r>
              <a:rPr lang="en-US" dirty="0" smtClean="0"/>
              <a:t>1) Incubatory carrier :</a:t>
            </a:r>
          </a:p>
          <a:p>
            <a:r>
              <a:rPr lang="en-US" dirty="0" smtClean="0"/>
              <a:t>Incubatory </a:t>
            </a:r>
            <a:r>
              <a:rPr lang="en-US" dirty="0" smtClean="0"/>
              <a:t>or precocious carriers are those who excrete the pathogens during the incubation period, before the onset of symptoms or before the characteristic features of the disease are manifested. Examples are measles, mumps, polio, pertussis, influenza, diphtheria and hepatitis B</a:t>
            </a:r>
          </a:p>
          <a:p>
            <a:r>
              <a:rPr lang="en-US" dirty="0" smtClean="0"/>
              <a:t>2) Convalescent carrier :</a:t>
            </a:r>
          </a:p>
          <a:p>
            <a:r>
              <a:rPr lang="en-US" dirty="0" smtClean="0"/>
              <a:t>Person who continues to harbor the infective agent after recovering from the illness is called convalescent carrier. They may excrete the carrier for only a short period or they may  become chronic carrier. Examples are typhoid fever, dysentery, cholera, diphtheria and whooping cough </a:t>
            </a:r>
            <a:endParaRPr lang="en-US" dirty="0"/>
          </a:p>
        </p:txBody>
      </p:sp>
    </p:spTree>
    <p:extLst>
      <p:ext uri="{BB962C8B-B14F-4D97-AF65-F5344CB8AC3E}">
        <p14:creationId xmlns:p14="http://schemas.microsoft.com/office/powerpoint/2010/main" val="135990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97584"/>
            <a:ext cx="8946541" cy="5550815"/>
          </a:xfrm>
        </p:spPr>
        <p:txBody>
          <a:bodyPr/>
          <a:lstStyle/>
          <a:p>
            <a:r>
              <a:rPr lang="en-US" dirty="0" smtClean="0"/>
              <a:t>3) Healthy carrier :</a:t>
            </a:r>
          </a:p>
          <a:p>
            <a:r>
              <a:rPr lang="en-US" dirty="0" smtClean="0"/>
              <a:t>A person who remains well throughout the infection but is capable of transmitting the disease agent to the others. Healthy carriers emerge from sub clinical cases; examples are poliomyelitis, cholera, meningococcal meningitis and diphtheria</a:t>
            </a:r>
          </a:p>
          <a:p>
            <a:r>
              <a:rPr lang="en-US" dirty="0" smtClean="0"/>
              <a:t>4) Chronic carrier : </a:t>
            </a:r>
          </a:p>
          <a:p>
            <a:r>
              <a:rPr lang="en-US" dirty="0" smtClean="0"/>
              <a:t>A chronic carrier is the one who is a source of infection over a very long period and can repeatedly reintroduce the disease into an area which is otherwise free of infection. Examples are typhoid fever, hepatitis B, chronic dysentery and diphtheria</a:t>
            </a:r>
          </a:p>
        </p:txBody>
      </p:sp>
    </p:spTree>
    <p:extLst>
      <p:ext uri="{BB962C8B-B14F-4D97-AF65-F5344CB8AC3E}">
        <p14:creationId xmlns:p14="http://schemas.microsoft.com/office/powerpoint/2010/main" val="19443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transmission of infectious diseases</a:t>
            </a:r>
            <a:endParaRPr lang="en-US" dirty="0"/>
          </a:p>
        </p:txBody>
      </p:sp>
      <p:sp>
        <p:nvSpPr>
          <p:cNvPr id="3" name="Content Placeholder 2"/>
          <p:cNvSpPr>
            <a:spLocks noGrp="1"/>
          </p:cNvSpPr>
          <p:nvPr>
            <p:ph idx="1"/>
          </p:nvPr>
        </p:nvSpPr>
        <p:spPr/>
        <p:txBody>
          <a:bodyPr/>
          <a:lstStyle/>
          <a:p>
            <a:r>
              <a:rPr lang="en-US" b="1" u="sng" dirty="0" smtClean="0"/>
              <a:t>1. Direct Transmission: </a:t>
            </a:r>
          </a:p>
          <a:p>
            <a:r>
              <a:rPr lang="en-US" dirty="0" smtClean="0"/>
              <a:t>A) Direct Contact: </a:t>
            </a:r>
          </a:p>
          <a:p>
            <a:pPr>
              <a:buFont typeface="Arial" panose="020B0604020202020204" pitchFamily="34" charset="0"/>
              <a:buChar char="•"/>
            </a:pPr>
            <a:r>
              <a:rPr lang="en-US" dirty="0" smtClean="0"/>
              <a:t>Skin to Skin e.g. STI and AIDS</a:t>
            </a:r>
          </a:p>
          <a:p>
            <a:pPr>
              <a:buFont typeface="Arial" panose="020B0604020202020204" pitchFamily="34" charset="0"/>
              <a:buChar char="•"/>
            </a:pPr>
            <a:r>
              <a:rPr lang="en-US" dirty="0" smtClean="0"/>
              <a:t>Mucosa to Mucosa e.g. common cold, flue, influenza</a:t>
            </a:r>
          </a:p>
          <a:p>
            <a:pPr>
              <a:buFont typeface="Arial" panose="020B0604020202020204" pitchFamily="34" charset="0"/>
              <a:buChar char="•"/>
            </a:pPr>
            <a:r>
              <a:rPr lang="en-US" dirty="0" smtClean="0"/>
              <a:t>Mucosa to skin e.g. STI, AIDS, leprosy, skin and eye infections</a:t>
            </a:r>
          </a:p>
          <a:p>
            <a:r>
              <a:rPr lang="en-US" dirty="0" smtClean="0"/>
              <a:t>B) Droplet Infection :</a:t>
            </a:r>
          </a:p>
          <a:p>
            <a:r>
              <a:rPr lang="en-US" dirty="0" smtClean="0"/>
              <a:t>Direct spray of droplets of saliva and nasopharyngeal secretions during coughing, sneezing, speaking and spitting e.g. respiratory infections, eruptive fevers, common cold, diphtheria, whooping cough, tuberculosis, meningococcal meningitis</a:t>
            </a:r>
            <a:endParaRPr lang="en-US" dirty="0"/>
          </a:p>
        </p:txBody>
      </p:sp>
    </p:spTree>
    <p:extLst>
      <p:ext uri="{BB962C8B-B14F-4D97-AF65-F5344CB8AC3E}">
        <p14:creationId xmlns:p14="http://schemas.microsoft.com/office/powerpoint/2010/main" val="32579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71340"/>
            <a:ext cx="8946541" cy="5777059"/>
          </a:xfrm>
        </p:spPr>
        <p:txBody>
          <a:bodyPr>
            <a:normAutofit lnSpcReduction="10000"/>
          </a:bodyPr>
          <a:lstStyle/>
          <a:p>
            <a:r>
              <a:rPr lang="en-US" dirty="0" smtClean="0"/>
              <a:t>C) Contact with soil e.g. hookworm and tetanus</a:t>
            </a:r>
          </a:p>
          <a:p>
            <a:r>
              <a:rPr lang="en-US" dirty="0" smtClean="0"/>
              <a:t>D) Inoculation into skin or mucosa e.g. rabies, hepatitis B, </a:t>
            </a:r>
            <a:r>
              <a:rPr lang="en-US" dirty="0" err="1" smtClean="0"/>
              <a:t>hep</a:t>
            </a:r>
            <a:r>
              <a:rPr lang="en-US" dirty="0" smtClean="0"/>
              <a:t> C, HIV</a:t>
            </a:r>
          </a:p>
          <a:p>
            <a:r>
              <a:rPr lang="en-US" dirty="0" smtClean="0"/>
              <a:t>E) </a:t>
            </a:r>
            <a:r>
              <a:rPr lang="en-US" dirty="0" err="1" smtClean="0"/>
              <a:t>Transplacental</a:t>
            </a:r>
            <a:r>
              <a:rPr lang="en-US" dirty="0" smtClean="0"/>
              <a:t> or vertical transmission e.g. TORCH agents (toxoplasma </a:t>
            </a:r>
            <a:r>
              <a:rPr lang="en-US" dirty="0" err="1" smtClean="0"/>
              <a:t>gondi</a:t>
            </a:r>
            <a:r>
              <a:rPr lang="en-US" dirty="0" smtClean="0"/>
              <a:t>, rubella, cytomegalovirus &amp; herpes) syphilis, hepatitis B and HIV</a:t>
            </a:r>
          </a:p>
          <a:p>
            <a:endParaRPr lang="en-US" dirty="0"/>
          </a:p>
          <a:p>
            <a:r>
              <a:rPr lang="en-US" b="1" u="sng" dirty="0" smtClean="0"/>
              <a:t>2) Indirect Transmission:</a:t>
            </a:r>
          </a:p>
          <a:p>
            <a:r>
              <a:rPr lang="en-US" dirty="0" smtClean="0"/>
              <a:t>A) Vehicle-borne : Transmission of infectious agent through the agency of water, milk, food, fruits, vegetables, blood or other tissue organs e.g. diarrhea, typhoid, cholera, polio, hepatitis A &amp; E and food poisoning</a:t>
            </a:r>
          </a:p>
          <a:p>
            <a:r>
              <a:rPr lang="en-US" dirty="0" smtClean="0"/>
              <a:t>B) Vector-borne : Transmission of infectious agent through an </a:t>
            </a:r>
            <a:r>
              <a:rPr lang="en-US" dirty="0"/>
              <a:t>a</a:t>
            </a:r>
            <a:r>
              <a:rPr lang="en-US" dirty="0" smtClean="0"/>
              <a:t>rthropod or any living carrier</a:t>
            </a:r>
          </a:p>
          <a:p>
            <a:pPr>
              <a:buFont typeface="Arial" panose="020B0604020202020204" pitchFamily="34" charset="0"/>
              <a:buChar char="•"/>
            </a:pPr>
            <a:r>
              <a:rPr lang="en-US" dirty="0" smtClean="0"/>
              <a:t>Mechanical e.g. Typhoid through house fly / cockroaches</a:t>
            </a:r>
          </a:p>
          <a:p>
            <a:pPr>
              <a:buFont typeface="Arial" panose="020B0604020202020204" pitchFamily="34" charset="0"/>
              <a:buChar char="•"/>
            </a:pPr>
            <a:r>
              <a:rPr lang="en-US" dirty="0" smtClean="0"/>
              <a:t>Biological e.g. Malaria through mosquito and plague through rat flea </a:t>
            </a:r>
            <a:r>
              <a:rPr lang="en-US" dirty="0" err="1" smtClean="0"/>
              <a:t>etc</a:t>
            </a:r>
            <a:endParaRPr lang="en-US" dirty="0"/>
          </a:p>
        </p:txBody>
      </p:sp>
    </p:spTree>
    <p:extLst>
      <p:ext uri="{BB962C8B-B14F-4D97-AF65-F5344CB8AC3E}">
        <p14:creationId xmlns:p14="http://schemas.microsoft.com/office/powerpoint/2010/main" val="14790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22170"/>
            <a:ext cx="8946541" cy="5626230"/>
          </a:xfrm>
        </p:spPr>
        <p:txBody>
          <a:bodyPr/>
          <a:lstStyle/>
          <a:p>
            <a:r>
              <a:rPr lang="en-US" b="1" u="sng" dirty="0" smtClean="0"/>
              <a:t>3) Air borne:</a:t>
            </a:r>
          </a:p>
          <a:p>
            <a:r>
              <a:rPr lang="en-US" dirty="0" smtClean="0"/>
              <a:t>A) Droplet Nuclei : These are the particles which are of  1-10 microns dried residue of droplets. They keep floating in the air e.g. tuberculosis, influenza, measles, chicken pox </a:t>
            </a:r>
            <a:r>
              <a:rPr lang="en-US" dirty="0" err="1" smtClean="0"/>
              <a:t>etc</a:t>
            </a:r>
            <a:endParaRPr lang="en-US" dirty="0" smtClean="0"/>
          </a:p>
          <a:p>
            <a:r>
              <a:rPr lang="en-US" dirty="0" smtClean="0"/>
              <a:t>B) Dust : Some of the larger droplets expelled during talking coughing or sneezing settle down on the dust e.g. Streptococcal and Staphylococcal infections</a:t>
            </a:r>
          </a:p>
          <a:p>
            <a:r>
              <a:rPr lang="en-US" b="1" u="sng" dirty="0" smtClean="0"/>
              <a:t>4) Fomite – Borne: </a:t>
            </a:r>
          </a:p>
          <a:p>
            <a:r>
              <a:rPr lang="en-US" dirty="0" smtClean="0"/>
              <a:t>Inanimate articles contaminated by infectious discharge from a patient and capable of transferring the disease agent are called fomite </a:t>
            </a:r>
            <a:r>
              <a:rPr lang="en-US" dirty="0" err="1" smtClean="0"/>
              <a:t>e.g</a:t>
            </a:r>
            <a:r>
              <a:rPr lang="en-US" dirty="0" smtClean="0"/>
              <a:t> diphtheria, typhoid, bacillary dysentery, eye and skin infections</a:t>
            </a:r>
          </a:p>
          <a:p>
            <a:r>
              <a:rPr lang="en-US" b="1" u="sng" dirty="0" smtClean="0"/>
              <a:t>5) Unclean hands and fingers:</a:t>
            </a:r>
          </a:p>
          <a:p>
            <a:r>
              <a:rPr lang="en-US" dirty="0" smtClean="0"/>
              <a:t>E.g. typhoid, dysentery, hepatitis A, </a:t>
            </a:r>
            <a:r>
              <a:rPr lang="en-US" dirty="0"/>
              <a:t>Streptococcal and Staphylococcal infections</a:t>
            </a:r>
          </a:p>
          <a:p>
            <a:endParaRPr lang="en-US" dirty="0"/>
          </a:p>
        </p:txBody>
      </p:sp>
    </p:spTree>
    <p:extLst>
      <p:ext uri="{BB962C8B-B14F-4D97-AF65-F5344CB8AC3E}">
        <p14:creationId xmlns:p14="http://schemas.microsoft.com/office/powerpoint/2010/main" val="25123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526384"/>
            <a:ext cx="9404723" cy="2620650"/>
          </a:xfrm>
        </p:spPr>
        <p:txBody>
          <a:bodyPr/>
          <a:lstStyle/>
          <a:p>
            <a:r>
              <a:rPr lang="en-US" dirty="0" smtClean="0"/>
              <a:t>                        Thank you</a:t>
            </a:r>
            <a:endParaRPr lang="en-US" dirty="0"/>
          </a:p>
        </p:txBody>
      </p:sp>
    </p:spTree>
    <p:extLst>
      <p:ext uri="{BB962C8B-B14F-4D97-AF65-F5344CB8AC3E}">
        <p14:creationId xmlns:p14="http://schemas.microsoft.com/office/powerpoint/2010/main" val="28992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Medicine</a:t>
            </a:r>
            <a:endParaRPr lang="en-US" dirty="0"/>
          </a:p>
        </p:txBody>
      </p:sp>
      <p:sp>
        <p:nvSpPr>
          <p:cNvPr id="3" name="Content Placeholder 2"/>
          <p:cNvSpPr>
            <a:spLocks noGrp="1"/>
          </p:cNvSpPr>
          <p:nvPr>
            <p:ph idx="1"/>
          </p:nvPr>
        </p:nvSpPr>
        <p:spPr/>
        <p:txBody>
          <a:bodyPr/>
          <a:lstStyle/>
          <a:p>
            <a:r>
              <a:rPr lang="en-US" dirty="0" smtClean="0"/>
              <a:t>Community Medicine is the system of delivery of comprehensive health care by a health team in order to improve the health of the community</a:t>
            </a:r>
          </a:p>
          <a:p>
            <a:r>
              <a:rPr lang="en-US" b="1" dirty="0" smtClean="0"/>
              <a:t>Comprehensive Health Care : </a:t>
            </a:r>
          </a:p>
          <a:p>
            <a:r>
              <a:rPr lang="en-US" dirty="0" smtClean="0"/>
              <a:t>It is the delivery of personal and impersonal health services to the community for prevention of disease, cure of illness, prevention of disability, economic insecurity and dependency associated with illness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232" y="4505488"/>
            <a:ext cx="3528767" cy="2352511"/>
          </a:xfrm>
          <a:prstGeom prst="rect">
            <a:avLst/>
          </a:prstGeom>
        </p:spPr>
      </p:pic>
    </p:spTree>
    <p:extLst>
      <p:ext uri="{BB962C8B-B14F-4D97-AF65-F5344CB8AC3E}">
        <p14:creationId xmlns:p14="http://schemas.microsoft.com/office/powerpoint/2010/main" val="36685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603316"/>
            <a:ext cx="7267690" cy="5645084"/>
          </a:xfrm>
        </p:spPr>
        <p:txBody>
          <a:bodyPr>
            <a:normAutofit lnSpcReduction="10000"/>
          </a:bodyPr>
          <a:lstStyle/>
          <a:p>
            <a:r>
              <a:rPr lang="en-US" b="1" dirty="0"/>
              <a:t>Personal Health Services : </a:t>
            </a:r>
          </a:p>
          <a:p>
            <a:pPr algn="just"/>
            <a:r>
              <a:rPr lang="en-US" dirty="0" smtClean="0"/>
              <a:t>These are health services which are directly directed for the care of the person e.g. maternal and child care, occupational health services and school health services. These are person oriented services</a:t>
            </a:r>
          </a:p>
          <a:p>
            <a:r>
              <a:rPr lang="en-US" b="1" dirty="0" smtClean="0"/>
              <a:t>Impersonal Health Services :</a:t>
            </a:r>
          </a:p>
          <a:p>
            <a:pPr algn="just"/>
            <a:r>
              <a:rPr lang="en-US" dirty="0" smtClean="0"/>
              <a:t>These are community health services which indirectly influence the health of a person e.g. safe water supply, safe excreta disposal and vector control measures. These are community oriented services</a:t>
            </a:r>
          </a:p>
          <a:p>
            <a:r>
              <a:rPr lang="en-US" b="1" dirty="0" smtClean="0"/>
              <a:t>Principles of comprehensive health care :</a:t>
            </a:r>
          </a:p>
          <a:p>
            <a:r>
              <a:rPr lang="en-US" dirty="0" smtClean="0"/>
              <a:t>A’s of comprehensive health care</a:t>
            </a:r>
          </a:p>
          <a:p>
            <a:pPr marL="457200" indent="-457200">
              <a:buFont typeface="+mj-lt"/>
              <a:buAutoNum type="arabicPeriod"/>
            </a:pPr>
            <a:r>
              <a:rPr lang="en-US" dirty="0" smtClean="0"/>
              <a:t>Availability</a:t>
            </a:r>
          </a:p>
          <a:p>
            <a:pPr marL="457200" indent="-457200">
              <a:buFont typeface="+mj-lt"/>
              <a:buAutoNum type="arabicPeriod"/>
            </a:pPr>
            <a:r>
              <a:rPr lang="en-US" dirty="0" smtClean="0"/>
              <a:t>Acceptability</a:t>
            </a:r>
          </a:p>
          <a:p>
            <a:pPr marL="457200" indent="-457200">
              <a:buFont typeface="+mj-lt"/>
              <a:buAutoNum type="arabicPeriod"/>
            </a:pPr>
            <a:r>
              <a:rPr lang="en-US" dirty="0" smtClean="0"/>
              <a:t>Accessibility</a:t>
            </a:r>
          </a:p>
          <a:p>
            <a:pPr marL="457200" indent="-457200">
              <a:buFont typeface="+mj-lt"/>
              <a:buAutoNum type="arabicPeriod"/>
            </a:pPr>
            <a:r>
              <a:rPr lang="en-US" dirty="0" smtClean="0"/>
              <a:t>Affordability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206" y="603316"/>
            <a:ext cx="3118104" cy="17556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245" y="2611225"/>
            <a:ext cx="3240026" cy="2187018"/>
          </a:xfrm>
          <a:prstGeom prst="rect">
            <a:avLst/>
          </a:prstGeom>
        </p:spPr>
      </p:pic>
    </p:spTree>
    <p:extLst>
      <p:ext uri="{BB962C8B-B14F-4D97-AF65-F5344CB8AC3E}">
        <p14:creationId xmlns:p14="http://schemas.microsoft.com/office/powerpoint/2010/main" val="6133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433634"/>
            <a:ext cx="7852152" cy="5814766"/>
          </a:xfrm>
        </p:spPr>
        <p:txBody>
          <a:bodyPr>
            <a:normAutofit lnSpcReduction="10000"/>
          </a:bodyPr>
          <a:lstStyle/>
          <a:p>
            <a:r>
              <a:rPr lang="en-US" b="1" dirty="0" smtClean="0"/>
              <a:t>C.O.M.E</a:t>
            </a:r>
          </a:p>
          <a:p>
            <a:pPr algn="just"/>
            <a:r>
              <a:rPr lang="en-US" dirty="0" smtClean="0"/>
              <a:t>Community oriented Medical Education  is a teaching methodology to produce community oriented doctors who are not only able to but also willing to serve the communities at primary, secondary and tertiary health care levels. In short, it is relevant medical education to the needs of the community</a:t>
            </a:r>
          </a:p>
          <a:p>
            <a:pPr algn="just"/>
            <a:r>
              <a:rPr lang="en-US" b="1" dirty="0" smtClean="0"/>
              <a:t>C.B.E</a:t>
            </a:r>
          </a:p>
          <a:p>
            <a:pPr algn="just"/>
            <a:r>
              <a:rPr lang="en-US" dirty="0" smtClean="0"/>
              <a:t>Community Based Education is defined as a system of education, which is carried out outside the teaching hospital in the community where first and second level health care facilities are available for this purpose, e.g. BHU, RHC and MCH Centers</a:t>
            </a:r>
          </a:p>
          <a:p>
            <a:pPr algn="just"/>
            <a:r>
              <a:rPr lang="en-US" b="1" dirty="0" smtClean="0"/>
              <a:t>C.B.L</a:t>
            </a:r>
          </a:p>
          <a:p>
            <a:pPr algn="just"/>
            <a:r>
              <a:rPr lang="en-US" dirty="0" smtClean="0"/>
              <a:t>It is Community Based Learning and is defined as learning process through tasks/ assignments, of students outside the teaching hospitals in places like schools, homes, slums, work places etc.</a:t>
            </a:r>
          </a:p>
          <a:p>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918" y="2545237"/>
            <a:ext cx="3243082" cy="1945849"/>
          </a:xfrm>
          <a:prstGeom prst="rect">
            <a:avLst/>
          </a:prstGeom>
        </p:spPr>
      </p:pic>
    </p:spTree>
    <p:extLst>
      <p:ext uri="{BB962C8B-B14F-4D97-AF65-F5344CB8AC3E}">
        <p14:creationId xmlns:p14="http://schemas.microsoft.com/office/powerpoint/2010/main" val="1468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3" name="Content Placeholder 2"/>
          <p:cNvSpPr>
            <a:spLocks noGrp="1"/>
          </p:cNvSpPr>
          <p:nvPr>
            <p:ph idx="1"/>
          </p:nvPr>
        </p:nvSpPr>
        <p:spPr>
          <a:xfrm>
            <a:off x="1103312" y="1423448"/>
            <a:ext cx="7842725" cy="4824952"/>
          </a:xfrm>
        </p:spPr>
        <p:txBody>
          <a:bodyPr>
            <a:normAutofit lnSpcReduction="10000"/>
          </a:bodyPr>
          <a:lstStyle/>
          <a:p>
            <a:pPr algn="just"/>
            <a:r>
              <a:rPr lang="en-US" dirty="0" smtClean="0"/>
              <a:t>It is the state of complete physical, mental and social well-being and not merely the absence of disease</a:t>
            </a:r>
          </a:p>
          <a:p>
            <a:pPr algn="just"/>
            <a:r>
              <a:rPr lang="en-US" b="1" dirty="0" smtClean="0"/>
              <a:t>Public Health :</a:t>
            </a:r>
          </a:p>
          <a:p>
            <a:pPr algn="just"/>
            <a:r>
              <a:rPr lang="en-US" dirty="0" smtClean="0"/>
              <a:t>It is the science and art of preventing disease, prolonging life, promoting physical and mental health and efficiency through organized community efforts for</a:t>
            </a:r>
          </a:p>
          <a:p>
            <a:pPr algn="just">
              <a:buFont typeface="Arial" panose="020B0604020202020204" pitchFamily="34" charset="0"/>
              <a:buChar char="•"/>
            </a:pPr>
            <a:r>
              <a:rPr lang="en-US" dirty="0" smtClean="0"/>
              <a:t>The sanitation of environment</a:t>
            </a:r>
          </a:p>
          <a:p>
            <a:pPr algn="just">
              <a:buFont typeface="Arial" panose="020B0604020202020204" pitchFamily="34" charset="0"/>
              <a:buChar char="•"/>
            </a:pPr>
            <a:r>
              <a:rPr lang="en-US" dirty="0" smtClean="0"/>
              <a:t>The control of communicable diseases</a:t>
            </a:r>
          </a:p>
          <a:p>
            <a:pPr algn="just">
              <a:buFont typeface="Arial" panose="020B0604020202020204" pitchFamily="34" charset="0"/>
              <a:buChar char="•"/>
            </a:pPr>
            <a:r>
              <a:rPr lang="en-US" dirty="0" smtClean="0"/>
              <a:t>The education of individuals in personal hygiene </a:t>
            </a:r>
          </a:p>
          <a:p>
            <a:pPr algn="just">
              <a:buFont typeface="Arial" panose="020B0604020202020204" pitchFamily="34" charset="0"/>
              <a:buChar char="•"/>
            </a:pPr>
            <a:r>
              <a:rPr lang="en-US" dirty="0" smtClean="0"/>
              <a:t>The organization of medical and nursing services for the early diagnosis and preventive treatment of disease</a:t>
            </a:r>
          </a:p>
          <a:p>
            <a:pPr algn="just">
              <a:buFont typeface="Arial" panose="020B0604020202020204" pitchFamily="34" charset="0"/>
              <a:buChar char="•"/>
            </a:pPr>
            <a:r>
              <a:rPr lang="en-US" dirty="0" smtClean="0"/>
              <a:t>The development of social machinery to ensure everyone a standard of living adequate for the maintenance of health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944" y="4995672"/>
            <a:ext cx="3115056" cy="1862328"/>
          </a:xfrm>
          <a:prstGeom prst="rect">
            <a:avLst/>
          </a:prstGeom>
        </p:spPr>
      </p:pic>
    </p:spTree>
    <p:extLst>
      <p:ext uri="{BB962C8B-B14F-4D97-AF65-F5344CB8AC3E}">
        <p14:creationId xmlns:p14="http://schemas.microsoft.com/office/powerpoint/2010/main" val="101566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Sciences</a:t>
            </a:r>
            <a:endParaRPr lang="en-US" dirty="0"/>
          </a:p>
        </p:txBody>
      </p:sp>
      <p:sp>
        <p:nvSpPr>
          <p:cNvPr id="3" name="Content Placeholder 2"/>
          <p:cNvSpPr>
            <a:spLocks noGrp="1"/>
          </p:cNvSpPr>
          <p:nvPr>
            <p:ph idx="1"/>
          </p:nvPr>
        </p:nvSpPr>
        <p:spPr>
          <a:xfrm>
            <a:off x="1103312" y="1564850"/>
            <a:ext cx="8946541" cy="4683550"/>
          </a:xfrm>
        </p:spPr>
        <p:txBody>
          <a:bodyPr>
            <a:normAutofit fontScale="85000" lnSpcReduction="20000"/>
          </a:bodyPr>
          <a:lstStyle/>
          <a:p>
            <a:r>
              <a:rPr lang="en-US" dirty="0" smtClean="0"/>
              <a:t>These are branches of science that deal with the human behavior. Understanding the human behavior in a community is important for health professionals</a:t>
            </a:r>
          </a:p>
          <a:p>
            <a:r>
              <a:rPr lang="en-US" dirty="0" smtClean="0"/>
              <a:t>Some certain social sciences are</a:t>
            </a:r>
          </a:p>
          <a:p>
            <a:pPr marL="457200" indent="-457200">
              <a:buFont typeface="+mj-lt"/>
              <a:buAutoNum type="arabicPeriod"/>
            </a:pPr>
            <a:r>
              <a:rPr lang="en-US" dirty="0" smtClean="0"/>
              <a:t>Sociology</a:t>
            </a:r>
          </a:p>
          <a:p>
            <a:pPr marL="457200" indent="-457200">
              <a:buFont typeface="+mj-lt"/>
              <a:buAutoNum type="arabicPeriod"/>
            </a:pPr>
            <a:r>
              <a:rPr lang="en-US" dirty="0" smtClean="0"/>
              <a:t>Anthropology</a:t>
            </a:r>
          </a:p>
          <a:p>
            <a:pPr marL="457200" indent="-457200">
              <a:buFont typeface="+mj-lt"/>
              <a:buAutoNum type="arabicPeriod"/>
            </a:pPr>
            <a:r>
              <a:rPr lang="en-US" dirty="0" smtClean="0"/>
              <a:t>Genetics</a:t>
            </a:r>
          </a:p>
          <a:p>
            <a:pPr marL="457200" indent="-457200">
              <a:buFont typeface="+mj-lt"/>
              <a:buAutoNum type="arabicPeriod"/>
            </a:pPr>
            <a:r>
              <a:rPr lang="en-US" dirty="0" smtClean="0"/>
              <a:t>Psychology</a:t>
            </a:r>
          </a:p>
          <a:p>
            <a:pPr marL="457200" indent="-457200">
              <a:buFont typeface="+mj-lt"/>
              <a:buAutoNum type="arabicPeriod"/>
            </a:pPr>
            <a:r>
              <a:rPr lang="en-US" dirty="0" smtClean="0"/>
              <a:t>Human ecology</a:t>
            </a:r>
          </a:p>
          <a:p>
            <a:pPr marL="457200" indent="-457200">
              <a:buFont typeface="+mj-lt"/>
              <a:buAutoNum type="arabicPeriod"/>
            </a:pPr>
            <a:r>
              <a:rPr lang="en-US" dirty="0" smtClean="0"/>
              <a:t>History</a:t>
            </a:r>
          </a:p>
          <a:p>
            <a:pPr marL="457200" indent="-457200">
              <a:buFont typeface="+mj-lt"/>
              <a:buAutoNum type="arabicPeriod"/>
            </a:pPr>
            <a:r>
              <a:rPr lang="en-US" dirty="0" smtClean="0"/>
              <a:t>Demography</a:t>
            </a:r>
          </a:p>
          <a:p>
            <a:pPr marL="457200" indent="-457200">
              <a:buFont typeface="+mj-lt"/>
              <a:buAutoNum type="arabicPeriod"/>
            </a:pPr>
            <a:r>
              <a:rPr lang="en-US" dirty="0" smtClean="0"/>
              <a:t>Political science</a:t>
            </a:r>
          </a:p>
          <a:p>
            <a:pPr marL="457200" indent="-457200">
              <a:buFont typeface="+mj-lt"/>
              <a:buAutoNum type="arabicPeriod"/>
            </a:pPr>
            <a:r>
              <a:rPr lang="en-US" dirty="0" smtClean="0"/>
              <a:t>Economics</a:t>
            </a:r>
          </a:p>
          <a:p>
            <a:pPr marL="457200" indent="-457200">
              <a:buFont typeface="+mj-lt"/>
              <a:buAutoNum type="arabicPeriod"/>
            </a:pPr>
            <a:r>
              <a:rPr lang="en-US" dirty="0" smtClean="0"/>
              <a:t>Criminology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324" y="2613602"/>
            <a:ext cx="7765676" cy="4244398"/>
          </a:xfrm>
          <a:prstGeom prst="rect">
            <a:avLst/>
          </a:prstGeom>
        </p:spPr>
      </p:pic>
    </p:spTree>
    <p:extLst>
      <p:ext uri="{BB962C8B-B14F-4D97-AF65-F5344CB8AC3E}">
        <p14:creationId xmlns:p14="http://schemas.microsoft.com/office/powerpoint/2010/main" val="12666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t>
            </a:r>
            <a:endParaRPr lang="en-US" dirty="0"/>
          </a:p>
        </p:txBody>
      </p:sp>
      <p:sp>
        <p:nvSpPr>
          <p:cNvPr id="3" name="Content Placeholder 2"/>
          <p:cNvSpPr>
            <a:spLocks noGrp="1"/>
          </p:cNvSpPr>
          <p:nvPr>
            <p:ph idx="1"/>
          </p:nvPr>
        </p:nvSpPr>
        <p:spPr>
          <a:xfrm>
            <a:off x="1103312" y="1395168"/>
            <a:ext cx="8946541" cy="4853232"/>
          </a:xfrm>
        </p:spPr>
        <p:txBody>
          <a:bodyPr>
            <a:normAutofit lnSpcReduction="10000"/>
          </a:bodyPr>
          <a:lstStyle/>
          <a:p>
            <a:r>
              <a:rPr lang="en-US" dirty="0" smtClean="0"/>
              <a:t>It is a condition in which body health is impaired. In other words, disease is departure from state of physiological or psychological wellbeing</a:t>
            </a:r>
          </a:p>
          <a:p>
            <a:r>
              <a:rPr lang="en-US" b="1" dirty="0" smtClean="0"/>
              <a:t>Epidemic</a:t>
            </a:r>
            <a:r>
              <a:rPr lang="en-US" b="1" dirty="0"/>
              <a:t> </a:t>
            </a:r>
            <a:r>
              <a:rPr lang="en-US" b="1" dirty="0" smtClean="0"/>
              <a:t>: </a:t>
            </a:r>
            <a:r>
              <a:rPr lang="en-US" dirty="0" smtClean="0"/>
              <a:t>It is unusual occurrence (in a community or a region) of a disease, specific health related behavior or other health related events, clearly in excess of expected frequency</a:t>
            </a:r>
          </a:p>
          <a:p>
            <a:r>
              <a:rPr lang="en-US" b="1" dirty="0" smtClean="0"/>
              <a:t>Endemic : </a:t>
            </a:r>
            <a:r>
              <a:rPr lang="en-US" dirty="0" smtClean="0"/>
              <a:t>It is a constant presence of a disease or infectious agent within a given geographical area or population without importing from outside</a:t>
            </a:r>
          </a:p>
          <a:p>
            <a:r>
              <a:rPr lang="en-US" b="1" dirty="0" smtClean="0"/>
              <a:t>Sporadic : </a:t>
            </a:r>
            <a:r>
              <a:rPr lang="en-US" dirty="0" smtClean="0"/>
              <a:t>It is the occurrences of cases irregularly, haphazardly from time to time and generally infrequently</a:t>
            </a:r>
          </a:p>
          <a:p>
            <a:r>
              <a:rPr lang="en-US" b="1" dirty="0" smtClean="0"/>
              <a:t>Pandemic : </a:t>
            </a:r>
            <a:r>
              <a:rPr lang="en-US" dirty="0" smtClean="0"/>
              <a:t>It is an epidemic affecting the population over a large geographic area. Example is pandemic of Severe Acute Respiratory Syndrome (SARS) in 2004</a:t>
            </a:r>
            <a:endParaRPr lang="en-US" b="1" dirty="0" smtClean="0"/>
          </a:p>
        </p:txBody>
      </p:sp>
    </p:spTree>
    <p:extLst>
      <p:ext uri="{BB962C8B-B14F-4D97-AF65-F5344CB8AC3E}">
        <p14:creationId xmlns:p14="http://schemas.microsoft.com/office/powerpoint/2010/main" val="22415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a:t>
            </a:r>
            <a:endParaRPr lang="en-US" dirty="0"/>
          </a:p>
        </p:txBody>
      </p:sp>
      <p:sp>
        <p:nvSpPr>
          <p:cNvPr id="3" name="Content Placeholder 2"/>
          <p:cNvSpPr>
            <a:spLocks noGrp="1"/>
          </p:cNvSpPr>
          <p:nvPr>
            <p:ph idx="1"/>
          </p:nvPr>
        </p:nvSpPr>
        <p:spPr>
          <a:xfrm>
            <a:off x="1103312" y="1480008"/>
            <a:ext cx="8946541" cy="4768391"/>
          </a:xfrm>
        </p:spPr>
        <p:txBody>
          <a:bodyPr>
            <a:normAutofit/>
          </a:bodyPr>
          <a:lstStyle/>
          <a:p>
            <a:r>
              <a:rPr lang="en-US" dirty="0" smtClean="0"/>
              <a:t>Infection is entry and development or multiplication of an infectious agent in the body of man or animals. In result of infection, body  defend itself by immune response</a:t>
            </a:r>
          </a:p>
          <a:p>
            <a:r>
              <a:rPr lang="en-US" b="1" dirty="0" smtClean="0"/>
              <a:t>Reservoir : </a:t>
            </a:r>
            <a:r>
              <a:rPr lang="en-US" dirty="0" smtClean="0"/>
              <a:t>Any person, animal, arthropod, plant or non living substance or combination of these, in which an infectious agent lives and multiplies, on which it depends primarily for survival, and where it reproduces itself in such manner that it can be transmitted to a susceptible host is called reservoir</a:t>
            </a:r>
          </a:p>
          <a:p>
            <a:r>
              <a:rPr lang="en-US" b="1" dirty="0" smtClean="0"/>
              <a:t>Types of reservoir :</a:t>
            </a:r>
          </a:p>
          <a:p>
            <a:r>
              <a:rPr lang="en-US" b="1" dirty="0" smtClean="0"/>
              <a:t>1) Human Reservoir :</a:t>
            </a:r>
          </a:p>
          <a:p>
            <a:pPr marL="457200" indent="-457200">
              <a:buFont typeface="+mj-lt"/>
              <a:buAutoNum type="alphaLcParenR"/>
            </a:pPr>
            <a:r>
              <a:rPr lang="en-US" dirty="0" smtClean="0"/>
              <a:t>Cases, examples are measles, mumps, polio, hepatitis A &amp; B</a:t>
            </a:r>
          </a:p>
          <a:p>
            <a:pPr marL="457200" indent="-457200">
              <a:buFont typeface="+mj-lt"/>
              <a:buAutoNum type="alphaLcParenR"/>
            </a:pPr>
            <a:r>
              <a:rPr lang="en-US" dirty="0" smtClean="0"/>
              <a:t>Carriers, examples are typhoid, cholera and dysentery </a:t>
            </a:r>
          </a:p>
        </p:txBody>
      </p:sp>
    </p:spTree>
    <p:extLst>
      <p:ext uri="{BB962C8B-B14F-4D97-AF65-F5344CB8AC3E}">
        <p14:creationId xmlns:p14="http://schemas.microsoft.com/office/powerpoint/2010/main" val="8748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979628"/>
            <a:ext cx="8946541" cy="4268771"/>
          </a:xfrm>
        </p:spPr>
        <p:txBody>
          <a:bodyPr/>
          <a:lstStyle/>
          <a:p>
            <a:r>
              <a:rPr lang="en-US" b="1" dirty="0"/>
              <a:t>2) Animal reservoir : </a:t>
            </a:r>
          </a:p>
          <a:p>
            <a:r>
              <a:rPr lang="en-US" dirty="0"/>
              <a:t>The source of infection may sometimes be animals and birds e.g. dogs in rabies and ducks in influenza</a:t>
            </a:r>
          </a:p>
          <a:p>
            <a:r>
              <a:rPr lang="en-US" b="1" dirty="0"/>
              <a:t>3) Reservoir in non-living things :</a:t>
            </a:r>
          </a:p>
          <a:p>
            <a:r>
              <a:rPr lang="en-US" dirty="0"/>
              <a:t>Soil and inanimate matter can also act as reservoir of infection e.g. soil may harbor agents that cause tetanus, anthrax </a:t>
            </a:r>
            <a:r>
              <a:rPr lang="en-US" dirty="0" err="1"/>
              <a:t>etc</a:t>
            </a:r>
            <a:endParaRPr lang="en-US" dirty="0"/>
          </a:p>
          <a:p>
            <a:endParaRPr lang="en-US" dirty="0"/>
          </a:p>
        </p:txBody>
      </p:sp>
    </p:spTree>
    <p:extLst>
      <p:ext uri="{BB962C8B-B14F-4D97-AF65-F5344CB8AC3E}">
        <p14:creationId xmlns:p14="http://schemas.microsoft.com/office/powerpoint/2010/main" val="1539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295</TotalTime>
  <Words>1328</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Lecture 2 Basic Concepts in Community Medicine</vt:lpstr>
      <vt:lpstr>Community Medicine</vt:lpstr>
      <vt:lpstr>PowerPoint Presentation</vt:lpstr>
      <vt:lpstr>PowerPoint Presentation</vt:lpstr>
      <vt:lpstr>Health</vt:lpstr>
      <vt:lpstr>Social Sciences</vt:lpstr>
      <vt:lpstr>Disease </vt:lpstr>
      <vt:lpstr>Infection</vt:lpstr>
      <vt:lpstr>PowerPoint Presentation</vt:lpstr>
      <vt:lpstr>PowerPoint Presentation</vt:lpstr>
      <vt:lpstr>PowerPoint Presentation</vt:lpstr>
      <vt:lpstr>Modes of transmission of infectious diseases</vt:lpstr>
      <vt:lpstr>PowerPoint Presentation</vt:lpstr>
      <vt:lpstr>PowerPoint Presentation</vt:lpstr>
      <vt:lpstr>                        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Basic Concepts in Community Medicine</dc:title>
  <dc:creator>umar farooq</dc:creator>
  <cp:lastModifiedBy>umar farooq</cp:lastModifiedBy>
  <cp:revision>30</cp:revision>
  <dcterms:created xsi:type="dcterms:W3CDTF">2018-01-10T06:31:30Z</dcterms:created>
  <dcterms:modified xsi:type="dcterms:W3CDTF">2018-01-10T18:16:06Z</dcterms:modified>
</cp:coreProperties>
</file>