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6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5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0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5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8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1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7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4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3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5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F6F7D-FB72-475F-AACA-37668C3F6EB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C50D-79A3-48C6-BF26-A0645FA54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>
          <a:xfrm>
            <a:off x="381000" y="228600"/>
            <a:ext cx="8229600" cy="62484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37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r>
              <a:rPr lang="en-US" dirty="0" smtClean="0"/>
              <a:t>WITH APPROPORIATE INTERVENTION BREAST CANCER IS BEST TREATED</a:t>
            </a:r>
          </a:p>
          <a:p>
            <a:r>
              <a:rPr lang="en-US" dirty="0" smtClean="0"/>
              <a:t>SO IT IS 2</a:t>
            </a:r>
            <a:r>
              <a:rPr lang="en-US" baseline="30000" dirty="0" smtClean="0"/>
              <a:t>ND</a:t>
            </a:r>
            <a:r>
              <a:rPr lang="en-US" dirty="0" smtClean="0"/>
              <a:t> IN TH INCIDENCE</a:t>
            </a:r>
          </a:p>
          <a:p>
            <a:r>
              <a:rPr lang="en-US" dirty="0" smtClean="0"/>
              <a:t>THE TOP 3 CAUSES OF MORTALITY ARE:-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LUNG CANCER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STOMACH CANCER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LIVER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2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r>
              <a:rPr lang="en-US" dirty="0" smtClean="0"/>
              <a:t>MALE PREDOMINANCE OF LUNG, STOMACH, LIVER, ESOPHAGEAL AND BLADDER CANCER</a:t>
            </a:r>
          </a:p>
          <a:p>
            <a:r>
              <a:rPr lang="en-US" dirty="0" smtClean="0"/>
              <a:t>DIFF. IN SEXES DISTRIBUTION IS MAINLY DUE TO THE EXPOSURE TO THE CAUSATIVE AGENT RATHER THAN THE SUCCEPTIBIITY OF THE AGENT</a:t>
            </a:r>
          </a:p>
          <a:p>
            <a:r>
              <a:rPr lang="en-US" dirty="0" smtClean="0"/>
              <a:t>CA PANCREAS AND COLORECTUM LITTLE DIFFERAENTIATION</a:t>
            </a:r>
          </a:p>
          <a:p>
            <a:r>
              <a:rPr lang="en-US" dirty="0" smtClean="0"/>
              <a:t>CA OF LIVER /PANCREAS IS DISMAL FOR BOTH SEXES</a:t>
            </a:r>
          </a:p>
          <a:p>
            <a:r>
              <a:rPr lang="en-US" dirty="0" smtClean="0"/>
              <a:t>WHILE CA PROSTATE / BREAST CAUSES DEATH IN MINORITY OF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961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r>
              <a:rPr lang="en-US" dirty="0" smtClean="0"/>
              <a:t>BURDEN OF CANCER IS UN-EQUALLY DISTRIBUTED</a:t>
            </a:r>
          </a:p>
          <a:p>
            <a:r>
              <a:rPr lang="en-US" dirty="0" smtClean="0"/>
              <a:t>IN WESTEREN COUNTRIES,HIGH INCIDENCE OF CA LUNG, COLORECTUM, BREAST AND PROSTATE.</a:t>
            </a:r>
            <a:r>
              <a:rPr lang="en-US" dirty="0"/>
              <a:t> </a:t>
            </a:r>
            <a:r>
              <a:rPr lang="en-US" dirty="0" smtClean="0"/>
              <a:t>MAINLY DUE TO LIFESTYLE</a:t>
            </a:r>
          </a:p>
          <a:p>
            <a:r>
              <a:rPr lang="en-US" dirty="0" smtClean="0"/>
              <a:t>IN DEVELOPING COUNTRIES, CANCER DUE TO INFECTIOUS DISEASES IS HIGH LIKE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Hep</a:t>
            </a:r>
            <a:r>
              <a:rPr lang="en-US" dirty="0" smtClean="0"/>
              <a:t> B VIRUS---- LIVER CARCINOMA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H.PYLORI-------  STOMACH CANCER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HUMAN PAPPILOMA VIRUS– CERVICAL CANCER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5795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CANCER MORTALITY HAS STARTED TO DECREASE BY CHANGING LIFESTYLE, EARLY DETECTION AND PROPER TREATMENT IN SOME COUNTRIES.</a:t>
            </a:r>
          </a:p>
          <a:p>
            <a:r>
              <a:rPr lang="en-US" dirty="0" smtClean="0"/>
              <a:t>IN SOUTH EAST ASIA IT IS ESTIMATED THAT ABOUT HALF A MILLION PEOPLE DIE OF CANCER EVERY 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09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8458199" cy="6553200"/>
          </a:xfrm>
        </p:spPr>
      </p:pic>
    </p:spTree>
    <p:extLst>
      <p:ext uri="{BB962C8B-B14F-4D97-AF65-F5344CB8AC3E}">
        <p14:creationId xmlns:p14="http://schemas.microsoft.com/office/powerpoint/2010/main" val="992224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 PATTERNS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WORLDWIDE VARIATION</a:t>
            </a:r>
          </a:p>
          <a:p>
            <a:r>
              <a:rPr lang="en-US" dirty="0" smtClean="0"/>
              <a:t>STOMACH CANCER COMMONIN JAPAN BUT LOW INCIDANCE IN USA.</a:t>
            </a:r>
          </a:p>
          <a:p>
            <a:r>
              <a:rPr lang="en-US" dirty="0" smtClean="0"/>
              <a:t>CERVIAL CANCER HIGH IN COLUMBIA BUT LOW INCINDANCE IN JAPAN.</a:t>
            </a:r>
          </a:p>
          <a:p>
            <a:r>
              <a:rPr lang="en-US" dirty="0" smtClean="0"/>
              <a:t>WHO CONFERS DIFFERENT FACTORS LIKE ENVIRONMENTAL, FOOD HABBITS, LIFESTYLE , GENETIC FACTORS, OR EVEN IN ADEQUENCY OF DETECTION AND REPORTING OF CANCER.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57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HOSPITAL DATA CLEARLY SUGGEST THAT 2 ORGANS ARE MOSTLY AFFECTED MORE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UTERINE CERVIX IN WOMEN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OROPHARYNX IN BOTH SEXES</a:t>
            </a:r>
          </a:p>
          <a:p>
            <a:pPr marL="0" indent="0">
              <a:buNone/>
            </a:pPr>
            <a:r>
              <a:rPr lang="en-US" dirty="0" smtClean="0"/>
              <a:t>THESE ARE</a:t>
            </a:r>
          </a:p>
          <a:p>
            <a:pPr marL="0" indent="0">
              <a:buNone/>
            </a:pPr>
            <a:r>
              <a:rPr lang="en-US" dirty="0" smtClean="0"/>
              <a:t> -50% OF ALL THE CASES </a:t>
            </a:r>
          </a:p>
          <a:p>
            <a:pPr marL="0" indent="0">
              <a:buNone/>
            </a:pPr>
            <a:r>
              <a:rPr lang="en-US" dirty="0" smtClean="0"/>
              <a:t>-ENVIRONMENTAL RELATED AND STRONG   SOCIO-CULTURAL RELATIONSHIP</a:t>
            </a:r>
          </a:p>
          <a:p>
            <a:pPr marL="0" indent="0">
              <a:buNone/>
            </a:pPr>
            <a:r>
              <a:rPr lang="en-US" dirty="0" smtClean="0"/>
              <a:t>-EASILY ACCESIBLE AND AMENABLE TO EARLY DIAGNOSIS</a:t>
            </a:r>
          </a:p>
        </p:txBody>
      </p:sp>
    </p:spTree>
    <p:extLst>
      <p:ext uri="{BB962C8B-B14F-4D97-AF65-F5344CB8AC3E}">
        <p14:creationId xmlns:p14="http://schemas.microsoft.com/office/powerpoint/2010/main" val="3866890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r>
              <a:rPr lang="en-US" dirty="0" smtClean="0"/>
              <a:t>CURE RATE FOR THESE NEOPLASM IS HIGH IF TREATED SURGICALLY AT STAGE 1 AND 2.</a:t>
            </a:r>
          </a:p>
          <a:p>
            <a:r>
              <a:rPr lang="en-US" dirty="0" smtClean="0"/>
              <a:t>BUT PATIENTS PRESENT WITH THE ADVANCED DISEASE  AND CANNOT BE TREATED EFFECTIVELY.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94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OF CANCER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r>
              <a:rPr lang="en-US" b="1" u="sng" dirty="0" smtClean="0"/>
              <a:t>ENVIRONMENTAL FACTORS:-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TOBACCO:-</a:t>
            </a:r>
            <a:r>
              <a:rPr lang="en-US" dirty="0" smtClean="0"/>
              <a:t> IN ITS VARIOUS FORMS, CHEWING OR SMOKING, CAUSES CA LUNG, LARYNX,MOUTH, ESOPHAGUS, BLADDER, PANCREAS AND KIDNEY.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ALCOHOL:-</a:t>
            </a:r>
            <a:r>
              <a:rPr lang="en-US" dirty="0" smtClean="0"/>
              <a:t> EXCESSIVE INTAKE IS ASSOCIATED WITH CA ESOPHAGUS AND LIVER. BEER CANCER IS ASSOCIATED WITH RECTAL CANCER.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3379224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3) </a:t>
            </a:r>
            <a:r>
              <a:rPr lang="en-US" u="sng" dirty="0" smtClean="0"/>
              <a:t>DIETERY FACTORS:-</a:t>
            </a:r>
            <a:r>
              <a:rPr lang="en-US" dirty="0" smtClean="0"/>
              <a:t> SMOKED FISH IS RELATED TO STOMACH CANCER. DIETERY FIBRE TO INTESTINAL CANCER, BEEF CONSUMPTION TO BOWEL CANCER ETC.</a:t>
            </a:r>
          </a:p>
          <a:p>
            <a:pPr marL="0" indent="0">
              <a:buNone/>
            </a:pPr>
            <a:r>
              <a:rPr lang="en-US" dirty="0" smtClean="0"/>
              <a:t>4)</a:t>
            </a:r>
            <a:r>
              <a:rPr lang="en-US" u="sng" dirty="0" smtClean="0"/>
              <a:t>OCCUPATIONAL EXPOSURE:-</a:t>
            </a:r>
            <a:r>
              <a:rPr lang="en-US" dirty="0" smtClean="0"/>
              <a:t> EXPOSURE TO BENZENE, ARSENIC,  CADMIUM, CHROMIUM, VINYL CHLORIDE, ASBESTOS, POLYCYCLIC HYDROCARBONS. IT INCREASES IF A PERSON SMOKES AS WELL.</a:t>
            </a:r>
          </a:p>
          <a:p>
            <a:pPr marL="0" indent="0">
              <a:buNone/>
            </a:pPr>
            <a:r>
              <a:rPr lang="en-US" dirty="0" smtClean="0"/>
              <a:t>IT REPORTS 1-5% OF ALL HUMAN CANCERS.</a:t>
            </a:r>
          </a:p>
          <a:p>
            <a:pPr marL="0" indent="0">
              <a:buNone/>
            </a:pPr>
            <a:r>
              <a:rPr lang="en-US" dirty="0" smtClean="0"/>
              <a:t>5)</a:t>
            </a:r>
            <a:r>
              <a:rPr lang="en-US" u="sng" dirty="0" smtClean="0"/>
              <a:t>VIRUSES:-</a:t>
            </a:r>
            <a:r>
              <a:rPr lang="en-US" dirty="0" smtClean="0"/>
              <a:t> HEP B AND C IS RELATED TO HEPATOCELLULAR CARCINOMA.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6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CANCER:-</a:t>
            </a:r>
            <a:endParaRPr lang="en-US" dirty="0"/>
          </a:p>
          <a:p>
            <a:r>
              <a:rPr lang="en-US" dirty="0" smtClean="0"/>
              <a:t>MAY BE REGARDED AS A GROUP OF DISEASES CHARACTERISED BY 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ABNORMAL CELL GROWTH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ABILITY TO INVADE ADJACENT TISSUES AND EVEN DISTANT ORGANS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EVENTUAL DEATH OF PATIENT IF IT GOES BEYOND THE STAGE WHERE IT CAN BE REMOVED SUCCESSFULLY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43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r>
              <a:rPr lang="en-US" dirty="0" smtClean="0"/>
              <a:t>EBV, CMV AND HPV ARE COMMONLY ASSOCIATED WITH CANCERS.</a:t>
            </a:r>
          </a:p>
          <a:p>
            <a:pPr marL="0" indent="0">
              <a:buNone/>
            </a:pPr>
            <a:r>
              <a:rPr lang="en-US" dirty="0" smtClean="0"/>
              <a:t>6) </a:t>
            </a:r>
            <a:r>
              <a:rPr lang="en-US" u="sng" dirty="0" smtClean="0"/>
              <a:t>PARASITES:-</a:t>
            </a:r>
            <a:r>
              <a:rPr lang="en-US" dirty="0" smtClean="0"/>
              <a:t> SCHISTOSOMIASIS INCREASING THE INCINDECE OF CA BLADDER.</a:t>
            </a:r>
          </a:p>
          <a:p>
            <a:pPr marL="0" indent="0">
              <a:buNone/>
            </a:pPr>
            <a:r>
              <a:rPr lang="en-US" dirty="0" smtClean="0"/>
              <a:t>7)</a:t>
            </a:r>
            <a:r>
              <a:rPr lang="en-US" u="sng" dirty="0" smtClean="0"/>
              <a:t>CUSTOMS, HABBITS AND LIFESTYLES:-</a:t>
            </a:r>
            <a:r>
              <a:rPr lang="en-US" dirty="0" smtClean="0"/>
              <a:t> COMMON ASSOCIATIONS ARE SMOKING WITH LUNG CANCER AND BETEL CHEWING WITH ORAL CANCERS.</a:t>
            </a:r>
          </a:p>
          <a:p>
            <a:pPr marL="0" indent="0">
              <a:buNone/>
            </a:pPr>
            <a:r>
              <a:rPr lang="en-US" dirty="0" smtClean="0"/>
              <a:t>8)</a:t>
            </a:r>
            <a:r>
              <a:rPr lang="en-US" u="sng" dirty="0" smtClean="0"/>
              <a:t>OTHERS:-</a:t>
            </a:r>
            <a:r>
              <a:rPr lang="en-US" dirty="0" smtClean="0"/>
              <a:t> SUNLIGHT, AIR AND WATER POLLUTION,MEDICATIONS LIKE ESTROGEN AND PESTICIDES ASSOCIATED WITH CANCERS.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190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 FACTORS:-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SUSPECTED LONG AGO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RETINOBLASTOMA OCURS IN SAME PARENTS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MONGOLS ARE MOST LIKELY TO HAVE LEUKEMIAS THAN OTHERS.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IT IS DIFFICULT TO MAP IT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COMPLES INTER-RELATIONSHIPS B/W WNVIRONMENTAL AND GENETIC FACTORS TO CAUSE CERTAIN CANCERS.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7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 CONTROL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US" dirty="0" smtClean="0"/>
              <a:t>SERIES OF MEASURE TO CONTROL IT</a:t>
            </a:r>
          </a:p>
          <a:p>
            <a:r>
              <a:rPr lang="en-US" dirty="0" smtClean="0"/>
              <a:t>1/3 OF ALL CANCERS ARE PREVENTABLE</a:t>
            </a:r>
          </a:p>
          <a:p>
            <a:r>
              <a:rPr lang="en-US" b="1" dirty="0" smtClean="0"/>
              <a:t>PRIMARY PREVENTION:-</a:t>
            </a:r>
          </a:p>
          <a:p>
            <a:pPr marL="0" indent="0">
              <a:buNone/>
            </a:pPr>
            <a:r>
              <a:rPr lang="en-US" dirty="0" smtClean="0"/>
              <a:t>PREVENTION OF THE CAUSATIVE AGENTS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a)CONTROL OF TOBACCO AND ALCOHOL:-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STOPPING ONLY THE SMOKING WOULD REDUCE THE TOTAL BURDEN OF MILLION CANCERS PER YEAR.</a:t>
            </a:r>
          </a:p>
          <a:p>
            <a:pPr marL="0" indent="0">
              <a:buNone/>
            </a:pPr>
            <a:r>
              <a:rPr lang="en-US" dirty="0" smtClean="0"/>
              <a:t>SOME COUNTRIES ARE ERADICATING IT WELL.</a:t>
            </a:r>
          </a:p>
        </p:txBody>
      </p:sp>
    </p:spTree>
    <p:extLst>
      <p:ext uri="{BB962C8B-B14F-4D97-AF65-F5344CB8AC3E}">
        <p14:creationId xmlns:p14="http://schemas.microsoft.com/office/powerpoint/2010/main" val="3686187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B)PERSONAL HYGIENE:- </a:t>
            </a:r>
            <a:r>
              <a:rPr lang="en-US" dirty="0" smtClean="0"/>
              <a:t> IMPROVEMENT IN HYGIENE LEADS TO DECLINE IN THE INCIDENCE OF CERTAIN CANCERS LIKE CA CERVIX.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C) RADIATION:- </a:t>
            </a:r>
            <a:r>
              <a:rPr lang="en-US" dirty="0" smtClean="0"/>
              <a:t>EXPOSURE TO UNNESCESSORY RADIATION SHOUKD BE AVOIDED WITHOUT REDUCING THE BENEFITS.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D) OCCUPATIONAL EXPOSURES:-  </a:t>
            </a:r>
            <a:r>
              <a:rPr lang="en-US" dirty="0" smtClean="0"/>
              <a:t>THEY SHOULD BE MINIMIZED.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E)IMMUNIZATION:- </a:t>
            </a:r>
            <a:r>
              <a:rPr lang="en-US" dirty="0" smtClean="0"/>
              <a:t>IN CASE OF PRIMARY LIVER CANCERS, IMMUNIZATION AGAINST HEP B IS EXCITING PROSPECT.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75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F) FOOD,DRUGS AND COSMETICS:- </a:t>
            </a:r>
            <a:r>
              <a:rPr lang="en-US" dirty="0" smtClean="0"/>
              <a:t>THESE SHOULD BE TESTED FOR CARCINOGENIC PROPERTIES.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G)TREATMENT OF PRECANCEROUS LESIONS:- </a:t>
            </a:r>
            <a:r>
              <a:rPr lang="en-US" dirty="0" smtClean="0"/>
              <a:t>CONDITIONS LIKE CERVICAL TEARS, INTESTINAL POLYPOSIS, WARTS , CHRONIC GASTRITIS AND ADENOMAS IF TREATED WELL CAN PREVENT FROM LETHAL DISEASES.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H)LEGISLATION:- </a:t>
            </a:r>
            <a:r>
              <a:rPr lang="en-US" dirty="0" smtClean="0"/>
              <a:t>TO STOP THE ADVERTISMENT AND CONSUMPTION F  KNOWN CARCINOGENS LIKE TOBACCO ETC.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US" dirty="0" smtClean="0"/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10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UcParenR"/>
            </a:pPr>
            <a:r>
              <a:rPr lang="en-US" dirty="0" smtClean="0">
                <a:solidFill>
                  <a:srgbClr val="00B050"/>
                </a:solidFill>
              </a:rPr>
              <a:t>CANCER EDUCATION:- </a:t>
            </a:r>
            <a:r>
              <a:rPr lang="en-US" dirty="0" smtClean="0"/>
              <a:t>TRY TO EDUCATE PEOPLE ABOUT CANCER TO SEEK EARLY DIAGNOSIS AND IT IS ESPECIALLY FOCUSED ON HIGH-RISK POPULATIONS.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DANGER SIGNS OF CNACERS:-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/>
              <a:t>A LUMP OR A HARD AREA IN BREAST</a:t>
            </a:r>
          </a:p>
          <a:p>
            <a:pPr marL="0" indent="0">
              <a:buNone/>
            </a:pPr>
            <a:r>
              <a:rPr lang="en-US" dirty="0" smtClean="0"/>
              <a:t>-A CHANGE IN A WART OR A MOLE</a:t>
            </a:r>
          </a:p>
          <a:p>
            <a:pPr marL="0" indent="0">
              <a:buNone/>
            </a:pPr>
            <a:r>
              <a:rPr lang="en-US" dirty="0" smtClean="0"/>
              <a:t>-A PERSISTANT CHANGE IN BOWEL AND DIGESTIVE HABBITS</a:t>
            </a:r>
          </a:p>
          <a:p>
            <a:pPr marL="0" indent="0">
              <a:buNone/>
            </a:pPr>
            <a:r>
              <a:rPr lang="en-US" dirty="0" smtClean="0"/>
              <a:t>-EXCESSIVE OF LOSS OF BLOOD DURING MENSTRUAL PERIOD OR OUTSIDE THE USUAL DATES.</a:t>
            </a:r>
          </a:p>
        </p:txBody>
      </p:sp>
    </p:spTree>
    <p:extLst>
      <p:ext uri="{BB962C8B-B14F-4D97-AF65-F5344CB8AC3E}">
        <p14:creationId xmlns:p14="http://schemas.microsoft.com/office/powerpoint/2010/main" val="3215200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r>
              <a:rPr lang="en-US" dirty="0" smtClean="0"/>
              <a:t>BLOOD LOSS FROM ANY NATURAL ORIFICE</a:t>
            </a:r>
          </a:p>
          <a:p>
            <a:r>
              <a:rPr lang="en-US" dirty="0" smtClean="0"/>
              <a:t>A SWELLING OR SORE THAT DOESN’T GET BETTER</a:t>
            </a:r>
          </a:p>
          <a:p>
            <a:r>
              <a:rPr lang="en-US" dirty="0" smtClean="0"/>
              <a:t>UNEXPLAINED LOSS OF WEIGHT</a:t>
            </a:r>
          </a:p>
          <a:p>
            <a:pPr marL="0" indent="0">
              <a:buNone/>
            </a:pPr>
            <a:r>
              <a:rPr lang="en-US" dirty="0" smtClean="0"/>
              <a:t>PRIMARY PREVENTION IS BETTER BUT RISK FACTIORS HAVE BEEN ELABORATED FOR ONLY SOME OF CANCERS.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76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SECONDARY PREVENTION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CANCER REGISTRATION:- </a:t>
            </a:r>
            <a:r>
              <a:rPr lang="en-US" dirty="0" smtClean="0"/>
              <a:t>IT PROVIDES BASIS FOR PLANING AND ACESSING THEE PROBLEM</a:t>
            </a:r>
          </a:p>
          <a:p>
            <a:pPr marL="0" indent="0">
              <a:buNone/>
            </a:pPr>
            <a:r>
              <a:rPr lang="en-US" dirty="0" smtClean="0"/>
              <a:t>IT IS OF 2 TYPES:-</a:t>
            </a:r>
          </a:p>
          <a:p>
            <a:pPr marL="514350" indent="-514350">
              <a:buFont typeface="+mj-lt"/>
              <a:buAutoNum type="alphaLcParenR"/>
            </a:pPr>
            <a:r>
              <a:rPr lang="en-US" u="sng" dirty="0" smtClean="0"/>
              <a:t>HOSPITAL BASED REGISTREIS:-</a:t>
            </a:r>
            <a:r>
              <a:rPr lang="en-US" dirty="0" smtClean="0"/>
              <a:t>RECORDS OF ALL PATIENTS WHETHER INDOOR/OUTDOOR ARE KEPT</a:t>
            </a:r>
          </a:p>
          <a:p>
            <a:pPr marL="0" indent="0">
              <a:buNone/>
            </a:pPr>
            <a:r>
              <a:rPr lang="en-US" u="sng" dirty="0" smtClean="0"/>
              <a:t>“</a:t>
            </a:r>
            <a:r>
              <a:rPr lang="en-US" dirty="0" smtClean="0"/>
              <a:t>WHO HANDBOOK FOR STANDARDIZED CANCER REGISTERS”</a:t>
            </a:r>
          </a:p>
          <a:p>
            <a:pPr marL="0" indent="0">
              <a:buNone/>
            </a:pPr>
            <a:r>
              <a:rPr lang="en-US" dirty="0" smtClean="0"/>
              <a:t>USE OF THESE RGISTER FOR EPIDEMIOLGICAL PURPOSE IS LIMITED.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14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B) POPULATION BASED REGISTERS:-</a:t>
            </a:r>
            <a:r>
              <a:rPr lang="en-US" dirty="0" smtClean="0"/>
              <a:t> HOSPITAL BASED REGISTERS ARE EXTENDED TO POPULATION.</a:t>
            </a:r>
          </a:p>
          <a:p>
            <a:pPr marL="0" indent="0">
              <a:buNone/>
            </a:pPr>
            <a:r>
              <a:rPr lang="en-US" b="1" u="sng" dirty="0" smtClean="0"/>
              <a:t>IT RANGES FOR 2-7 MILLION POPULATION</a:t>
            </a:r>
          </a:p>
          <a:p>
            <a:pPr marL="0" indent="0">
              <a:buNone/>
            </a:pPr>
            <a:r>
              <a:rPr lang="en-US" dirty="0" smtClean="0"/>
              <a:t>ONLY THIS CAN TELL ABOUT THE INCIDENCE OF CANCER IN A SPECIFIC GEOGRAPHICAL AREA.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2)EARLY DETECTION OF CASES:-</a:t>
            </a:r>
            <a:r>
              <a:rPr lang="en-US" dirty="0" smtClean="0"/>
              <a:t>  EARLY SCREENING HAS BEEN MADE FOR CERVICAL, BREAST AND ORAL CANCERS.SCREENING CAN BE FOCUSED ON HIGH RISK GROUPS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962134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BUT IT GIVE GOOD RESULTS ONLY IN THE CASE IF EFFICIENT TREATMENT OPTIONS AND FOLLOW UP IS GIVEN AFTER DETECTION OF CASE.</a:t>
            </a:r>
          </a:p>
          <a:p>
            <a:r>
              <a:rPr lang="en-US" dirty="0" smtClean="0"/>
              <a:t>THIS SHOULD BE STARTED AT A LEVEL OF PRIMARY HEALTH  CARE AND END UP AT COMPLEX CANCER CENTERS OR INSTITUTIONS AT THE STATE OR NATIONAL LEVELS.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2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CATEGORIES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CARCINOMAS:-</a:t>
            </a:r>
            <a:r>
              <a:rPr lang="en-US" u="sng" dirty="0" smtClean="0"/>
              <a:t> </a:t>
            </a:r>
            <a:r>
              <a:rPr lang="en-US" dirty="0" smtClean="0"/>
              <a:t>WHICH ARISE FROM EPITHELIAL SURFACE OF VARIOUS ORGANS</a:t>
            </a:r>
          </a:p>
          <a:p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SARCOMAS:- </a:t>
            </a:r>
            <a:r>
              <a:rPr lang="en-US" dirty="0" smtClean="0"/>
              <a:t> WHICH ARISE FROM MESODERMAL CELLS CONSTITUITING THE VARIOUS ORGANS</a:t>
            </a:r>
          </a:p>
          <a:p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LYMPHOMAS:- </a:t>
            </a:r>
            <a:r>
              <a:rPr lang="en-US" dirty="0" smtClean="0"/>
              <a:t>MYELOMA AND LEUKEMIA ARISING FROM THE CELLS OF BONE MARROW AND IMMUNE SYSTEMS.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58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SHOULD BE GIVEN TO ALL</a:t>
            </a:r>
          </a:p>
          <a:p>
            <a:r>
              <a:rPr lang="en-US" dirty="0" smtClean="0"/>
              <a:t>SOME ARE AMNEABLE TO SURGICAL RESECTION AND SOME ARE TREATED BY RADIOTHERAPY OR CHEMO THERAPY</a:t>
            </a:r>
          </a:p>
          <a:p>
            <a:r>
              <a:rPr lang="en-US" dirty="0" smtClean="0"/>
              <a:t>BUT MULTI-MODALITY TREATMENT PROGRAME HAS BECOME A STANDERED INCLUDING ALL THERAPIES.</a:t>
            </a:r>
          </a:p>
          <a:p>
            <a:r>
              <a:rPr lang="en-US" dirty="0" smtClean="0"/>
              <a:t>FREEDOM FROM CANCER PAIN HAS NOW BECOME THE BASIC MOTO OF ALL TREATMENT THERAPIES.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38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458200" cy="6400800"/>
          </a:xfrm>
        </p:spPr>
      </p:pic>
    </p:spTree>
    <p:extLst>
      <p:ext uri="{BB962C8B-B14F-4D97-AF65-F5344CB8AC3E}">
        <p14:creationId xmlns:p14="http://schemas.microsoft.com/office/powerpoint/2010/main" val="364090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694418">
            <a:off x="231881" y="1936318"/>
            <a:ext cx="8229600" cy="2871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 WHAT ARE PRIMARY AND  </a:t>
            </a:r>
          </a:p>
          <a:p>
            <a:pPr marL="0" indent="0">
              <a:buNone/>
            </a:pP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SECONDARY CANCERS?????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67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PRIMARY CANCERS:-</a:t>
            </a:r>
            <a:r>
              <a:rPr lang="en-US" dirty="0" smtClean="0"/>
              <a:t> WHEN CANCER IS IN ITS ORGAN OF ORIGIN</a:t>
            </a:r>
          </a:p>
          <a:p>
            <a:r>
              <a:rPr lang="en-US" b="1" u="sng" dirty="0" smtClean="0"/>
              <a:t>SECONDARY CANCER</a:t>
            </a:r>
            <a:r>
              <a:rPr lang="en-US" b="1" dirty="0" smtClean="0"/>
              <a:t>:- </a:t>
            </a:r>
            <a:r>
              <a:rPr lang="en-US" dirty="0" smtClean="0"/>
              <a:t>WHEN IT HAS METASTASIZED INTO ANY OTHER ORAGAN AND LYMPH NODES OF THAT AREA</a:t>
            </a:r>
          </a:p>
          <a:p>
            <a:r>
              <a:rPr lang="en-US" dirty="0" smtClean="0"/>
              <a:t>IT IS EVIDENT BY A </a:t>
            </a:r>
            <a:r>
              <a:rPr lang="en-US" dirty="0" smtClean="0">
                <a:solidFill>
                  <a:srgbClr val="FF0000"/>
                </a:solidFill>
              </a:rPr>
              <a:t>LUMP/ULCER </a:t>
            </a:r>
            <a:r>
              <a:rPr lang="en-US" dirty="0" smtClean="0"/>
              <a:t>LOCALISED TO THE ORGAN OF ORIGIN IN EARLY SATGES </a:t>
            </a:r>
          </a:p>
          <a:p>
            <a:r>
              <a:rPr lang="en-US" dirty="0" smtClean="0"/>
              <a:t>WITH THE ADVANCEMENT OF CANCER SIGN AND SYMPTOMS APPEAR SPECIFIC TO PRIMARY AND SECONDARY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23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STATEMENT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MILLION PEOPLE ARE DIAGNOSED OF CANCER</a:t>
            </a:r>
          </a:p>
          <a:p>
            <a:r>
              <a:rPr lang="en-US" dirty="0" smtClean="0"/>
              <a:t>6 MILLION DIE OF IT ANNUALY</a:t>
            </a:r>
          </a:p>
          <a:p>
            <a:r>
              <a:rPr lang="en-US" dirty="0" smtClean="0"/>
              <a:t>SO INCREASE OF AROUND </a:t>
            </a:r>
            <a:r>
              <a:rPr lang="en-US" dirty="0" smtClean="0">
                <a:solidFill>
                  <a:srgbClr val="FF0000"/>
                </a:solidFill>
              </a:rPr>
              <a:t>19 % </a:t>
            </a:r>
            <a:r>
              <a:rPr lang="en-US" dirty="0" smtClean="0"/>
              <a:t>IN INCIDENCE AND </a:t>
            </a:r>
            <a:r>
              <a:rPr lang="en-US" dirty="0" smtClean="0">
                <a:solidFill>
                  <a:srgbClr val="FF0000"/>
                </a:solidFill>
              </a:rPr>
              <a:t>18% </a:t>
            </a:r>
            <a:r>
              <a:rPr lang="en-US" dirty="0" smtClean="0"/>
              <a:t>IN MORTALITY FROM </a:t>
            </a:r>
            <a:r>
              <a:rPr lang="en-US" dirty="0" smtClean="0">
                <a:solidFill>
                  <a:srgbClr val="FF0000"/>
                </a:solidFill>
              </a:rPr>
              <a:t>1990. 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8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10600" cy="6400800"/>
          </a:xfrm>
        </p:spPr>
      </p:pic>
    </p:spTree>
    <p:extLst>
      <p:ext uri="{BB962C8B-B14F-4D97-AF65-F5344CB8AC3E}">
        <p14:creationId xmlns:p14="http://schemas.microsoft.com/office/powerpoint/2010/main" val="221770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CANCERS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LUNG CANCER (12.3OF ALL CANCERS)</a:t>
            </a:r>
          </a:p>
          <a:p>
            <a:r>
              <a:rPr lang="en-US" dirty="0" smtClean="0"/>
              <a:t>BREAST CANCER (10.4 OF ALL)</a:t>
            </a:r>
          </a:p>
          <a:p>
            <a:r>
              <a:rPr lang="en-US" dirty="0" smtClean="0"/>
              <a:t>COLORECTAL CANCER (9.4 %)</a:t>
            </a:r>
          </a:p>
          <a:p>
            <a:r>
              <a:rPr lang="en-US" dirty="0" smtClean="0"/>
              <a:t>RELATIONSHIP OF INCIDENCE TO MORTALITY IS INDICATIVE OF PROGNOSIS</a:t>
            </a:r>
          </a:p>
          <a:p>
            <a:r>
              <a:rPr lang="en-US" dirty="0" smtClean="0"/>
              <a:t>SO LUNG CANCER IS THE MOST FATAL DISEASE CAUSING 1.1 MILLION DEATHS ANNUALY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BREAST CNACER IS ON THE 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2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ND</a:t>
            </a:r>
            <a:r>
              <a:rPr lang="en-US" sz="4400" b="1" dirty="0" smtClean="0">
                <a:solidFill>
                  <a:srgbClr val="FF0000"/>
                </a:solidFill>
              </a:rPr>
              <a:t> NUMBER 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/>
              <a:t>FROM THE TOP IN </a:t>
            </a:r>
            <a:endParaRPr lang="en-US" sz="4400" b="1" dirty="0" smtClean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INCIDANCE 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        OR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                    MORTALITY????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9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1256</Words>
  <Application>Microsoft Office PowerPoint</Application>
  <PresentationFormat>On-screen Show (4:3)</PresentationFormat>
  <Paragraphs>124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CATEGORIES</vt:lpstr>
      <vt:lpstr>PowerPoint Presentation</vt:lpstr>
      <vt:lpstr>PowerPoint Presentation</vt:lpstr>
      <vt:lpstr>PROBLEM STATEMENT</vt:lpstr>
      <vt:lpstr>PowerPoint Presentation</vt:lpstr>
      <vt:lpstr>COMMON CANCERS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CANCER PATTERNS </vt:lpstr>
      <vt:lpstr>PowerPoint Presentation</vt:lpstr>
      <vt:lpstr>PowerPoint Presentation</vt:lpstr>
      <vt:lpstr>CAUSES OF CANCER</vt:lpstr>
      <vt:lpstr>PowerPoint Presentation</vt:lpstr>
      <vt:lpstr>PowerPoint Presentation</vt:lpstr>
      <vt:lpstr>PowerPoint Presentation</vt:lpstr>
      <vt:lpstr>CANCER CONTROL</vt:lpstr>
      <vt:lpstr>PowerPoint Presentation</vt:lpstr>
      <vt:lpstr>PowerPoint Presentation</vt:lpstr>
      <vt:lpstr>PowerPoint Presentation</vt:lpstr>
      <vt:lpstr>PowerPoint Presentation</vt:lpstr>
      <vt:lpstr>SECONDARY PREVENTION</vt:lpstr>
      <vt:lpstr>PowerPoint Presentation</vt:lpstr>
      <vt:lpstr>PowerPoint Presentation</vt:lpstr>
      <vt:lpstr>TREATMENT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</dc:title>
  <dc:creator>UShbah HAshmi</dc:creator>
  <cp:lastModifiedBy>UShbah HAshmi</cp:lastModifiedBy>
  <cp:revision>22</cp:revision>
  <dcterms:created xsi:type="dcterms:W3CDTF">2015-02-12T00:54:06Z</dcterms:created>
  <dcterms:modified xsi:type="dcterms:W3CDTF">2015-02-19T01:44:38Z</dcterms:modified>
</cp:coreProperties>
</file>