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274" r:id="rId3"/>
    <p:sldId id="319" r:id="rId4"/>
    <p:sldId id="320" r:id="rId5"/>
    <p:sldId id="321" r:id="rId6"/>
    <p:sldId id="322" r:id="rId7"/>
    <p:sldId id="323" r:id="rId8"/>
    <p:sldId id="324" r:id="rId9"/>
    <p:sldId id="325" r:id="rId10"/>
    <p:sldId id="326" r:id="rId11"/>
    <p:sldId id="350" r:id="rId12"/>
    <p:sldId id="327" r:id="rId13"/>
    <p:sldId id="328" r:id="rId14"/>
    <p:sldId id="329" r:id="rId15"/>
    <p:sldId id="330" r:id="rId16"/>
    <p:sldId id="331" r:id="rId17"/>
    <p:sldId id="332" r:id="rId18"/>
    <p:sldId id="333" r:id="rId19"/>
    <p:sldId id="349" r:id="rId20"/>
    <p:sldId id="334" r:id="rId21"/>
    <p:sldId id="335" r:id="rId22"/>
    <p:sldId id="336" r:id="rId23"/>
    <p:sldId id="337" r:id="rId24"/>
    <p:sldId id="338" r:id="rId25"/>
    <p:sldId id="339" r:id="rId26"/>
    <p:sldId id="340" r:id="rId27"/>
    <p:sldId id="341" r:id="rId28"/>
    <p:sldId id="342" r:id="rId29"/>
    <p:sldId id="343" r:id="rId30"/>
    <p:sldId id="344" r:id="rId31"/>
    <p:sldId id="345" r:id="rId32"/>
    <p:sldId id="346" r:id="rId33"/>
    <p:sldId id="347" r:id="rId34"/>
    <p:sldId id="348" r:id="rId35"/>
    <p:sldId id="318" r:id="rId3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51" autoAdjust="0"/>
    <p:restoredTop sz="94737" autoAdjust="0"/>
  </p:normalViewPr>
  <p:slideViewPr>
    <p:cSldViewPr>
      <p:cViewPr>
        <p:scale>
          <a:sx n="80" d="100"/>
          <a:sy n="80" d="100"/>
        </p:scale>
        <p:origin x="-942" y="-72"/>
      </p:cViewPr>
      <p:guideLst>
        <p:guide orient="horz" pos="2160"/>
        <p:guide pos="2880"/>
      </p:guideLst>
    </p:cSldViewPr>
  </p:slideViewPr>
  <p:outlineViewPr>
    <p:cViewPr>
      <p:scale>
        <a:sx n="33" d="100"/>
        <a:sy n="33" d="100"/>
      </p:scale>
      <p:origin x="240" y="34974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3271D86-7AAA-4BA3-B3EA-852FBAB8E447}" type="datetimeFigureOut">
              <a:rPr lang="en-US" smtClean="0"/>
              <a:t>4/19/2020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1F253EA-ACCE-493A-9504-1B3E0FC9513E}" type="slidenum">
              <a:rPr lang="en-US" smtClean="0"/>
              <a:t>‹#›</a:t>
            </a:fld>
            <a:endParaRPr lang="en-US"/>
          </a:p>
        </p:txBody>
      </p:sp>
    </p:spTree>
    <p:extLst>
      <p:ext uri="{BB962C8B-B14F-4D97-AF65-F5344CB8AC3E}">
        <p14:creationId xmlns:p14="http://schemas.microsoft.com/office/powerpoint/2010/main" val="1840929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1A748D5-68C2-40B6-839F-CA604426006C}" type="datetimeFigureOut">
              <a:rPr lang="en-US" smtClean="0"/>
              <a:pPr/>
              <a:t>4/19/2020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D929356-EA93-4890-807A-3BF89F2AE76E}" type="slidenum">
              <a:rPr lang="en-US" smtClean="0"/>
              <a:pPr/>
              <a:t>‹#›</a:t>
            </a:fld>
            <a:endParaRPr lang="en-US"/>
          </a:p>
        </p:txBody>
      </p:sp>
    </p:spTree>
    <p:extLst>
      <p:ext uri="{BB962C8B-B14F-4D97-AF65-F5344CB8AC3E}">
        <p14:creationId xmlns:p14="http://schemas.microsoft.com/office/powerpoint/2010/main" val="2537306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921CB938-AF9F-429A-9250-D081E0B395C5}" type="slidenum">
              <a:rPr lang="en-US" smtClean="0"/>
              <a:pPr/>
              <a:t>35</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val="390585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276928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9300" y="274638"/>
            <a:ext cx="17907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52197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316835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1143000"/>
          </a:xfrm>
        </p:spPr>
        <p:txBody>
          <a:bodyPr/>
          <a:lstStyle/>
          <a:p>
            <a:r>
              <a:rPr lang="en-US" smtClean="0"/>
              <a:t>Click to edit Master title style</a:t>
            </a:r>
            <a:endParaRPr lang="en-AU"/>
          </a:p>
        </p:txBody>
      </p:sp>
      <p:sp>
        <p:nvSpPr>
          <p:cNvPr id="3" name="Table Placeholder 2"/>
          <p:cNvSpPr>
            <a:spLocks noGrp="1"/>
          </p:cNvSpPr>
          <p:nvPr>
            <p:ph type="tbl" idx="1"/>
          </p:nvPr>
        </p:nvSpPr>
        <p:spPr>
          <a:xfrm>
            <a:off x="457200" y="1600200"/>
            <a:ext cx="7162800" cy="4525963"/>
          </a:xfrm>
        </p:spPr>
        <p:txBody>
          <a:bodyPr/>
          <a:lstStyle/>
          <a:p>
            <a:r>
              <a:rPr lang="en-US" smtClean="0"/>
              <a:t>Click icon to add table</a:t>
            </a:r>
            <a:endParaRPr lang="en-AU"/>
          </a:p>
        </p:txBody>
      </p:sp>
    </p:spTree>
    <p:extLst>
      <p:ext uri="{BB962C8B-B14F-4D97-AF65-F5344CB8AC3E}">
        <p14:creationId xmlns:p14="http://schemas.microsoft.com/office/powerpoint/2010/main" val="3234526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140851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3026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1148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598545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52685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776185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3912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30798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8257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716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716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31" name="Group 7"/>
          <p:cNvGrpSpPr>
            <a:grpSpLocks/>
          </p:cNvGrpSpPr>
          <p:nvPr/>
        </p:nvGrpSpPr>
        <p:grpSpPr bwMode="auto">
          <a:xfrm>
            <a:off x="7785100" y="0"/>
            <a:ext cx="1435100" cy="6862763"/>
            <a:chOff x="4904" y="-3"/>
            <a:chExt cx="904" cy="4323"/>
          </a:xfrm>
        </p:grpSpPr>
        <p:sp>
          <p:nvSpPr>
            <p:cNvPr id="1032" name="Rectangle 8"/>
            <p:cNvSpPr>
              <a:spLocks noChangeArrowheads="1"/>
            </p:cNvSpPr>
            <p:nvPr userDrawn="1"/>
          </p:nvSpPr>
          <p:spPr bwMode="auto">
            <a:xfrm rot="5400000">
              <a:off x="3216" y="1776"/>
              <a:ext cx="4320" cy="768"/>
            </a:xfrm>
            <a:prstGeom prst="rect">
              <a:avLst/>
            </a:prstGeom>
            <a:solidFill>
              <a:srgbClr val="D89F00"/>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aphicFrame>
          <p:nvGraphicFramePr>
            <p:cNvPr id="1033" name="Object 9"/>
            <p:cNvGraphicFramePr>
              <a:graphicFrameLocks noChangeAspect="1"/>
            </p:cNvGraphicFramePr>
            <p:nvPr userDrawn="1"/>
          </p:nvGraphicFramePr>
          <p:xfrm>
            <a:off x="5064" y="3552"/>
            <a:ext cx="624" cy="665"/>
          </p:xfrm>
          <a:graphic>
            <a:graphicData uri="http://schemas.openxmlformats.org/presentationml/2006/ole">
              <mc:AlternateContent xmlns:mc="http://schemas.openxmlformats.org/markup-compatibility/2006">
                <mc:Choice xmlns:v="urn:schemas-microsoft-com:vml" Requires="v">
                  <p:oleObj spid="_x0000_s1047" name="CorelDRAW" r:id="rId15" imgW="2877480" imgH="2906280" progId="">
                    <p:embed/>
                  </p:oleObj>
                </mc:Choice>
                <mc:Fallback>
                  <p:oleObj name="CorelDRAW" r:id="rId15" imgW="2877480" imgH="2906280" progId="">
                    <p:embed/>
                    <p:pic>
                      <p:nvPicPr>
                        <p:cNvPr id="0" name="Picture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64" y="3552"/>
                          <a:ext cx="624" cy="66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34" name="Text Box 10"/>
            <p:cNvSpPr txBox="1">
              <a:spLocks noChangeArrowheads="1"/>
            </p:cNvSpPr>
            <p:nvPr userDrawn="1"/>
          </p:nvSpPr>
          <p:spPr bwMode="auto">
            <a:xfrm>
              <a:off x="5040" y="1152"/>
              <a:ext cx="768" cy="2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000" b="1">
                  <a:solidFill>
                    <a:srgbClr val="000066"/>
                  </a:solidFill>
                  <a:latin typeface="Times New Roman" charset="0"/>
                </a:rPr>
                <a:t>U</a:t>
              </a:r>
            </a:p>
            <a:p>
              <a:r>
                <a:rPr lang="en-US" sz="8000" b="1">
                  <a:solidFill>
                    <a:srgbClr val="000066"/>
                  </a:solidFill>
                  <a:latin typeface="Times New Roman" charset="0"/>
                </a:rPr>
                <a:t>O</a:t>
              </a:r>
            </a:p>
            <a:p>
              <a:r>
                <a:rPr lang="en-US" sz="800" b="1">
                  <a:solidFill>
                    <a:srgbClr val="000066"/>
                  </a:solidFill>
                  <a:latin typeface="Times New Roman" charset="0"/>
                </a:rPr>
                <a:t>     </a:t>
              </a:r>
              <a:r>
                <a:rPr lang="en-US" sz="8800" b="1">
                  <a:solidFill>
                    <a:srgbClr val="000066"/>
                  </a:solidFill>
                  <a:latin typeface="Times New Roman" charset="0"/>
                </a:rPr>
                <a:t>S</a:t>
              </a:r>
            </a:p>
          </p:txBody>
        </p:sp>
        <p:pic>
          <p:nvPicPr>
            <p:cNvPr id="1035" name="Picture 11" descr="123"/>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4992" y="144"/>
              <a:ext cx="768" cy="1007"/>
            </a:xfrm>
            <a:prstGeom prst="rect">
              <a:avLst/>
            </a:prstGeom>
            <a:noFill/>
            <a:extLst>
              <a:ext uri="{909E8E84-426E-40DD-AFC4-6F175D3DCCD1}">
                <a14:hiddenFill xmlns:a14="http://schemas.microsoft.com/office/drawing/2010/main">
                  <a:solidFill>
                    <a:srgbClr val="FFFFFF"/>
                  </a:solidFill>
                </a14:hiddenFill>
              </a:ext>
            </a:extLst>
          </p:spPr>
        </p:pic>
        <p:sp>
          <p:nvSpPr>
            <p:cNvPr id="1036" name="Rectangle 12"/>
            <p:cNvSpPr>
              <a:spLocks noChangeArrowheads="1"/>
            </p:cNvSpPr>
            <p:nvPr userDrawn="1"/>
          </p:nvSpPr>
          <p:spPr bwMode="auto">
            <a:xfrm rot="5400000">
              <a:off x="2792" y="2109"/>
              <a:ext cx="4320" cy="96"/>
            </a:xfrm>
            <a:prstGeom prst="rect">
              <a:avLst/>
            </a:prstGeom>
            <a:solidFill>
              <a:srgbClr val="000066"/>
            </a:solidFill>
            <a:ln>
              <a:noFill/>
            </a:ln>
            <a:effectLst/>
            <a:extLst>
              <a:ext uri="{91240B29-F687-4F45-9708-019B960494DF}">
                <a14:hiddenLine xmlns:a14="http://schemas.microsoft.com/office/drawing/2010/main" w="9525">
                  <a:solidFill>
                    <a:srgbClr val="CE9D3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a:solidFill>
            <a:srgbClr val="000066"/>
          </a:solidFill>
          <a:latin typeface="+mj-lt"/>
          <a:ea typeface="+mj-ea"/>
          <a:cs typeface="+mj-cs"/>
        </a:defRPr>
      </a:lvl1pPr>
      <a:lvl2pPr algn="ctr" rtl="0" eaLnBrk="1" fontAlgn="base" hangingPunct="1">
        <a:spcBef>
          <a:spcPct val="0"/>
        </a:spcBef>
        <a:spcAft>
          <a:spcPct val="0"/>
        </a:spcAft>
        <a:defRPr sz="4400">
          <a:solidFill>
            <a:srgbClr val="000066"/>
          </a:solidFill>
          <a:latin typeface="Arial" charset="0"/>
        </a:defRPr>
      </a:lvl2pPr>
      <a:lvl3pPr algn="ctr" rtl="0" eaLnBrk="1" fontAlgn="base" hangingPunct="1">
        <a:spcBef>
          <a:spcPct val="0"/>
        </a:spcBef>
        <a:spcAft>
          <a:spcPct val="0"/>
        </a:spcAft>
        <a:defRPr sz="4400">
          <a:solidFill>
            <a:srgbClr val="000066"/>
          </a:solidFill>
          <a:latin typeface="Arial" charset="0"/>
        </a:defRPr>
      </a:lvl3pPr>
      <a:lvl4pPr algn="ctr" rtl="0" eaLnBrk="1" fontAlgn="base" hangingPunct="1">
        <a:spcBef>
          <a:spcPct val="0"/>
        </a:spcBef>
        <a:spcAft>
          <a:spcPct val="0"/>
        </a:spcAft>
        <a:defRPr sz="4400">
          <a:solidFill>
            <a:srgbClr val="000066"/>
          </a:solidFill>
          <a:latin typeface="Arial" charset="0"/>
        </a:defRPr>
      </a:lvl4pPr>
      <a:lvl5pPr algn="ctr" rtl="0" eaLnBrk="1" fontAlgn="base" hangingPunct="1">
        <a:spcBef>
          <a:spcPct val="0"/>
        </a:spcBef>
        <a:spcAft>
          <a:spcPct val="0"/>
        </a:spcAft>
        <a:defRPr sz="4400">
          <a:solidFill>
            <a:srgbClr val="000066"/>
          </a:solidFill>
          <a:latin typeface="Arial" charset="0"/>
        </a:defRPr>
      </a:lvl5pPr>
      <a:lvl6pPr marL="457200" algn="ctr" rtl="0" eaLnBrk="1" fontAlgn="base" hangingPunct="1">
        <a:spcBef>
          <a:spcPct val="0"/>
        </a:spcBef>
        <a:spcAft>
          <a:spcPct val="0"/>
        </a:spcAft>
        <a:defRPr sz="4400">
          <a:solidFill>
            <a:srgbClr val="000066"/>
          </a:solidFill>
          <a:latin typeface="Arial" charset="0"/>
        </a:defRPr>
      </a:lvl6pPr>
      <a:lvl7pPr marL="914400" algn="ctr" rtl="0" eaLnBrk="1" fontAlgn="base" hangingPunct="1">
        <a:spcBef>
          <a:spcPct val="0"/>
        </a:spcBef>
        <a:spcAft>
          <a:spcPct val="0"/>
        </a:spcAft>
        <a:defRPr sz="4400">
          <a:solidFill>
            <a:srgbClr val="000066"/>
          </a:solidFill>
          <a:latin typeface="Arial" charset="0"/>
        </a:defRPr>
      </a:lvl7pPr>
      <a:lvl8pPr marL="1371600" algn="ctr" rtl="0" eaLnBrk="1" fontAlgn="base" hangingPunct="1">
        <a:spcBef>
          <a:spcPct val="0"/>
        </a:spcBef>
        <a:spcAft>
          <a:spcPct val="0"/>
        </a:spcAft>
        <a:defRPr sz="4400">
          <a:solidFill>
            <a:srgbClr val="000066"/>
          </a:solidFill>
          <a:latin typeface="Arial" charset="0"/>
        </a:defRPr>
      </a:lvl8pPr>
      <a:lvl9pPr marL="1828800" algn="ctr" rtl="0" eaLnBrk="1" fontAlgn="base" hangingPunct="1">
        <a:spcBef>
          <a:spcPct val="0"/>
        </a:spcBef>
        <a:spcAft>
          <a:spcPct val="0"/>
        </a:spcAft>
        <a:defRPr sz="4400">
          <a:solidFill>
            <a:srgbClr val="000066"/>
          </a:solidFill>
          <a:latin typeface="Arial" charset="0"/>
        </a:defRPr>
      </a:lvl9pPr>
    </p:titleStyle>
    <p:bodyStyle>
      <a:lvl1pPr marL="342900" indent="-342900" algn="l" rtl="0" eaLnBrk="1" fontAlgn="base" hangingPunct="1">
        <a:spcBef>
          <a:spcPct val="20000"/>
        </a:spcBef>
        <a:spcAft>
          <a:spcPct val="0"/>
        </a:spcAft>
        <a:buChar char="•"/>
        <a:defRPr sz="3200">
          <a:solidFill>
            <a:srgbClr val="000066"/>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66"/>
          </a:solidFill>
          <a:latin typeface="+mn-lt"/>
        </a:defRPr>
      </a:lvl2pPr>
      <a:lvl3pPr marL="1143000" indent="-228600" algn="l" rtl="0" eaLnBrk="1" fontAlgn="base" hangingPunct="1">
        <a:spcBef>
          <a:spcPct val="20000"/>
        </a:spcBef>
        <a:spcAft>
          <a:spcPct val="0"/>
        </a:spcAft>
        <a:buChar char="•"/>
        <a:defRPr sz="2400">
          <a:solidFill>
            <a:srgbClr val="000066"/>
          </a:solidFill>
          <a:latin typeface="+mn-lt"/>
        </a:defRPr>
      </a:lvl3pPr>
      <a:lvl4pPr marL="1600200" indent="-228600" algn="l" rtl="0" eaLnBrk="1" fontAlgn="base" hangingPunct="1">
        <a:spcBef>
          <a:spcPct val="20000"/>
        </a:spcBef>
        <a:spcAft>
          <a:spcPct val="0"/>
        </a:spcAft>
        <a:buChar char="–"/>
        <a:defRPr sz="2000">
          <a:solidFill>
            <a:srgbClr val="000066"/>
          </a:solidFill>
          <a:latin typeface="+mn-lt"/>
        </a:defRPr>
      </a:lvl4pPr>
      <a:lvl5pPr marL="2057400" indent="-228600" algn="l" rtl="0" eaLnBrk="1" fontAlgn="base" hangingPunct="1">
        <a:spcBef>
          <a:spcPct val="20000"/>
        </a:spcBef>
        <a:spcAft>
          <a:spcPct val="0"/>
        </a:spcAft>
        <a:buChar char="»"/>
        <a:defRPr sz="2000">
          <a:solidFill>
            <a:srgbClr val="000066"/>
          </a:solidFill>
          <a:latin typeface="+mn-lt"/>
        </a:defRPr>
      </a:lvl5pPr>
      <a:lvl6pPr marL="2514600" indent="-228600" algn="l" rtl="0" eaLnBrk="1" fontAlgn="base" hangingPunct="1">
        <a:spcBef>
          <a:spcPct val="20000"/>
        </a:spcBef>
        <a:spcAft>
          <a:spcPct val="0"/>
        </a:spcAft>
        <a:buChar char="»"/>
        <a:defRPr sz="2000">
          <a:solidFill>
            <a:srgbClr val="000066"/>
          </a:solidFill>
          <a:latin typeface="+mn-lt"/>
        </a:defRPr>
      </a:lvl6pPr>
      <a:lvl7pPr marL="2971800" indent="-228600" algn="l" rtl="0" eaLnBrk="1" fontAlgn="base" hangingPunct="1">
        <a:spcBef>
          <a:spcPct val="20000"/>
        </a:spcBef>
        <a:spcAft>
          <a:spcPct val="0"/>
        </a:spcAft>
        <a:buChar char="»"/>
        <a:defRPr sz="2000">
          <a:solidFill>
            <a:srgbClr val="000066"/>
          </a:solidFill>
          <a:latin typeface="+mn-lt"/>
        </a:defRPr>
      </a:lvl7pPr>
      <a:lvl8pPr marL="3429000" indent="-228600" algn="l" rtl="0" eaLnBrk="1" fontAlgn="base" hangingPunct="1">
        <a:spcBef>
          <a:spcPct val="20000"/>
        </a:spcBef>
        <a:spcAft>
          <a:spcPct val="0"/>
        </a:spcAft>
        <a:buChar char="»"/>
        <a:defRPr sz="2000">
          <a:solidFill>
            <a:srgbClr val="000066"/>
          </a:solidFill>
          <a:latin typeface="+mn-lt"/>
        </a:defRPr>
      </a:lvl8pPr>
      <a:lvl9pPr marL="3886200" indent="-228600" algn="l" rtl="0" eaLnBrk="1" fontAlgn="base" hangingPunct="1">
        <a:spcBef>
          <a:spcPct val="20000"/>
        </a:spcBef>
        <a:spcAft>
          <a:spcPct val="0"/>
        </a:spcAft>
        <a:buChar char="»"/>
        <a:defRPr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462"/>
            <a:ext cx="7700963" cy="671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76200" y="260648"/>
            <a:ext cx="7696200" cy="1796752"/>
          </a:xfrm>
        </p:spPr>
        <p:txBody>
          <a:bodyPr/>
          <a:lstStyle/>
          <a:p>
            <a:r>
              <a:rPr lang="en-AU" sz="3600" b="1" dirty="0" smtClean="0"/>
              <a:t>Maturity Indices for Fruits &amp; </a:t>
            </a:r>
            <a:r>
              <a:rPr lang="en-AU" sz="3600" b="1" dirty="0"/>
              <a:t>V</a:t>
            </a:r>
            <a:r>
              <a:rPr lang="en-AU" sz="3600" b="1" dirty="0" smtClean="0"/>
              <a:t>egetables</a:t>
            </a:r>
            <a:endParaRPr lang="en-AU" sz="3600" b="1" dirty="0"/>
          </a:p>
        </p:txBody>
      </p:sp>
      <p:sp>
        <p:nvSpPr>
          <p:cNvPr id="6" name="Rectangle 3"/>
          <p:cNvSpPr txBox="1">
            <a:spLocks noChangeArrowheads="1"/>
          </p:cNvSpPr>
          <p:nvPr/>
        </p:nvSpPr>
        <p:spPr>
          <a:xfrm>
            <a:off x="251520" y="1676400"/>
            <a:ext cx="7368480" cy="2581672"/>
          </a:xfrm>
          <a:prstGeom prst="rect">
            <a:avLst/>
          </a:prstGeom>
          <a:noFill/>
        </p:spPr>
        <p:txBody>
          <a:bodyPr vert="horz" lIns="91440" tIns="45720" rIns="91440" bIns="45720" rtlCol="0">
            <a:noAutofit/>
          </a:bodyPr>
          <a:lstStyle/>
          <a:p>
            <a:pPr algn="ctr">
              <a:spcBef>
                <a:spcPct val="20000"/>
              </a:spcBef>
              <a:buFont typeface="Wingdings" pitchFamily="2" charset="2"/>
              <a:buNone/>
              <a:defRPr/>
            </a:pPr>
            <a:r>
              <a:rPr lang="en-US" sz="2800" b="1" dirty="0" smtClean="0">
                <a:solidFill>
                  <a:srgbClr val="000066"/>
                </a:solidFill>
                <a:latin typeface="+mj-lt"/>
                <a:ea typeface="+mj-ea"/>
                <a:cs typeface="+mj-cs"/>
              </a:rPr>
              <a:t>     </a:t>
            </a:r>
          </a:p>
          <a:p>
            <a:pPr algn="ctr">
              <a:spcBef>
                <a:spcPct val="20000"/>
              </a:spcBef>
              <a:buFont typeface="Wingdings" pitchFamily="2" charset="2"/>
              <a:buNone/>
              <a:defRPr/>
            </a:pPr>
            <a:endParaRPr lang="en-US" sz="2800" b="1" dirty="0" smtClean="0">
              <a:solidFill>
                <a:srgbClr val="000066"/>
              </a:solidFill>
              <a:latin typeface="+mj-lt"/>
              <a:ea typeface="+mj-ea"/>
              <a:cs typeface="+mj-cs"/>
            </a:endParaRPr>
          </a:p>
          <a:p>
            <a:pPr algn="ctr">
              <a:spcBef>
                <a:spcPct val="20000"/>
              </a:spcBef>
              <a:buFont typeface="Wingdings" pitchFamily="2" charset="2"/>
              <a:buNone/>
              <a:defRPr/>
            </a:pPr>
            <a:r>
              <a:rPr lang="en-US" sz="2800" b="1" dirty="0" smtClean="0">
                <a:solidFill>
                  <a:srgbClr val="000066"/>
                </a:solidFill>
                <a:latin typeface="+mj-lt"/>
                <a:ea typeface="+mj-ea"/>
                <a:cs typeface="+mj-cs"/>
              </a:rPr>
              <a:t>Dr</a:t>
            </a:r>
            <a:r>
              <a:rPr lang="en-US" sz="2800" b="1" dirty="0">
                <a:solidFill>
                  <a:srgbClr val="000066"/>
                </a:solidFill>
                <a:latin typeface="+mj-lt"/>
                <a:ea typeface="+mj-ea"/>
                <a:cs typeface="+mj-cs"/>
              </a:rPr>
              <a:t>. SARFRAZ </a:t>
            </a:r>
            <a:r>
              <a:rPr lang="en-US" sz="2800" b="1" dirty="0" smtClean="0">
                <a:solidFill>
                  <a:srgbClr val="000066"/>
                </a:solidFill>
                <a:latin typeface="+mj-lt"/>
                <a:ea typeface="+mj-ea"/>
                <a:cs typeface="+mj-cs"/>
              </a:rPr>
              <a:t>HUSSAIN</a:t>
            </a:r>
          </a:p>
          <a:p>
            <a:pPr algn="ctr"/>
            <a:r>
              <a:rPr lang="en-US" sz="2800" dirty="0" smtClean="0">
                <a:solidFill>
                  <a:srgbClr val="000066"/>
                </a:solidFill>
                <a:latin typeface="+mj-lt"/>
                <a:ea typeface="+mj-ea"/>
                <a:cs typeface="+mj-cs"/>
              </a:rPr>
              <a:t> </a:t>
            </a:r>
            <a:endParaRPr lang="en-US" sz="2400" dirty="0">
              <a:solidFill>
                <a:srgbClr val="000066"/>
              </a:solidFill>
              <a:latin typeface="+mj-lt"/>
              <a:ea typeface="+mj-ea"/>
              <a:cs typeface="+mj-cs"/>
            </a:endParaRPr>
          </a:p>
          <a:p>
            <a:endParaRPr lang="en-US" sz="2800" dirty="0">
              <a:solidFill>
                <a:srgbClr val="000066"/>
              </a:solidFill>
              <a:latin typeface="+mj-lt"/>
              <a:ea typeface="+mj-ea"/>
              <a:cs typeface="+mj-cs"/>
            </a:endParaRPr>
          </a:p>
          <a:p>
            <a:r>
              <a:rPr lang="en-US" sz="2800" dirty="0" smtClean="0">
                <a:solidFill>
                  <a:srgbClr val="000066"/>
                </a:solidFill>
                <a:latin typeface="+mj-lt"/>
                <a:ea typeface="+mj-ea"/>
                <a:cs typeface="+mj-cs"/>
              </a:rPr>
              <a:t> </a:t>
            </a:r>
            <a:endParaRPr lang="en-US" sz="2800" dirty="0">
              <a:solidFill>
                <a:srgbClr val="000066"/>
              </a:solidFill>
              <a:latin typeface="+mj-lt"/>
              <a:ea typeface="+mj-ea"/>
              <a:cs typeface="+mj-cs"/>
            </a:endParaRPr>
          </a:p>
        </p:txBody>
      </p:sp>
    </p:spTree>
    <p:extLst>
      <p:ext uri="{BB962C8B-B14F-4D97-AF65-F5344CB8AC3E}">
        <p14:creationId xmlns:p14="http://schemas.microsoft.com/office/powerpoint/2010/main" val="599290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b. Color Cont…..</a:t>
            </a:r>
            <a:endParaRPr lang="en-US" dirty="0"/>
          </a:p>
        </p:txBody>
      </p:sp>
      <p:sp>
        <p:nvSpPr>
          <p:cNvPr id="3" name="Content Placeholder 2"/>
          <p:cNvSpPr>
            <a:spLocks noGrp="1"/>
          </p:cNvSpPr>
          <p:nvPr>
            <p:ph idx="1"/>
          </p:nvPr>
        </p:nvSpPr>
        <p:spPr/>
        <p:txBody>
          <a:bodyPr/>
          <a:lstStyle/>
          <a:p>
            <a:pPr algn="just"/>
            <a:r>
              <a:rPr lang="en-US" sz="4000" dirty="0" smtClean="0"/>
              <a:t>Ground color as measured by color charts, is useful index of maturity for apple, pear and stone fruits, </a:t>
            </a:r>
          </a:p>
          <a:p>
            <a:pPr algn="just"/>
            <a:r>
              <a:rPr lang="en-US" sz="4000" dirty="0" smtClean="0"/>
              <a:t>but is not entirely reliable as it is influenced by factors other than maturity.</a:t>
            </a:r>
            <a:endParaRPr lang="en-US" sz="4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Checking color with </a:t>
            </a:r>
            <a:r>
              <a:rPr lang="en-US" sz="3600" dirty="0" err="1" smtClean="0"/>
              <a:t>colory</a:t>
            </a:r>
            <a:r>
              <a:rPr lang="en-US" sz="3600" dirty="0" smtClean="0"/>
              <a:t> meter</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533400" y="1447800"/>
            <a:ext cx="6553199"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a:t>
            </a:r>
            <a:endParaRPr lang="en-US" dirty="0"/>
          </a:p>
        </p:txBody>
      </p:sp>
      <p:sp>
        <p:nvSpPr>
          <p:cNvPr id="3" name="Content Placeholder 2"/>
          <p:cNvSpPr>
            <a:spLocks noGrp="1"/>
          </p:cNvSpPr>
          <p:nvPr>
            <p:ph idx="1"/>
          </p:nvPr>
        </p:nvSpPr>
        <p:spPr/>
        <p:txBody>
          <a:bodyPr/>
          <a:lstStyle/>
          <a:p>
            <a:pPr algn="just"/>
            <a:r>
              <a:rPr lang="en-US" dirty="0" smtClean="0"/>
              <a:t>For some fruits, as they mature on the tree, development of blush color, that is additional color superimposed on the ground color, can be a good indicator of maturity. </a:t>
            </a:r>
          </a:p>
          <a:p>
            <a:pPr algn="just"/>
            <a:r>
              <a:rPr lang="en-US" dirty="0" smtClean="0"/>
              <a:t>Examples are red or red-streaked apple cultivars and red blush on some cultivars of peach.</a:t>
            </a: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a:t>
            </a:r>
            <a:endParaRPr lang="en-US" dirty="0"/>
          </a:p>
        </p:txBody>
      </p:sp>
      <p:sp>
        <p:nvSpPr>
          <p:cNvPr id="3" name="Content Placeholder 2"/>
          <p:cNvSpPr>
            <a:spLocks noGrp="1"/>
          </p:cNvSpPr>
          <p:nvPr>
            <p:ph idx="1"/>
          </p:nvPr>
        </p:nvSpPr>
        <p:spPr/>
        <p:txBody>
          <a:bodyPr/>
          <a:lstStyle/>
          <a:p>
            <a:r>
              <a:rPr lang="en-US" dirty="0" smtClean="0"/>
              <a:t>Objective measurement of color is possible using a variety of reflectance or light transmittance spectrophotometer.</a:t>
            </a:r>
          </a:p>
          <a:p>
            <a:r>
              <a:rPr lang="en-US" dirty="0" smtClean="0"/>
              <a:t>Color perception depends on the type and intensity of light, chemical and physical characteristics of the commodity, and person’s ability to characterize color.</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cont…..</a:t>
            </a:r>
            <a:endParaRPr lang="en-US" dirty="0"/>
          </a:p>
        </p:txBody>
      </p:sp>
      <p:sp>
        <p:nvSpPr>
          <p:cNvPr id="3" name="Content Placeholder 2"/>
          <p:cNvSpPr>
            <a:spLocks noGrp="1"/>
          </p:cNvSpPr>
          <p:nvPr>
            <p:ph idx="1"/>
          </p:nvPr>
        </p:nvSpPr>
        <p:spPr/>
        <p:txBody>
          <a:bodyPr/>
          <a:lstStyle/>
          <a:p>
            <a:pPr algn="just"/>
            <a:r>
              <a:rPr lang="en-US" sz="4400" dirty="0" smtClean="0"/>
              <a:t>Although human eye is used to evaluate </a:t>
            </a:r>
            <a:r>
              <a:rPr lang="en-US" sz="4400" dirty="0" err="1" smtClean="0"/>
              <a:t>colour</a:t>
            </a:r>
            <a:r>
              <a:rPr lang="en-US" sz="4400" dirty="0" smtClean="0"/>
              <a:t> but results can vary considerably due to human differences in </a:t>
            </a:r>
            <a:r>
              <a:rPr lang="en-US" sz="4400" dirty="0" err="1" smtClean="0"/>
              <a:t>colour</a:t>
            </a:r>
            <a:r>
              <a:rPr lang="en-US" sz="4400" dirty="0" smtClean="0"/>
              <a:t> perception.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sz="2800" dirty="0" smtClean="0"/>
              <a:t>Objective method) is used to provide a specific color value based on the amount of light reflected off the commodity surface or light transmitted through the commodity. </a:t>
            </a:r>
          </a:p>
          <a:p>
            <a:pPr algn="just"/>
            <a:r>
              <a:rPr lang="en-US" sz="2800" dirty="0" smtClean="0"/>
              <a:t>This instrument can measure small differences in color accurately and can be automated in the packing line. </a:t>
            </a:r>
          </a:p>
          <a:p>
            <a:pPr algn="just"/>
            <a:r>
              <a:rPr lang="en-US" sz="2800" dirty="0" smtClean="0"/>
              <a:t>This instrument is popularly known as Color Difference Meter. </a:t>
            </a:r>
          </a:p>
          <a:p>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sz="4000" dirty="0" smtClean="0"/>
              <a:t>This instrument use colorimetric method for </a:t>
            </a:r>
            <a:r>
              <a:rPr lang="en-US" sz="4000" dirty="0" err="1" smtClean="0"/>
              <a:t>colour</a:t>
            </a:r>
            <a:r>
              <a:rPr lang="en-US" sz="4000" dirty="0" smtClean="0"/>
              <a:t> measurement.</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Physical indices </a:t>
            </a:r>
            <a:endParaRPr lang="en-US" dirty="0"/>
          </a:p>
        </p:txBody>
      </p:sp>
      <p:sp>
        <p:nvSpPr>
          <p:cNvPr id="3" name="Content Placeholder 2"/>
          <p:cNvSpPr>
            <a:spLocks noGrp="1"/>
          </p:cNvSpPr>
          <p:nvPr>
            <p:ph idx="1"/>
          </p:nvPr>
        </p:nvSpPr>
        <p:spPr/>
        <p:txBody>
          <a:bodyPr/>
          <a:lstStyle/>
          <a:p>
            <a:pPr lvl="0"/>
            <a:r>
              <a:rPr lang="en-US" b="1" dirty="0" smtClean="0"/>
              <a:t>Firmness: </a:t>
            </a:r>
            <a:r>
              <a:rPr lang="en-US" dirty="0" smtClean="0"/>
              <a:t> As fruit mature and ripen they soften by dissolution of the middle lamella of the cell walls. The degree of firmness can be estimated subjectively by finger or thumb pressure, but more precise objective measurement is possible with pressure tester or </a:t>
            </a:r>
            <a:r>
              <a:rPr lang="en-US" dirty="0" err="1" smtClean="0"/>
              <a:t>penetro</a:t>
            </a:r>
            <a:r>
              <a:rPr lang="en-US" dirty="0" smtClean="0"/>
              <a:t> meter.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Firmness</a:t>
            </a:r>
            <a:endParaRPr lang="en-US" dirty="0"/>
          </a:p>
        </p:txBody>
      </p:sp>
      <p:sp>
        <p:nvSpPr>
          <p:cNvPr id="3" name="Content Placeholder 2"/>
          <p:cNvSpPr>
            <a:spLocks noGrp="1"/>
          </p:cNvSpPr>
          <p:nvPr>
            <p:ph idx="1"/>
          </p:nvPr>
        </p:nvSpPr>
        <p:spPr>
          <a:xfrm>
            <a:off x="381000" y="1524000"/>
            <a:ext cx="7162800" cy="5059363"/>
          </a:xfrm>
        </p:spPr>
        <p:txBody>
          <a:bodyPr/>
          <a:lstStyle/>
          <a:p>
            <a:pPr algn="just"/>
            <a:r>
              <a:rPr lang="en-US" sz="2800" dirty="0" smtClean="0"/>
              <a:t>In many fruits such as apple, pear, peach, plum, guava, </a:t>
            </a:r>
            <a:r>
              <a:rPr lang="en-US" sz="2800" dirty="0" err="1" smtClean="0"/>
              <a:t>kinnow</a:t>
            </a:r>
            <a:r>
              <a:rPr lang="en-US" sz="2800" dirty="0" smtClean="0"/>
              <a:t> firmness is used to determine harvest maturity. </a:t>
            </a:r>
          </a:p>
          <a:p>
            <a:pPr algn="just"/>
            <a:r>
              <a:rPr lang="en-US" sz="2800" dirty="0" smtClean="0"/>
              <a:t>Penetrometer measures </a:t>
            </a:r>
            <a:r>
              <a:rPr lang="en-US" sz="2800" dirty="0" smtClean="0"/>
              <a:t>the pressure necessary to force a plunger of specified size into the pulp of the fruit. </a:t>
            </a:r>
          </a:p>
          <a:p>
            <a:pPr algn="just"/>
            <a:r>
              <a:rPr lang="en-US" sz="2800" dirty="0" smtClean="0"/>
              <a:t>Such pressure is measured in kilograms force.</a:t>
            </a:r>
          </a:p>
          <a:p>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Penetro</a:t>
            </a:r>
            <a:r>
              <a:rPr lang="en-US" dirty="0" smtClean="0"/>
              <a:t> meter</a:t>
            </a:r>
            <a:endParaRPr lang="en-US" dirty="0"/>
          </a:p>
        </p:txBody>
      </p:sp>
      <p:pic>
        <p:nvPicPr>
          <p:cNvPr id="4" name="Content Placeholder 3" descr="http://www.fao.org/DOCREP/005/Y4358E/y4358e01.jpg"/>
          <p:cNvPicPr>
            <a:picLocks noGrp="1"/>
          </p:cNvPicPr>
          <p:nvPr>
            <p:ph idx="1"/>
          </p:nvPr>
        </p:nvPicPr>
        <p:blipFill>
          <a:blip r:embed="rId2"/>
          <a:srcRect/>
          <a:stretch>
            <a:fillRect/>
          </a:stretch>
        </p:blipFill>
        <p:spPr bwMode="auto">
          <a:xfrm>
            <a:off x="381000" y="1524000"/>
            <a:ext cx="73152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391400" cy="990600"/>
          </a:xfrm>
          <a:blipFill>
            <a:blip r:embed="rId2"/>
            <a:tile tx="0" ty="0" sx="100000" sy="100000" flip="none" algn="tl"/>
          </a:blipFill>
        </p:spPr>
        <p:txBody>
          <a:bodyPr/>
          <a:lstStyle/>
          <a:p>
            <a:r>
              <a:rPr lang="en-US" sz="3600" b="1" dirty="0" smtClean="0"/>
              <a:t>Types of indices and their components</a:t>
            </a:r>
            <a:endParaRPr lang="en-AU" sz="3600" b="1" dirty="0"/>
          </a:p>
        </p:txBody>
      </p:sp>
      <p:sp>
        <p:nvSpPr>
          <p:cNvPr id="3" name="Content Placeholder 2"/>
          <p:cNvSpPr>
            <a:spLocks noGrp="1"/>
          </p:cNvSpPr>
          <p:nvPr>
            <p:ph idx="1"/>
          </p:nvPr>
        </p:nvSpPr>
        <p:spPr>
          <a:xfrm>
            <a:off x="251520" y="1371600"/>
            <a:ext cx="7368480" cy="5297760"/>
          </a:xfrm>
        </p:spPr>
        <p:txBody>
          <a:bodyPr/>
          <a:lstStyle/>
          <a:p>
            <a:pPr algn="just"/>
            <a:r>
              <a:rPr lang="en-US" sz="3600" b="1" dirty="0" smtClean="0"/>
              <a:t>Visual</a:t>
            </a:r>
          </a:p>
          <a:p>
            <a:pPr algn="just"/>
            <a:r>
              <a:rPr lang="en-US" sz="3600" b="1" dirty="0" smtClean="0"/>
              <a:t>a. S</a:t>
            </a:r>
            <a:r>
              <a:rPr lang="en-US" b="1" dirty="0" smtClean="0"/>
              <a:t>hape and Size</a:t>
            </a:r>
            <a:r>
              <a:rPr lang="en-US" b="1" i="1" dirty="0" smtClean="0"/>
              <a:t>:</a:t>
            </a:r>
            <a:endParaRPr lang="en-US" dirty="0" smtClean="0"/>
          </a:p>
          <a:p>
            <a:pPr algn="just"/>
            <a:r>
              <a:rPr lang="en-US" sz="2800" dirty="0" smtClean="0"/>
              <a:t>Maturity of fruits can be assessed by their final shape and size at the time of harvest. </a:t>
            </a:r>
          </a:p>
          <a:p>
            <a:pPr algn="just"/>
            <a:r>
              <a:rPr lang="en-US" sz="2800" dirty="0" smtClean="0"/>
              <a:t>Fruit shape may be used in some instances to decide maturity. </a:t>
            </a:r>
          </a:p>
          <a:p>
            <a:pPr algn="just"/>
            <a:r>
              <a:rPr lang="en-US" sz="2800" dirty="0" smtClean="0"/>
              <a:t>Fullness of cheeks adjacent to pedicel may be used as a guide to maturity of mango and some stone fruits. </a:t>
            </a:r>
            <a:endParaRPr lang="en-AU" dirty="0">
              <a:latin typeface="+mj-lt"/>
            </a:endParaRPr>
          </a:p>
        </p:txBody>
      </p:sp>
    </p:spTree>
    <p:extLst>
      <p:ext uri="{BB962C8B-B14F-4D97-AF65-F5344CB8AC3E}">
        <p14:creationId xmlns:p14="http://schemas.microsoft.com/office/powerpoint/2010/main" val="1233575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 Specific gravity</a:t>
            </a:r>
            <a:endParaRPr lang="en-US" dirty="0"/>
          </a:p>
        </p:txBody>
      </p:sp>
      <p:sp>
        <p:nvSpPr>
          <p:cNvPr id="3" name="Content Placeholder 2"/>
          <p:cNvSpPr>
            <a:spLocks noGrp="1"/>
          </p:cNvSpPr>
          <p:nvPr>
            <p:ph idx="1"/>
          </p:nvPr>
        </p:nvSpPr>
        <p:spPr/>
        <p:txBody>
          <a:bodyPr/>
          <a:lstStyle/>
          <a:p>
            <a:pPr algn="just"/>
            <a:r>
              <a:rPr lang="en-US" sz="2800" dirty="0" smtClean="0"/>
              <a:t> As fruit mature, their specific gravity increases. This parameter is rarely used in practice to determine when to harvest a crop but it could be where it is possible to develop a suitable  sampling technique. It is used, however, to grade crops into different maturities. To do this the fruit or vegetable is placed in a tank of water; those that float will be less mature that those that sink. </a:t>
            </a:r>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Specific gravity</a:t>
            </a:r>
            <a:endParaRPr lang="en-US" dirty="0"/>
          </a:p>
        </p:txBody>
      </p:sp>
      <p:sp>
        <p:nvSpPr>
          <p:cNvPr id="3" name="Content Placeholder 2"/>
          <p:cNvSpPr>
            <a:spLocks noGrp="1"/>
          </p:cNvSpPr>
          <p:nvPr>
            <p:ph idx="1"/>
          </p:nvPr>
        </p:nvSpPr>
        <p:spPr/>
        <p:txBody>
          <a:bodyPr/>
          <a:lstStyle/>
          <a:p>
            <a:r>
              <a:rPr lang="en-US" dirty="0" smtClean="0"/>
              <a:t>To give greater flexibility to the test and make it more precise, a salt or sugar solution can be used in place of water. This changes the density of the liquid, resulting in fruits or vegetables that would have sunk in water floating in the salt or sugar solution.</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r>
            <a:br>
              <a:rPr lang="en-US" b="1" dirty="0" smtClean="0"/>
            </a:br>
            <a:r>
              <a:rPr lang="en-US" b="1" dirty="0" smtClean="0"/>
              <a:t/>
            </a:r>
            <a:br>
              <a:rPr lang="en-US" b="1" dirty="0" smtClean="0"/>
            </a:br>
            <a:r>
              <a:rPr lang="en-US" b="1" dirty="0" smtClean="0"/>
              <a:t>Chemical Measurement </a:t>
            </a:r>
            <a:r>
              <a:rPr lang="en-US" dirty="0" smtClean="0"/>
              <a:t/>
            </a:r>
            <a:br>
              <a:rPr lang="en-US" dirty="0" smtClean="0"/>
            </a:br>
            <a:r>
              <a:rPr lang="en-US" dirty="0" smtClean="0"/>
              <a:t> </a:t>
            </a:r>
            <a:br>
              <a:rPr lang="en-US" dirty="0" smtClean="0"/>
            </a:br>
            <a:endParaRPr lang="en-US" dirty="0"/>
          </a:p>
        </p:txBody>
      </p:sp>
      <p:sp>
        <p:nvSpPr>
          <p:cNvPr id="3" name="Content Placeholder 2"/>
          <p:cNvSpPr>
            <a:spLocks noGrp="1"/>
          </p:cNvSpPr>
          <p:nvPr>
            <p:ph idx="1"/>
          </p:nvPr>
        </p:nvSpPr>
        <p:spPr/>
        <p:txBody>
          <a:bodyPr/>
          <a:lstStyle/>
          <a:p>
            <a:pPr algn="just"/>
            <a:r>
              <a:rPr lang="en-US" sz="2400" dirty="0" smtClean="0"/>
              <a:t>Measurement of chemical characteristics of produce is an obvious approach of maturity determination. </a:t>
            </a:r>
          </a:p>
          <a:p>
            <a:pPr algn="just"/>
            <a:r>
              <a:rPr lang="en-US" sz="2400" dirty="0" smtClean="0"/>
              <a:t>The conversion of starch to sugars during maturation is a simple test for the maturity of apple cultivars. </a:t>
            </a:r>
          </a:p>
          <a:p>
            <a:pPr algn="just"/>
            <a:r>
              <a:rPr lang="en-US" sz="2400" dirty="0" smtClean="0"/>
              <a:t>It is based on the reaction between starch and iodine to produce a blue or purple color. </a:t>
            </a:r>
          </a:p>
          <a:p>
            <a:pPr algn="just"/>
            <a:r>
              <a:rPr lang="en-US" sz="2400" dirty="0" smtClean="0"/>
              <a:t>The intensity of the color indicates the amount of starch remaining in the fruit.</a:t>
            </a:r>
            <a:r>
              <a:rPr lang="en-US" sz="2800" dirty="0" smtClean="0"/>
              <a:t> </a:t>
            </a:r>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measurement</a:t>
            </a:r>
            <a:endParaRPr lang="en-US" dirty="0"/>
          </a:p>
        </p:txBody>
      </p:sp>
      <p:sp>
        <p:nvSpPr>
          <p:cNvPr id="3" name="Content Placeholder 2"/>
          <p:cNvSpPr>
            <a:spLocks noGrp="1"/>
          </p:cNvSpPr>
          <p:nvPr>
            <p:ph idx="1"/>
          </p:nvPr>
        </p:nvSpPr>
        <p:spPr/>
        <p:txBody>
          <a:bodyPr/>
          <a:lstStyle/>
          <a:p>
            <a:pPr algn="just"/>
            <a:r>
              <a:rPr lang="en-US" sz="2800" dirty="0" smtClean="0"/>
              <a:t>The total soluble solids of the fruit can be measured with </a:t>
            </a:r>
            <a:r>
              <a:rPr lang="en-US" sz="2800" dirty="0" err="1" smtClean="0"/>
              <a:t>refractro</a:t>
            </a:r>
            <a:r>
              <a:rPr lang="en-US" sz="2800" dirty="0" smtClean="0"/>
              <a:t> meter, </a:t>
            </a:r>
          </a:p>
          <a:p>
            <a:pPr algn="just"/>
            <a:r>
              <a:rPr lang="en-US" sz="2800" dirty="0" smtClean="0"/>
              <a:t>which indicate the harvest maturity of fruits. Acidity is readily determined on a sample of extracted juice by titration with </a:t>
            </a:r>
            <a:r>
              <a:rPr lang="en-US" sz="2800" dirty="0" err="1" smtClean="0"/>
              <a:t>alkaly</a:t>
            </a:r>
            <a:r>
              <a:rPr lang="en-US" sz="2800" dirty="0" smtClean="0"/>
              <a:t>. </a:t>
            </a:r>
          </a:p>
          <a:p>
            <a:pPr algn="just"/>
            <a:r>
              <a:rPr lang="en-US" sz="2800" dirty="0" smtClean="0"/>
              <a:t>The sugar acid or TSS acid ratio is often better related to palatability of fruit than either sugar or acid level alone.</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Soluble Solid Contents (SSC)</a:t>
            </a:r>
            <a:endParaRPr lang="en-US" dirty="0"/>
          </a:p>
        </p:txBody>
      </p:sp>
      <p:sp>
        <p:nvSpPr>
          <p:cNvPr id="3" name="Content Placeholder 2"/>
          <p:cNvSpPr>
            <a:spLocks noGrp="1"/>
          </p:cNvSpPr>
          <p:nvPr>
            <p:ph idx="1"/>
          </p:nvPr>
        </p:nvSpPr>
        <p:spPr/>
        <p:txBody>
          <a:bodyPr/>
          <a:lstStyle/>
          <a:p>
            <a:r>
              <a:rPr lang="en-US" dirty="0" smtClean="0"/>
              <a:t>Total soluble solids (TSS), can be determined in a small sample of fruit juice using hand </a:t>
            </a:r>
            <a:r>
              <a:rPr lang="en-US" dirty="0" err="1" smtClean="0"/>
              <a:t>refractometer</a:t>
            </a:r>
            <a:r>
              <a:rPr lang="en-US" dirty="0" smtClean="0"/>
              <a:t>. </a:t>
            </a:r>
          </a:p>
          <a:p>
            <a:r>
              <a:rPr lang="en-US" dirty="0" smtClean="0"/>
              <a:t>The spectrometer measures the refractive index, which indicates how much a light beam will be slowed down when it passes through the fruit juice.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Soluble Solid Contents (SSC)</a:t>
            </a:r>
            <a:endParaRPr lang="en-US" sz="3600" dirty="0"/>
          </a:p>
        </p:txBody>
      </p:sp>
      <p:sp>
        <p:nvSpPr>
          <p:cNvPr id="3" name="Content Placeholder 2"/>
          <p:cNvSpPr>
            <a:spLocks noGrp="1"/>
          </p:cNvSpPr>
          <p:nvPr>
            <p:ph idx="1"/>
          </p:nvPr>
        </p:nvSpPr>
        <p:spPr/>
        <p:txBody>
          <a:bodyPr/>
          <a:lstStyle/>
          <a:p>
            <a:pPr algn="just"/>
            <a:r>
              <a:rPr lang="en-US" dirty="0" smtClean="0"/>
              <a:t>The </a:t>
            </a:r>
            <a:r>
              <a:rPr lang="en-US" dirty="0" err="1" smtClean="0"/>
              <a:t>refracto</a:t>
            </a:r>
            <a:r>
              <a:rPr lang="en-US" dirty="0" smtClean="0"/>
              <a:t> meter has different scales (0-32</a:t>
            </a:r>
            <a:r>
              <a:rPr lang="en-US" baseline="30000" dirty="0" smtClean="0"/>
              <a:t>o</a:t>
            </a:r>
            <a:r>
              <a:rPr lang="en-US" dirty="0" smtClean="0"/>
              <a:t>B), (28-62</a:t>
            </a:r>
            <a:r>
              <a:rPr lang="en-US" baseline="30000" dirty="0" smtClean="0"/>
              <a:t>o</a:t>
            </a:r>
            <a:r>
              <a:rPr lang="en-US" dirty="0" smtClean="0"/>
              <a:t>B) and (56-92</a:t>
            </a:r>
            <a:r>
              <a:rPr lang="en-US" baseline="30000" dirty="0" smtClean="0"/>
              <a:t>o</a:t>
            </a:r>
            <a:r>
              <a:rPr lang="en-US" dirty="0" smtClean="0"/>
              <a:t>B) which can be read directly.</a:t>
            </a:r>
          </a:p>
          <a:p>
            <a:pPr algn="just"/>
            <a:r>
              <a:rPr lang="en-US" dirty="0" smtClean="0"/>
              <a:t>For large size fruits should be cut from stem to blossom end and to the centre of the fruit to account for variability in SSC from top to bottom and inside to outside of the fruit.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Soluble Solid Contents (SSC)</a:t>
            </a:r>
            <a:endParaRPr lang="en-US" sz="3200" dirty="0"/>
          </a:p>
        </p:txBody>
      </p:sp>
      <p:sp>
        <p:nvSpPr>
          <p:cNvPr id="3" name="Content Placeholder 2"/>
          <p:cNvSpPr>
            <a:spLocks noGrp="1"/>
          </p:cNvSpPr>
          <p:nvPr>
            <p:ph idx="1"/>
          </p:nvPr>
        </p:nvSpPr>
        <p:spPr>
          <a:xfrm>
            <a:off x="457200" y="1219200"/>
            <a:ext cx="7162800" cy="4906963"/>
          </a:xfrm>
        </p:spPr>
        <p:txBody>
          <a:bodyPr/>
          <a:lstStyle/>
          <a:p>
            <a:pPr algn="just"/>
            <a:r>
              <a:rPr lang="en-US" sz="2400" dirty="0" smtClean="0"/>
              <a:t>The fruit tissues are macerated thoroughly in pastel motor and then from the pulp the juice is extracted by passing through muslin cloth.</a:t>
            </a:r>
          </a:p>
          <a:p>
            <a:pPr algn="just"/>
            <a:r>
              <a:rPr lang="en-US" sz="2400" dirty="0" smtClean="0"/>
              <a:t> A drop of juice is then put on the prism of the </a:t>
            </a:r>
            <a:r>
              <a:rPr lang="en-US" sz="2400" dirty="0" err="1" smtClean="0"/>
              <a:t>refractometer</a:t>
            </a:r>
            <a:r>
              <a:rPr lang="en-US" sz="2400" dirty="0" smtClean="0"/>
              <a:t> and TSS content can be read directly on the scale. </a:t>
            </a:r>
          </a:p>
          <a:p>
            <a:pPr algn="just"/>
            <a:r>
              <a:rPr lang="en-US" sz="2400" dirty="0" smtClean="0"/>
              <a:t>However, in case of small fruits like grapes, the juice content can be extracted by simply pressing the whole fruit. </a:t>
            </a:r>
          </a:p>
          <a:p>
            <a:pPr algn="just"/>
            <a:r>
              <a:rPr lang="en-US" sz="2400" dirty="0" smtClean="0"/>
              <a:t>The temperature of the juice is a critical factor for accuracy, because all materials expand when heated and becomes less dense.</a:t>
            </a: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Soluble Solid Contents (SSC)</a:t>
            </a:r>
            <a:endParaRPr lang="en-US" sz="3600" dirty="0"/>
          </a:p>
        </p:txBody>
      </p:sp>
      <p:sp>
        <p:nvSpPr>
          <p:cNvPr id="3" name="Content Placeholder 2"/>
          <p:cNvSpPr>
            <a:spLocks noGrp="1"/>
          </p:cNvSpPr>
          <p:nvPr>
            <p:ph idx="1"/>
          </p:nvPr>
        </p:nvSpPr>
        <p:spPr/>
        <p:txBody>
          <a:bodyPr/>
          <a:lstStyle/>
          <a:p>
            <a:pPr algn="just"/>
            <a:r>
              <a:rPr lang="en-US" sz="4000" dirty="0" smtClean="0"/>
              <a:t>Good quality </a:t>
            </a:r>
            <a:r>
              <a:rPr lang="en-US" sz="4000" dirty="0" err="1" smtClean="0"/>
              <a:t>refractometers</a:t>
            </a:r>
            <a:r>
              <a:rPr lang="en-US" sz="4000" dirty="0" smtClean="0"/>
              <a:t> have a inbuilt temperature compensation capability. </a:t>
            </a:r>
          </a:p>
          <a:p>
            <a:pPr algn="just"/>
            <a:r>
              <a:rPr lang="en-US" sz="4000" dirty="0" smtClean="0"/>
              <a:t>Always clean the </a:t>
            </a:r>
            <a:r>
              <a:rPr lang="en-US" sz="4000" dirty="0" err="1" smtClean="0"/>
              <a:t>refractometer</a:t>
            </a:r>
            <a:r>
              <a:rPr lang="en-US" sz="4000" dirty="0" smtClean="0"/>
              <a:t> before each reading and to standardize it with distilled water. </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Titratable</a:t>
            </a:r>
            <a:r>
              <a:rPr lang="en-US" b="1" dirty="0" smtClean="0"/>
              <a:t> acidity</a:t>
            </a:r>
            <a:endParaRPr lang="en-US" dirty="0"/>
          </a:p>
        </p:txBody>
      </p:sp>
      <p:sp>
        <p:nvSpPr>
          <p:cNvPr id="3" name="Content Placeholder 2"/>
          <p:cNvSpPr>
            <a:spLocks noGrp="1"/>
          </p:cNvSpPr>
          <p:nvPr>
            <p:ph idx="1"/>
          </p:nvPr>
        </p:nvSpPr>
        <p:spPr/>
        <p:txBody>
          <a:bodyPr/>
          <a:lstStyle/>
          <a:p>
            <a:pPr algn="just"/>
            <a:r>
              <a:rPr lang="en-US" sz="4000" dirty="0" err="1" smtClean="0"/>
              <a:t>Titratable</a:t>
            </a:r>
            <a:r>
              <a:rPr lang="en-US" sz="4000" dirty="0" smtClean="0"/>
              <a:t> acidity (TA) can be determined by titrating a know volume of juice with 0.1N </a:t>
            </a:r>
            <a:r>
              <a:rPr lang="en-US" sz="4000" dirty="0" err="1" smtClean="0"/>
              <a:t>NaOH</a:t>
            </a:r>
            <a:r>
              <a:rPr lang="en-US" sz="4000" dirty="0" smtClean="0"/>
              <a:t> to end point of pink red color by using </a:t>
            </a:r>
            <a:r>
              <a:rPr lang="en-US" sz="4000" dirty="0" err="1" smtClean="0"/>
              <a:t>phenolphethline</a:t>
            </a:r>
            <a:r>
              <a:rPr lang="en-US" sz="4000" dirty="0" smtClean="0"/>
              <a:t> as an indicator.</a:t>
            </a:r>
            <a:r>
              <a:rPr lang="en-US" sz="4400" dirty="0" smtClean="0"/>
              <a:t> </a:t>
            </a:r>
          </a:p>
          <a:p>
            <a:endParaRPr lang="en-US"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r>
            <a:br>
              <a:rPr lang="en-US" b="1" dirty="0" smtClean="0"/>
            </a:br>
            <a:r>
              <a:rPr lang="en-US" b="1" dirty="0" smtClean="0"/>
              <a:t>Calculated indices:</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lgn="just"/>
            <a:r>
              <a:rPr lang="en-US" sz="2800" b="1" dirty="0" smtClean="0"/>
              <a:t>Calendar Date: </a:t>
            </a:r>
            <a:r>
              <a:rPr lang="en-US" sz="2400" dirty="0" smtClean="0"/>
              <a:t>For perennial fruit crops grown in seasonal climate which are more or less uniform from year to year, calendar date for harvest is a reliable guide to commercial maturity. </a:t>
            </a:r>
          </a:p>
          <a:p>
            <a:pPr algn="just"/>
            <a:r>
              <a:rPr lang="en-US" sz="2400" dirty="0" smtClean="0"/>
              <a:t>Time of flowering is largely dependent as temperature and the variation in number of days from  flowering to harvest can be calculated for some commodities by use of degree-day concept. Such harvesting criteria can be developed by the growers based on their experiences.</a:t>
            </a:r>
            <a:r>
              <a:rPr lang="en-US" sz="2800" dirty="0" smtClean="0"/>
              <a:t> </a:t>
            </a:r>
          </a:p>
          <a:p>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Indices cont….</a:t>
            </a:r>
            <a:endParaRPr lang="en-US" dirty="0"/>
          </a:p>
        </p:txBody>
      </p:sp>
      <p:sp>
        <p:nvSpPr>
          <p:cNvPr id="3" name="Content Placeholder 2"/>
          <p:cNvSpPr>
            <a:spLocks noGrp="1"/>
          </p:cNvSpPr>
          <p:nvPr>
            <p:ph idx="1"/>
          </p:nvPr>
        </p:nvSpPr>
        <p:spPr/>
        <p:txBody>
          <a:bodyPr/>
          <a:lstStyle/>
          <a:p>
            <a:pPr algn="just"/>
            <a:r>
              <a:rPr lang="en-US" dirty="0" smtClean="0"/>
              <a:t>Some cultivars of banana become less angular in cross section as development and maturation progress. </a:t>
            </a:r>
          </a:p>
          <a:p>
            <a:pPr algn="just"/>
            <a:r>
              <a:rPr lang="en-US" dirty="0" smtClean="0"/>
              <a:t>Size is generally of limited value as a maturity index in fruit, though it is widely used for many vegetables, especially those marketed early in their development.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Units</a:t>
            </a:r>
            <a:endParaRPr lang="en-US" dirty="0"/>
          </a:p>
        </p:txBody>
      </p:sp>
      <p:sp>
        <p:nvSpPr>
          <p:cNvPr id="3" name="Content Placeholder 2"/>
          <p:cNvSpPr>
            <a:spLocks noGrp="1"/>
          </p:cNvSpPr>
          <p:nvPr>
            <p:ph idx="1"/>
          </p:nvPr>
        </p:nvSpPr>
        <p:spPr>
          <a:xfrm>
            <a:off x="457200" y="1295400"/>
            <a:ext cx="7162800" cy="4830763"/>
          </a:xfrm>
        </p:spPr>
        <p:txBody>
          <a:bodyPr/>
          <a:lstStyle/>
          <a:p>
            <a:pPr algn="just"/>
            <a:r>
              <a:rPr lang="en-US" dirty="0" smtClean="0"/>
              <a:t>Heat Units:</a:t>
            </a:r>
            <a:r>
              <a:rPr lang="en-US" sz="2800" dirty="0" smtClean="0"/>
              <a:t> An objective measure of the time required for the development of the fruit to maturity after flowering can be made by measuring the degree days or heat units in a particular environment. </a:t>
            </a:r>
          </a:p>
          <a:p>
            <a:pPr algn="just"/>
            <a:r>
              <a:rPr lang="en-US" sz="2800" dirty="0" smtClean="0"/>
              <a:t>It has been found that a characteristics number of heat unit or degree-days is required to mature a crop under usually warm conditions, maturity will be advanced and under cooler conditions, maturity is delayed.</a:t>
            </a:r>
            <a:endParaRPr lang="en-US"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Units</a:t>
            </a:r>
            <a:endParaRPr lang="en-US" dirty="0"/>
          </a:p>
        </p:txBody>
      </p:sp>
      <p:sp>
        <p:nvSpPr>
          <p:cNvPr id="3" name="Content Placeholder 2"/>
          <p:cNvSpPr>
            <a:spLocks noGrp="1"/>
          </p:cNvSpPr>
          <p:nvPr>
            <p:ph idx="1"/>
          </p:nvPr>
        </p:nvSpPr>
        <p:spPr/>
        <p:txBody>
          <a:bodyPr/>
          <a:lstStyle/>
          <a:p>
            <a:r>
              <a:rPr lang="en-US" dirty="0" smtClean="0"/>
              <a:t>The number of degree days to maturity is determined over a period of several years by obtaining the algebraic sum from the differences, plus or minus, between the daily mean temperatures and a fixed base temperature (commonly the minimum temperature at which growth occurs).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Units</a:t>
            </a:r>
            <a:endParaRPr lang="en-US" dirty="0"/>
          </a:p>
        </p:txBody>
      </p:sp>
      <p:sp>
        <p:nvSpPr>
          <p:cNvPr id="3" name="Content Placeholder 2"/>
          <p:cNvSpPr>
            <a:spLocks noGrp="1"/>
          </p:cNvSpPr>
          <p:nvPr>
            <p:ph idx="1"/>
          </p:nvPr>
        </p:nvSpPr>
        <p:spPr/>
        <p:txBody>
          <a:bodyPr/>
          <a:lstStyle/>
          <a:p>
            <a:pPr algn="just"/>
            <a:r>
              <a:rPr lang="en-US" sz="3600" dirty="0" smtClean="0"/>
              <a:t>The average or characteristic number of degree-days is then used to forecast the probable date of maturity for the current year and as maturity approaches, it can be checked by other means.</a:t>
            </a:r>
            <a:endParaRPr lang="en-US" dirty="0" smtClean="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Maturity Indices for selected fruits &amp; Vegetables</a:t>
            </a:r>
            <a:endParaRPr lang="en-US" b="1" dirty="0"/>
          </a:p>
        </p:txBody>
      </p:sp>
      <p:sp>
        <p:nvSpPr>
          <p:cNvPr id="3" name="Content Placeholder 2"/>
          <p:cNvSpPr>
            <a:spLocks noGrp="1"/>
          </p:cNvSpPr>
          <p:nvPr>
            <p:ph idx="1"/>
          </p:nvPr>
        </p:nvSpPr>
        <p:spPr/>
        <p:txBody>
          <a:bodyPr/>
          <a:lstStyle/>
          <a:p>
            <a:r>
              <a:rPr lang="en-US" b="1" dirty="0" smtClean="0"/>
              <a:t>Okra</a:t>
            </a:r>
            <a:r>
              <a:rPr lang="en-US" dirty="0" smtClean="0"/>
              <a:t> (Pod 2-4” long, not fibrous, tips of pods pliable).</a:t>
            </a:r>
          </a:p>
          <a:p>
            <a:r>
              <a:rPr lang="en-US" b="1" dirty="0" err="1" smtClean="0"/>
              <a:t>Brinjal</a:t>
            </a:r>
            <a:r>
              <a:rPr lang="en-US" dirty="0" smtClean="0"/>
              <a:t>  (Immature, glossy skin, 40days from flowering).</a:t>
            </a:r>
          </a:p>
          <a:p>
            <a:r>
              <a:rPr lang="en-US" b="1" dirty="0" smtClean="0"/>
              <a:t>Broccoli</a:t>
            </a:r>
            <a:r>
              <a:rPr lang="en-US" dirty="0" smtClean="0"/>
              <a:t>  (Adequate diameter, compact, all florets should be closed).</a:t>
            </a:r>
          </a:p>
          <a:p>
            <a:r>
              <a:rPr lang="en-US" b="1" dirty="0" smtClean="0"/>
              <a:t>Cabbage</a:t>
            </a:r>
            <a:r>
              <a:rPr lang="en-US" dirty="0" smtClean="0"/>
              <a:t>   (Firm head),</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Carrot</a:t>
            </a:r>
            <a:r>
              <a:rPr lang="en-US" dirty="0" smtClean="0"/>
              <a:t> (Immature, roots reached adequate size). </a:t>
            </a:r>
          </a:p>
          <a:p>
            <a:r>
              <a:rPr lang="en-US" b="1" dirty="0" smtClean="0"/>
              <a:t>Cauliflower</a:t>
            </a:r>
            <a:r>
              <a:rPr lang="en-US" dirty="0" smtClean="0"/>
              <a:t> (Mature and at least 6” in diameter, compact). </a:t>
            </a:r>
          </a:p>
          <a:p>
            <a:r>
              <a:rPr lang="en-US" b="1" dirty="0" smtClean="0"/>
              <a:t>Cucumber</a:t>
            </a:r>
            <a:r>
              <a:rPr lang="en-US" dirty="0" smtClean="0"/>
              <a:t> (Immature and glossy skin), </a:t>
            </a:r>
          </a:p>
          <a:p>
            <a:r>
              <a:rPr lang="en-US" b="1" dirty="0" smtClean="0"/>
              <a:t>Garlic</a:t>
            </a:r>
            <a:r>
              <a:rPr lang="en-US" dirty="0" smtClean="0"/>
              <a:t> (Well filled bulbs, tops dry down). </a:t>
            </a:r>
          </a:p>
          <a:p>
            <a:r>
              <a:rPr lang="en-US" b="1" smtClean="0"/>
              <a:t>Ginger (</a:t>
            </a:r>
            <a:r>
              <a:rPr lang="en-US" smtClean="0"/>
              <a:t>8-9 </a:t>
            </a:r>
            <a:r>
              <a:rPr lang="en-US" dirty="0" smtClean="0"/>
              <a:t>months </a:t>
            </a:r>
            <a:r>
              <a:rPr lang="en-US" smtClean="0"/>
              <a:t>after planting). </a:t>
            </a:r>
            <a:endParaRPr lang="en-US" dirty="0" smtClean="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quarter" idx="4294967295"/>
          </p:nvPr>
        </p:nvSpPr>
        <p:spPr>
          <a:xfrm>
            <a:off x="838200" y="6245225"/>
            <a:ext cx="1901825" cy="476250"/>
          </a:xfrm>
          <a:prstGeom prst="rect">
            <a:avLst/>
          </a:prstGeom>
        </p:spPr>
        <p:txBody>
          <a:bodyPr/>
          <a:lstStyle/>
          <a:p>
            <a:pPr>
              <a:defRPr/>
            </a:pPr>
            <a:fld id="{D8956D7B-C88E-43A3-8BD6-768ACCCEA253}" type="datetime1">
              <a:rPr lang="en-US"/>
              <a:pPr>
                <a:defRPr/>
              </a:pPr>
              <a:t>4/19/2020</a:t>
            </a:fld>
            <a:endParaRPr lang="en-US"/>
          </a:p>
        </p:txBody>
      </p:sp>
      <p:sp>
        <p:nvSpPr>
          <p:cNvPr id="6" name="Slide Number Placeholder 3"/>
          <p:cNvSpPr>
            <a:spLocks noGrp="1"/>
          </p:cNvSpPr>
          <p:nvPr>
            <p:ph type="sldNum" sz="quarter" idx="4294967295"/>
          </p:nvPr>
        </p:nvSpPr>
        <p:spPr>
          <a:xfrm>
            <a:off x="6937375" y="6245225"/>
            <a:ext cx="1901825" cy="476250"/>
          </a:xfrm>
          <a:prstGeom prst="rect">
            <a:avLst/>
          </a:prstGeom>
        </p:spPr>
        <p:txBody>
          <a:bodyPr/>
          <a:lstStyle/>
          <a:p>
            <a:pPr>
              <a:defRPr/>
            </a:pPr>
            <a:fld id="{C56B0E09-ACBA-4FE7-BDF4-2245EEFB6448}" type="slidenum">
              <a:rPr lang="en-US"/>
              <a:pPr>
                <a:defRPr/>
              </a:pPr>
              <a:t>35</a:t>
            </a:fld>
            <a:endParaRPr lang="en-US"/>
          </a:p>
        </p:txBody>
      </p:sp>
      <p:pic>
        <p:nvPicPr>
          <p:cNvPr id="39940" name="Picture 2" descr="001220"/>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9941" name="WordArt 3"/>
          <p:cNvSpPr>
            <a:spLocks noChangeArrowheads="1" noChangeShapeType="1" noTextEdit="1"/>
          </p:cNvSpPr>
          <p:nvPr/>
        </p:nvSpPr>
        <p:spPr bwMode="auto">
          <a:xfrm rot="-975612">
            <a:off x="1246188" y="1562100"/>
            <a:ext cx="7400925" cy="1447800"/>
          </a:xfrm>
          <a:prstGeom prst="rect">
            <a:avLst/>
          </a:prstGeom>
        </p:spPr>
        <p:txBody>
          <a:bodyPr wrap="none" fromWordArt="1">
            <a:prstTxWarp prst="textDeflateBottom">
              <a:avLst>
                <a:gd name="adj" fmla="val 76472"/>
              </a:avLst>
            </a:prstTxWarp>
            <a:scene3d>
              <a:camera prst="legacyPerspectiveFront">
                <a:rot lat="19799980" lon="19439992" rev="0"/>
              </a:camera>
              <a:lightRig rig="legacyNormal2" dir="t"/>
            </a:scene3d>
            <a:sp3d extrusionH="354000" prstMaterial="legacyMatte">
              <a:extrusionClr>
                <a:srgbClr val="939676"/>
              </a:extrusionClr>
            </a:sp3d>
          </a:bodyPr>
          <a:lstStyle/>
          <a:p>
            <a:pPr algn="ctr"/>
            <a:r>
              <a:rPr lang="en-US" sz="3600" kern="10">
                <a:ln w="9525">
                  <a:round/>
                  <a:headEnd/>
                  <a:tailEnd/>
                </a:ln>
                <a:gradFill rotWithShape="1">
                  <a:gsLst>
                    <a:gs pos="0">
                      <a:srgbClr val="707070"/>
                    </a:gs>
                    <a:gs pos="50000">
                      <a:srgbClr val="FFFFFF"/>
                    </a:gs>
                    <a:gs pos="100000">
                      <a:srgbClr val="707070"/>
                    </a:gs>
                  </a:gsLst>
                  <a:lin ang="3660000" scaled="1"/>
                </a:gradFill>
                <a:latin typeface="Impact"/>
              </a:rPr>
              <a:t>Thanks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indices con….</a:t>
            </a:r>
            <a:endParaRPr lang="en-US" dirty="0"/>
          </a:p>
        </p:txBody>
      </p:sp>
      <p:sp>
        <p:nvSpPr>
          <p:cNvPr id="3" name="Content Placeholder 2"/>
          <p:cNvSpPr>
            <a:spLocks noGrp="1"/>
          </p:cNvSpPr>
          <p:nvPr>
            <p:ph idx="1"/>
          </p:nvPr>
        </p:nvSpPr>
        <p:spPr/>
        <p:txBody>
          <a:bodyPr/>
          <a:lstStyle/>
          <a:p>
            <a:pPr algn="just"/>
            <a:r>
              <a:rPr lang="en-US" dirty="0" smtClean="0"/>
              <a:t>With these produce, size is often specified as a quality standard, </a:t>
            </a:r>
          </a:p>
          <a:p>
            <a:pPr algn="just"/>
            <a:r>
              <a:rPr lang="en-US" dirty="0" smtClean="0"/>
              <a:t>with large size generally indicating commercial over-maturity, </a:t>
            </a:r>
          </a:p>
          <a:p>
            <a:pPr algn="just"/>
            <a:r>
              <a:rPr lang="en-US" dirty="0" smtClean="0"/>
              <a:t>under-sized produce indicating an immature state.</a:t>
            </a:r>
          </a:p>
          <a:p>
            <a:pPr algn="just"/>
            <a:r>
              <a:rPr lang="en-US" dirty="0" smtClean="0"/>
              <a:t>The assumption, however, is not always a reliable guide for all-purpose.</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Shape &amp; Size</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7315200" cy="4830763"/>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visual appearance of fruit and vegetable is the most important quality factor, which decides its price in the market. </a:t>
            </a:r>
          </a:p>
          <a:p>
            <a:r>
              <a:rPr lang="en-US" dirty="0" smtClean="0"/>
              <a:t>The consumer (wholesaler or retailer) observes the quality of fresh fruits and vegetables with their visual or external appearance.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 The produce should attain proper shape and size. </a:t>
            </a:r>
          </a:p>
          <a:p>
            <a:r>
              <a:rPr lang="en-US" dirty="0" smtClean="0"/>
              <a:t>Medium size produce is always preferred by the consumers, because they tend to view large fruits as more mature. </a:t>
            </a:r>
          </a:p>
          <a:p>
            <a:r>
              <a:rPr lang="en-US" dirty="0" smtClean="0"/>
              <a:t>The appearance of the product is the most critical factor in the initial purchase,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Shape &amp; size</a:t>
            </a:r>
            <a:endParaRPr lang="en-US" dirty="0"/>
          </a:p>
        </p:txBody>
      </p:sp>
      <p:sp>
        <p:nvSpPr>
          <p:cNvPr id="3" name="Content Placeholder 2"/>
          <p:cNvSpPr>
            <a:spLocks noGrp="1"/>
          </p:cNvSpPr>
          <p:nvPr>
            <p:ph idx="1"/>
          </p:nvPr>
        </p:nvSpPr>
        <p:spPr/>
        <p:txBody>
          <a:bodyPr/>
          <a:lstStyle/>
          <a:p>
            <a:pPr algn="just"/>
            <a:r>
              <a:rPr lang="en-US" sz="3600" dirty="0" smtClean="0"/>
              <a:t>while subsequent purchase may be more related to texture and flavor. </a:t>
            </a:r>
          </a:p>
          <a:p>
            <a:pPr algn="just"/>
            <a:r>
              <a:rPr lang="en-US" sz="3600" dirty="0" smtClean="0"/>
              <a:t>Therefore, subjective evaluation of size and shape of the produce should be conducted to meet the desired quality characteristics.</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a:t>
            </a:r>
            <a:r>
              <a:rPr lang="en-US" sz="5400" dirty="0" smtClean="0"/>
              <a:t>color</a:t>
            </a:r>
            <a:endParaRPr lang="en-US" dirty="0"/>
          </a:p>
        </p:txBody>
      </p:sp>
      <p:sp>
        <p:nvSpPr>
          <p:cNvPr id="3" name="Content Placeholder 2"/>
          <p:cNvSpPr>
            <a:spLocks noGrp="1"/>
          </p:cNvSpPr>
          <p:nvPr>
            <p:ph idx="1"/>
          </p:nvPr>
        </p:nvSpPr>
        <p:spPr>
          <a:xfrm>
            <a:off x="457200" y="1219200"/>
            <a:ext cx="7162800" cy="4906963"/>
          </a:xfrm>
        </p:spPr>
        <p:txBody>
          <a:bodyPr/>
          <a:lstStyle/>
          <a:p>
            <a:r>
              <a:rPr lang="en-US" dirty="0" smtClean="0"/>
              <a:t>The loss of green color of many fruits is a valuable guide to maturity. </a:t>
            </a:r>
          </a:p>
          <a:p>
            <a:r>
              <a:rPr lang="en-US" dirty="0" smtClean="0"/>
              <a:t>There is initially a gradual loss in intensity of color from deep green to lighter green,</a:t>
            </a:r>
          </a:p>
          <a:p>
            <a:r>
              <a:rPr lang="en-US" dirty="0" smtClean="0"/>
              <a:t>With many commodities, a complete loss of green color with the development of yellow, red or purple pigments.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1502</TotalTime>
  <Words>1536</Words>
  <Application>Microsoft Office PowerPoint</Application>
  <PresentationFormat>On-screen Show (4:3)</PresentationFormat>
  <Paragraphs>110</Paragraphs>
  <Slides>35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Theme2</vt:lpstr>
      <vt:lpstr>CorelDRAW</vt:lpstr>
      <vt:lpstr>Maturity Indices for Fruits &amp; Vegetables</vt:lpstr>
      <vt:lpstr>Types of indices and their components</vt:lpstr>
      <vt:lpstr>Visual Indices cont….</vt:lpstr>
      <vt:lpstr>Visual indices con….</vt:lpstr>
      <vt:lpstr>Shape &amp; Size</vt:lpstr>
      <vt:lpstr>PowerPoint Presentation</vt:lpstr>
      <vt:lpstr>PowerPoint Presentation</vt:lpstr>
      <vt:lpstr>Shape &amp; size</vt:lpstr>
      <vt:lpstr>b. color</vt:lpstr>
      <vt:lpstr>b. Color Cont…..</vt:lpstr>
      <vt:lpstr>Checking color with colory meter</vt:lpstr>
      <vt:lpstr>color</vt:lpstr>
      <vt:lpstr>color</vt:lpstr>
      <vt:lpstr>Color cont…..</vt:lpstr>
      <vt:lpstr>PowerPoint Presentation</vt:lpstr>
      <vt:lpstr>PowerPoint Presentation</vt:lpstr>
      <vt:lpstr>Physical indices </vt:lpstr>
      <vt:lpstr>Firmness</vt:lpstr>
      <vt:lpstr>Penetro meter</vt:lpstr>
      <vt:lpstr>b. Specific gravity</vt:lpstr>
      <vt:lpstr>Specific gravity</vt:lpstr>
      <vt:lpstr>  Chemical Measurement    </vt:lpstr>
      <vt:lpstr>Chemical measurement</vt:lpstr>
      <vt:lpstr>Soluble Solid Contents (SSC)</vt:lpstr>
      <vt:lpstr>Soluble Solid Contents (SSC)</vt:lpstr>
      <vt:lpstr>Soluble Solid Contents (SSC)</vt:lpstr>
      <vt:lpstr>Soluble Solid Contents (SSC)</vt:lpstr>
      <vt:lpstr>Titratable acidity</vt:lpstr>
      <vt:lpstr> Calculated indices: </vt:lpstr>
      <vt:lpstr>Heat Units</vt:lpstr>
      <vt:lpstr>Heat Units</vt:lpstr>
      <vt:lpstr>Heat Units</vt:lpstr>
      <vt:lpstr>Maturity Indices for selected fruits &amp; Vegetables</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to increase post harvest shelf life of fresh vegetables</dc:title>
  <dc:creator>Umar</dc:creator>
  <cp:lastModifiedBy>Dr Sarfaraz Hussain</cp:lastModifiedBy>
  <cp:revision>190</cp:revision>
  <cp:lastPrinted>2019-02-19T04:44:45Z</cp:lastPrinted>
  <dcterms:created xsi:type="dcterms:W3CDTF">2014-04-03T04:44:35Z</dcterms:created>
  <dcterms:modified xsi:type="dcterms:W3CDTF">2020-04-19T19:14:49Z</dcterms:modified>
</cp:coreProperties>
</file>