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7"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39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A1FB56-5790-49F8-B26E-996815D83EC2}" type="datetimeFigureOut">
              <a:rPr lang="en-US" smtClean="0"/>
              <a:pPr/>
              <a:t>3/30/2020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8109CE-EABA-49C4-9290-14FD2DAC36E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i="0" kern="1200" dirty="0" smtClean="0">
                <a:solidFill>
                  <a:schemeClr val="tx1"/>
                </a:solidFill>
                <a:latin typeface="+mn-lt"/>
                <a:ea typeface="+mn-ea"/>
                <a:cs typeface="+mn-cs"/>
              </a:rPr>
              <a:t>To clarify the concept further, it is the most important document as it tells how you will successfully conduct complex research by communicating your clear and concise ideas.</a:t>
            </a:r>
            <a:endParaRPr lang="en-GB" dirty="0"/>
          </a:p>
        </p:txBody>
      </p:sp>
      <p:sp>
        <p:nvSpPr>
          <p:cNvPr id="4" name="Slide Number Placeholder 3"/>
          <p:cNvSpPr>
            <a:spLocks noGrp="1"/>
          </p:cNvSpPr>
          <p:nvPr>
            <p:ph type="sldNum" sz="quarter" idx="10"/>
          </p:nvPr>
        </p:nvSpPr>
        <p:spPr/>
        <p:txBody>
          <a:bodyPr/>
          <a:lstStyle/>
          <a:p>
            <a:fld id="{1D8109CE-EABA-49C4-9290-14FD2DAC36EE}"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i="0" kern="1200" dirty="0" smtClean="0">
                <a:solidFill>
                  <a:schemeClr val="tx1"/>
                </a:solidFill>
                <a:latin typeface="+mn-lt"/>
                <a:ea typeface="+mn-ea"/>
                <a:cs typeface="+mn-cs"/>
              </a:rPr>
              <a:t>inductive</a:t>
            </a:r>
            <a:r>
              <a:rPr lang="en-GB" sz="1200" b="0" i="0" kern="1200" dirty="0" smtClean="0">
                <a:solidFill>
                  <a:schemeClr val="tx1"/>
                </a:solidFill>
                <a:latin typeface="+mn-lt"/>
                <a:ea typeface="+mn-ea"/>
                <a:cs typeface="+mn-cs"/>
              </a:rPr>
              <a:t> reasoning moves from specific instances into a generalized conclusion, while </a:t>
            </a:r>
            <a:r>
              <a:rPr lang="en-GB" sz="1200" b="1" i="0" kern="1200" dirty="0" smtClean="0">
                <a:solidFill>
                  <a:schemeClr val="tx1"/>
                </a:solidFill>
                <a:latin typeface="+mn-lt"/>
                <a:ea typeface="+mn-ea"/>
                <a:cs typeface="+mn-cs"/>
              </a:rPr>
              <a:t>deductive</a:t>
            </a:r>
            <a:r>
              <a:rPr lang="en-GB" sz="1200" b="0" i="0" kern="1200" dirty="0" smtClean="0">
                <a:solidFill>
                  <a:schemeClr val="tx1"/>
                </a:solidFill>
                <a:latin typeface="+mn-lt"/>
                <a:ea typeface="+mn-ea"/>
                <a:cs typeface="+mn-cs"/>
              </a:rPr>
              <a:t> reasoning moves from generalized principles that are known to be true to a true and specific conclusion.</a:t>
            </a:r>
            <a:endParaRPr lang="en-GB" dirty="0"/>
          </a:p>
        </p:txBody>
      </p:sp>
      <p:sp>
        <p:nvSpPr>
          <p:cNvPr id="4" name="Slide Number Placeholder 3"/>
          <p:cNvSpPr>
            <a:spLocks noGrp="1"/>
          </p:cNvSpPr>
          <p:nvPr>
            <p:ph type="sldNum" sz="quarter" idx="10"/>
          </p:nvPr>
        </p:nvSpPr>
        <p:spPr/>
        <p:txBody>
          <a:bodyPr/>
          <a:lstStyle/>
          <a:p>
            <a:fld id="{1D8109CE-EABA-49C4-9290-14FD2DAC36EE}" type="slidenum">
              <a:rPr lang="en-GB" smtClean="0"/>
              <a:pPr/>
              <a:t>21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33C080E-CBBE-46D6-8184-1FC24F3F9AC9}" type="datetimeFigureOut">
              <a:rPr lang="en-US" smtClean="0"/>
              <a:pPr/>
              <a:t>3/30/2020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DFFB3DE-735B-47FD-A230-88EF27D3BBB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C080E-CBBE-46D6-8184-1FC24F3F9AC9}" type="datetimeFigureOut">
              <a:rPr lang="en-US" smtClean="0"/>
              <a:pPr/>
              <a:t>3/30/2020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C080E-CBBE-46D6-8184-1FC24F3F9AC9}" type="datetimeFigureOut">
              <a:rPr lang="en-US" smtClean="0"/>
              <a:pPr/>
              <a:t>3/30/2020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C080E-CBBE-46D6-8184-1FC24F3F9AC9}" type="datetimeFigureOut">
              <a:rPr lang="en-US" smtClean="0"/>
              <a:pPr/>
              <a:t>3/30/2020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3C080E-CBBE-46D6-8184-1FC24F3F9AC9}" type="datetimeFigureOut">
              <a:rPr lang="en-US" smtClean="0"/>
              <a:pPr/>
              <a:t>3/30/2020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FFB3DE-735B-47FD-A230-88EF27D3BBB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3C080E-CBBE-46D6-8184-1FC24F3F9AC9}" type="datetimeFigureOut">
              <a:rPr lang="en-US" smtClean="0"/>
              <a:pPr/>
              <a:t>3/30/2020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3C080E-CBBE-46D6-8184-1FC24F3F9AC9}" type="datetimeFigureOut">
              <a:rPr lang="en-US" smtClean="0"/>
              <a:pPr/>
              <a:t>3/30/2020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3C080E-CBBE-46D6-8184-1FC24F3F9AC9}" type="datetimeFigureOut">
              <a:rPr lang="en-US" smtClean="0"/>
              <a:pPr/>
              <a:t>3/30/2020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C080E-CBBE-46D6-8184-1FC24F3F9AC9}" type="datetimeFigureOut">
              <a:rPr lang="en-US" smtClean="0"/>
              <a:pPr/>
              <a:t>3/30/2020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3C080E-CBBE-46D6-8184-1FC24F3F9AC9}" type="datetimeFigureOut">
              <a:rPr lang="en-US" smtClean="0"/>
              <a:pPr/>
              <a:t>3/30/2020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FFB3DE-735B-47FD-A230-88EF27D3BBB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3C080E-CBBE-46D6-8184-1FC24F3F9AC9}" type="datetimeFigureOut">
              <a:rPr lang="en-US" smtClean="0"/>
              <a:pPr/>
              <a:t>3/30/2020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DFFB3DE-735B-47FD-A230-88EF27D3BBB3}"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3C080E-CBBE-46D6-8184-1FC24F3F9AC9}" type="datetimeFigureOut">
              <a:rPr lang="en-US" smtClean="0"/>
              <a:pPr/>
              <a:t>3/30/2020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FFB3DE-735B-47FD-A230-88EF27D3BBB3}"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8858280" cy="1414458"/>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GB" sz="6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How to Write Proposal for a Research Paper</a:t>
            </a:r>
            <a:endParaRPr lang="en-GB"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Content Placeholder 2"/>
          <p:cNvSpPr txBox="1">
            <a:spLocks/>
          </p:cNvSpPr>
          <p:nvPr/>
        </p:nvSpPr>
        <p:spPr>
          <a:xfrm>
            <a:off x="457200" y="3786190"/>
            <a:ext cx="7686700" cy="2538410"/>
          </a:xfrm>
          <a:prstGeom prst="rect">
            <a:avLst/>
          </a:prstGeom>
        </p:spPr>
        <p:txBody>
          <a:bodyPr vert="horz" lIns="0" rIns="18288">
            <a:normAutofit/>
          </a:bodyPr>
          <a:lstStyle/>
          <a:p>
            <a:pPr marL="0" marR="45720" lvl="0" indent="0"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GB" sz="2600" b="1" i="0" u="none" strike="noStrike" kern="1200" cap="all" spc="0" normalizeH="0" baseline="0" noProof="0" dirty="0" smtClean="0">
                <a:ln>
                  <a:noFill/>
                </a:ln>
                <a:solidFill>
                  <a:schemeClr val="tx1"/>
                </a:solidFill>
                <a:effectLst/>
                <a:uLnTx/>
                <a:uFillTx/>
                <a:latin typeface="+mn-lt"/>
                <a:ea typeface="+mn-ea"/>
                <a:cs typeface="+mn-cs"/>
              </a:rPr>
              <a:t>OUTLINE, FORMAT AND EXAMPLES</a:t>
            </a: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GB"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solidFill>
                  <a:srgbClr val="FF0000"/>
                </a:solidFill>
              </a:rPr>
              <a:t>3.2 Abstract</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428736"/>
            <a:ext cx="8329642" cy="4895864"/>
          </a:xfrm>
        </p:spPr>
        <p:txBody>
          <a:bodyPr/>
          <a:lstStyle/>
          <a:p>
            <a:r>
              <a:rPr lang="en-GB" dirty="0" smtClean="0"/>
              <a:t>The abstract is a short summary that is around 100-250 words. The abstract should include the research question, hypothesis of your research (if there is any), the research methodology and findings.</a:t>
            </a:r>
          </a:p>
          <a:p>
            <a:endParaRPr lang="en-GB" dirty="0" smtClean="0"/>
          </a:p>
          <a:p>
            <a:r>
              <a:rPr lang="en-GB" dirty="0" smtClean="0"/>
              <a:t>If the proposal is detailed then it will require a section of the table of contents after the abstract.</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68"/>
            <a:ext cx="8229600" cy="1143000"/>
          </a:xfrm>
        </p:spPr>
        <p:txBody>
          <a:bodyPr>
            <a:normAutofit fontScale="90000"/>
          </a:bodyPr>
          <a:lstStyle/>
          <a:p>
            <a:r>
              <a:rPr lang="en-GB" b="1" dirty="0" smtClean="0">
                <a:solidFill>
                  <a:srgbClr val="FF0000"/>
                </a:solidFill>
              </a:rPr>
              <a:t>3.3 Introduction</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285720" y="1071546"/>
            <a:ext cx="8401080" cy="5253054"/>
          </a:xfrm>
        </p:spPr>
        <p:txBody>
          <a:bodyPr/>
          <a:lstStyle/>
          <a:p>
            <a:r>
              <a:rPr lang="en-GB" dirty="0" smtClean="0"/>
              <a:t>You need to start with a strong introduction. The introduction is written to provide a </a:t>
            </a:r>
            <a:r>
              <a:rPr lang="en-GB" b="1" dirty="0" smtClean="0"/>
              <a:t>background</a:t>
            </a:r>
            <a:r>
              <a:rPr lang="en-GB" dirty="0" smtClean="0"/>
              <a:t> or context related to your research problem. It is important to frame the </a:t>
            </a:r>
            <a:r>
              <a:rPr lang="en-GB" b="1" dirty="0" smtClean="0"/>
              <a:t>research question </a:t>
            </a:r>
            <a:r>
              <a:rPr lang="en-GB" dirty="0" smtClean="0"/>
              <a:t>while writing the proposal.</a:t>
            </a:r>
          </a:p>
          <a:p>
            <a:pPr>
              <a:buNone/>
            </a:pPr>
            <a:endParaRPr lang="en-GB" dirty="0" smtClean="0"/>
          </a:p>
          <a:p>
            <a:r>
              <a:rPr lang="en-GB" dirty="0" smtClean="0"/>
              <a:t>Your entire proposal will revolve around your research question. If the research question is not specific and has a very general literature review, then your proposal might seem insignificant. A specific research question will make your research focused on.</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However, there is no one way to frame your research question. </a:t>
            </a:r>
          </a:p>
          <a:p>
            <a:r>
              <a:rPr lang="en-GB" dirty="0" smtClean="0"/>
              <a:t>Start the introduction with a general statement related to the problem area you are focusing on and the justification for your study.</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643998" cy="6572272"/>
          </a:xfrm>
        </p:spPr>
        <p:txBody>
          <a:bodyPr>
            <a:normAutofit fontScale="92500" lnSpcReduction="10000"/>
          </a:bodyPr>
          <a:lstStyle/>
          <a:p>
            <a:pPr algn="just"/>
            <a:r>
              <a:rPr lang="en-GB" dirty="0" smtClean="0">
                <a:solidFill>
                  <a:srgbClr val="FF0000"/>
                </a:solidFill>
              </a:rPr>
              <a:t>The introduction usually covers the following elements.</a:t>
            </a:r>
          </a:p>
          <a:p>
            <a:pPr algn="just">
              <a:buNone/>
            </a:pPr>
            <a:endParaRPr lang="en-GB" dirty="0" smtClean="0"/>
          </a:p>
          <a:p>
            <a:pPr lvl="1" algn="just"/>
            <a:r>
              <a:rPr lang="en-GB" dirty="0" smtClean="0"/>
              <a:t>What is the purpose of your research or study?</a:t>
            </a:r>
          </a:p>
          <a:p>
            <a:pPr lvl="1" algn="just">
              <a:buNone/>
            </a:pPr>
            <a:endParaRPr lang="en-GB" dirty="0" smtClean="0"/>
          </a:p>
          <a:p>
            <a:pPr lvl="1" algn="just"/>
            <a:r>
              <a:rPr lang="en-GB" dirty="0" smtClean="0"/>
              <a:t>Mention the background information and significance before you introduce your research question.</a:t>
            </a:r>
          </a:p>
          <a:p>
            <a:pPr lvl="1" algn="just">
              <a:buNone/>
            </a:pPr>
            <a:endParaRPr lang="en-GB" dirty="0" smtClean="0"/>
          </a:p>
          <a:p>
            <a:pPr lvl="1" algn="just"/>
            <a:r>
              <a:rPr lang="en-GB" dirty="0" smtClean="0"/>
              <a:t>Introduce your research question in a way that its significance is highlighted by setting the stage for it.</a:t>
            </a:r>
          </a:p>
          <a:p>
            <a:pPr lvl="1" algn="just">
              <a:buNone/>
            </a:pPr>
            <a:endParaRPr lang="en-GB" dirty="0" smtClean="0"/>
          </a:p>
          <a:p>
            <a:pPr lvl="1" algn="just"/>
            <a:r>
              <a:rPr lang="en-GB" dirty="0" smtClean="0"/>
              <a:t>Briefly mention the issues that you are going to discuss and highlight in your study.</a:t>
            </a:r>
          </a:p>
          <a:p>
            <a:pPr lvl="1" algn="just">
              <a:buNone/>
            </a:pPr>
            <a:endParaRPr lang="en-GB" dirty="0" smtClean="0"/>
          </a:p>
          <a:p>
            <a:pPr lvl="1" algn="just"/>
            <a:r>
              <a:rPr lang="en-GB" dirty="0" smtClean="0"/>
              <a:t>Make sure that you identify the independent and dependent variables in the title of your study.</a:t>
            </a:r>
          </a:p>
          <a:p>
            <a:pPr lvl="1" algn="just">
              <a:buNone/>
            </a:pPr>
            <a:endParaRPr lang="en-GB" dirty="0" smtClean="0"/>
          </a:p>
          <a:p>
            <a:pPr lvl="1" algn="just"/>
            <a:r>
              <a:rPr lang="en-GB" dirty="0" smtClean="0"/>
              <a:t>If there is a hypothesis or a theory related to your research, state it in the introduction.</a:t>
            </a:r>
          </a:p>
          <a:p>
            <a:pPr algn="just"/>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54"/>
            <a:ext cx="8229600" cy="1143000"/>
          </a:xfrm>
        </p:spPr>
        <p:txBody>
          <a:bodyPr>
            <a:normAutofit fontScale="90000"/>
          </a:bodyPr>
          <a:lstStyle/>
          <a:p>
            <a:r>
              <a:rPr lang="en-GB" b="1" dirty="0" smtClean="0">
                <a:solidFill>
                  <a:srgbClr val="FF0000"/>
                </a:solidFill>
              </a:rPr>
              <a:t>3.4 Literature Review</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071546"/>
            <a:ext cx="8329642" cy="5253054"/>
          </a:xfrm>
        </p:spPr>
        <p:txBody>
          <a:bodyPr/>
          <a:lstStyle/>
          <a:p>
            <a:r>
              <a:rPr lang="en-GB" dirty="0" smtClean="0"/>
              <a:t>As per the requirements of your instructor, you can incorporate the literature review in the introduction or create a separate section for the review. </a:t>
            </a:r>
            <a:endParaRPr lang="en-GB" dirty="0" smtClean="0"/>
          </a:p>
          <a:p>
            <a:pPr>
              <a:buNone/>
            </a:pPr>
            <a:endParaRPr lang="en-GB" dirty="0" smtClean="0"/>
          </a:p>
          <a:p>
            <a:r>
              <a:rPr lang="en-GB" dirty="0" smtClean="0"/>
              <a:t>A separate section dedicated to the literature review will allow you to conduct extensive background research and support your research question with ample proof from credible sources and research.</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8786874" cy="6286544"/>
          </a:xfrm>
        </p:spPr>
        <p:txBody>
          <a:bodyPr>
            <a:normAutofit lnSpcReduction="10000"/>
          </a:bodyPr>
          <a:lstStyle/>
          <a:p>
            <a:r>
              <a:rPr lang="en-GB" dirty="0" smtClean="0">
                <a:solidFill>
                  <a:srgbClr val="FF0000"/>
                </a:solidFill>
              </a:rPr>
              <a:t>The following are the basic purposes of the literature review.</a:t>
            </a:r>
          </a:p>
          <a:p>
            <a:pPr lvl="1"/>
            <a:r>
              <a:rPr lang="en-GB" dirty="0" smtClean="0"/>
              <a:t>To give reference to the researchers whose study has been a part of your research.</a:t>
            </a:r>
          </a:p>
          <a:p>
            <a:pPr lvl="1">
              <a:buNone/>
            </a:pPr>
            <a:endParaRPr lang="en-GB" dirty="0" smtClean="0"/>
          </a:p>
          <a:p>
            <a:pPr lvl="1"/>
            <a:r>
              <a:rPr lang="en-GB" dirty="0" smtClean="0"/>
              <a:t>To help you construct a precise and clear research question.</a:t>
            </a:r>
          </a:p>
          <a:p>
            <a:pPr lvl="1">
              <a:buNone/>
            </a:pPr>
            <a:endParaRPr lang="en-GB" dirty="0" smtClean="0"/>
          </a:p>
          <a:p>
            <a:pPr lvl="1"/>
            <a:r>
              <a:rPr lang="en-GB" dirty="0" smtClean="0"/>
              <a:t>To critically evaluate previous literature information related to your research.</a:t>
            </a:r>
          </a:p>
          <a:p>
            <a:pPr lvl="1">
              <a:buNone/>
            </a:pPr>
            <a:endParaRPr lang="en-GB" dirty="0" smtClean="0"/>
          </a:p>
          <a:p>
            <a:pPr lvl="1"/>
            <a:r>
              <a:rPr lang="en-GB" dirty="0" smtClean="0"/>
              <a:t>To understand research issues relevant to the topic of your research.</a:t>
            </a:r>
          </a:p>
          <a:p>
            <a:pPr lvl="1">
              <a:buNone/>
            </a:pPr>
            <a:endParaRPr lang="en-GB" dirty="0" smtClean="0"/>
          </a:p>
          <a:p>
            <a:pPr lvl="1"/>
            <a:r>
              <a:rPr lang="en-GB" dirty="0" smtClean="0"/>
              <a:t>To convince the reader that your research is an important contribution to the relevant niche.</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895996"/>
          </a:xfrm>
        </p:spPr>
        <p:txBody>
          <a:bodyPr/>
          <a:lstStyle/>
          <a:p>
            <a:pPr algn="just"/>
            <a:r>
              <a:rPr lang="en-GB" dirty="0" smtClean="0"/>
              <a:t>A literature review is an important component. However, there are some </a:t>
            </a:r>
            <a:r>
              <a:rPr lang="en-GB" dirty="0" smtClean="0">
                <a:solidFill>
                  <a:srgbClr val="FF0000"/>
                </a:solidFill>
              </a:rPr>
              <a:t>common mistakes </a:t>
            </a:r>
            <a:r>
              <a:rPr lang="en-GB" dirty="0" smtClean="0"/>
              <a:t>that students make while reviewing the literature.</a:t>
            </a:r>
          </a:p>
          <a:p>
            <a:pPr algn="just">
              <a:buNone/>
            </a:pPr>
            <a:endParaRPr lang="en-GB" dirty="0" smtClean="0"/>
          </a:p>
          <a:p>
            <a:pPr lvl="1" algn="just"/>
            <a:r>
              <a:rPr lang="en-GB" dirty="0" smtClean="0"/>
              <a:t>Lack of organization and coherence.</a:t>
            </a:r>
          </a:p>
          <a:p>
            <a:pPr lvl="1" algn="just"/>
            <a:r>
              <a:rPr lang="en-GB" dirty="0" smtClean="0"/>
              <a:t>No proper structure.</a:t>
            </a:r>
          </a:p>
          <a:p>
            <a:pPr lvl="1" algn="just"/>
            <a:r>
              <a:rPr lang="en-GB" dirty="0" smtClean="0"/>
              <a:t>Lack of focus on the topic.</a:t>
            </a:r>
          </a:p>
          <a:p>
            <a:pPr lvl="1" algn="just"/>
            <a:r>
              <a:rPr lang="en-GB" dirty="0" smtClean="0"/>
              <a:t>Not citing the papers and researchers properly.</a:t>
            </a:r>
          </a:p>
          <a:p>
            <a:pPr lvl="1" algn="just"/>
            <a:r>
              <a:rPr lang="en-GB" dirty="0" smtClean="0"/>
              <a:t>Not including the recent studies relevant to the topic.</a:t>
            </a:r>
          </a:p>
          <a:p>
            <a:pPr lvl="1" algn="just"/>
            <a:r>
              <a:rPr lang="en-GB" dirty="0" smtClean="0"/>
              <a:t>Trivial citation</a:t>
            </a:r>
          </a:p>
          <a:p>
            <a:pPr algn="just"/>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68"/>
            <a:ext cx="8229600" cy="1143000"/>
          </a:xfrm>
        </p:spPr>
        <p:txBody>
          <a:bodyPr>
            <a:normAutofit fontScale="90000"/>
          </a:bodyPr>
          <a:lstStyle/>
          <a:p>
            <a:r>
              <a:rPr lang="en-GB" b="1" dirty="0" smtClean="0">
                <a:solidFill>
                  <a:srgbClr val="FF0000"/>
                </a:solidFill>
              </a:rPr>
              <a:t>3.5 Significance of the Research</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285720" y="1285860"/>
            <a:ext cx="8401080" cy="5038740"/>
          </a:xfrm>
        </p:spPr>
        <p:txBody>
          <a:bodyPr/>
          <a:lstStyle/>
          <a:p>
            <a:r>
              <a:rPr lang="en-GB" dirty="0" smtClean="0"/>
              <a:t>The significance of your research will identify the importance of your work. </a:t>
            </a:r>
          </a:p>
          <a:p>
            <a:endParaRPr lang="en-GB" dirty="0" smtClean="0"/>
          </a:p>
          <a:p>
            <a:r>
              <a:rPr lang="en-GB" dirty="0" smtClean="0"/>
              <a:t>It should be mainly stated in the introductory paragraph. </a:t>
            </a:r>
          </a:p>
          <a:p>
            <a:endParaRPr lang="en-GB" dirty="0" smtClean="0"/>
          </a:p>
          <a:p>
            <a:r>
              <a:rPr lang="en-GB" dirty="0" smtClean="0"/>
              <a:t>You must highlight how your research is beneficial to the development of science and society in general. </a:t>
            </a:r>
          </a:p>
          <a:p>
            <a:endParaRPr lang="en-GB" dirty="0" smtClean="0"/>
          </a:p>
          <a:p>
            <a:r>
              <a:rPr lang="en-GB" dirty="0" smtClean="0"/>
              <a:t>Similarly, you can also state its contribution to the field in both the broader and narrow sense.</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solidFill>
                  <a:srgbClr val="FF0000"/>
                </a:solidFill>
              </a:rPr>
              <a:t>3.6 Research Methodology</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214422"/>
            <a:ext cx="8329642" cy="5110178"/>
          </a:xfrm>
        </p:spPr>
        <p:txBody>
          <a:bodyPr/>
          <a:lstStyle/>
          <a:p>
            <a:r>
              <a:rPr lang="en-GB" dirty="0" smtClean="0"/>
              <a:t>This section explains how you are going to conduct your research and the method you choose for your research question. </a:t>
            </a:r>
          </a:p>
          <a:p>
            <a:r>
              <a:rPr lang="en-GB" dirty="0" smtClean="0"/>
              <a:t>Explain why the specific method is suitable for your research and how will it help you attain your research goals. Your research methodology will give you an organized plan for the research.</a:t>
            </a:r>
          </a:p>
          <a:p>
            <a:r>
              <a:rPr lang="en-GB" dirty="0" smtClean="0"/>
              <a:t>Mention sufficient information regarding your research methodology for readers to understand how you are conducting your research. It must contain enough information regarding the study for another researcher to implement it.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401080" cy="5824558"/>
          </a:xfrm>
        </p:spPr>
        <p:txBody>
          <a:bodyPr/>
          <a:lstStyle/>
          <a:p>
            <a:r>
              <a:rPr lang="en-GB" dirty="0" smtClean="0"/>
              <a:t>Choose the type of research methodology that is suitable for your research. </a:t>
            </a:r>
          </a:p>
          <a:p>
            <a:endParaRPr lang="en-GB" dirty="0" smtClean="0"/>
          </a:p>
          <a:p>
            <a:r>
              <a:rPr lang="en-GB" sz="2800" b="1" dirty="0" smtClean="0">
                <a:solidFill>
                  <a:srgbClr val="FF0000"/>
                </a:solidFill>
              </a:rPr>
              <a:t>Quantitative research</a:t>
            </a:r>
            <a:r>
              <a:rPr lang="en-GB" sz="3600" dirty="0" smtClean="0">
                <a:solidFill>
                  <a:srgbClr val="FF0000"/>
                </a:solidFill>
              </a:rPr>
              <a:t> </a:t>
            </a:r>
            <a:r>
              <a:rPr lang="en-GB" dirty="0" smtClean="0"/>
              <a:t>is suitable for projects involving collecting and analysis of statistical data like that in social sciences, medicine, and psychology. </a:t>
            </a:r>
          </a:p>
          <a:p>
            <a:r>
              <a:rPr lang="en-GB" sz="2800" b="1" dirty="0" smtClean="0">
                <a:solidFill>
                  <a:srgbClr val="FF0000"/>
                </a:solidFill>
              </a:rPr>
              <a:t>Qualitative</a:t>
            </a:r>
            <a:r>
              <a:rPr lang="en-GB" sz="2800" dirty="0" smtClean="0"/>
              <a:t> </a:t>
            </a:r>
            <a:r>
              <a:rPr lang="en-GB" dirty="0" smtClean="0"/>
              <a:t>type is used in a theoretical type of research like that in literature. </a:t>
            </a:r>
          </a:p>
          <a:p>
            <a:r>
              <a:rPr lang="en-GB" dirty="0" smtClean="0"/>
              <a:t>Some research involves both; if your research topic also involves an analysis of both the statistical data and theory, then make sure that you use them appropriately.</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86766" cy="867524"/>
          </a:xfrm>
        </p:spPr>
        <p:txBody>
          <a:bodyPr>
            <a:normAutofit fontScale="90000"/>
          </a:bodyPr>
          <a:lstStyle/>
          <a:p>
            <a:r>
              <a:rPr lang="en-GB" b="1" dirty="0" smtClean="0"/>
              <a:t>1. What is a Research Proposal?</a:t>
            </a:r>
            <a:br>
              <a:rPr lang="en-GB" b="1" dirty="0" smtClean="0"/>
            </a:br>
            <a:endParaRPr lang="en-GB" dirty="0"/>
          </a:p>
        </p:txBody>
      </p:sp>
      <p:sp>
        <p:nvSpPr>
          <p:cNvPr id="3" name="Content Placeholder 2"/>
          <p:cNvSpPr>
            <a:spLocks noGrp="1"/>
          </p:cNvSpPr>
          <p:nvPr>
            <p:ph idx="1"/>
          </p:nvPr>
        </p:nvSpPr>
        <p:spPr>
          <a:xfrm>
            <a:off x="357158" y="1357298"/>
            <a:ext cx="8329642" cy="4967302"/>
          </a:xfrm>
        </p:spPr>
        <p:txBody>
          <a:bodyPr/>
          <a:lstStyle/>
          <a:p>
            <a:pPr algn="just">
              <a:buNone/>
            </a:pPr>
            <a:r>
              <a:rPr lang="en-GB" dirty="0" smtClean="0"/>
              <a:t>A research proposal is a concise summary of your research paper. It creates the general idea of your research by highlighting the questions and issues you are going to address in your paper.</a:t>
            </a:r>
          </a:p>
          <a:p>
            <a:pPr algn="just">
              <a:buNone/>
            </a:pPr>
            <a:endParaRPr lang="en-GB" dirty="0" smtClean="0"/>
          </a:p>
          <a:p>
            <a:pPr algn="just">
              <a:buNone/>
            </a:pPr>
            <a:r>
              <a:rPr lang="en-GB" dirty="0" smtClean="0"/>
              <a:t>For writing it, demonstrate the uniqueness of your research paper. This is the first draft that demonstrates your skills to conduct research.</a:t>
            </a:r>
            <a:endParaRPr lang="en-GB" b="1" cap="all"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186766" cy="5824558"/>
          </a:xfrm>
        </p:spPr>
        <p:txBody>
          <a:bodyPr/>
          <a:lstStyle/>
          <a:p>
            <a:endParaRPr lang="en-GB" dirty="0" smtClean="0"/>
          </a:p>
          <a:p>
            <a:r>
              <a:rPr lang="en-GB" dirty="0" smtClean="0"/>
              <a:t>For a qualitative approach, the method section of your proposal needs to be more detailed and elaborate as compared to the one in the quantitative approach. </a:t>
            </a:r>
          </a:p>
          <a:p>
            <a:endParaRPr lang="en-GB" dirty="0" smtClean="0"/>
          </a:p>
          <a:p>
            <a:r>
              <a:rPr lang="en-GB" dirty="0" smtClean="0"/>
              <a:t>How you will collect your data and analyze it according to the qualitative approach should be described with great care.</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Quantitative vs Quantitativeresearch .jpg"/>
          <p:cNvPicPr>
            <a:picLocks noGrp="1" noChangeAspect="1"/>
          </p:cNvPicPr>
          <p:nvPr>
            <p:ph idx="1"/>
          </p:nvPr>
        </p:nvPicPr>
        <p:blipFill>
          <a:blip r:embed="rId3"/>
          <a:stretch>
            <a:fillRect/>
          </a:stretch>
        </p:blipFill>
        <p:spPr>
          <a:xfrm>
            <a:off x="0" y="0"/>
            <a:ext cx="9144000" cy="664371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357166"/>
            <a:ext cx="8786874" cy="6215106"/>
          </a:xfrm>
        </p:spPr>
        <p:txBody>
          <a:bodyPr>
            <a:normAutofit lnSpcReduction="10000"/>
          </a:bodyPr>
          <a:lstStyle/>
          <a:p>
            <a:r>
              <a:rPr lang="en-GB" dirty="0" smtClean="0"/>
              <a:t>When you choose a quantitative approach for your research, the method section should contain answers to the following elements:</a:t>
            </a:r>
          </a:p>
          <a:p>
            <a:pPr lvl="1"/>
            <a:r>
              <a:rPr lang="en-GB" dirty="0" smtClean="0"/>
              <a:t>Design – Is it a laboratory experiment or a survey?</a:t>
            </a:r>
          </a:p>
          <a:p>
            <a:pPr lvl="1">
              <a:buNone/>
            </a:pPr>
            <a:endParaRPr lang="en-GB" dirty="0" smtClean="0"/>
          </a:p>
          <a:p>
            <a:pPr lvl="1"/>
            <a:r>
              <a:rPr lang="en-GB" dirty="0" smtClean="0"/>
              <a:t>What are the sample size and the subject of your study?</a:t>
            </a:r>
          </a:p>
          <a:p>
            <a:pPr lvl="1">
              <a:buNone/>
            </a:pPr>
            <a:endParaRPr lang="en-GB" dirty="0" smtClean="0"/>
          </a:p>
          <a:p>
            <a:pPr lvl="1"/>
            <a:r>
              <a:rPr lang="en-GB" dirty="0" smtClean="0"/>
              <a:t>What is the procedure of your study and how will you carry out the activities involved in it?</a:t>
            </a:r>
          </a:p>
          <a:p>
            <a:pPr lvl="1">
              <a:buNone/>
            </a:pPr>
            <a:endParaRPr lang="en-GB" dirty="0" smtClean="0"/>
          </a:p>
          <a:p>
            <a:pPr lvl="1"/>
            <a:r>
              <a:rPr lang="en-GB" dirty="0" smtClean="0"/>
              <a:t>Describe your questionnaire or the instruments you will be using in the experiment.</a:t>
            </a:r>
          </a:p>
          <a:p>
            <a:pPr lvl="1">
              <a:buNone/>
            </a:pPr>
            <a:endParaRPr lang="en-GB" dirty="0" smtClean="0"/>
          </a:p>
          <a:p>
            <a:pPr lvl="1"/>
            <a:r>
              <a:rPr lang="en-GB" dirty="0" smtClean="0"/>
              <a:t>Have detailed knowledge of all the research methodologies to justify your approach towards the research problem.</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solidFill>
                  <a:srgbClr val="FF0000"/>
                </a:solidFill>
              </a:rPr>
              <a:t>3.7 Research Objectives</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142984"/>
            <a:ext cx="8329642" cy="5181616"/>
          </a:xfrm>
        </p:spPr>
        <p:txBody>
          <a:bodyPr/>
          <a:lstStyle/>
          <a:p>
            <a:r>
              <a:rPr lang="en-GB" dirty="0" smtClean="0"/>
              <a:t>Your research objectives will clearly concise what the writer is trying to achieve. </a:t>
            </a:r>
          </a:p>
          <a:p>
            <a:r>
              <a:rPr lang="en-GB" dirty="0" smtClean="0"/>
              <a:t>Moreover, these aims and objectives must be achievable. It means that it must be framed according to the:</a:t>
            </a:r>
          </a:p>
          <a:p>
            <a:pPr>
              <a:buNone/>
            </a:pPr>
            <a:endParaRPr lang="en-GB" dirty="0" smtClean="0"/>
          </a:p>
          <a:p>
            <a:pPr lvl="1"/>
            <a:r>
              <a:rPr lang="en-GB" dirty="0" smtClean="0"/>
              <a:t>Available time</a:t>
            </a:r>
          </a:p>
          <a:p>
            <a:pPr>
              <a:buNone/>
            </a:pPr>
            <a:endParaRPr lang="en-GB" dirty="0" smtClean="0"/>
          </a:p>
          <a:p>
            <a:pPr lvl="1"/>
            <a:r>
              <a:rPr lang="en-GB" dirty="0" smtClean="0"/>
              <a:t>Infrastructure</a:t>
            </a:r>
          </a:p>
          <a:p>
            <a:pPr>
              <a:buNone/>
            </a:pPr>
            <a:endParaRPr lang="en-GB" dirty="0" smtClean="0"/>
          </a:p>
          <a:p>
            <a:pPr lvl="1"/>
            <a:r>
              <a:rPr lang="en-GB" dirty="0" smtClean="0"/>
              <a:t>Other  important resources.</a:t>
            </a:r>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428736"/>
            <a:ext cx="8329642" cy="4895864"/>
          </a:xfrm>
        </p:spPr>
        <p:txBody>
          <a:bodyPr/>
          <a:lstStyle/>
          <a:p>
            <a:r>
              <a:rPr lang="en-GB" dirty="0" smtClean="0"/>
              <a:t>However, it is beneficial to read all the developments in the field and find research gaps before deciding your objective. </a:t>
            </a:r>
          </a:p>
          <a:p>
            <a:endParaRPr lang="en-GB" dirty="0" smtClean="0"/>
          </a:p>
          <a:p>
            <a:r>
              <a:rPr lang="en-GB" dirty="0" smtClean="0"/>
              <a:t>It will help you come up with suitable aims for your projects.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68"/>
            <a:ext cx="8229600" cy="1143000"/>
          </a:xfrm>
        </p:spPr>
        <p:txBody>
          <a:bodyPr>
            <a:normAutofit fontScale="90000"/>
          </a:bodyPr>
          <a:lstStyle/>
          <a:p>
            <a:r>
              <a:rPr lang="en-GB" b="1" dirty="0" smtClean="0">
                <a:solidFill>
                  <a:srgbClr val="FF0000"/>
                </a:solidFill>
              </a:rPr>
              <a:t>3.8 Ethical Considerations</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214422"/>
            <a:ext cx="8329642" cy="5110178"/>
          </a:xfrm>
        </p:spPr>
        <p:txBody>
          <a:bodyPr/>
          <a:lstStyle/>
          <a:p>
            <a:r>
              <a:rPr lang="en-GB" dirty="0" smtClean="0"/>
              <a:t>It is an essential part of your outline. Researchers need to consider ethical values while conducting research work. </a:t>
            </a:r>
          </a:p>
          <a:p>
            <a:r>
              <a:rPr lang="en-GB" dirty="0" smtClean="0"/>
              <a:t>Furthermore, you also have to be very careful in the </a:t>
            </a:r>
            <a:r>
              <a:rPr lang="en-GB" b="1" dirty="0" smtClean="0"/>
              <a:t>data collection process </a:t>
            </a:r>
            <a:r>
              <a:rPr lang="en-GB" dirty="0" smtClean="0"/>
              <a:t>and need to </a:t>
            </a:r>
            <a:r>
              <a:rPr lang="en-GB" b="1" dirty="0" smtClean="0"/>
              <a:t>respect the rights of the participants</a:t>
            </a:r>
            <a:r>
              <a:rPr lang="en-GB" dirty="0" smtClean="0"/>
              <a:t>.</a:t>
            </a:r>
          </a:p>
          <a:p>
            <a:r>
              <a:rPr lang="en-GB" dirty="0" smtClean="0"/>
              <a:t>They should not subject to harm in any way. Similarly, full </a:t>
            </a:r>
            <a:r>
              <a:rPr lang="en-GB" b="1" dirty="0" smtClean="0"/>
              <a:t>consent </a:t>
            </a:r>
            <a:r>
              <a:rPr lang="en-GB" dirty="0" smtClean="0"/>
              <a:t>should be obtained from them prior to the study.</a:t>
            </a:r>
          </a:p>
          <a:p>
            <a:r>
              <a:rPr lang="en-GB" dirty="0" smtClean="0"/>
              <a:t>Lastly, it is the moral duty of the writer to promise </a:t>
            </a:r>
            <a:r>
              <a:rPr lang="en-GB" b="1" dirty="0" smtClean="0"/>
              <a:t>complete confidentiality </a:t>
            </a:r>
            <a:r>
              <a:rPr lang="en-GB" dirty="0" smtClean="0"/>
              <a:t>so that they feel comfortable while sharing information.</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306"/>
            <a:ext cx="8229600" cy="1143000"/>
          </a:xfrm>
        </p:spPr>
        <p:txBody>
          <a:bodyPr>
            <a:normAutofit fontScale="90000"/>
          </a:bodyPr>
          <a:lstStyle/>
          <a:p>
            <a:r>
              <a:rPr lang="en-GB" b="1" dirty="0" smtClean="0">
                <a:solidFill>
                  <a:srgbClr val="FF0000"/>
                </a:solidFill>
              </a:rPr>
              <a:t>3.9 Research Limitations</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28596" y="1142984"/>
            <a:ext cx="8258204" cy="5181616"/>
          </a:xfrm>
        </p:spPr>
        <p:txBody>
          <a:bodyPr/>
          <a:lstStyle/>
          <a:p>
            <a:r>
              <a:rPr lang="en-GB" dirty="0" smtClean="0"/>
              <a:t>The research limitations indicate the flaws and shortcomings of your research. These may include:</a:t>
            </a:r>
          </a:p>
          <a:p>
            <a:pPr>
              <a:buNone/>
            </a:pPr>
            <a:endParaRPr lang="en-GB" dirty="0" smtClean="0"/>
          </a:p>
          <a:p>
            <a:pPr lvl="2"/>
            <a:r>
              <a:rPr lang="en-GB" sz="2800" dirty="0" smtClean="0"/>
              <a:t>Unavailability of resources.</a:t>
            </a:r>
          </a:p>
          <a:p>
            <a:pPr lvl="2"/>
            <a:r>
              <a:rPr lang="en-GB" sz="2800" dirty="0" smtClean="0"/>
              <a:t>Small sample size</a:t>
            </a:r>
          </a:p>
          <a:p>
            <a:pPr lvl="2"/>
            <a:r>
              <a:rPr lang="en-GB" sz="2800" dirty="0" smtClean="0"/>
              <a:t>Wrong methodology</a:t>
            </a:r>
          </a:p>
          <a:p>
            <a:pPr lvl="2">
              <a:buNone/>
            </a:pPr>
            <a:endParaRPr lang="en-GB" dirty="0" smtClean="0"/>
          </a:p>
          <a:p>
            <a:r>
              <a:rPr lang="en-GB" dirty="0" smtClean="0"/>
              <a:t>Listing the limitations shows your honesty and complete understanding of the topic.</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0182"/>
            <a:ext cx="8229600" cy="1143000"/>
          </a:xfrm>
        </p:spPr>
        <p:txBody>
          <a:bodyPr>
            <a:normAutofit fontScale="90000"/>
          </a:bodyPr>
          <a:lstStyle/>
          <a:p>
            <a:r>
              <a:rPr lang="en-GB" b="1" dirty="0" smtClean="0">
                <a:solidFill>
                  <a:srgbClr val="FF0000"/>
                </a:solidFill>
              </a:rPr>
              <a:t>3.10 Result</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You won’t be having any results of your experiment while you are writing the proposal. </a:t>
            </a:r>
          </a:p>
          <a:p>
            <a:endParaRPr lang="en-GB" dirty="0" smtClean="0"/>
          </a:p>
          <a:p>
            <a:r>
              <a:rPr lang="en-GB" dirty="0" smtClean="0"/>
              <a:t>In this section, you can describe how you will analyze your research question; present hypothesis based on the data you have collected in the research.</a:t>
            </a:r>
          </a:p>
          <a:p>
            <a:pPr>
              <a:buNone/>
            </a:pPr>
            <a:r>
              <a:rPr lang="en-GB" dirty="0" smtClean="0"/>
              <a:t/>
            </a:r>
            <a:br>
              <a:rPr lang="en-GB" dirty="0" smtClean="0"/>
            </a:b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solidFill>
                  <a:srgbClr val="FF0000"/>
                </a:solidFill>
              </a:rPr>
              <a:t>3.11 Discussion</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214422"/>
            <a:ext cx="8329642" cy="5110178"/>
          </a:xfrm>
        </p:spPr>
        <p:txBody>
          <a:bodyPr/>
          <a:lstStyle/>
          <a:p>
            <a:r>
              <a:rPr lang="en-GB" dirty="0" smtClean="0"/>
              <a:t>Describe what will be the potential impact of your research and highlight the reasons of choosing the respective topic. Don’t exaggerate the merits of your research just to enhance the significance in the eyes of the readers.</a:t>
            </a:r>
          </a:p>
          <a:p>
            <a:pPr>
              <a:buNone/>
            </a:pPr>
            <a:endParaRPr lang="en-GB" dirty="0" smtClean="0"/>
          </a:p>
          <a:p>
            <a:r>
              <a:rPr lang="en-GB" dirty="0" smtClean="0"/>
              <a:t>Also, mention the limitations of your study in terms of lack of time, resources and budget; mention its scope for future study.</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2992"/>
            <a:ext cx="8229600" cy="1143000"/>
          </a:xfrm>
        </p:spPr>
        <p:txBody>
          <a:bodyPr>
            <a:normAutofit fontScale="90000"/>
          </a:bodyPr>
          <a:lstStyle/>
          <a:p>
            <a:r>
              <a:rPr lang="en-GB" b="1" dirty="0" smtClean="0">
                <a:solidFill>
                  <a:srgbClr val="FF0000"/>
                </a:solidFill>
              </a:rPr>
              <a:t>3.12 Citation</a:t>
            </a:r>
            <a:br>
              <a:rPr lang="en-GB" b="1" dirty="0" smtClean="0">
                <a:solidFill>
                  <a:srgbClr val="FF0000"/>
                </a:solidFill>
              </a:rPr>
            </a:b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928670"/>
            <a:ext cx="8329642" cy="5395930"/>
          </a:xfrm>
        </p:spPr>
        <p:txBody>
          <a:bodyPr>
            <a:normAutofit/>
          </a:bodyPr>
          <a:lstStyle/>
          <a:p>
            <a:r>
              <a:rPr lang="en-GB" dirty="0" smtClean="0"/>
              <a:t>Don’t forget the citation section. </a:t>
            </a:r>
          </a:p>
          <a:p>
            <a:r>
              <a:rPr lang="en-GB" dirty="0" smtClean="0"/>
              <a:t>You don’t want to get blamed for plagiarism. </a:t>
            </a:r>
            <a:r>
              <a:rPr lang="en-GB" b="1" dirty="0" smtClean="0"/>
              <a:t>Always give references to the authors and the literature you </a:t>
            </a:r>
            <a:r>
              <a:rPr lang="en-GB" dirty="0" smtClean="0"/>
              <a:t>have studied for your research.</a:t>
            </a:r>
          </a:p>
          <a:p>
            <a:pPr>
              <a:buNone/>
            </a:pPr>
            <a:endParaRPr lang="en-GB" dirty="0" smtClean="0"/>
          </a:p>
          <a:p>
            <a:r>
              <a:rPr lang="en-GB" dirty="0" smtClean="0"/>
              <a:t>There are two ways to cite your sources.</a:t>
            </a:r>
          </a:p>
          <a:p>
            <a:pPr lvl="1"/>
            <a:r>
              <a:rPr lang="en-GB" b="1" dirty="0" smtClean="0"/>
              <a:t>Reference</a:t>
            </a:r>
            <a:r>
              <a:rPr lang="en-GB" dirty="0" smtClean="0"/>
              <a:t> – List the literature that you have used in your proposal.</a:t>
            </a:r>
          </a:p>
          <a:p>
            <a:pPr lvl="1">
              <a:buNone/>
            </a:pPr>
            <a:endParaRPr lang="en-GB" dirty="0" smtClean="0"/>
          </a:p>
          <a:p>
            <a:pPr lvl="1"/>
            <a:r>
              <a:rPr lang="en-GB" b="1" dirty="0" smtClean="0"/>
              <a:t>Bibliography</a:t>
            </a:r>
            <a:r>
              <a:rPr lang="en-GB" dirty="0" smtClean="0"/>
              <a:t> – List everything that you have studied, cited or not, while doing your study or while writing.</a:t>
            </a:r>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1.1 Research Proposal Definition</a:t>
            </a:r>
            <a:br>
              <a:rPr lang="en-GB" b="1" dirty="0" smtClean="0"/>
            </a:br>
            <a:endParaRPr lang="en-GB" dirty="0"/>
          </a:p>
        </p:txBody>
      </p:sp>
      <p:sp>
        <p:nvSpPr>
          <p:cNvPr id="3" name="Content Placeholder 2"/>
          <p:cNvSpPr>
            <a:spLocks noGrp="1"/>
          </p:cNvSpPr>
          <p:nvPr>
            <p:ph idx="1"/>
          </p:nvPr>
        </p:nvSpPr>
        <p:spPr/>
        <p:txBody>
          <a:bodyPr/>
          <a:lstStyle/>
          <a:p>
            <a:r>
              <a:rPr lang="en-GB" dirty="0" smtClean="0"/>
              <a:t>A research proposal is a document written with the goal of presenting and justifying your interest and need for conducting research on a particular topic. It must highlight the benefits and outcomes of the proposed study, supported by persuasive evidence.</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0182"/>
            <a:ext cx="8229600" cy="1143000"/>
          </a:xfrm>
        </p:spPr>
        <p:txBody>
          <a:bodyPr>
            <a:noAutofit/>
          </a:bodyPr>
          <a:lstStyle/>
          <a:p>
            <a:r>
              <a:rPr lang="en-GB" sz="3600" b="1" dirty="0" smtClean="0">
                <a:solidFill>
                  <a:srgbClr val="FF0000"/>
                </a:solidFill>
              </a:rPr>
              <a:t>Why Research Proposals Get Rejected?</a:t>
            </a:r>
            <a:br>
              <a:rPr lang="en-GB" sz="3600" b="1" dirty="0" smtClean="0">
                <a:solidFill>
                  <a:srgbClr val="FF0000"/>
                </a:solidFill>
              </a:rPr>
            </a:br>
            <a:r>
              <a:rPr lang="en-GB" sz="3600" dirty="0" smtClean="0">
                <a:solidFill>
                  <a:srgbClr val="FF0000"/>
                </a:solidFill>
              </a:rPr>
              <a:t/>
            </a:r>
            <a:br>
              <a:rPr lang="en-GB" sz="3600" dirty="0" smtClean="0">
                <a:solidFill>
                  <a:srgbClr val="FF0000"/>
                </a:solidFill>
              </a:rPr>
            </a:br>
            <a:endParaRPr lang="en-GB" sz="3600" dirty="0">
              <a:solidFill>
                <a:srgbClr val="FF0000"/>
              </a:solidFill>
            </a:endParaRPr>
          </a:p>
        </p:txBody>
      </p:sp>
      <p:sp>
        <p:nvSpPr>
          <p:cNvPr id="3" name="Content Placeholder 2"/>
          <p:cNvSpPr>
            <a:spLocks noGrp="1"/>
          </p:cNvSpPr>
          <p:nvPr>
            <p:ph idx="1"/>
          </p:nvPr>
        </p:nvSpPr>
        <p:spPr>
          <a:xfrm>
            <a:off x="357158" y="1571612"/>
            <a:ext cx="8329642" cy="4752988"/>
          </a:xfrm>
        </p:spPr>
        <p:txBody>
          <a:bodyPr>
            <a:noAutofit/>
          </a:bodyPr>
          <a:lstStyle/>
          <a:p>
            <a:r>
              <a:rPr lang="en-GB" sz="2400" dirty="0" smtClean="0"/>
              <a:t>An analysis of 500 rejected proposals allowed us to identify the common blunders made in them.</a:t>
            </a:r>
          </a:p>
          <a:p>
            <a:endParaRPr lang="en-GB" sz="2400" dirty="0" smtClean="0"/>
          </a:p>
          <a:p>
            <a:r>
              <a:rPr lang="en-GB" sz="2400" dirty="0" smtClean="0"/>
              <a:t>These blunders caused the rejection of otherwise promising research.</a:t>
            </a:r>
          </a:p>
          <a:p>
            <a:r>
              <a:rPr lang="en-GB" sz="2400" dirty="0" smtClean="0"/>
              <a:t>The proposal stated a flawed hypothesis.</a:t>
            </a:r>
          </a:p>
          <a:p>
            <a:pPr>
              <a:buNone/>
            </a:pPr>
            <a:endParaRPr lang="en-GB" sz="2400" dirty="0" smtClean="0"/>
          </a:p>
          <a:p>
            <a:r>
              <a:rPr lang="en-GB" sz="2400" dirty="0" smtClean="0"/>
              <a:t>The professor doubts the research will not bring new or useful results.</a:t>
            </a:r>
          </a:p>
          <a:p>
            <a:r>
              <a:rPr lang="en-GB" sz="2400" dirty="0" smtClean="0"/>
              <a:t>The plan mentioned in the proposal lacks details and is unrealistic.</a:t>
            </a:r>
          </a:p>
          <a:p>
            <a:pPr>
              <a:buNone/>
            </a:pPr>
            <a:endParaRPr lang="en-GB"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smtClean="0"/>
              <a:t>It lacks coherence.</a:t>
            </a:r>
          </a:p>
          <a:p>
            <a:r>
              <a:rPr lang="en-GB" sz="2800" dirty="0" smtClean="0"/>
              <a:t>The results obtained, or the hypothesis, from the chosen method will be inaccurate.</a:t>
            </a:r>
          </a:p>
          <a:p>
            <a:r>
              <a:rPr lang="en-GB" sz="2800" dirty="0" smtClean="0"/>
              <a:t>The review of literature is not done correctly.</a:t>
            </a:r>
          </a:p>
          <a:p>
            <a:r>
              <a:rPr lang="en-GB" sz="2800" dirty="0" smtClean="0"/>
              <a:t>Sufficient time was not devoted to writing the proposal.</a:t>
            </a:r>
          </a:p>
          <a:p>
            <a:r>
              <a:rPr lang="en-GB" sz="2800" dirty="0" smtClean="0"/>
              <a:t>The proposal is copied or has been used by many other students in the past.</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3.13 Proofreading</a:t>
            </a:r>
            <a:r>
              <a:rPr lang="en-GB" dirty="0" smtClean="0">
                <a:solidFill>
                  <a:srgbClr val="FF0000"/>
                </a:solidFill>
              </a:rPr>
              <a:t/>
            </a:r>
            <a:br>
              <a:rPr lang="en-GB"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57200" y="1357298"/>
            <a:ext cx="8229600" cy="4967302"/>
          </a:xfrm>
        </p:spPr>
        <p:txBody>
          <a:bodyPr/>
          <a:lstStyle/>
          <a:p>
            <a:r>
              <a:rPr lang="en-GB" dirty="0" smtClean="0"/>
              <a:t>Many students prefer not to proofread the proposal after completion, which is a grave mistake. If you proofread the paper on your own, you may fail to identify the mistakes. Use online tools or have a helping hand from your friend to give it a good read.</a:t>
            </a:r>
          </a:p>
          <a:p>
            <a:pPr>
              <a:buNone/>
            </a:pPr>
            <a:endParaRPr lang="en-GB" dirty="0" smtClean="0"/>
          </a:p>
          <a:p>
            <a:r>
              <a:rPr lang="en-GB" dirty="0" smtClean="0"/>
              <a:t>In the end, edit the document as per the needs.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2. Research Proposal Outline</a:t>
            </a:r>
            <a:br>
              <a:rPr lang="en-GB" b="1" dirty="0" smtClean="0"/>
            </a:br>
            <a:endParaRPr lang="en-GB" dirty="0"/>
          </a:p>
        </p:txBody>
      </p:sp>
      <p:sp>
        <p:nvSpPr>
          <p:cNvPr id="3" name="Content Placeholder 2"/>
          <p:cNvSpPr>
            <a:spLocks noGrp="1"/>
          </p:cNvSpPr>
          <p:nvPr>
            <p:ph idx="1"/>
          </p:nvPr>
        </p:nvSpPr>
        <p:spPr>
          <a:xfrm>
            <a:off x="285720" y="1071546"/>
            <a:ext cx="8643998" cy="5500726"/>
          </a:xfrm>
        </p:spPr>
        <p:txBody>
          <a:bodyPr>
            <a:noAutofit/>
          </a:bodyPr>
          <a:lstStyle/>
          <a:p>
            <a:pPr algn="just"/>
            <a:r>
              <a:rPr lang="en-GB" sz="2800" dirty="0" smtClean="0"/>
              <a:t>Sometimes students don’t realize how important a research paper proposal is and just end up putting all the information together without following the basic outline or thinking this through.</a:t>
            </a:r>
          </a:p>
          <a:p>
            <a:pPr algn="just"/>
            <a:r>
              <a:rPr lang="en-GB" sz="2800" dirty="0" smtClean="0"/>
              <a:t>To summarize its importance, if you want a successful research project, you need to write a great proposal for it.</a:t>
            </a:r>
          </a:p>
          <a:p>
            <a:pPr algn="just"/>
            <a:r>
              <a:rPr lang="en-GB" sz="2800" dirty="0" smtClean="0"/>
              <a:t>Before starting with the outline, you need to understand the basic components. It goes without saying that a clear outline is important when it comes to presenting the literature review and writing the entire paper.</a:t>
            </a:r>
          </a:p>
          <a:p>
            <a:pPr algn="just"/>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t>2.1 Research Proposal Format</a:t>
            </a:r>
            <a:br>
              <a:rPr lang="en-GB" b="1" dirty="0" smtClean="0"/>
            </a:br>
            <a:r>
              <a:rPr lang="en-GB" dirty="0" smtClean="0"/>
              <a:t/>
            </a:r>
            <a:br>
              <a:rPr lang="en-GB" dirty="0" smtClean="0"/>
            </a:br>
            <a:endParaRPr lang="en-GB" dirty="0"/>
          </a:p>
        </p:txBody>
      </p:sp>
      <p:pic>
        <p:nvPicPr>
          <p:cNvPr id="4" name="Content Placeholder 3" descr="Steps-to-write-a-research-proposal.jpg"/>
          <p:cNvPicPr>
            <a:picLocks noGrp="1" noChangeAspect="1"/>
          </p:cNvPicPr>
          <p:nvPr>
            <p:ph idx="1"/>
          </p:nvPr>
        </p:nvPicPr>
        <p:blipFill>
          <a:blip r:embed="rId2"/>
          <a:stretch>
            <a:fillRect/>
          </a:stretch>
        </p:blipFill>
        <p:spPr>
          <a:xfrm>
            <a:off x="214282" y="1071546"/>
            <a:ext cx="8501122" cy="5253054"/>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68"/>
            <a:ext cx="8229600" cy="1143000"/>
          </a:xfrm>
        </p:spPr>
        <p:txBody>
          <a:bodyPr>
            <a:noAutofit/>
          </a:bodyPr>
          <a:lstStyle/>
          <a:p>
            <a:r>
              <a:rPr lang="en-GB" sz="3600" b="1" dirty="0" smtClean="0"/>
              <a:t>2.1 Research Proposal Format</a:t>
            </a:r>
            <a:br>
              <a:rPr lang="en-GB" sz="3600" b="1" dirty="0" smtClean="0"/>
            </a:br>
            <a:r>
              <a:rPr lang="en-GB" sz="3600" dirty="0" smtClean="0"/>
              <a:t/>
            </a:r>
            <a:br>
              <a:rPr lang="en-GB" sz="3600" dirty="0" smtClean="0"/>
            </a:br>
            <a:endParaRPr lang="en-GB" sz="3600" dirty="0"/>
          </a:p>
        </p:txBody>
      </p:sp>
      <p:sp>
        <p:nvSpPr>
          <p:cNvPr id="3" name="Content Placeholder 2"/>
          <p:cNvSpPr>
            <a:spLocks noGrp="1"/>
          </p:cNvSpPr>
          <p:nvPr>
            <p:ph idx="1"/>
          </p:nvPr>
        </p:nvSpPr>
        <p:spPr/>
        <p:txBody>
          <a:bodyPr/>
          <a:lstStyle/>
          <a:p>
            <a:r>
              <a:rPr lang="en-GB" dirty="0" smtClean="0"/>
              <a:t>Your proposal should have enough data and information to persuade and convince your readers regarding the significance of your research.</a:t>
            </a:r>
          </a:p>
          <a:p>
            <a:endParaRPr lang="en-GB" dirty="0" smtClean="0"/>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r>
              <a:rPr lang="en-GB" dirty="0" smtClean="0"/>
              <a:t>Here is a basic format you can follow while writing your proposal:</a:t>
            </a:r>
          </a:p>
          <a:p>
            <a:pPr>
              <a:buNone/>
            </a:pPr>
            <a:endParaRPr lang="en-GB" dirty="0" smtClean="0"/>
          </a:p>
          <a:p>
            <a:pPr algn="just"/>
            <a:r>
              <a:rPr lang="en-GB" dirty="0" smtClean="0"/>
              <a:t>Title</a:t>
            </a:r>
          </a:p>
          <a:p>
            <a:pPr algn="just"/>
            <a:r>
              <a:rPr lang="en-GB" dirty="0" smtClean="0"/>
              <a:t>Abstract</a:t>
            </a:r>
          </a:p>
          <a:p>
            <a:pPr algn="just"/>
            <a:r>
              <a:rPr lang="en-GB" dirty="0" smtClean="0"/>
              <a:t>Introduction</a:t>
            </a:r>
          </a:p>
          <a:p>
            <a:pPr algn="just"/>
            <a:r>
              <a:rPr lang="en-GB" dirty="0" smtClean="0"/>
              <a:t>Literature Review</a:t>
            </a:r>
          </a:p>
          <a:p>
            <a:pPr algn="just"/>
            <a:r>
              <a:rPr lang="en-GB" dirty="0" smtClean="0"/>
              <a:t>Research Methodology</a:t>
            </a:r>
          </a:p>
          <a:p>
            <a:pPr algn="just"/>
            <a:r>
              <a:rPr lang="en-GB" dirty="0" smtClean="0"/>
              <a:t>Result</a:t>
            </a:r>
          </a:p>
          <a:p>
            <a:pPr algn="just"/>
            <a:r>
              <a:rPr lang="en-GB" dirty="0" smtClean="0"/>
              <a:t>Discussion</a:t>
            </a:r>
          </a:p>
          <a:p>
            <a:pPr algn="just"/>
            <a:r>
              <a:rPr lang="en-GB" dirty="0" smtClean="0"/>
              <a:t>Citation</a:t>
            </a:r>
          </a:p>
          <a:p>
            <a:endParaRPr lang="en-GB" dirty="0"/>
          </a:p>
        </p:txBody>
      </p:sp>
      <p:sp>
        <p:nvSpPr>
          <p:cNvPr id="4" name="Title 1"/>
          <p:cNvSpPr>
            <a:spLocks noGrp="1"/>
          </p:cNvSpPr>
          <p:nvPr>
            <p:ph type="title"/>
          </p:nvPr>
        </p:nvSpPr>
        <p:spPr/>
        <p:txBody>
          <a:bodyPr>
            <a:noAutofit/>
          </a:bodyPr>
          <a:lstStyle/>
          <a:p>
            <a:r>
              <a:rPr lang="en-GB" sz="3200" b="1" dirty="0" smtClean="0"/>
              <a:t>2.1 Research Proposal Format</a:t>
            </a:r>
            <a:br>
              <a:rPr lang="en-GB" sz="3200" b="1" dirty="0" smtClean="0"/>
            </a:br>
            <a:r>
              <a:rPr lang="en-GB" sz="3200" dirty="0" smtClean="0"/>
              <a:t/>
            </a:r>
            <a:br>
              <a:rPr lang="en-GB" sz="3200" dirty="0" smtClean="0"/>
            </a:br>
            <a:endParaRPr lang="en-GB"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Autofit/>
          </a:bodyPr>
          <a:lstStyle/>
          <a:p>
            <a:r>
              <a:rPr lang="en-GB" sz="4000" b="1" dirty="0" smtClean="0"/>
              <a:t>3. How to Write a Research Proposal</a:t>
            </a:r>
            <a:br>
              <a:rPr lang="en-GB" sz="4000" b="1" dirty="0" smtClean="0"/>
            </a:br>
            <a:r>
              <a:rPr lang="en-GB" sz="4000" dirty="0" smtClean="0"/>
              <a:t/>
            </a:r>
            <a:br>
              <a:rPr lang="en-GB" sz="4000" dirty="0" smtClean="0"/>
            </a:br>
            <a:endParaRPr lang="en-GB" sz="4000" dirty="0"/>
          </a:p>
        </p:txBody>
      </p:sp>
      <p:sp>
        <p:nvSpPr>
          <p:cNvPr id="3" name="Content Placeholder 2"/>
          <p:cNvSpPr>
            <a:spLocks noGrp="1"/>
          </p:cNvSpPr>
          <p:nvPr>
            <p:ph idx="1"/>
          </p:nvPr>
        </p:nvSpPr>
        <p:spPr/>
        <p:txBody>
          <a:bodyPr/>
          <a:lstStyle/>
          <a:p>
            <a:r>
              <a:rPr lang="en-GB" dirty="0" smtClean="0"/>
              <a:t>Now you have the basic outline you can follow. Let’s discuss how to write it by following the format mentioned in the previous slides.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Autofit/>
          </a:bodyPr>
          <a:lstStyle/>
          <a:p>
            <a:r>
              <a:rPr lang="en-GB" sz="4800" b="1" dirty="0" smtClean="0">
                <a:solidFill>
                  <a:srgbClr val="FF0000"/>
                </a:solidFill>
              </a:rPr>
              <a:t>3.1. Title</a:t>
            </a:r>
            <a:br>
              <a:rPr lang="en-GB" sz="4800" b="1" dirty="0" smtClean="0">
                <a:solidFill>
                  <a:srgbClr val="FF0000"/>
                </a:solidFill>
              </a:rPr>
            </a:br>
            <a:r>
              <a:rPr lang="en-GB" sz="4800" dirty="0" smtClean="0">
                <a:solidFill>
                  <a:srgbClr val="FF0000"/>
                </a:solidFill>
              </a:rPr>
              <a:t/>
            </a:r>
            <a:br>
              <a:rPr lang="en-GB" sz="4800" dirty="0" smtClean="0">
                <a:solidFill>
                  <a:srgbClr val="FF0000"/>
                </a:solidFill>
              </a:rPr>
            </a:br>
            <a:endParaRPr lang="en-GB" sz="4800" dirty="0">
              <a:solidFill>
                <a:srgbClr val="FF0000"/>
              </a:solidFill>
            </a:endParaRPr>
          </a:p>
        </p:txBody>
      </p:sp>
      <p:sp>
        <p:nvSpPr>
          <p:cNvPr id="3" name="Content Placeholder 2"/>
          <p:cNvSpPr>
            <a:spLocks noGrp="1"/>
          </p:cNvSpPr>
          <p:nvPr>
            <p:ph idx="1"/>
          </p:nvPr>
        </p:nvSpPr>
        <p:spPr>
          <a:xfrm>
            <a:off x="285720" y="1000108"/>
            <a:ext cx="8401080" cy="5324492"/>
          </a:xfrm>
        </p:spPr>
        <p:txBody>
          <a:bodyPr/>
          <a:lstStyle/>
          <a:p>
            <a:r>
              <a:rPr lang="en-GB" dirty="0" smtClean="0"/>
              <a:t>Your proposal title should be concise and clear to indicate your research question. The title is the first thing that your reader is going to read. A catchy yet informative title will attract readers.</a:t>
            </a:r>
          </a:p>
          <a:p>
            <a:pPr>
              <a:buNone/>
            </a:pPr>
            <a:endParaRPr lang="en-GB" dirty="0" smtClean="0"/>
          </a:p>
          <a:p>
            <a:r>
              <a:rPr lang="en-GB" dirty="0" smtClean="0"/>
              <a:t>Your readers should know what to expect in the paper after reading the title. Your title should clearly indicate the relationship between the independent and dependent variables. Avoid writing titles in a general perspective or phrases like “An investigation of …” or “A review of …” etc. Make it concise and well defined.</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TotalTime>
  <Words>1892</Words>
  <Application>Microsoft Office PowerPoint</Application>
  <PresentationFormat>On-screen Show (4:3)</PresentationFormat>
  <Paragraphs>171</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How to Write Proposal for a Research Paper</vt:lpstr>
      <vt:lpstr>1. What is a Research Proposal? </vt:lpstr>
      <vt:lpstr>1.1 Research Proposal Definition </vt:lpstr>
      <vt:lpstr>2. Research Proposal Outline </vt:lpstr>
      <vt:lpstr>2.1 Research Proposal Format  </vt:lpstr>
      <vt:lpstr>2.1 Research Proposal Format  </vt:lpstr>
      <vt:lpstr>2.1 Research Proposal Format  </vt:lpstr>
      <vt:lpstr>3. How to Write a Research Proposal  </vt:lpstr>
      <vt:lpstr>3.1. Title  </vt:lpstr>
      <vt:lpstr>3.2 Abstract  </vt:lpstr>
      <vt:lpstr>3.3 Introduction  </vt:lpstr>
      <vt:lpstr>Slide 12</vt:lpstr>
      <vt:lpstr>Slide 13</vt:lpstr>
      <vt:lpstr>3.4 Literature Review  </vt:lpstr>
      <vt:lpstr>Slide 15</vt:lpstr>
      <vt:lpstr>Slide 16</vt:lpstr>
      <vt:lpstr>3.5 Significance of the Research  </vt:lpstr>
      <vt:lpstr>3.6 Research Methodology  </vt:lpstr>
      <vt:lpstr>Slide 19</vt:lpstr>
      <vt:lpstr>Slide 20</vt:lpstr>
      <vt:lpstr>Slide 21</vt:lpstr>
      <vt:lpstr>Slide 22</vt:lpstr>
      <vt:lpstr>3.7 Research Objectives  </vt:lpstr>
      <vt:lpstr>Slide 24</vt:lpstr>
      <vt:lpstr>3.8 Ethical Considerations  </vt:lpstr>
      <vt:lpstr>3.9 Research Limitations  </vt:lpstr>
      <vt:lpstr>3.10 Result  </vt:lpstr>
      <vt:lpstr>3.11 Discussion  </vt:lpstr>
      <vt:lpstr>3.12 Citation  </vt:lpstr>
      <vt:lpstr>Why Research Proposals Get Rejected?  </vt:lpstr>
      <vt:lpstr>Slide 31</vt:lpstr>
      <vt:lpstr>3.13 Proofreading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Proposal for a Research Paper</dc:title>
  <dc:creator>tanveergul@outlook.com</dc:creator>
  <cp:lastModifiedBy>tanveergul@outlook.com</cp:lastModifiedBy>
  <cp:revision>27</cp:revision>
  <dcterms:created xsi:type="dcterms:W3CDTF">2020-03-22T06:55:35Z</dcterms:created>
  <dcterms:modified xsi:type="dcterms:W3CDTF">2020-03-30T03:58:57Z</dcterms:modified>
</cp:coreProperties>
</file>