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9144000" cy="6858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rial Black" panose="020B0A04020102020204" pitchFamily="34" charset="0"/>
      <p:bold r:id="rId14"/>
    </p:embeddedFont>
    <p:embeddedFont>
      <p:font typeface="Wingdings 2" panose="05020102010507070707" pitchFamily="18" charset="2"/>
      <p:regular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abriola" panose="04040605051002020D02" pitchFamily="8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47799"/>
            <a:ext cx="8072119" cy="287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9747" y="1028923"/>
            <a:ext cx="5044439" cy="53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8768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Dr. Naila Farooq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Plant Growth Under Stress Environment 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(SES-309)</a:t>
            </a:r>
            <a:endParaRPr lang="en-GB" sz="2000" b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1065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INTRODUCTION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897507"/>
            <a:ext cx="8067675" cy="39281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spc="-15" dirty="0">
                <a:latin typeface="Constantia"/>
                <a:cs typeface="Constantia"/>
              </a:rPr>
              <a:t>Water-logging </a:t>
            </a:r>
            <a:r>
              <a:rPr sz="2000" spc="-5" dirty="0">
                <a:latin typeface="Constantia"/>
                <a:cs typeface="Constantia"/>
              </a:rPr>
              <a:t>refers </a:t>
            </a:r>
            <a:r>
              <a:rPr sz="2000" spc="-15" dirty="0">
                <a:latin typeface="Constantia"/>
                <a:cs typeface="Constantia"/>
              </a:rPr>
              <a:t>to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saturation </a:t>
            </a:r>
            <a:r>
              <a:rPr sz="2000" dirty="0">
                <a:latin typeface="Constantia"/>
                <a:cs typeface="Constantia"/>
              </a:rPr>
              <a:t>of soil with </a:t>
            </a:r>
            <a:r>
              <a:rPr sz="2000" spc="-40" dirty="0">
                <a:latin typeface="Constantia"/>
                <a:cs typeface="Constantia"/>
              </a:rPr>
              <a:t>water. </a:t>
            </a:r>
            <a:r>
              <a:rPr sz="2000" spc="-5" dirty="0">
                <a:latin typeface="Constantia"/>
                <a:cs typeface="Constantia"/>
              </a:rPr>
              <a:t>Soil </a:t>
            </a:r>
            <a:r>
              <a:rPr sz="2000" spc="-15" dirty="0">
                <a:latin typeface="Constantia"/>
                <a:cs typeface="Constantia"/>
              </a:rPr>
              <a:t>may </a:t>
            </a:r>
            <a:r>
              <a:rPr sz="2000" spc="-5" dirty="0">
                <a:latin typeface="Constantia"/>
                <a:cs typeface="Constantia"/>
              </a:rPr>
              <a:t>be  </a:t>
            </a:r>
            <a:r>
              <a:rPr sz="2000" spc="-10" dirty="0">
                <a:latin typeface="Constantia"/>
                <a:cs typeface="Constantia"/>
              </a:rPr>
              <a:t>regarded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waterlogged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when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water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table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groundwater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too  </a:t>
            </a:r>
            <a:r>
              <a:rPr sz="2000" spc="-5" dirty="0">
                <a:latin typeface="Constantia"/>
                <a:cs typeface="Constantia"/>
              </a:rPr>
              <a:t>high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conveniently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permit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anticipated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activity,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like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agriculture.</a:t>
            </a:r>
            <a:endParaRPr sz="2000">
              <a:latin typeface="Constantia"/>
              <a:cs typeface="Constantia"/>
            </a:endParaRPr>
          </a:p>
          <a:p>
            <a:pPr marL="287020" marR="69215" indent="-274955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dirty="0">
                <a:latin typeface="Constantia"/>
                <a:cs typeface="Constantia"/>
              </a:rPr>
              <a:t>In </a:t>
            </a:r>
            <a:r>
              <a:rPr sz="2000" spc="-5" dirty="0">
                <a:latin typeface="Constantia"/>
                <a:cs typeface="Constantia"/>
              </a:rPr>
              <a:t>agriculture, various </a:t>
            </a:r>
            <a:r>
              <a:rPr sz="2000" spc="-10" dirty="0">
                <a:latin typeface="Constantia"/>
                <a:cs typeface="Constantia"/>
              </a:rPr>
              <a:t>crops </a:t>
            </a:r>
            <a:r>
              <a:rPr sz="2000" spc="-5" dirty="0">
                <a:latin typeface="Constantia"/>
                <a:cs typeface="Constantia"/>
              </a:rPr>
              <a:t>need </a:t>
            </a:r>
            <a:r>
              <a:rPr sz="2000" dirty="0">
                <a:latin typeface="Constantia"/>
                <a:cs typeface="Constantia"/>
              </a:rPr>
              <a:t>air </a:t>
            </a:r>
            <a:r>
              <a:rPr sz="2000" spc="-15" dirty="0">
                <a:latin typeface="Constantia"/>
                <a:cs typeface="Constantia"/>
              </a:rPr>
              <a:t>(specifically, </a:t>
            </a:r>
            <a:r>
              <a:rPr sz="2000" spc="-25" dirty="0">
                <a:latin typeface="Constantia"/>
                <a:cs typeface="Constantia"/>
              </a:rPr>
              <a:t>oxygen) </a:t>
            </a:r>
            <a:r>
              <a:rPr sz="2000" spc="-15" dirty="0">
                <a:latin typeface="Constantia"/>
                <a:cs typeface="Constantia"/>
              </a:rPr>
              <a:t>to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greater 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lesser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depth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soil.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Water-logging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soil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stops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air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getting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in.  </a:t>
            </a:r>
            <a:r>
              <a:rPr sz="2000" spc="-30" dirty="0">
                <a:latin typeface="Constantia"/>
                <a:cs typeface="Constantia"/>
              </a:rPr>
              <a:t>How </a:t>
            </a:r>
            <a:r>
              <a:rPr sz="2000" spc="-5" dirty="0">
                <a:latin typeface="Constantia"/>
                <a:cs typeface="Constantia"/>
              </a:rPr>
              <a:t>near the </a:t>
            </a:r>
            <a:r>
              <a:rPr sz="2000" spc="-10" dirty="0">
                <a:latin typeface="Constantia"/>
                <a:cs typeface="Constantia"/>
              </a:rPr>
              <a:t>water </a:t>
            </a:r>
            <a:r>
              <a:rPr sz="2000" spc="-5" dirty="0">
                <a:latin typeface="Constantia"/>
                <a:cs typeface="Constantia"/>
              </a:rPr>
              <a:t>table must </a:t>
            </a:r>
            <a:r>
              <a:rPr sz="2000" dirty="0">
                <a:latin typeface="Constantia"/>
                <a:cs typeface="Constantia"/>
              </a:rPr>
              <a:t>be </a:t>
            </a:r>
            <a:r>
              <a:rPr sz="2000" spc="-1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the surface for the ground </a:t>
            </a:r>
            <a:r>
              <a:rPr sz="2000" spc="-1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be  classed </a:t>
            </a:r>
            <a:r>
              <a:rPr sz="2000" dirty="0">
                <a:latin typeface="Constantia"/>
                <a:cs typeface="Constantia"/>
              </a:rPr>
              <a:t>as </a:t>
            </a:r>
            <a:r>
              <a:rPr sz="2000" spc="-10" dirty="0">
                <a:latin typeface="Constantia"/>
                <a:cs typeface="Constantia"/>
              </a:rPr>
              <a:t>waterlogged, </a:t>
            </a:r>
            <a:r>
              <a:rPr sz="2000" spc="-5" dirty="0">
                <a:latin typeface="Constantia"/>
                <a:cs typeface="Constantia"/>
              </a:rPr>
              <a:t>varies with the purpose in </a:t>
            </a:r>
            <a:r>
              <a:rPr sz="2000" spc="-40" dirty="0">
                <a:latin typeface="Constantia"/>
                <a:cs typeface="Constantia"/>
              </a:rPr>
              <a:t>view.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10" dirty="0">
                <a:latin typeface="Constantia"/>
                <a:cs typeface="Constantia"/>
              </a:rPr>
              <a:t>crop's  </a:t>
            </a:r>
            <a:r>
              <a:rPr sz="2000" dirty="0">
                <a:latin typeface="Constantia"/>
                <a:cs typeface="Constantia"/>
              </a:rPr>
              <a:t>demand </a:t>
            </a:r>
            <a:r>
              <a:rPr sz="2000" spc="-5" dirty="0">
                <a:latin typeface="Constantia"/>
                <a:cs typeface="Constantia"/>
              </a:rPr>
              <a:t>for freedom from water-logging </a:t>
            </a:r>
            <a:r>
              <a:rPr sz="2000" spc="-15" dirty="0">
                <a:latin typeface="Constantia"/>
                <a:cs typeface="Constantia"/>
              </a:rPr>
              <a:t>may </a:t>
            </a:r>
            <a:r>
              <a:rPr sz="2000" dirty="0">
                <a:latin typeface="Constantia"/>
                <a:cs typeface="Constantia"/>
              </a:rPr>
              <a:t>vary </a:t>
            </a:r>
            <a:r>
              <a:rPr sz="2000" spc="-10" dirty="0">
                <a:latin typeface="Constantia"/>
                <a:cs typeface="Constantia"/>
              </a:rPr>
              <a:t>between </a:t>
            </a:r>
            <a:r>
              <a:rPr sz="2000" dirty="0">
                <a:latin typeface="Constantia"/>
                <a:cs typeface="Constantia"/>
              </a:rPr>
              <a:t>seasons of 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year,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growing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rice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(Oryza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sativa).</a:t>
            </a:r>
            <a:endParaRPr sz="2000">
              <a:latin typeface="Constantia"/>
              <a:cs typeface="Constantia"/>
            </a:endParaRPr>
          </a:p>
          <a:p>
            <a:pPr marL="287020" marR="650875" indent="-274955">
              <a:lnSpc>
                <a:spcPts val="1920"/>
              </a:lnSpc>
              <a:spcBef>
                <a:spcPts val="459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irrigated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agricultural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land,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water-logging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often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accompanied  </a:t>
            </a:r>
            <a:r>
              <a:rPr sz="2000" spc="-15" dirty="0">
                <a:latin typeface="Constantia"/>
                <a:cs typeface="Constantia"/>
              </a:rPr>
              <a:t>by </a:t>
            </a:r>
            <a:r>
              <a:rPr sz="2000" dirty="0">
                <a:latin typeface="Constantia"/>
                <a:cs typeface="Constantia"/>
              </a:rPr>
              <a:t>soil salinity as </a:t>
            </a:r>
            <a:r>
              <a:rPr sz="2000" spc="-10" dirty="0">
                <a:latin typeface="Constantia"/>
                <a:cs typeface="Constantia"/>
              </a:rPr>
              <a:t>waterlogged </a:t>
            </a:r>
            <a:r>
              <a:rPr sz="2000" dirty="0">
                <a:latin typeface="Constantia"/>
                <a:cs typeface="Constantia"/>
              </a:rPr>
              <a:t>soils </a:t>
            </a:r>
            <a:r>
              <a:rPr sz="2000" spc="-10" dirty="0">
                <a:latin typeface="Constantia"/>
                <a:cs typeface="Constantia"/>
              </a:rPr>
              <a:t>prevent </a:t>
            </a:r>
            <a:r>
              <a:rPr sz="2000" dirty="0">
                <a:latin typeface="Constantia"/>
                <a:cs typeface="Constantia"/>
              </a:rPr>
              <a:t>leaching of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dirty="0">
                <a:latin typeface="Constantia"/>
                <a:cs typeface="Constantia"/>
              </a:rPr>
              <a:t>salts  </a:t>
            </a:r>
            <a:r>
              <a:rPr sz="2000" spc="-5" dirty="0">
                <a:latin typeface="Constantia"/>
                <a:cs typeface="Constantia"/>
              </a:rPr>
              <a:t>imported </a:t>
            </a:r>
            <a:r>
              <a:rPr sz="2000" spc="-15" dirty="0">
                <a:latin typeface="Constantia"/>
                <a:cs typeface="Constantia"/>
              </a:rPr>
              <a:t>by </a:t>
            </a:r>
            <a:r>
              <a:rPr sz="2000" spc="-5" dirty="0">
                <a:latin typeface="Constantia"/>
                <a:cs typeface="Constantia"/>
              </a:rPr>
              <a:t>the irrigated</a:t>
            </a:r>
            <a:r>
              <a:rPr sz="2000" spc="-229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water.</a:t>
            </a:r>
            <a:endParaRPr sz="2000">
              <a:latin typeface="Constantia"/>
              <a:cs typeface="Constantia"/>
            </a:endParaRPr>
          </a:p>
          <a:p>
            <a:pPr marL="287020" marR="260985" indent="-274955" algn="just">
              <a:lnSpc>
                <a:spcPct val="80000"/>
              </a:lnSpc>
              <a:spcBef>
                <a:spcPts val="5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655" algn="l"/>
              </a:tabLst>
            </a:pPr>
            <a:r>
              <a:rPr sz="2000" spc="-20" dirty="0">
                <a:latin typeface="Constantia"/>
                <a:cs typeface="Constantia"/>
              </a:rPr>
              <a:t>From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gardening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point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40" dirty="0">
                <a:latin typeface="Constantia"/>
                <a:cs typeface="Constantia"/>
              </a:rPr>
              <a:t>view,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water-logging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process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whereby 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soil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blocks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water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hard it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stops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air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getting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it  stops </a:t>
            </a:r>
            <a:r>
              <a:rPr sz="2000" spc="-30" dirty="0">
                <a:latin typeface="Constantia"/>
                <a:cs typeface="Constantia"/>
              </a:rPr>
              <a:t>oxygen </a:t>
            </a:r>
            <a:r>
              <a:rPr sz="2000" spc="-5" dirty="0">
                <a:latin typeface="Constantia"/>
                <a:cs typeface="Constantia"/>
              </a:rPr>
              <a:t>from </a:t>
            </a:r>
            <a:r>
              <a:rPr sz="2000" spc="-15" dirty="0">
                <a:latin typeface="Constantia"/>
                <a:cs typeface="Constantia"/>
              </a:rPr>
              <a:t>getting</a:t>
            </a:r>
            <a:r>
              <a:rPr sz="2000" spc="-2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20205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C</a:t>
            </a:r>
            <a:r>
              <a:rPr sz="5000" spc="-90" dirty="0"/>
              <a:t>A</a:t>
            </a:r>
            <a:r>
              <a:rPr sz="5000" dirty="0"/>
              <a:t>US</a:t>
            </a:r>
            <a:r>
              <a:rPr sz="5000" spc="-35" dirty="0"/>
              <a:t>E</a:t>
            </a:r>
            <a:r>
              <a:rPr sz="5000" dirty="0"/>
              <a:t>S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884705"/>
            <a:ext cx="7811134" cy="41840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6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</a:t>
            </a:r>
            <a:r>
              <a:rPr sz="2200" spc="-20" dirty="0">
                <a:latin typeface="Constantia"/>
                <a:cs typeface="Constantia"/>
              </a:rPr>
              <a:t>Over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irrigation.</a:t>
            </a:r>
            <a:endParaRPr sz="2200">
              <a:latin typeface="Constantia"/>
              <a:cs typeface="Constantia"/>
            </a:endParaRPr>
          </a:p>
          <a:p>
            <a:pPr marL="287020" marR="335915" indent="-274955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Canal </a:t>
            </a:r>
            <a:r>
              <a:rPr sz="2200" spc="-10" dirty="0">
                <a:latin typeface="Constantia"/>
                <a:cs typeface="Constantia"/>
              </a:rPr>
              <a:t>irrigation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10" dirty="0">
                <a:latin typeface="Constantia"/>
                <a:cs typeface="Constantia"/>
              </a:rPr>
              <a:t>areas </a:t>
            </a:r>
            <a:r>
              <a:rPr sz="2200" spc="-5" dirty="0">
                <a:latin typeface="Constantia"/>
                <a:cs typeface="Constantia"/>
              </a:rPr>
              <a:t>adjoining </a:t>
            </a:r>
            <a:r>
              <a:rPr sz="2200" spc="-10" dirty="0">
                <a:latin typeface="Constantia"/>
                <a:cs typeface="Constantia"/>
              </a:rPr>
              <a:t>agricultural </a:t>
            </a:r>
            <a:r>
              <a:rPr sz="2200" spc="-5" dirty="0">
                <a:latin typeface="Constantia"/>
                <a:cs typeface="Constantia"/>
              </a:rPr>
              <a:t>lands</a:t>
            </a:r>
            <a:r>
              <a:rPr sz="2200" spc="-38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where  </a:t>
            </a:r>
            <a:r>
              <a:rPr sz="2200" spc="-5" dirty="0">
                <a:latin typeface="Constantia"/>
                <a:cs typeface="Constantia"/>
              </a:rPr>
              <a:t>subsoil </a:t>
            </a:r>
            <a:r>
              <a:rPr sz="2200" spc="-15" dirty="0">
                <a:latin typeface="Constantia"/>
                <a:cs typeface="Constantia"/>
              </a:rPr>
              <a:t>water </a:t>
            </a:r>
            <a:r>
              <a:rPr sz="2200" spc="-5" dirty="0">
                <a:latin typeface="Constantia"/>
                <a:cs typeface="Constantia"/>
              </a:rPr>
              <a:t>table </a:t>
            </a:r>
            <a:r>
              <a:rPr sz="2200" spc="-10" dirty="0">
                <a:latin typeface="Constantia"/>
                <a:cs typeface="Constantia"/>
              </a:rPr>
              <a:t>steadily</a:t>
            </a:r>
            <a:r>
              <a:rPr sz="2200" spc="-3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rises.</a:t>
            </a:r>
            <a:endParaRPr sz="22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Inadequate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drainage.</a:t>
            </a:r>
            <a:endParaRPr sz="22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</a:t>
            </a:r>
            <a:r>
              <a:rPr sz="2200" spc="-10" dirty="0">
                <a:latin typeface="Constantia"/>
                <a:cs typeface="Constantia"/>
              </a:rPr>
              <a:t>Surface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10" dirty="0">
                <a:latin typeface="Constantia"/>
                <a:cs typeface="Constantia"/>
              </a:rPr>
              <a:t>flooding.</a:t>
            </a:r>
            <a:endParaRPr sz="22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</a:t>
            </a:r>
            <a:r>
              <a:rPr sz="2200" spc="-15" dirty="0">
                <a:latin typeface="Constantia"/>
                <a:cs typeface="Constantia"/>
              </a:rPr>
              <a:t>Presence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high </a:t>
            </a:r>
            <a:r>
              <a:rPr sz="2200" spc="-15" dirty="0">
                <a:latin typeface="Constantia"/>
                <a:cs typeface="Constantia"/>
              </a:rPr>
              <a:t>water</a:t>
            </a:r>
            <a:r>
              <a:rPr sz="2200" spc="-2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table.</a:t>
            </a:r>
            <a:endParaRPr sz="2200">
              <a:latin typeface="Constantia"/>
              <a:cs typeface="Constantia"/>
            </a:endParaRPr>
          </a:p>
          <a:p>
            <a:pPr marL="287020" marR="433705" indent="-274955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</a:t>
            </a:r>
            <a:r>
              <a:rPr sz="2200" spc="-10" dirty="0">
                <a:latin typeface="Constantia"/>
                <a:cs typeface="Constantia"/>
              </a:rPr>
              <a:t>During </a:t>
            </a:r>
            <a:r>
              <a:rPr sz="2200" spc="-5" dirty="0">
                <a:latin typeface="Constantia"/>
                <a:cs typeface="Constantia"/>
              </a:rPr>
              <a:t>monsoon &amp; soon </a:t>
            </a:r>
            <a:r>
              <a:rPr sz="2200" spc="-10" dirty="0">
                <a:latin typeface="Constantia"/>
                <a:cs typeface="Constantia"/>
              </a:rPr>
              <a:t>after </a:t>
            </a:r>
            <a:r>
              <a:rPr sz="2200" spc="-5" dirty="0">
                <a:latin typeface="Constantia"/>
                <a:cs typeface="Constantia"/>
              </a:rPr>
              <a:t>some </a:t>
            </a:r>
            <a:r>
              <a:rPr sz="2200" spc="-10" dirty="0">
                <a:latin typeface="Constantia"/>
                <a:cs typeface="Constantia"/>
              </a:rPr>
              <a:t>areas remains </a:t>
            </a:r>
            <a:r>
              <a:rPr sz="2200" spc="-15" dirty="0">
                <a:latin typeface="Constantia"/>
                <a:cs typeface="Constantia"/>
              </a:rPr>
              <a:t>totally  submerged by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20" dirty="0">
                <a:latin typeface="Constantia"/>
                <a:cs typeface="Constantia"/>
              </a:rPr>
              <a:t>discharge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20" dirty="0">
                <a:latin typeface="Constantia"/>
                <a:cs typeface="Constantia"/>
              </a:rPr>
              <a:t>rivers </a:t>
            </a:r>
            <a:r>
              <a:rPr sz="2200" spc="-5" dirty="0">
                <a:latin typeface="Constantia"/>
                <a:cs typeface="Constantia"/>
              </a:rPr>
              <a:t>&amp; </a:t>
            </a:r>
            <a:r>
              <a:rPr sz="2200" spc="-15" dirty="0">
                <a:latin typeface="Constantia"/>
                <a:cs typeface="Constantia"/>
              </a:rPr>
              <a:t>accumulation</a:t>
            </a:r>
            <a:r>
              <a:rPr sz="2200" spc="-409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  runoff </a:t>
            </a:r>
            <a:r>
              <a:rPr sz="2200" spc="-10" dirty="0">
                <a:latin typeface="Constantia"/>
                <a:cs typeface="Constantia"/>
              </a:rPr>
              <a:t>from </a:t>
            </a:r>
            <a:r>
              <a:rPr sz="2200" spc="-5" dirty="0">
                <a:latin typeface="Constantia"/>
                <a:cs typeface="Constantia"/>
              </a:rPr>
              <a:t>the surrounding</a:t>
            </a:r>
            <a:r>
              <a:rPr sz="2200" spc="-229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catchment.</a:t>
            </a:r>
            <a:endParaRPr sz="2200">
              <a:latin typeface="Constantia"/>
              <a:cs typeface="Constantia"/>
            </a:endParaRPr>
          </a:p>
          <a:p>
            <a:pPr marL="287020" marR="5080" indent="-274955">
              <a:lnSpc>
                <a:spcPts val="2380"/>
              </a:lnSpc>
              <a:spcBef>
                <a:spcPts val="52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Water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logging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conditions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are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also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caused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depressions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along  </a:t>
            </a:r>
            <a:r>
              <a:rPr sz="2200" spc="-15" dirty="0">
                <a:latin typeface="Constantia"/>
                <a:cs typeface="Constantia"/>
              </a:rPr>
              <a:t>roads,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canals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&amp;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railway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sides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during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rainy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season.</a:t>
            </a:r>
            <a:endParaRPr sz="22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22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7020" algn="l"/>
                <a:tab pos="287655" algn="l"/>
              </a:tabLst>
            </a:pPr>
            <a:r>
              <a:rPr sz="2200" spc="-5" dirty="0">
                <a:latin typeface="Constantia"/>
                <a:cs typeface="Constantia"/>
              </a:rPr>
              <a:t>· Sea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water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comes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particular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area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during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high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tidal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surges.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9748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54605" algn="l"/>
              </a:tabLst>
            </a:pPr>
            <a:r>
              <a:rPr sz="5000" spc="-15" dirty="0"/>
              <a:t>TYPES</a:t>
            </a:r>
            <a:r>
              <a:rPr sz="5000" dirty="0"/>
              <a:t> OF	</a:t>
            </a:r>
            <a:r>
              <a:rPr sz="5000" spc="-130" dirty="0"/>
              <a:t>WATER</a:t>
            </a:r>
            <a:r>
              <a:rPr sz="5000" spc="-75" dirty="0"/>
              <a:t> </a:t>
            </a:r>
            <a:r>
              <a:rPr sz="5000" spc="-20" dirty="0"/>
              <a:t>LOGGING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912746"/>
            <a:ext cx="7931784" cy="43059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417195" indent="-274955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1)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Water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logging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permanent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submersion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land.  </a:t>
            </a:r>
            <a:r>
              <a:rPr sz="2400" dirty="0">
                <a:latin typeface="Constantia"/>
                <a:cs typeface="Constantia"/>
              </a:rPr>
              <a:t>Such as </a:t>
            </a:r>
            <a:r>
              <a:rPr sz="2400" spc="-10" dirty="0">
                <a:latin typeface="Constantia"/>
                <a:cs typeface="Constantia"/>
              </a:rPr>
              <a:t>ponds, </a:t>
            </a:r>
            <a:r>
              <a:rPr sz="2400" spc="-15" dirty="0">
                <a:latin typeface="Constantia"/>
                <a:cs typeface="Constantia"/>
              </a:rPr>
              <a:t>rivers,</a:t>
            </a:r>
            <a:r>
              <a:rPr sz="2400" spc="-2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  <a:p>
            <a:pPr marL="287020" marR="20320" indent="-274955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Constantia"/>
                <a:cs typeface="Constantia"/>
              </a:rPr>
              <a:t>2) </a:t>
            </a:r>
            <a:r>
              <a:rPr sz="2400" spc="-40" dirty="0">
                <a:latin typeface="Constantia"/>
                <a:cs typeface="Constantia"/>
              </a:rPr>
              <a:t>Water </a:t>
            </a:r>
            <a:r>
              <a:rPr sz="2400" spc="-5" dirty="0">
                <a:latin typeface="Constantia"/>
                <a:cs typeface="Constantia"/>
              </a:rPr>
              <a:t>logging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periodical </a:t>
            </a:r>
            <a:r>
              <a:rPr sz="2400" dirty="0">
                <a:latin typeface="Constantia"/>
                <a:cs typeface="Constantia"/>
              </a:rPr>
              <a:t>submersion such as  </a:t>
            </a:r>
            <a:r>
              <a:rPr sz="2400" spc="-10" dirty="0">
                <a:latin typeface="Constantia"/>
                <a:cs typeface="Constantia"/>
              </a:rPr>
              <a:t>coastal</a:t>
            </a:r>
            <a:r>
              <a:rPr sz="2400" dirty="0">
                <a:latin typeface="Constantia"/>
                <a:cs typeface="Constantia"/>
              </a:rPr>
              <a:t> &amp;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estuarine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inundation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soil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water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runoff 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freshwater </a:t>
            </a:r>
            <a:r>
              <a:rPr sz="2400" spc="-25" dirty="0">
                <a:latin typeface="Constantia"/>
                <a:cs typeface="Constantia"/>
              </a:rPr>
              <a:t>over </a:t>
            </a:r>
            <a:r>
              <a:rPr sz="2400" spc="-5" dirty="0">
                <a:latin typeface="Constantia"/>
                <a:cs typeface="Constantia"/>
              </a:rPr>
              <a:t>lands</a:t>
            </a:r>
            <a:r>
              <a:rPr sz="2400" spc="-2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  <a:p>
            <a:pPr marL="287020" marR="525780" indent="-274955">
              <a:lnSpc>
                <a:spcPts val="2590"/>
              </a:lnSpc>
              <a:spcBef>
                <a:spcPts val="5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3)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Temporary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water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logging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stagnation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5" dirty="0">
                <a:latin typeface="Constantia"/>
                <a:cs typeface="Constantia"/>
              </a:rPr>
              <a:t> water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result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5" dirty="0">
                <a:latin typeface="Constantia"/>
                <a:cs typeface="Constantia"/>
              </a:rPr>
              <a:t>heavy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rainfall.</a:t>
            </a:r>
            <a:endParaRPr sz="2400">
              <a:latin typeface="Constantia"/>
              <a:cs typeface="Constantia"/>
            </a:endParaRPr>
          </a:p>
          <a:p>
            <a:pPr marL="287020" marR="5080" indent="-274955">
              <a:lnSpc>
                <a:spcPct val="90100"/>
              </a:lnSpc>
              <a:spcBef>
                <a:spcPts val="54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4) </a:t>
            </a:r>
            <a:r>
              <a:rPr sz="2400" spc="-40" dirty="0">
                <a:latin typeface="Constantia"/>
                <a:cs typeface="Constantia"/>
              </a:rPr>
              <a:t>Water </a:t>
            </a:r>
            <a:r>
              <a:rPr sz="2400" dirty="0">
                <a:latin typeface="Constantia"/>
                <a:cs typeface="Constantia"/>
              </a:rPr>
              <a:t>logging </a:t>
            </a:r>
            <a:r>
              <a:rPr sz="2400" spc="-20" dirty="0">
                <a:latin typeface="Constantia"/>
                <a:cs typeface="Constantia"/>
              </a:rPr>
              <a:t>by </a:t>
            </a:r>
            <a:r>
              <a:rPr sz="2400" spc="-10" dirty="0">
                <a:latin typeface="Constantia"/>
                <a:cs typeface="Constantia"/>
              </a:rPr>
              <a:t>coming </a:t>
            </a:r>
            <a:r>
              <a:rPr sz="2400" dirty="0">
                <a:latin typeface="Constantia"/>
                <a:cs typeface="Constantia"/>
              </a:rPr>
              <a:t>out of </a:t>
            </a:r>
            <a:r>
              <a:rPr sz="2400" spc="-15" dirty="0">
                <a:latin typeface="Constantia"/>
                <a:cs typeface="Constantia"/>
              </a:rPr>
              <a:t>water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10" dirty="0">
                <a:latin typeface="Constantia"/>
                <a:cs typeface="Constantia"/>
              </a:rPr>
              <a:t>surface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swampy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areas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valleys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mostly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caused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phenomenon.</a:t>
            </a:r>
            <a:endParaRPr sz="2400">
              <a:latin typeface="Constantia"/>
              <a:cs typeface="Constantia"/>
            </a:endParaRPr>
          </a:p>
          <a:p>
            <a:pPr marL="287020" marR="330200" indent="-274955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2400" spc="-5" dirty="0">
                <a:latin typeface="Constantia"/>
                <a:cs typeface="Constantia"/>
              </a:rPr>
              <a:t>5) </a:t>
            </a:r>
            <a:r>
              <a:rPr sz="2400" spc="-40" dirty="0">
                <a:latin typeface="Constantia"/>
                <a:cs typeface="Constantia"/>
              </a:rPr>
              <a:t>Water </a:t>
            </a:r>
            <a:r>
              <a:rPr sz="2400" spc="-5" dirty="0">
                <a:latin typeface="Constantia"/>
                <a:cs typeface="Constantia"/>
              </a:rPr>
              <a:t>logging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5" dirty="0">
                <a:latin typeface="Constantia"/>
                <a:cs typeface="Constantia"/>
              </a:rPr>
              <a:t>artificial </a:t>
            </a:r>
            <a:r>
              <a:rPr sz="2400" spc="-5" dirty="0">
                <a:latin typeface="Constantia"/>
                <a:cs typeface="Constantia"/>
              </a:rPr>
              <a:t>irrigation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agricultural  lands in polders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areas.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PROBLEMS </a:t>
            </a:r>
            <a:r>
              <a:rPr spc="-5" dirty="0"/>
              <a:t>DUE </a:t>
            </a:r>
            <a:r>
              <a:rPr spc="-65" dirty="0"/>
              <a:t>TO </a:t>
            </a:r>
            <a:r>
              <a:rPr spc="-114" dirty="0"/>
              <a:t>WATER  </a:t>
            </a:r>
            <a:r>
              <a:rPr spc="-20" dirty="0"/>
              <a:t>LOGGING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947799"/>
            <a:ext cx="8069580" cy="3037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93916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creates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anaerobic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condition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soils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  </a:t>
            </a:r>
            <a:r>
              <a:rPr sz="2600" spc="-10" dirty="0">
                <a:latin typeface="Constantia"/>
                <a:cs typeface="Constantia"/>
              </a:rPr>
              <a:t>microbial </a:t>
            </a:r>
            <a:r>
              <a:rPr sz="2600" spc="-5" dirty="0">
                <a:latin typeface="Constantia"/>
                <a:cs typeface="Constantia"/>
              </a:rPr>
              <a:t>activity is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hampered.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availability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nutrient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elements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soil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reduced 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5" dirty="0">
                <a:latin typeface="Constantia"/>
                <a:cs typeface="Constantia"/>
              </a:rPr>
              <a:t>leaching </a:t>
            </a:r>
            <a:r>
              <a:rPr sz="2600" dirty="0">
                <a:latin typeface="Constantia"/>
                <a:cs typeface="Constantia"/>
              </a:rPr>
              <a:t>loss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higher.</a:t>
            </a:r>
            <a:endParaRPr sz="2600">
              <a:latin typeface="Constantia"/>
              <a:cs typeface="Constantia"/>
            </a:endParaRPr>
          </a:p>
          <a:p>
            <a:pPr marL="287020" marR="502284" indent="-274955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Increases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soil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pH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coastal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dry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which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leads  </a:t>
            </a:r>
            <a:r>
              <a:rPr sz="2600" spc="-5" dirty="0">
                <a:latin typeface="Constantia"/>
                <a:cs typeface="Constantia"/>
              </a:rPr>
              <a:t>salinity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alkalinity.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</a:t>
            </a:r>
            <a:r>
              <a:rPr sz="2600" spc="-15" dirty="0">
                <a:latin typeface="Constantia"/>
                <a:cs typeface="Constantia"/>
              </a:rPr>
              <a:t> Pollutes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soil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water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favors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excessive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weed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growth.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5913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4610" algn="l"/>
              </a:tabLst>
            </a:pPr>
            <a:r>
              <a:rPr sz="5000" spc="-10" dirty="0"/>
              <a:t>MEASURES</a:t>
            </a:r>
            <a:r>
              <a:rPr sz="5000" spc="-40" dirty="0"/>
              <a:t> </a:t>
            </a:r>
            <a:r>
              <a:rPr sz="5000" spc="-75" dirty="0"/>
              <a:t>TO	</a:t>
            </a:r>
            <a:r>
              <a:rPr sz="5000" spc="5" dirty="0"/>
              <a:t>REDUCE</a:t>
            </a:r>
            <a:r>
              <a:rPr sz="5000" spc="-140" dirty="0"/>
              <a:t> </a:t>
            </a:r>
            <a:r>
              <a:rPr sz="5000" dirty="0"/>
              <a:t>IT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5940" y="1947799"/>
            <a:ext cx="7762240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1115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 </a:t>
            </a:r>
            <a:r>
              <a:rPr sz="2600" spc="-5" dirty="0">
                <a:latin typeface="Constantia"/>
                <a:cs typeface="Constantia"/>
              </a:rPr>
              <a:t>Construction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dams </a:t>
            </a:r>
            <a:r>
              <a:rPr sz="2600" dirty="0">
                <a:latin typeface="Constantia"/>
                <a:cs typeface="Constantia"/>
              </a:rPr>
              <a:t>&amp; embankments </a:t>
            </a:r>
            <a:r>
              <a:rPr sz="2600" spc="-5" dirty="0">
                <a:latin typeface="Constantia"/>
                <a:cs typeface="Constantia"/>
              </a:rPr>
              <a:t>along the  </a:t>
            </a:r>
            <a:r>
              <a:rPr sz="2600" spc="-10" dirty="0">
                <a:latin typeface="Constantia"/>
                <a:cs typeface="Constantia"/>
              </a:rPr>
              <a:t>coast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restrict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saline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enter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agricultural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lands.  </a:t>
            </a:r>
            <a:r>
              <a:rPr sz="2600" spc="-10" dirty="0">
                <a:latin typeface="Constantia"/>
                <a:cs typeface="Constantia"/>
              </a:rPr>
              <a:t>Could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15" dirty="0">
                <a:latin typeface="Constantia"/>
                <a:cs typeface="Constantia"/>
              </a:rPr>
              <a:t>effective </a:t>
            </a:r>
            <a:r>
              <a:rPr sz="2600" spc="-10" dirty="0">
                <a:latin typeface="Constantia"/>
                <a:cs typeface="Constantia"/>
              </a:rPr>
              <a:t>measure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reducing the </a:t>
            </a:r>
            <a:r>
              <a:rPr sz="2600" spc="-15" dirty="0">
                <a:latin typeface="Constantia"/>
                <a:cs typeface="Constantia"/>
              </a:rPr>
              <a:t>water  </a:t>
            </a:r>
            <a:r>
              <a:rPr sz="2600" spc="-10" dirty="0">
                <a:latin typeface="Constantia"/>
                <a:cs typeface="Constantia"/>
              </a:rPr>
              <a:t>logging.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· </a:t>
            </a:r>
            <a:r>
              <a:rPr sz="2600" spc="-10" dirty="0">
                <a:latin typeface="Constantia"/>
                <a:cs typeface="Constantia"/>
              </a:rPr>
              <a:t>Providing </a:t>
            </a:r>
            <a:r>
              <a:rPr sz="2600" spc="-5" dirty="0">
                <a:latin typeface="Constantia"/>
                <a:cs typeface="Constantia"/>
              </a:rPr>
              <a:t>adequate number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bridges </a:t>
            </a:r>
            <a:r>
              <a:rPr sz="2600" dirty="0">
                <a:latin typeface="Constantia"/>
                <a:cs typeface="Constantia"/>
              </a:rPr>
              <a:t>&amp; </a:t>
            </a:r>
            <a:r>
              <a:rPr sz="2600" spc="-15" dirty="0">
                <a:latin typeface="Constantia"/>
                <a:cs typeface="Constantia"/>
              </a:rPr>
              <a:t>culverts,  </a:t>
            </a:r>
            <a:r>
              <a:rPr sz="2600" spc="-5" dirty="0">
                <a:latin typeface="Constantia"/>
                <a:cs typeface="Constantia"/>
              </a:rPr>
              <a:t>along the </a:t>
            </a:r>
            <a:r>
              <a:rPr sz="2600" spc="-10" dirty="0">
                <a:latin typeface="Constantia"/>
                <a:cs typeface="Constantia"/>
              </a:rPr>
              <a:t>roads, </a:t>
            </a:r>
            <a:r>
              <a:rPr sz="2600" spc="-15" dirty="0">
                <a:latin typeface="Constantia"/>
                <a:cs typeface="Constantia"/>
              </a:rPr>
              <a:t>railroads, </a:t>
            </a:r>
            <a:r>
              <a:rPr sz="2600" spc="-25" dirty="0">
                <a:latin typeface="Constantia"/>
                <a:cs typeface="Constantia"/>
              </a:rPr>
              <a:t>highways, </a:t>
            </a:r>
            <a:r>
              <a:rPr sz="2600" spc="-5" dirty="0">
                <a:latin typeface="Constantia"/>
                <a:cs typeface="Constantia"/>
              </a:rPr>
              <a:t>across the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canal  </a:t>
            </a:r>
            <a:r>
              <a:rPr sz="2600" spc="-10" dirty="0">
                <a:latin typeface="Constantia"/>
                <a:cs typeface="Constantia"/>
              </a:rPr>
              <a:t>etc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could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handy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measure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against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water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logging.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57097"/>
            <a:ext cx="26568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latin typeface="Gabriola"/>
                <a:cs typeface="Gabriola"/>
              </a:rPr>
              <a:t>THANK</a:t>
            </a:r>
            <a:r>
              <a:rPr sz="5000" spc="-85" dirty="0">
                <a:latin typeface="Gabriola"/>
                <a:cs typeface="Gabriola"/>
              </a:rPr>
              <a:t> </a:t>
            </a:r>
            <a:r>
              <a:rPr sz="5000" dirty="0">
                <a:latin typeface="Gabriola"/>
                <a:cs typeface="Gabriola"/>
              </a:rPr>
              <a:t>YOU</a:t>
            </a:r>
            <a:endParaRPr sz="50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510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Calibri</vt:lpstr>
      <vt:lpstr>Arial Black</vt:lpstr>
      <vt:lpstr>Wingdings 2</vt:lpstr>
      <vt:lpstr>Constantia</vt:lpstr>
      <vt:lpstr>Gabriola</vt:lpstr>
      <vt:lpstr>Office Theme</vt:lpstr>
      <vt:lpstr>PowerPoint Presentation</vt:lpstr>
      <vt:lpstr>INTRODUCTION</vt:lpstr>
      <vt:lpstr>CAUSES</vt:lpstr>
      <vt:lpstr>TYPES OF WATER LOGGING</vt:lpstr>
      <vt:lpstr>PROBLEMS DUE TO WATER  LOGGING</vt:lpstr>
      <vt:lpstr>MEASURES TO REDUCE IT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 Taswer</cp:lastModifiedBy>
  <cp:revision>1</cp:revision>
  <dcterms:created xsi:type="dcterms:W3CDTF">2020-09-28T00:00:27Z</dcterms:created>
  <dcterms:modified xsi:type="dcterms:W3CDTF">2020-11-10T14:32:55Z</dcterms:modified>
</cp:coreProperties>
</file>